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37"/>
  </p:notesMasterIdLst>
  <p:handoutMasterIdLst>
    <p:handoutMasterId r:id="rId38"/>
  </p:handoutMasterIdLst>
  <p:sldIdLst>
    <p:sldId id="394" r:id="rId2"/>
    <p:sldId id="352" r:id="rId3"/>
    <p:sldId id="389" r:id="rId4"/>
    <p:sldId id="429" r:id="rId5"/>
    <p:sldId id="395" r:id="rId6"/>
    <p:sldId id="396" r:id="rId7"/>
    <p:sldId id="430" r:id="rId8"/>
    <p:sldId id="397" r:id="rId9"/>
    <p:sldId id="398" r:id="rId10"/>
    <p:sldId id="399" r:id="rId11"/>
    <p:sldId id="400" r:id="rId12"/>
    <p:sldId id="401" r:id="rId13"/>
    <p:sldId id="402" r:id="rId14"/>
    <p:sldId id="403" r:id="rId15"/>
    <p:sldId id="404" r:id="rId16"/>
    <p:sldId id="405" r:id="rId17"/>
    <p:sldId id="406" r:id="rId18"/>
    <p:sldId id="407" r:id="rId19"/>
    <p:sldId id="413" r:id="rId20"/>
    <p:sldId id="431" r:id="rId21"/>
    <p:sldId id="414" r:id="rId22"/>
    <p:sldId id="415" r:id="rId23"/>
    <p:sldId id="416" r:id="rId24"/>
    <p:sldId id="417" r:id="rId25"/>
    <p:sldId id="418" r:id="rId26"/>
    <p:sldId id="419" r:id="rId27"/>
    <p:sldId id="420" r:id="rId28"/>
    <p:sldId id="421" r:id="rId29"/>
    <p:sldId id="422" r:id="rId30"/>
    <p:sldId id="423" r:id="rId31"/>
    <p:sldId id="424" r:id="rId32"/>
    <p:sldId id="425" r:id="rId33"/>
    <p:sldId id="426" r:id="rId34"/>
    <p:sldId id="427" r:id="rId35"/>
    <p:sldId id="428"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79888" autoAdjust="0"/>
  </p:normalViewPr>
  <p:slideViewPr>
    <p:cSldViewPr>
      <p:cViewPr varScale="1">
        <p:scale>
          <a:sx n="91" d="100"/>
          <a:sy n="91" d="100"/>
        </p:scale>
        <p:origin x="438" y="96"/>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10</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virtual private network (VPN) uses the public Internet communications infrastructure to build a secure, private network among various locations.</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main technology for achieving a VPN is called tunneling.</a:t>
            </a:r>
            <a:endParaRPr lang="en-US" sz="1200" b="0" i="0" u="none" strike="noStrike" kern="1200" baseline="0" dirty="0">
              <a:solidFill>
                <a:schemeClr val="tx1"/>
              </a:solidFill>
              <a:latin typeface="Arial" pitchFamily="34" charset="0"/>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The key components of a client/server network are as follows:</a:t>
            </a:r>
          </a:p>
          <a:p>
            <a:pPr marL="285750" lvl="1" indent="-171450">
              <a:buFont typeface="Arial" pitchFamily="34" charset="0"/>
              <a:buChar char="•"/>
            </a:pPr>
            <a:r>
              <a:rPr lang="en-US" sz="1200" b="0" i="0" u="none" strike="noStrike" kern="1200" baseline="0" dirty="0">
                <a:solidFill>
                  <a:schemeClr val="tx1"/>
                </a:solidFill>
                <a:latin typeface="Arial" pitchFamily="34" charset="0"/>
                <a:ea typeface="+mn-ea"/>
                <a:cs typeface="+mn-cs"/>
              </a:rPr>
              <a:t>Servers.</a:t>
            </a:r>
          </a:p>
          <a:p>
            <a:pPr marL="285750" lvl="1" indent="-171450">
              <a:buFont typeface="Arial" pitchFamily="34" charset="0"/>
              <a:buChar char="•"/>
            </a:pPr>
            <a:r>
              <a:rPr lang="en-US" sz="1200" b="0" i="0" u="none" strike="noStrike" kern="1200" baseline="0" dirty="0">
                <a:solidFill>
                  <a:schemeClr val="tx1"/>
                </a:solidFill>
                <a:latin typeface="Arial" pitchFamily="34" charset="0"/>
                <a:ea typeface="+mn-ea"/>
                <a:cs typeface="+mn-cs"/>
              </a:rPr>
              <a:t>Network topologies (the layout of the components).</a:t>
            </a:r>
          </a:p>
          <a:p>
            <a:pPr marL="285750" lvl="1" indent="-171450">
              <a:buFont typeface="Arial" pitchFamily="34" charset="0"/>
              <a:buChar char="•"/>
            </a:pPr>
            <a:r>
              <a:rPr lang="en-US" sz="1200" b="0" i="0" u="none" strike="noStrike" kern="1200" baseline="0" dirty="0">
                <a:solidFill>
                  <a:schemeClr val="tx1"/>
                </a:solidFill>
                <a:latin typeface="Arial" pitchFamily="34" charset="0"/>
                <a:ea typeface="+mn-ea"/>
                <a:cs typeface="+mn-cs"/>
              </a:rPr>
              <a:t>Transmission media.</a:t>
            </a:r>
          </a:p>
          <a:p>
            <a:pPr marL="285750" lvl="1" indent="-171450">
              <a:buFont typeface="Arial" pitchFamily="34" charset="0"/>
              <a:buChar char="•"/>
            </a:pPr>
            <a:r>
              <a:rPr lang="en-US" sz="1200" b="0" i="0" u="none" strike="noStrike" kern="1200" baseline="0" dirty="0">
                <a:solidFill>
                  <a:schemeClr val="tx1"/>
                </a:solidFill>
                <a:latin typeface="Arial" pitchFamily="34" charset="0"/>
                <a:ea typeface="+mn-ea"/>
                <a:cs typeface="+mn-cs"/>
              </a:rPr>
              <a:t>Network adapters.</a:t>
            </a:r>
          </a:p>
          <a:p>
            <a:pPr marL="285750" lvl="1" indent="-171450">
              <a:buFont typeface="Arial" pitchFamily="34" charset="0"/>
              <a:buChar char="•"/>
            </a:pPr>
            <a:r>
              <a:rPr lang="en-US" sz="1200" b="0" i="0" u="none" strike="noStrike" kern="1200" baseline="0" dirty="0">
                <a:solidFill>
                  <a:schemeClr val="tx1"/>
                </a:solidFill>
                <a:latin typeface="Arial" pitchFamily="34" charset="0"/>
                <a:ea typeface="+mn-ea"/>
                <a:cs typeface="+mn-cs"/>
              </a:rPr>
              <a:t>Network navigation devices.</a:t>
            </a:r>
          </a:p>
          <a:p>
            <a:pPr marL="285750" lvl="1" indent="-171450">
              <a:buFont typeface="Arial" pitchFamily="34" charset="0"/>
              <a:buChar char="•"/>
            </a:pPr>
            <a:r>
              <a:rPr lang="en-US" sz="1200" b="0" i="0" u="none" strike="noStrike" kern="1200" baseline="0" dirty="0">
                <a:solidFill>
                  <a:schemeClr val="tx1"/>
                </a:solidFill>
                <a:latin typeface="Arial" pitchFamily="34" charset="0"/>
                <a:ea typeface="+mn-ea"/>
                <a:cs typeface="+mn-cs"/>
              </a:rPr>
              <a:t>A network operating system.</a:t>
            </a:r>
          </a:p>
        </p:txBody>
      </p:sp>
    </p:spTree>
    <p:extLst>
      <p:ext uri="{BB962C8B-B14F-4D97-AF65-F5344CB8AC3E}">
        <p14:creationId xmlns:p14="http://schemas.microsoft.com/office/powerpoint/2010/main" val="1934866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11</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 number and types of servers on a client/server network depend on the network’s size and workload. Small networks would have just one server to handle all server functions.</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Any task that’s repetitive or demands a lot of time from a computer’s processor is a good candidate for a dedicated server. Common types are:</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Authentication servers.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File servers.</a:t>
            </a:r>
          </a:p>
          <a:p>
            <a:pPr marL="285750" lvl="1" indent="-171450">
              <a:buFont typeface="Arial" panose="020B0604020202020204" pitchFamily="34" charset="0"/>
              <a:buChar char="•"/>
            </a:pPr>
            <a:r>
              <a:rPr lang="fr-FR" sz="1200" kern="1200" dirty="0" err="1">
                <a:solidFill>
                  <a:schemeClr val="tx1"/>
                </a:solidFill>
                <a:effectLst/>
                <a:latin typeface="Arial" pitchFamily="34" charset="0"/>
                <a:ea typeface="+mn-ea"/>
                <a:cs typeface="+mn-cs"/>
              </a:rPr>
              <a:t>Print</a:t>
            </a:r>
            <a:r>
              <a:rPr lang="fr-FR" sz="1200" kern="1200" dirty="0">
                <a:solidFill>
                  <a:schemeClr val="tx1"/>
                </a:solidFill>
                <a:effectLst/>
                <a:latin typeface="Arial" pitchFamily="34" charset="0"/>
                <a:ea typeface="+mn-ea"/>
                <a:cs typeface="+mn-cs"/>
              </a:rPr>
              <a:t> servers.</a:t>
            </a:r>
          </a:p>
          <a:p>
            <a:pPr marL="285750" lvl="1" indent="-171450">
              <a:buFont typeface="Arial" panose="020B0604020202020204" pitchFamily="34" charset="0"/>
              <a:buChar char="•"/>
            </a:pPr>
            <a:r>
              <a:rPr lang="fr-FR" sz="1200" kern="1200" dirty="0">
                <a:solidFill>
                  <a:schemeClr val="tx1"/>
                </a:solidFill>
                <a:effectLst/>
                <a:latin typeface="Arial" pitchFamily="34" charset="0"/>
                <a:ea typeface="+mn-ea"/>
                <a:cs typeface="+mn-cs"/>
              </a:rPr>
              <a:t>Application servers.</a:t>
            </a:r>
          </a:p>
          <a:p>
            <a:pPr marL="285750" lvl="1" indent="-171450">
              <a:buFont typeface="Arial" panose="020B0604020202020204" pitchFamily="34" charset="0"/>
              <a:buChar char="•"/>
            </a:pPr>
            <a:r>
              <a:rPr lang="fr-FR" sz="1200" kern="1200" dirty="0" err="1">
                <a:solidFill>
                  <a:schemeClr val="tx1"/>
                </a:solidFill>
                <a:effectLst/>
                <a:latin typeface="Arial" pitchFamily="34" charset="0"/>
                <a:ea typeface="+mn-ea"/>
                <a:cs typeface="+mn-cs"/>
              </a:rPr>
              <a:t>Database</a:t>
            </a:r>
            <a:r>
              <a:rPr lang="fr-FR" sz="1200" kern="1200" dirty="0">
                <a:solidFill>
                  <a:schemeClr val="tx1"/>
                </a:solidFill>
                <a:effectLst/>
                <a:latin typeface="Arial" pitchFamily="34" charset="0"/>
                <a:ea typeface="+mn-ea"/>
                <a:cs typeface="+mn-cs"/>
              </a:rPr>
              <a:t> servers.</a:t>
            </a:r>
          </a:p>
          <a:p>
            <a:pPr marL="285750" lvl="1" indent="-171450">
              <a:buFont typeface="Arial" panose="020B0604020202020204" pitchFamily="34" charset="0"/>
              <a:buChar char="•"/>
            </a:pPr>
            <a:r>
              <a:rPr lang="fr-FR" sz="1200" kern="1200" dirty="0">
                <a:solidFill>
                  <a:schemeClr val="tx1"/>
                </a:solidFill>
                <a:effectLst/>
                <a:latin typeface="Arial" pitchFamily="34" charset="0"/>
                <a:ea typeface="+mn-ea"/>
                <a:cs typeface="+mn-cs"/>
              </a:rPr>
              <a:t>E-mail </a:t>
            </a:r>
            <a:r>
              <a:rPr lang="en-US" sz="1200" kern="1200" dirty="0">
                <a:solidFill>
                  <a:schemeClr val="tx1"/>
                </a:solidFill>
                <a:effectLst/>
                <a:latin typeface="Arial" pitchFamily="34" charset="0"/>
                <a:ea typeface="+mn-ea"/>
                <a:cs typeface="+mn-cs"/>
              </a:rPr>
              <a:t>servers.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Communications servers.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Web servers.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Cloud servers.</a:t>
            </a:r>
          </a:p>
        </p:txBody>
      </p:sp>
    </p:spTree>
    <p:extLst>
      <p:ext uri="{BB962C8B-B14F-4D97-AF65-F5344CB8AC3E}">
        <p14:creationId xmlns:p14="http://schemas.microsoft.com/office/powerpoint/2010/main" val="403322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12</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lvl="1" indent="-171450">
              <a:buClr>
                <a:schemeClr val="tx1"/>
              </a:buClr>
              <a:buFont typeface="Arial" panose="020B0604020202020204" pitchFamily="34" charset="0"/>
              <a:buChar char="•"/>
              <a:defRPr/>
            </a:pPr>
            <a:r>
              <a:rPr lang="en-US" kern="1200" dirty="0">
                <a:solidFill>
                  <a:schemeClr val="tx1"/>
                </a:solidFill>
                <a:effectLst/>
                <a:latin typeface="Arial" pitchFamily="34" charset="0"/>
              </a:rPr>
              <a:t>In a bus—or linear bus—topology, all computers are connected in sequence on a single cable.</a:t>
            </a:r>
          </a:p>
          <a:p>
            <a:pPr marL="285750" lvl="2" indent="-171450">
              <a:buClr>
                <a:schemeClr val="tx1"/>
              </a:buClr>
              <a:buFont typeface="Arial" panose="020B0604020202020204" pitchFamily="34" charset="0"/>
              <a:buChar char="•"/>
              <a:defRPr/>
            </a:pPr>
            <a:r>
              <a:rPr lang="en-US" dirty="0"/>
              <a:t>Data collisions occur when data from two computers collide in the connection media.</a:t>
            </a:r>
          </a:p>
          <a:p>
            <a:pPr marL="285750" lvl="2" indent="-171450">
              <a:buClr>
                <a:schemeClr val="tx1"/>
              </a:buClr>
              <a:buFont typeface="Arial" panose="020B0604020202020204" pitchFamily="34" charset="0"/>
              <a:buChar char="•"/>
              <a:defRPr/>
            </a:pPr>
            <a:r>
              <a:rPr lang="en-US" dirty="0"/>
              <a:t>Data is broken into small segments, called packets.</a:t>
            </a:r>
          </a:p>
          <a:p>
            <a:pPr marL="285750" lvl="2" indent="-171450">
              <a:buClr>
                <a:schemeClr val="tx1"/>
              </a:buClr>
              <a:buFont typeface="Arial" panose="020B0604020202020204" pitchFamily="34" charset="0"/>
              <a:buChar char="•"/>
              <a:defRPr/>
            </a:pPr>
            <a:r>
              <a:rPr lang="en-US" dirty="0"/>
              <a:t>Since the nodes do nothing to move data this is considered passive technology.</a:t>
            </a:r>
          </a:p>
          <a:p>
            <a:pPr marL="285750" lvl="2" indent="-171450">
              <a:buClr>
                <a:schemeClr val="tx1"/>
              </a:buClr>
              <a:buFont typeface="Arial" panose="020B0604020202020204" pitchFamily="34" charset="0"/>
              <a:buChar char="•"/>
              <a:defRPr/>
            </a:pPr>
            <a:r>
              <a:rPr lang="en-US" dirty="0"/>
              <a:t>Terminators absorb signal and do not reflect them back to the network.</a:t>
            </a:r>
          </a:p>
          <a:p>
            <a:pPr marL="171450" lvl="0" indent="-171450">
              <a:buFont typeface="Arial" panose="020B0604020202020204" pitchFamily="34" charset="0"/>
              <a:buChar char="•"/>
            </a:pPr>
            <a:r>
              <a:rPr lang="en-US" kern="1200" dirty="0">
                <a:solidFill>
                  <a:schemeClr val="tx1"/>
                </a:solidFill>
                <a:effectLst/>
                <a:latin typeface="Arial" pitchFamily="34" charset="0"/>
              </a:rPr>
              <a:t>The advantages of the bus topology include</a:t>
            </a:r>
            <a:r>
              <a:rPr lang="en-US" kern="1200" baseline="0" dirty="0">
                <a:solidFill>
                  <a:schemeClr val="tx1"/>
                </a:solidFill>
                <a:effectLst/>
                <a:latin typeface="Arial" pitchFamily="34" charset="0"/>
              </a:rPr>
              <a:t> the simplicity and low cost of the network.</a:t>
            </a:r>
            <a:endParaRPr lang="en-US" kern="1200" dirty="0">
              <a:solidFill>
                <a:schemeClr val="tx1"/>
              </a:solidFill>
              <a:effectLst/>
              <a:latin typeface="Arial" pitchFamily="34" charset="0"/>
            </a:endParaRPr>
          </a:p>
        </p:txBody>
      </p:sp>
    </p:spTree>
    <p:extLst>
      <p:ext uri="{BB962C8B-B14F-4D97-AF65-F5344CB8AC3E}">
        <p14:creationId xmlns:p14="http://schemas.microsoft.com/office/powerpoint/2010/main" val="640347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13</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0" lvl="1" indent="0">
              <a:buClr>
                <a:schemeClr val="tx1"/>
              </a:buClr>
              <a:buFont typeface="Arial" panose="020B0604020202020204" pitchFamily="34" charset="0"/>
              <a:buNone/>
              <a:defRPr/>
            </a:pPr>
            <a:r>
              <a:rPr lang="en-US" sz="1200" b="0" i="0" u="none" strike="noStrike" kern="1200" baseline="0" dirty="0">
                <a:solidFill>
                  <a:schemeClr val="tx1"/>
                </a:solidFill>
                <a:latin typeface="+mn-lt"/>
                <a:ea typeface="+mn-ea"/>
                <a:cs typeface="+mn-cs"/>
              </a:rPr>
              <a:t>Figure 12.8 illustrates a linear bus topology in which all computers are connected in a sequence.</a:t>
            </a:r>
            <a:endParaRPr lang="en-US" kern="1200" dirty="0">
              <a:solidFill>
                <a:schemeClr val="tx1"/>
              </a:solidFill>
              <a:effectLst/>
              <a:latin typeface="Arial" pitchFamily="34" charset="0"/>
            </a:endParaRPr>
          </a:p>
        </p:txBody>
      </p:sp>
    </p:spTree>
    <p:extLst>
      <p:ext uri="{BB962C8B-B14F-4D97-AF65-F5344CB8AC3E}">
        <p14:creationId xmlns:p14="http://schemas.microsoft.com/office/powerpoint/2010/main" val="140182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14</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The computers and peripherals in a ring—or loop—topology are laid out in a configuration resembling a circle. Data flows around the circle from device to device in one direction only. Because data is passed using a special data packet called a token, this type of topology was once commonly called a token-ring topology.</a:t>
            </a:r>
          </a:p>
          <a:p>
            <a:pPr marL="171450" lvl="0" indent="-171450">
              <a:buFont typeface="Arial" panose="020B0604020202020204" pitchFamily="34" charset="0"/>
              <a:buChar char="•"/>
            </a:pPr>
            <a:r>
              <a:rPr lang="en-US" sz="1200" i="0" kern="1200" dirty="0">
                <a:solidFill>
                  <a:schemeClr val="tx1"/>
                </a:solidFill>
                <a:effectLst/>
                <a:latin typeface="Arial" pitchFamily="34" charset="0"/>
                <a:ea typeface="+mn-ea"/>
                <a:cs typeface="+mn-cs"/>
              </a:rPr>
              <a:t>A ring topology provides a fair allocation of resources.</a:t>
            </a:r>
          </a:p>
        </p:txBody>
      </p:sp>
    </p:spTree>
    <p:extLst>
      <p:ext uri="{BB962C8B-B14F-4D97-AF65-F5344CB8AC3E}">
        <p14:creationId xmlns:p14="http://schemas.microsoft.com/office/powerpoint/2010/main" val="956288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15</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0" lvl="0" indent="0">
              <a:buFont typeface="Arial" panose="020B0604020202020204" pitchFamily="34" charset="0"/>
              <a:buNone/>
            </a:pPr>
            <a:r>
              <a:rPr lang="en-US" sz="1200" b="0" i="0" u="none" strike="noStrike" kern="1200" baseline="0" dirty="0">
                <a:solidFill>
                  <a:schemeClr val="tx1"/>
                </a:solidFill>
                <a:latin typeface="+mn-lt"/>
                <a:ea typeface="+mn-ea"/>
                <a:cs typeface="+mn-cs"/>
              </a:rPr>
              <a:t>Figure 12.9 illustrates how a ring topology provides a fair allocation of resources.</a:t>
            </a:r>
            <a:endParaRPr lang="en-US" sz="1200" i="0" kern="1200" dirty="0">
              <a:solidFill>
                <a:schemeClr val="tx1"/>
              </a:solidFill>
              <a:effectLst/>
              <a:latin typeface="Arial" pitchFamily="34" charset="0"/>
              <a:ea typeface="+mn-ea"/>
              <a:cs typeface="+mn-cs"/>
            </a:endParaRPr>
          </a:p>
        </p:txBody>
      </p:sp>
    </p:spTree>
    <p:extLst>
      <p:ext uri="{BB962C8B-B14F-4D97-AF65-F5344CB8AC3E}">
        <p14:creationId xmlns:p14="http://schemas.microsoft.com/office/powerpoint/2010/main" val="425603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16</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4625" lvl="1" indent="-171450">
              <a:spcAft>
                <a:spcPts val="1800"/>
              </a:spcAft>
              <a:buClr>
                <a:schemeClr val="tx1"/>
              </a:buClr>
              <a:buFont typeface="Arial" panose="020B0604020202020204" pitchFamily="34" charset="0"/>
              <a:buChar char="•"/>
              <a:defRPr/>
            </a:pPr>
            <a:r>
              <a:rPr lang="en-US" kern="1200" dirty="0">
                <a:solidFill>
                  <a:schemeClr val="tx1"/>
                </a:solidFill>
                <a:effectLst/>
                <a:latin typeface="Arial" pitchFamily="34" charset="0"/>
              </a:rPr>
              <a:t>A star topology is the most widely deployed client/server network topology because it offers the most flexibility. In a star topology, the nodes connect to a central communications device called a switch in a pattern resembling a star. It u</a:t>
            </a:r>
            <a:r>
              <a:rPr lang="en-US" dirty="0"/>
              <a:t>ses carrier sense multiple access with collision detection (CSMA/CD). A jam signal aids in addressing data collisions.</a:t>
            </a:r>
          </a:p>
        </p:txBody>
      </p:sp>
    </p:spTree>
    <p:extLst>
      <p:ext uri="{BB962C8B-B14F-4D97-AF65-F5344CB8AC3E}">
        <p14:creationId xmlns:p14="http://schemas.microsoft.com/office/powerpoint/2010/main" val="364553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17</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The advantages of star networks include:</a:t>
            </a:r>
            <a:endParaRPr lang="en-US" dirty="0"/>
          </a:p>
          <a:p>
            <a:pPr marL="285750" lvl="1" indent="-171450">
              <a:buClr>
                <a:schemeClr val="tx1"/>
              </a:buClr>
              <a:buFont typeface="Arial" panose="020B0604020202020204" pitchFamily="34" charset="0"/>
              <a:buChar char="•"/>
              <a:defRPr/>
            </a:pPr>
            <a:r>
              <a:rPr lang="en-US" dirty="0"/>
              <a:t>The failure of one computer doesn’t affect rest of the network.</a:t>
            </a:r>
          </a:p>
          <a:p>
            <a:pPr marL="285750" lvl="1" indent="-171450">
              <a:buClr>
                <a:schemeClr val="tx1"/>
              </a:buClr>
              <a:buFont typeface="Arial" panose="020B0604020202020204" pitchFamily="34" charset="0"/>
              <a:buChar char="•"/>
              <a:defRPr/>
            </a:pPr>
            <a:r>
              <a:rPr lang="en-US" dirty="0"/>
              <a:t>It is easy to add nodes.</a:t>
            </a:r>
          </a:p>
          <a:p>
            <a:pPr marL="285750" lvl="1" indent="-171450">
              <a:buClr>
                <a:schemeClr val="tx1"/>
              </a:buClr>
              <a:buFont typeface="Arial" panose="020B0604020202020204" pitchFamily="34" charset="0"/>
              <a:buChar char="•"/>
              <a:defRPr/>
            </a:pPr>
            <a:r>
              <a:rPr lang="en-US" dirty="0"/>
              <a:t>Performance remains acceptable with growth.</a:t>
            </a:r>
          </a:p>
          <a:p>
            <a:pPr marL="285750" lvl="1" indent="-171450">
              <a:buClr>
                <a:schemeClr val="tx1"/>
              </a:buClr>
              <a:buFont typeface="Arial" panose="020B0604020202020204" pitchFamily="34" charset="0"/>
              <a:buChar char="•"/>
              <a:defRPr/>
            </a:pPr>
            <a:r>
              <a:rPr lang="en-US" dirty="0"/>
              <a:t>Troubleshooting and repairs are easier.</a:t>
            </a:r>
          </a:p>
          <a:p>
            <a:pPr marL="171450" indent="-171450">
              <a:buClr>
                <a:schemeClr val="tx1"/>
              </a:buClr>
              <a:buFont typeface="Arial" panose="020B0604020202020204" pitchFamily="34" charset="0"/>
              <a:buChar char="•"/>
              <a:defRPr/>
            </a:pPr>
            <a:r>
              <a:rPr lang="en-US" dirty="0">
                <a:latin typeface="Arial" panose="020B0604020202020204" pitchFamily="34" charset="0"/>
                <a:cs typeface="Arial" panose="020B0604020202020204" pitchFamily="34" charset="0"/>
              </a:rPr>
              <a:t>The disadvantage of star networks used</a:t>
            </a:r>
            <a:r>
              <a:rPr lang="en-US" baseline="0" dirty="0">
                <a:latin typeface="Arial" panose="020B0604020202020204" pitchFamily="34" charset="0"/>
                <a:cs typeface="Arial" panose="020B0604020202020204" pitchFamily="34" charset="0"/>
              </a:rPr>
              <a:t> to be cost, but that is no</a:t>
            </a:r>
            <a:r>
              <a:rPr lang="en-US" dirty="0"/>
              <a:t>t as relevant now.</a:t>
            </a:r>
          </a:p>
        </p:txBody>
      </p:sp>
    </p:spTree>
    <p:extLst>
      <p:ext uri="{BB962C8B-B14F-4D97-AF65-F5344CB8AC3E}">
        <p14:creationId xmlns:p14="http://schemas.microsoft.com/office/powerpoint/2010/main" val="334447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18</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0" lvl="0" indent="0">
              <a:buFont typeface="Arial" panose="020B0604020202020204" pitchFamily="34" charset="0"/>
              <a:buNone/>
            </a:pPr>
            <a:r>
              <a:rPr lang="en-US" sz="1200" b="0" i="0" u="none" strike="noStrike" kern="1200" baseline="0" dirty="0">
                <a:solidFill>
                  <a:schemeClr val="tx1"/>
                </a:solidFill>
                <a:latin typeface="+mn-lt"/>
                <a:ea typeface="+mn-ea"/>
                <a:cs typeface="+mn-cs"/>
              </a:rPr>
              <a:t>Figure 12.10 illustrates a star topology, in which network nodes are connected through a central switch.</a:t>
            </a:r>
            <a:endParaRPr lang="en-US" sz="1200" kern="1200" dirty="0">
              <a:solidFill>
                <a:schemeClr val="tx1"/>
              </a:solidFill>
              <a:effectLst/>
              <a:latin typeface="Arial" pitchFamily="34" charset="0"/>
              <a:ea typeface="+mn-ea"/>
              <a:cs typeface="+mn-cs"/>
            </a:endParaRPr>
          </a:p>
        </p:txBody>
      </p:sp>
    </p:spTree>
    <p:extLst>
      <p:ext uri="{BB962C8B-B14F-4D97-AF65-F5344CB8AC3E}">
        <p14:creationId xmlns:p14="http://schemas.microsoft.com/office/powerpoint/2010/main" val="3364175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19</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Transmission media, whether for wired or wireless communications technology, make up the physical system that data takes to flow between devices on the network.</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Most corporate networks contain a combination of wired and wireless media.</a:t>
            </a:r>
            <a:endParaRPr lang="en-US" dirty="0"/>
          </a:p>
        </p:txBody>
      </p:sp>
    </p:spTree>
    <p:extLst>
      <p:ext uri="{BB962C8B-B14F-4D97-AF65-F5344CB8AC3E}">
        <p14:creationId xmlns:p14="http://schemas.microsoft.com/office/powerpoint/2010/main" val="37906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20</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latin typeface="Arial" pitchFamily="34" charset="0"/>
                <a:ea typeface="+mn-ea"/>
                <a:cs typeface="+mn-cs"/>
              </a:rPr>
              <a:t>Although each cable type is different, the same six factors always need to be considered when choosing a cable type: maximum run length, bandwidth, bend radius (flexibility), cable cost, installation cost, and interference.</a:t>
            </a:r>
          </a:p>
          <a:p>
            <a:pPr marL="171450" indent="-171450">
              <a:spcBef>
                <a:spcPts val="0"/>
              </a:spcBef>
              <a:buFont typeface="Arial" panose="020B0604020202020204" pitchFamily="34" charset="0"/>
              <a:buChar char="•"/>
            </a:pPr>
            <a:r>
              <a:rPr lang="en-US" dirty="0"/>
              <a:t>Sources of interference include electromagnetic interference and radio frequency interference.</a:t>
            </a:r>
          </a:p>
        </p:txBody>
      </p:sp>
    </p:spTree>
    <p:extLst>
      <p:ext uri="{BB962C8B-B14F-4D97-AF65-F5344CB8AC3E}">
        <p14:creationId xmlns:p14="http://schemas.microsoft.com/office/powerpoint/2010/main" val="3972902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21</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Twisted-pair cable consists of pairs of copper wires twisted around each other and covered by a protective sheath (jacket). The twists are important because they cause the magnetic fields that form around the wires to intermingle, making them less susceptible to outside interference.</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If the twisted-pair cable contains a layer of foil shielding to reduce interference, it’s called shielded twisted-pair (STP) cable.</a:t>
            </a:r>
          </a:p>
        </p:txBody>
      </p:sp>
    </p:spTree>
    <p:extLst>
      <p:ext uri="{BB962C8B-B14F-4D97-AF65-F5344CB8AC3E}">
        <p14:creationId xmlns:p14="http://schemas.microsoft.com/office/powerpoint/2010/main" val="3083247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22</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Not as popular as it once was, coaxial cable is still used in manufacturing facilities with heavy electrical interference.</a:t>
            </a:r>
          </a:p>
          <a:p>
            <a:pPr marL="17145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Coaxial cable has four components: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core is in the very center and is used for transmitting the signal.</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solid layer of nonconductive insulating material surrounds the core.</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layer of braided metal shielding covers the insulation to reduce interference.</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An external jacket of lightweight plastic covers the internal cable components.</a:t>
            </a:r>
          </a:p>
        </p:txBody>
      </p:sp>
    </p:spTree>
    <p:extLst>
      <p:ext uri="{BB962C8B-B14F-4D97-AF65-F5344CB8AC3E}">
        <p14:creationId xmlns:p14="http://schemas.microsoft.com/office/powerpoint/2010/main" val="3546467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23</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Fiber-optic cable is composed of the following:</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glass (or plastic) fiber through which the data is transmitted.</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protective layer of glass or plastic cladding wrapped around the core to protect it.</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An outer jacket, which is made of a durable material.</a:t>
            </a:r>
          </a:p>
          <a:p>
            <a:pPr marL="17145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Data transmissions can pass through fiber-optic cable in only one direction. Therefore, at least two fibers (or cores) are contained in most fiber-optic cables to enable transmission of data in both directions.</a:t>
            </a:r>
          </a:p>
        </p:txBody>
      </p:sp>
    </p:spTree>
    <p:extLst>
      <p:ext uri="{BB962C8B-B14F-4D97-AF65-F5344CB8AC3E}">
        <p14:creationId xmlns:p14="http://schemas.microsoft.com/office/powerpoint/2010/main" val="3336020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24</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spcBef>
                <a:spcPts val="0"/>
              </a:spcBef>
              <a:buFont typeface="Arial" panose="020B0604020202020204" pitchFamily="34" charset="0"/>
              <a:buChar char="•"/>
            </a:pPr>
            <a:r>
              <a:rPr lang="en-US" dirty="0">
                <a:cs typeface="Arial" panose="020B0604020202020204" pitchFamily="34" charset="0"/>
              </a:rPr>
              <a:t>Wireless networks in business are v</a:t>
            </a:r>
            <a:r>
              <a:rPr lang="en-US" dirty="0"/>
              <a:t>ery similar to what is available to home networks.</a:t>
            </a:r>
          </a:p>
          <a:p>
            <a:pPr marL="285750" lvl="1" indent="-171450">
              <a:spcBef>
                <a:spcPts val="0"/>
              </a:spcBef>
              <a:buFont typeface="Arial" panose="020B0604020202020204" pitchFamily="34" charset="0"/>
              <a:buChar char="•"/>
              <a:defRPr/>
            </a:pPr>
            <a:r>
              <a:rPr lang="en-US" dirty="0"/>
              <a:t>Wireless access points are installed to provide additional coverage.</a:t>
            </a:r>
          </a:p>
          <a:p>
            <a:pPr marL="285750" lvl="1" indent="-171450">
              <a:spcBef>
                <a:spcPts val="0"/>
              </a:spcBef>
              <a:buFont typeface="Arial" panose="020B0604020202020204" pitchFamily="34" charset="0"/>
              <a:buChar char="•"/>
              <a:defRPr/>
            </a:pPr>
            <a:r>
              <a:rPr lang="en-US" dirty="0"/>
              <a:t>Most businesses use a combination of wired and wireless media.</a:t>
            </a:r>
          </a:p>
        </p:txBody>
      </p:sp>
    </p:spTree>
    <p:extLst>
      <p:ext uri="{BB962C8B-B14F-4D97-AF65-F5344CB8AC3E}">
        <p14:creationId xmlns:p14="http://schemas.microsoft.com/office/powerpoint/2010/main" val="1881150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25</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Network adapters perform three critical functions: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They generate high-powered signals to enable network transmissions.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They’re responsible for breaking the data into packets and transmitting and receiving data. They also are responsible for receiving incoming data packets and, in accordance with networking protocols, reconstructing them.</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They act as gatekeepers for information flowing to and from the client computer.</a:t>
            </a:r>
          </a:p>
        </p:txBody>
      </p:sp>
    </p:spTree>
    <p:extLst>
      <p:ext uri="{BB962C8B-B14F-4D97-AF65-F5344CB8AC3E}">
        <p14:creationId xmlns:p14="http://schemas.microsoft.com/office/powerpoint/2010/main" val="3229496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26</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mn-lt"/>
                <a:ea typeface="+mn-ea"/>
                <a:cs typeface="+mn-cs"/>
              </a:rPr>
              <a:t>Shown In Figure 12.18 is that a network interface card (NIC) is responsible for breaking down data into packets, preparing packets for transmission, receiving incoming data packets, and reconstructing them.</a:t>
            </a:r>
            <a:endParaRPr lang="en-US" sz="1200" b="0" kern="1200" dirty="0">
              <a:solidFill>
                <a:schemeClr val="tx1"/>
              </a:solidFill>
              <a:effectLst/>
              <a:latin typeface="Arial" pitchFamily="34" charset="0"/>
              <a:ea typeface="+mn-ea"/>
              <a:cs typeface="+mn-cs"/>
            </a:endParaRPr>
          </a:p>
        </p:txBody>
      </p:sp>
    </p:spTree>
    <p:extLst>
      <p:ext uri="{BB962C8B-B14F-4D97-AF65-F5344CB8AC3E}">
        <p14:creationId xmlns:p14="http://schemas.microsoft.com/office/powerpoint/2010/main" val="3169902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27</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dirty="0"/>
              <a:t>Media access control (MAC) address is 6 two-position sets of characters.</a:t>
            </a:r>
          </a:p>
          <a:p>
            <a:pPr marL="285750" lvl="2" indent="-171450">
              <a:buFont typeface="Arial" panose="020B0604020202020204" pitchFamily="34" charset="0"/>
              <a:buChar char="•"/>
            </a:pPr>
            <a:r>
              <a:rPr lang="en-US" dirty="0"/>
              <a:t>The first three sets specify the manufacturer of the network device.</a:t>
            </a:r>
          </a:p>
          <a:p>
            <a:pPr marL="285750" lvl="2" indent="-171450">
              <a:buFont typeface="Arial" panose="020B0604020202020204" pitchFamily="34" charset="0"/>
              <a:buChar char="•"/>
            </a:pPr>
            <a:r>
              <a:rPr lang="en-US" dirty="0"/>
              <a:t>The second set makes up a unique address of that device.</a:t>
            </a:r>
          </a:p>
          <a:p>
            <a:pPr marL="285750" lvl="1" indent="-171450">
              <a:buFont typeface="Arial" panose="020B0604020202020204" pitchFamily="34" charset="0"/>
              <a:buChar char="•"/>
            </a:pPr>
            <a:r>
              <a:rPr lang="en-US" dirty="0"/>
              <a:t>The Institute of Electrical and Electronics Engineers (IEEE) is responsible for allocating blocks of numbers.</a:t>
            </a:r>
          </a:p>
          <a:p>
            <a:pPr marL="285750" lvl="1" indent="-171450">
              <a:buFont typeface="Arial" panose="020B0604020202020204" pitchFamily="34" charset="0"/>
              <a:buChar char="•"/>
            </a:pPr>
            <a:r>
              <a:rPr lang="en-US" dirty="0"/>
              <a:t>The MAC address is not the same as IP address.</a:t>
            </a:r>
          </a:p>
        </p:txBody>
      </p:sp>
    </p:spTree>
    <p:extLst>
      <p:ext uri="{BB962C8B-B14F-4D97-AF65-F5344CB8AC3E}">
        <p14:creationId xmlns:p14="http://schemas.microsoft.com/office/powerpoint/2010/main" val="1700358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28</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 switch makes decisions, based on the MAC address of the data, as to where the data is to be sent and rebroadcasts it to the appropriate network node.</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 bridge is a device that’s used to send data between different collision domains, depending on where the recipient device is located.</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 router is designed to send information between two networks.</a:t>
            </a:r>
            <a:endParaRPr lang="en-US" sz="1200" kern="1200" dirty="0">
              <a:solidFill>
                <a:schemeClr val="tx1"/>
              </a:solidFill>
              <a:effectLst/>
              <a:latin typeface="Arial" pitchFamily="34" charset="0"/>
              <a:ea typeface="+mn-ea"/>
              <a:cs typeface="+mn-cs"/>
            </a:endParaRPr>
          </a:p>
        </p:txBody>
      </p:sp>
    </p:spTree>
    <p:extLst>
      <p:ext uri="{BB962C8B-B14F-4D97-AF65-F5344CB8AC3E}">
        <p14:creationId xmlns:p14="http://schemas.microsoft.com/office/powerpoint/2010/main" val="3332102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29</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Special software known as a network operating system (NOS) needs to be installed on each client computer and server that’s connected to the network to provide the services necessary for them to communicate.</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NOS software is designed to facilitate communication between the software and hardware components of your computer.</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The software that P2P networks require is built into the Windows, Linux, and Macintosh operating systems.</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Most corporate networks use TCP/IP as their standard networking protocol regardless of the manufacturer of their NOS.</a:t>
            </a:r>
            <a:endParaRPr lang="en-US" sz="1200" kern="1200" dirty="0">
              <a:solidFill>
                <a:schemeClr val="tx1"/>
              </a:solidFill>
              <a:effectLst/>
              <a:latin typeface="Arial" pitchFamily="34" charset="0"/>
              <a:ea typeface="+mn-ea"/>
              <a:cs typeface="+mn-cs"/>
            </a:endParaRPr>
          </a:p>
        </p:txBody>
      </p:sp>
    </p:spTree>
    <p:extLst>
      <p:ext uri="{BB962C8B-B14F-4D97-AF65-F5344CB8AC3E}">
        <p14:creationId xmlns:p14="http://schemas.microsoft.com/office/powerpoint/2010/main" val="16954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the continuing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30</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Threats to client/server networks can be classified into three main groups:</a:t>
            </a:r>
          </a:p>
          <a:p>
            <a:pPr marL="28575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Human errors and mistakes.</a:t>
            </a:r>
          </a:p>
          <a:p>
            <a:pPr marL="28575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Malicious human activity.</a:t>
            </a:r>
          </a:p>
          <a:p>
            <a:pPr marL="28575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Natural events and disasters.</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Authentication is the process whereby users prove they have authorization to use a computer network.</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possessed object is any object that users carry to identify themselves.</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Attempting to access an account by repeatedly trying different passwords is known as a brute force attack.</a:t>
            </a:r>
            <a:endParaRPr lang="en-US" sz="1200" b="0" i="0" u="none" strike="noStrike" kern="1200" baseline="0" dirty="0">
              <a:solidFill>
                <a:schemeClr val="tx1"/>
              </a:solidFill>
              <a:latin typeface="Arial" pitchFamily="34" charset="0"/>
              <a:ea typeface="+mn-ea"/>
              <a:cs typeface="+mn-cs"/>
            </a:endParaRPr>
          </a:p>
        </p:txBody>
      </p:sp>
    </p:spTree>
    <p:extLst>
      <p:ext uri="{BB962C8B-B14F-4D97-AF65-F5344CB8AC3E}">
        <p14:creationId xmlns:p14="http://schemas.microsoft.com/office/powerpoint/2010/main" val="1391520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31</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Arial" pitchFamily="34" charset="0"/>
                <a:ea typeface="+mn-ea"/>
                <a:cs typeface="+mn-cs"/>
              </a:rPr>
              <a:t>When an account is set up on a network, certain access privileges are granted to indicate which systems the user is allowed to use.</a:t>
            </a:r>
            <a:endParaRPr lang="en-US" sz="1200" i="0" kern="1200" dirty="0">
              <a:solidFill>
                <a:schemeClr val="tx1"/>
              </a:solidFill>
              <a:effectLst/>
              <a:latin typeface="Arial" pitchFamily="34" charset="0"/>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Access card readers provide a relatively inexpensive solution to security for areas needing low-level security.</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Biometric authentication devices, such as fingerprint/palm, retinal, and facial-recognition scanners, are used to protect high-security areas such as a server room.</a:t>
            </a:r>
            <a:endParaRPr lang="en-US" sz="1200" i="0" kern="1200" dirty="0">
              <a:solidFill>
                <a:schemeClr val="tx1"/>
              </a:solidFill>
              <a:effectLst/>
              <a:latin typeface="Arial" pitchFamily="34" charset="0"/>
              <a:ea typeface="+mn-ea"/>
              <a:cs typeface="+mn-cs"/>
            </a:endParaRPr>
          </a:p>
        </p:txBody>
      </p:sp>
    </p:spTree>
    <p:extLst>
      <p:ext uri="{BB962C8B-B14F-4D97-AF65-F5344CB8AC3E}">
        <p14:creationId xmlns:p14="http://schemas.microsoft.com/office/powerpoint/2010/main" val="13721903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32</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dirty="0"/>
              <a:t>Firewalls can be composed of software or hardware.</a:t>
            </a:r>
          </a:p>
          <a:p>
            <a:pPr marL="285750" lvl="1" indent="-171450">
              <a:buFont typeface="Arial" panose="020B0604020202020204" pitchFamily="34" charset="0"/>
              <a:buChar char="•"/>
            </a:pPr>
            <a:r>
              <a:rPr lang="en-US" dirty="0"/>
              <a:t>Packet screening involves having an external screening router examining incoming data packets.</a:t>
            </a:r>
          </a:p>
          <a:p>
            <a:pPr marL="285750" lvl="1" indent="-171450">
              <a:buFont typeface="Arial" panose="020B0604020202020204" pitchFamily="34" charset="0"/>
              <a:buChar char="•"/>
            </a:pPr>
            <a:r>
              <a:rPr lang="en-US" dirty="0"/>
              <a:t>A bastion host is a heavily secured server located on a special perimeter network.</a:t>
            </a:r>
          </a:p>
          <a:p>
            <a:pPr marL="285750" lvl="1" indent="-171450">
              <a:buFont typeface="Arial" panose="020B0604020202020204" pitchFamily="34" charset="0"/>
              <a:buChar char="•"/>
            </a:pPr>
            <a:r>
              <a:rPr lang="en-US" dirty="0"/>
              <a:t>A honey pot is a computer set up to attract unauthorized users.</a:t>
            </a:r>
          </a:p>
          <a:p>
            <a:pPr marL="285750" lvl="1" indent="-171450">
              <a:buFont typeface="Arial" panose="020B0604020202020204" pitchFamily="34" charset="0"/>
              <a:buChar char="•"/>
            </a:pPr>
            <a:r>
              <a:rPr lang="en-US" dirty="0"/>
              <a:t>A proxy server acts as a go-between.</a:t>
            </a:r>
          </a:p>
        </p:txBody>
      </p:sp>
    </p:spTree>
    <p:extLst>
      <p:ext uri="{BB962C8B-B14F-4D97-AF65-F5344CB8AC3E}">
        <p14:creationId xmlns:p14="http://schemas.microsoft.com/office/powerpoint/2010/main" val="301667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33</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Figure 12.24 illustrates how business firewalls provide sophisticated protection from hackers.</a:t>
            </a:r>
            <a:endParaRPr lang="en-US" dirty="0"/>
          </a:p>
        </p:txBody>
      </p:sp>
    </p:spTree>
    <p:extLst>
      <p:ext uri="{BB962C8B-B14F-4D97-AF65-F5344CB8AC3E}">
        <p14:creationId xmlns:p14="http://schemas.microsoft.com/office/powerpoint/2010/main" val="3303903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36EEF-3ACC-4468-87D3-BB2E9E995702}" type="slidenum">
              <a:rPr lang="en-US" smtClean="0"/>
              <a:t>34</a:t>
            </a:fld>
            <a:endParaRPr lang="en-US"/>
          </a:p>
        </p:txBody>
      </p:sp>
    </p:spTree>
    <p:extLst>
      <p:ext uri="{BB962C8B-B14F-4D97-AF65-F5344CB8AC3E}">
        <p14:creationId xmlns:p14="http://schemas.microsoft.com/office/powerpoint/2010/main" val="508607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36EEF-3ACC-4468-87D3-BB2E9E995702}" type="slidenum">
              <a:rPr lang="en-US" smtClean="0"/>
              <a:t>35</a:t>
            </a:fld>
            <a:endParaRPr lang="en-US"/>
          </a:p>
        </p:txBody>
      </p:sp>
    </p:spTree>
    <p:extLst>
      <p:ext uri="{BB962C8B-B14F-4D97-AF65-F5344CB8AC3E}">
        <p14:creationId xmlns:p14="http://schemas.microsoft.com/office/powerpoint/2010/main" val="793169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165134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5</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u="none" strike="noStrike" kern="1200" baseline="0" dirty="0">
                <a:solidFill>
                  <a:schemeClr val="tx1"/>
                </a:solidFill>
                <a:latin typeface="Arial" pitchFamily="34" charset="0"/>
                <a:ea typeface="+mn-ea"/>
                <a:cs typeface="+mn-cs"/>
              </a:rPr>
              <a:t>Recall that a network is a group of two or more computing devices— or nodes—that are configured to share information and resources such as printers, files, and databases.</a:t>
            </a:r>
          </a:p>
          <a:p>
            <a:pPr marL="171450" indent="-171450">
              <a:buFont typeface="Arial" panose="020B0604020202020204" pitchFamily="34" charset="0"/>
              <a:buChar char="•"/>
            </a:pPr>
            <a:r>
              <a:rPr lang="en-US" sz="1200" b="0" u="none" strike="noStrike" kern="1200" baseline="0" dirty="0">
                <a:solidFill>
                  <a:schemeClr val="tx1"/>
                </a:solidFill>
                <a:latin typeface="Arial" pitchFamily="34" charset="0"/>
                <a:ea typeface="+mn-ea"/>
                <a:cs typeface="+mn-cs"/>
              </a:rPr>
              <a:t>Businesses such as your school or an insurance company gain advantages from deploying networks, similar to the advantages gained with a home network.</a:t>
            </a:r>
            <a:endParaRPr lang="en-US" sz="1200" b="0" kern="1200" dirty="0">
              <a:solidFill>
                <a:schemeClr val="tx1"/>
              </a:solidFill>
              <a:effectLst/>
              <a:latin typeface="Arial" pitchFamily="34" charset="0"/>
              <a:ea typeface="+mn-ea"/>
              <a:cs typeface="+mn-cs"/>
            </a:endParaRPr>
          </a:p>
        </p:txBody>
      </p:sp>
    </p:spTree>
    <p:extLst>
      <p:ext uri="{BB962C8B-B14F-4D97-AF65-F5344CB8AC3E}">
        <p14:creationId xmlns:p14="http://schemas.microsoft.com/office/powerpoint/2010/main" val="2960639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6</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Networked computers have many advantages over individual computers: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Networks enable people to share peripherals such as printers or share resources.</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Networked databases can serve the needs of many people at one time and can increase the availability of data.</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Installing a new version of software on everyone’s desktop in a business with many employees can be time-consuming.</a:t>
            </a:r>
          </a:p>
          <a:p>
            <a:pPr marL="285750" lvl="1"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Social networking tools, e-mail, and instant messaging are powerful applications when deployed on a network.</a:t>
            </a:r>
          </a:p>
        </p:txBody>
      </p:sp>
    </p:spTree>
    <p:extLst>
      <p:ext uri="{BB962C8B-B14F-4D97-AF65-F5344CB8AC3E}">
        <p14:creationId xmlns:p14="http://schemas.microsoft.com/office/powerpoint/2010/main" val="1184543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7</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The disadvantages</a:t>
            </a:r>
            <a:r>
              <a:rPr lang="en-US" sz="1200" kern="1200" baseline="0" dirty="0">
                <a:solidFill>
                  <a:schemeClr val="tx1"/>
                </a:solidFill>
                <a:effectLst/>
                <a:latin typeface="Arial" pitchFamily="34" charset="0"/>
                <a:ea typeface="+mn-ea"/>
                <a:cs typeface="+mn-cs"/>
              </a:rPr>
              <a:t> of a network are:</a:t>
            </a:r>
          </a:p>
          <a:p>
            <a:pPr marL="285750" lvl="1" indent="-171450">
              <a:buFont typeface="Arial" panose="020B0604020202020204" pitchFamily="34" charset="0"/>
              <a:buChar char="•"/>
            </a:pPr>
            <a:r>
              <a:rPr lang="en-US" sz="1200" kern="1200" baseline="0" dirty="0">
                <a:solidFill>
                  <a:schemeClr val="tx1"/>
                </a:solidFill>
                <a:effectLst/>
                <a:latin typeface="Arial" pitchFamily="34" charset="0"/>
                <a:ea typeface="+mn-ea"/>
                <a:cs typeface="+mn-cs"/>
              </a:rPr>
              <a:t>Additional personnel are often required.</a:t>
            </a:r>
          </a:p>
          <a:p>
            <a:pPr marL="285750" lvl="1" indent="-171450">
              <a:buFont typeface="Arial" panose="020B0604020202020204" pitchFamily="34" charset="0"/>
              <a:buChar char="•"/>
            </a:pPr>
            <a:r>
              <a:rPr lang="en-US" sz="1200" kern="1200" baseline="0" dirty="0">
                <a:solidFill>
                  <a:schemeClr val="tx1"/>
                </a:solidFill>
                <a:effectLst/>
                <a:latin typeface="Arial" pitchFamily="34" charset="0"/>
                <a:ea typeface="+mn-ea"/>
                <a:cs typeface="+mn-cs"/>
              </a:rPr>
              <a:t>Networks require special equipment and software.</a:t>
            </a:r>
            <a:endParaRPr lang="en-US" sz="1200" kern="1200" dirty="0">
              <a:solidFill>
                <a:schemeClr val="tx1"/>
              </a:solidFill>
              <a:effectLst/>
              <a:latin typeface="Arial" pitchFamily="34" charset="0"/>
              <a:ea typeface="+mn-ea"/>
              <a:cs typeface="+mn-cs"/>
            </a:endParaRPr>
          </a:p>
        </p:txBody>
      </p:sp>
    </p:spTree>
    <p:extLst>
      <p:ext uri="{BB962C8B-B14F-4D97-AF65-F5344CB8AC3E}">
        <p14:creationId xmlns:p14="http://schemas.microsoft.com/office/powerpoint/2010/main" val="544361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8</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The majority of computer networks are based on the client/server model of computing.</a:t>
            </a:r>
          </a:p>
          <a:p>
            <a:pPr marL="28575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Client/server networks are said to be centralized.</a:t>
            </a:r>
          </a:p>
          <a:p>
            <a:pPr marL="171450"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The smallest networks, such as peer-to-peer (P2P) networks, are typically used in homes and small businesses.</a:t>
            </a:r>
          </a:p>
          <a:p>
            <a:pPr marL="285750" lvl="1" indent="-171450">
              <a:buFont typeface="Arial" panose="020B0604020202020204" pitchFamily="34" charset="0"/>
              <a:buChar char="•"/>
            </a:pPr>
            <a:r>
              <a:rPr lang="en-US" sz="1200" b="0" i="0" u="none" strike="noStrike" kern="1200" baseline="0" dirty="0">
                <a:solidFill>
                  <a:schemeClr val="tx1"/>
                </a:solidFill>
                <a:effectLst/>
                <a:latin typeface="Arial" pitchFamily="34" charset="0"/>
                <a:ea typeface="+mn-ea"/>
                <a:cs typeface="+mn-cs"/>
              </a:rPr>
              <a:t> Peer-to-peer networks are decentralized.</a:t>
            </a:r>
          </a:p>
          <a:p>
            <a:pPr marL="171450" lvl="0" indent="-171450">
              <a:buFont typeface="Arial" panose="020B0604020202020204" pitchFamily="34" charset="0"/>
              <a:buChar char="•"/>
            </a:pPr>
            <a:r>
              <a:rPr lang="en-US" sz="1200" b="0" i="0" u="none" strike="noStrike" kern="1200" baseline="0" dirty="0">
                <a:solidFill>
                  <a:schemeClr val="tx1"/>
                </a:solidFill>
                <a:effectLst/>
                <a:latin typeface="Arial" pitchFamily="34" charset="0"/>
                <a:ea typeface="+mn-ea"/>
                <a:cs typeface="+mn-cs"/>
              </a:rPr>
              <a:t>There are at least two main advantages to a client/server network.</a:t>
            </a:r>
          </a:p>
          <a:p>
            <a:pPr marL="28575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The main advantage of a client/server relationship is that it makes data flow more efficiently than in P2P networks.</a:t>
            </a:r>
          </a:p>
          <a:p>
            <a:pPr marL="285750" lvl="1" indent="-171450">
              <a:buFont typeface="Arial" panose="020B0604020202020204" pitchFamily="34" charset="0"/>
              <a:buChar char="•"/>
            </a:pPr>
            <a:r>
              <a:rPr lang="en-US" sz="1200" b="0" i="0" u="none" strike="noStrike" kern="1200" baseline="0" dirty="0">
                <a:solidFill>
                  <a:schemeClr val="tx1"/>
                </a:solidFill>
                <a:latin typeface="Arial" pitchFamily="34" charset="0"/>
                <a:ea typeface="+mn-ea"/>
                <a:cs typeface="+mn-cs"/>
              </a:rPr>
              <a:t>Client/server networks also have increased scalability, which means that more users can be added easily without affecting the performance of the other network nodes.</a:t>
            </a:r>
            <a:endParaRPr lang="en-US" sz="2000" kern="1200" dirty="0">
              <a:solidFill>
                <a:schemeClr val="tx1"/>
              </a:solidFill>
              <a:effectLst/>
              <a:latin typeface="Arial" pitchFamily="34" charset="0"/>
              <a:ea typeface="+mn-ea"/>
              <a:cs typeface="+mn-cs"/>
            </a:endParaRPr>
          </a:p>
        </p:txBody>
      </p:sp>
    </p:spTree>
    <p:extLst>
      <p:ext uri="{BB962C8B-B14F-4D97-AF65-F5344CB8AC3E}">
        <p14:creationId xmlns:p14="http://schemas.microsoft.com/office/powerpoint/2010/main" val="19051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EC6EF45-54F7-4226-A69D-DF26F2197E56}" type="slidenum">
              <a:rPr lang="en-US">
                <a:latin typeface="Arial" charset="0"/>
              </a:rPr>
              <a:pPr/>
              <a:t>9</a:t>
            </a:fld>
            <a:endParaRPr lang="en-US" dirty="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LAN is a small group of computers linked over a small geographic area.</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 WAN comprises large numbers of users over a wider physical area.</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An intranet is a private network set up by a business or an organization.</a:t>
            </a:r>
          </a:p>
          <a:p>
            <a:pPr marL="171450" lvl="0" indent="-171450">
              <a:buFont typeface="Arial" panose="020B0604020202020204" pitchFamily="34" charset="0"/>
              <a:buChar char="•"/>
            </a:pPr>
            <a:r>
              <a:rPr lang="en-US" sz="1200" kern="1200" dirty="0">
                <a:solidFill>
                  <a:schemeClr val="tx1"/>
                </a:solidFill>
                <a:effectLst/>
                <a:latin typeface="Arial" pitchFamily="34" charset="0"/>
                <a:ea typeface="+mn-ea"/>
                <a:cs typeface="+mn-cs"/>
              </a:rPr>
              <a:t>An area of an intranet that only certain corporations or individuals can access is an extranet.</a:t>
            </a:r>
          </a:p>
          <a:p>
            <a:pPr marL="2857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Electronic data interchange (EDI) allows the exchange of large amounts of business data.</a:t>
            </a:r>
            <a:endParaRPr lang="en-US" sz="2000" kern="1200" dirty="0">
              <a:solidFill>
                <a:schemeClr val="tx1"/>
              </a:solidFill>
              <a:effectLst/>
              <a:latin typeface="Arial" pitchFamily="34" charset="0"/>
              <a:ea typeface="+mn-ea"/>
              <a:cs typeface="+mn-cs"/>
            </a:endParaRPr>
          </a:p>
        </p:txBody>
      </p:sp>
    </p:spTree>
    <p:extLst>
      <p:ext uri="{BB962C8B-B14F-4D97-AF65-F5344CB8AC3E}">
        <p14:creationId xmlns:p14="http://schemas.microsoft.com/office/powerpoint/2010/main" val="192475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1/5/2018</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1/5/2018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1/5/2018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1/5/2018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1/5/2018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52CDF79-089C-41C3-B55D-96DC1881DBBF}" type="datetime1">
              <a:rPr lang="en-US" smtClean="0"/>
              <a:t>1/5/2018</a:t>
            </a:fld>
            <a:endParaRPr lang="en-US" dirty="0"/>
          </a:p>
        </p:txBody>
      </p:sp>
    </p:spTree>
    <p:extLst>
      <p:ext uri="{BB962C8B-B14F-4D97-AF65-F5344CB8AC3E}">
        <p14:creationId xmlns:p14="http://schemas.microsoft.com/office/powerpoint/2010/main" val="33661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1/5/2018</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1/5/2018</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1/5/2018</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1/5/2018</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1/5/2018</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1/5/2018</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1/5/2018</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2" r:id="rId8"/>
    <p:sldLayoutId id="2147483657" r:id="rId9"/>
    <p:sldLayoutId id="2147483656" r:id="rId10"/>
    <p:sldLayoutId id="2147483650" r:id="rId11"/>
    <p:sldLayoutId id="2147483659" r:id="rId12"/>
    <p:sldLayoutId id="2147483658" r:id="rId13"/>
    <p:sldLayoutId id="2147483660" r:id="rId14"/>
    <p:sldLayoutId id="2147483654" r:id="rId15"/>
    <p:sldLayoutId id="2147483655"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12</a:t>
            </a: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Behind the Scenes: Networking and Security in the Business World</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686800" cy="1600200"/>
          </a:xfrm>
        </p:spPr>
        <p:txBody>
          <a:bodyPr>
            <a:normAutofit/>
          </a:bodyPr>
          <a:lstStyle/>
          <a:p>
            <a:r>
              <a:rPr lang="en-US" dirty="0"/>
              <a:t>Client/Server Network Basics</a:t>
            </a:r>
            <a:br>
              <a:rPr lang="en-US" sz="3975" dirty="0"/>
            </a:br>
            <a:r>
              <a:rPr lang="en-US" sz="3200" dirty="0"/>
              <a:t>Types of Client/Server Networks (2 of 2)</a:t>
            </a:r>
            <a:br>
              <a:rPr lang="en-US" sz="3200" dirty="0"/>
            </a:br>
            <a:r>
              <a:rPr lang="en-US" sz="2000" dirty="0"/>
              <a:t>(Objective 12.3)</a:t>
            </a:r>
            <a:endParaRPr lang="en-US" sz="2700" dirty="0"/>
          </a:p>
        </p:txBody>
      </p:sp>
      <p:sp>
        <p:nvSpPr>
          <p:cNvPr id="9" name="TextBox 8"/>
          <p:cNvSpPr txBox="1"/>
          <p:nvPr/>
        </p:nvSpPr>
        <p:spPr>
          <a:xfrm>
            <a:off x="457200" y="1617785"/>
            <a:ext cx="8686800" cy="5047536"/>
          </a:xfrm>
          <a:prstGeom prst="rect">
            <a:avLst/>
          </a:prstGeom>
          <a:noFill/>
        </p:spPr>
        <p:txBody>
          <a:bodyPr wrap="square" rtlCol="0">
            <a:spAutoFit/>
          </a:bodyPr>
          <a:lstStyle/>
          <a:p>
            <a:pPr marL="256032" indent="-154432">
              <a:spcAft>
                <a:spcPts val="1200"/>
              </a:spcAft>
              <a:buClr>
                <a:srgbClr val="007FA3"/>
              </a:buClr>
              <a:buSzPct val="100000"/>
              <a:buFont typeface="Arial"/>
              <a:buChar char="•"/>
            </a:pPr>
            <a:r>
              <a:rPr lang="en-US" sz="3200" dirty="0">
                <a:solidFill>
                  <a:srgbClr val="007FA3"/>
                </a:solidFill>
              </a:rPr>
              <a:t>Virtual private networks (VPN) use the public Internet to build a secure, private network</a:t>
            </a:r>
          </a:p>
          <a:p>
            <a:pPr marL="742950" lvl="1" indent="-184150">
              <a:buClr>
                <a:srgbClr val="007FA3"/>
              </a:buClr>
              <a:buSzPct val="100000"/>
              <a:buFont typeface="Arial"/>
              <a:buChar char="–"/>
              <a:defRPr/>
            </a:pPr>
            <a:r>
              <a:rPr lang="en-US" sz="2800" dirty="0">
                <a:solidFill>
                  <a:schemeClr val="dk1"/>
                </a:solidFill>
              </a:rPr>
              <a:t>Tunneling</a:t>
            </a:r>
          </a:p>
          <a:p>
            <a:pPr marL="256032" indent="-154432">
              <a:spcAft>
                <a:spcPts val="1200"/>
              </a:spcAft>
              <a:buClr>
                <a:srgbClr val="007FA3"/>
              </a:buClr>
              <a:buSzPct val="100000"/>
              <a:buFont typeface="Arial"/>
              <a:buChar char="•"/>
            </a:pPr>
            <a:r>
              <a:rPr lang="en-US" sz="3200" dirty="0">
                <a:solidFill>
                  <a:srgbClr val="007FA3"/>
                </a:solidFill>
              </a:rPr>
              <a:t>Key components of a client/server network</a:t>
            </a:r>
          </a:p>
          <a:p>
            <a:pPr marL="742950" lvl="1" indent="-184150">
              <a:buClr>
                <a:srgbClr val="007FA3"/>
              </a:buClr>
              <a:buSzPct val="100000"/>
              <a:buFont typeface="Arial"/>
              <a:buChar char="–"/>
              <a:defRPr/>
            </a:pPr>
            <a:r>
              <a:rPr lang="en-US" sz="2800" dirty="0">
                <a:solidFill>
                  <a:schemeClr val="dk1"/>
                </a:solidFill>
              </a:rPr>
              <a:t>Servers</a:t>
            </a:r>
          </a:p>
          <a:p>
            <a:pPr marL="742950" lvl="1" indent="-184150">
              <a:buClr>
                <a:srgbClr val="007FA3"/>
              </a:buClr>
              <a:buSzPct val="100000"/>
              <a:buFont typeface="Arial"/>
              <a:buChar char="–"/>
              <a:defRPr/>
            </a:pPr>
            <a:r>
              <a:rPr lang="en-US" sz="2800" dirty="0">
                <a:solidFill>
                  <a:schemeClr val="dk1"/>
                </a:solidFill>
              </a:rPr>
              <a:t>Network topologies</a:t>
            </a:r>
          </a:p>
          <a:p>
            <a:pPr marL="742950" lvl="1" indent="-184150">
              <a:buClr>
                <a:srgbClr val="007FA3"/>
              </a:buClr>
              <a:buSzPct val="100000"/>
              <a:buFont typeface="Arial"/>
              <a:buChar char="–"/>
              <a:defRPr/>
            </a:pPr>
            <a:r>
              <a:rPr lang="en-US" sz="2800" dirty="0">
                <a:solidFill>
                  <a:schemeClr val="dk1"/>
                </a:solidFill>
              </a:rPr>
              <a:t>Transmission media</a:t>
            </a:r>
          </a:p>
          <a:p>
            <a:pPr marL="742950" lvl="1" indent="-184150">
              <a:buClr>
                <a:srgbClr val="007FA3"/>
              </a:buClr>
              <a:buSzPct val="100000"/>
              <a:buFont typeface="Arial"/>
              <a:buChar char="–"/>
              <a:defRPr/>
            </a:pPr>
            <a:r>
              <a:rPr lang="en-US" sz="2800" dirty="0">
                <a:solidFill>
                  <a:schemeClr val="dk1"/>
                </a:solidFill>
              </a:rPr>
              <a:t>Network adapters</a:t>
            </a:r>
          </a:p>
          <a:p>
            <a:pPr marL="742950" lvl="1" indent="-184150">
              <a:buClr>
                <a:srgbClr val="007FA3"/>
              </a:buClr>
              <a:buSzPct val="100000"/>
              <a:buFont typeface="Arial"/>
              <a:buChar char="–"/>
              <a:defRPr/>
            </a:pPr>
            <a:r>
              <a:rPr lang="en-US" sz="2800" dirty="0">
                <a:solidFill>
                  <a:schemeClr val="dk1"/>
                </a:solidFill>
              </a:rPr>
              <a:t>Network navigation devices</a:t>
            </a:r>
          </a:p>
          <a:p>
            <a:pPr marL="742950" lvl="1" indent="-184150">
              <a:buClr>
                <a:srgbClr val="007FA3"/>
              </a:buClr>
              <a:buSzPct val="100000"/>
              <a:buFont typeface="Arial"/>
              <a:buChar char="–"/>
              <a:defRPr/>
            </a:pPr>
            <a:r>
              <a:rPr lang="en-US" sz="2800" dirty="0">
                <a:solidFill>
                  <a:schemeClr val="dk1"/>
                </a:solidFill>
              </a:rPr>
              <a:t>A network operating system</a:t>
            </a:r>
          </a:p>
        </p:txBody>
      </p:sp>
    </p:spTree>
    <p:extLst>
      <p:ext uri="{BB962C8B-B14F-4D97-AF65-F5344CB8AC3E}">
        <p14:creationId xmlns:p14="http://schemas.microsoft.com/office/powerpoint/2010/main" val="364721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lstStyle/>
          <a:p>
            <a:r>
              <a:rPr lang="en-US" dirty="0"/>
              <a:t>Servers and Network Topologies</a:t>
            </a:r>
            <a:br>
              <a:rPr lang="en-US" sz="3000" dirty="0"/>
            </a:br>
            <a:r>
              <a:rPr lang="en-US" sz="3200" dirty="0"/>
              <a:t>Servers</a:t>
            </a:r>
            <a:br>
              <a:rPr lang="en-US" sz="3200" dirty="0"/>
            </a:br>
            <a:r>
              <a:rPr lang="en-US" sz="2000" dirty="0"/>
              <a:t>(Objectives 12.4)</a:t>
            </a:r>
            <a:endParaRPr lang="en-US" sz="2700" dirty="0"/>
          </a:p>
        </p:txBody>
      </p:sp>
      <p:sp>
        <p:nvSpPr>
          <p:cNvPr id="8" name="TextBox 7"/>
          <p:cNvSpPr txBox="1"/>
          <p:nvPr/>
        </p:nvSpPr>
        <p:spPr>
          <a:xfrm>
            <a:off x="457200" y="1617785"/>
            <a:ext cx="7772400" cy="5016758"/>
          </a:xfrm>
          <a:prstGeom prst="rect">
            <a:avLst/>
          </a:prstGeom>
          <a:noFill/>
        </p:spPr>
        <p:txBody>
          <a:bodyPr wrap="square" rtlCol="0">
            <a:spAutoFit/>
          </a:bodyPr>
          <a:lstStyle/>
          <a:p>
            <a:pPr marL="256032" indent="-154432">
              <a:buClr>
                <a:srgbClr val="007FA3"/>
              </a:buClr>
              <a:buSzPct val="100000"/>
              <a:buFont typeface="Arial"/>
              <a:buChar char="•"/>
            </a:pPr>
            <a:r>
              <a:rPr lang="en-US" sz="3200" dirty="0">
                <a:solidFill>
                  <a:srgbClr val="007FA3"/>
                </a:solidFill>
              </a:rPr>
              <a:t>Dedicated server used to fulfill a specific function</a:t>
            </a:r>
          </a:p>
          <a:p>
            <a:pPr marL="256032" indent="-154432">
              <a:buClr>
                <a:srgbClr val="007FA3"/>
              </a:buClr>
              <a:buSzPct val="100000"/>
              <a:buFont typeface="Arial"/>
              <a:buChar char="•"/>
            </a:pPr>
            <a:r>
              <a:rPr lang="en-US" sz="3200" dirty="0">
                <a:solidFill>
                  <a:srgbClr val="007FA3"/>
                </a:solidFill>
              </a:rPr>
              <a:t>Common types</a:t>
            </a:r>
          </a:p>
          <a:p>
            <a:pPr marL="742950" lvl="1" indent="-184150">
              <a:buClr>
                <a:srgbClr val="007FA3"/>
              </a:buClr>
              <a:buSzPct val="100000"/>
              <a:buFont typeface="Arial"/>
              <a:buChar char="–"/>
              <a:defRPr/>
            </a:pPr>
            <a:r>
              <a:rPr lang="en-US" sz="2800" dirty="0">
                <a:solidFill>
                  <a:schemeClr val="dk1"/>
                </a:solidFill>
              </a:rPr>
              <a:t>Authentication</a:t>
            </a:r>
            <a:endParaRPr lang="fr-FR" sz="2800" dirty="0">
              <a:solidFill>
                <a:schemeClr val="dk1"/>
              </a:solidFill>
            </a:endParaRPr>
          </a:p>
          <a:p>
            <a:pPr marL="742950" lvl="1" indent="-184150">
              <a:buClr>
                <a:srgbClr val="007FA3"/>
              </a:buClr>
              <a:buSzPct val="100000"/>
              <a:buFont typeface="Arial"/>
              <a:buChar char="–"/>
              <a:defRPr/>
            </a:pPr>
            <a:r>
              <a:rPr lang="fr-FR" sz="2800" dirty="0">
                <a:solidFill>
                  <a:schemeClr val="dk1"/>
                </a:solidFill>
              </a:rPr>
              <a:t>File</a:t>
            </a:r>
          </a:p>
          <a:p>
            <a:pPr marL="742950" lvl="1" indent="-184150">
              <a:buClr>
                <a:srgbClr val="007FA3"/>
              </a:buClr>
              <a:buSzPct val="100000"/>
              <a:buFont typeface="Arial"/>
              <a:buChar char="–"/>
              <a:defRPr/>
            </a:pPr>
            <a:r>
              <a:rPr lang="fr-FR" sz="2800" dirty="0" err="1">
                <a:solidFill>
                  <a:schemeClr val="dk1"/>
                </a:solidFill>
              </a:rPr>
              <a:t>Print</a:t>
            </a:r>
            <a:endParaRPr lang="fr-FR" sz="2800" dirty="0">
              <a:solidFill>
                <a:schemeClr val="dk1"/>
              </a:solidFill>
            </a:endParaRPr>
          </a:p>
          <a:p>
            <a:pPr marL="742950" lvl="1" indent="-184150">
              <a:buClr>
                <a:srgbClr val="007FA3"/>
              </a:buClr>
              <a:buSzPct val="100000"/>
              <a:buFont typeface="Arial"/>
              <a:buChar char="–"/>
              <a:defRPr/>
            </a:pPr>
            <a:r>
              <a:rPr lang="fr-FR" sz="2800" dirty="0">
                <a:solidFill>
                  <a:schemeClr val="dk1"/>
                </a:solidFill>
              </a:rPr>
              <a:t>Application</a:t>
            </a:r>
          </a:p>
          <a:p>
            <a:pPr marL="742950" lvl="1" indent="-184150">
              <a:buClr>
                <a:srgbClr val="007FA3"/>
              </a:buClr>
              <a:buSzPct val="100000"/>
              <a:buFont typeface="Arial"/>
              <a:buChar char="–"/>
              <a:defRPr/>
            </a:pPr>
            <a:r>
              <a:rPr lang="fr-FR" sz="2800" dirty="0" err="1">
                <a:solidFill>
                  <a:schemeClr val="dk1"/>
                </a:solidFill>
              </a:rPr>
              <a:t>Database</a:t>
            </a:r>
            <a:endParaRPr lang="fr-FR" sz="2800" dirty="0">
              <a:solidFill>
                <a:schemeClr val="dk1"/>
              </a:solidFill>
            </a:endParaRPr>
          </a:p>
          <a:p>
            <a:pPr marL="742950" lvl="1" indent="-184150">
              <a:buClr>
                <a:srgbClr val="007FA3"/>
              </a:buClr>
              <a:buSzPct val="100000"/>
              <a:buFont typeface="Arial"/>
              <a:buChar char="–"/>
              <a:defRPr/>
            </a:pPr>
            <a:r>
              <a:rPr lang="fr-FR" sz="2800" dirty="0">
                <a:solidFill>
                  <a:schemeClr val="dk1"/>
                </a:solidFill>
              </a:rPr>
              <a:t>E-mail</a:t>
            </a:r>
          </a:p>
          <a:p>
            <a:pPr marL="742950" lvl="1" indent="-184150">
              <a:buClr>
                <a:srgbClr val="007FA3"/>
              </a:buClr>
              <a:buSzPct val="100000"/>
              <a:buFont typeface="Arial"/>
              <a:buChar char="–"/>
              <a:defRPr/>
            </a:pPr>
            <a:r>
              <a:rPr lang="fr-FR" sz="2800" dirty="0">
                <a:solidFill>
                  <a:schemeClr val="dk1"/>
                </a:solidFill>
              </a:rPr>
              <a:t>Communications</a:t>
            </a:r>
          </a:p>
          <a:p>
            <a:pPr marL="742950" lvl="1" indent="-184150">
              <a:buClr>
                <a:srgbClr val="007FA3"/>
              </a:buClr>
              <a:buSzPct val="100000"/>
              <a:buFont typeface="Arial"/>
              <a:buChar char="–"/>
              <a:defRPr/>
            </a:pPr>
            <a:r>
              <a:rPr lang="fr-FR" sz="2800" dirty="0">
                <a:solidFill>
                  <a:schemeClr val="dk1"/>
                </a:solidFill>
              </a:rPr>
              <a:t>Web and Cloud</a:t>
            </a:r>
          </a:p>
        </p:txBody>
      </p:sp>
      <p:pic>
        <p:nvPicPr>
          <p:cNvPr id="4" name="Picture 3" descr="The network interface card (NIC) is installed in each client, Client computers #1 and #2.  Client computer #1 has a wireless connection with the switch (network navigation device) while client computer #2 has a wired connection (cable) with the switch, which is in turn connected to the server by cable (transmission media). The server has the network interface card (NIC) installed. The network operating software is included in operating&#10;system software for client computers, and is also installed on the server. ">
            <a:extLst>
              <a:ext uri="{FF2B5EF4-FFF2-40B4-BE49-F238E27FC236}">
                <a16:creationId xmlns:a16="http://schemas.microsoft.com/office/drawing/2014/main" id="{0A5252C8-38F9-4357-8072-E8D951FBF3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286000"/>
            <a:ext cx="5105400" cy="3455456"/>
          </a:xfrm>
          <a:prstGeom prst="rect">
            <a:avLst/>
          </a:prstGeom>
        </p:spPr>
      </p:pic>
    </p:spTree>
    <p:extLst>
      <p:ext uri="{BB962C8B-B14F-4D97-AF65-F5344CB8AC3E}">
        <p14:creationId xmlns:p14="http://schemas.microsoft.com/office/powerpoint/2010/main" val="221480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Servers and Network Topologies</a:t>
            </a:r>
            <a:br>
              <a:rPr lang="en-US" dirty="0"/>
            </a:br>
            <a:r>
              <a:rPr lang="en-US" sz="3200" dirty="0"/>
              <a:t>Network Topologies (1 of 8) </a:t>
            </a:r>
            <a:br>
              <a:rPr lang="en-US" sz="3200" dirty="0"/>
            </a:br>
            <a:r>
              <a:rPr lang="en-US" sz="2000" dirty="0"/>
              <a:t>(Objective 12.5)</a:t>
            </a:r>
            <a:endParaRPr lang="en-US" sz="3000" dirty="0"/>
          </a:p>
        </p:txBody>
      </p:sp>
      <p:sp>
        <p:nvSpPr>
          <p:cNvPr id="3" name="TextBox 2"/>
          <p:cNvSpPr txBox="1"/>
          <p:nvPr/>
        </p:nvSpPr>
        <p:spPr>
          <a:xfrm>
            <a:off x="457200" y="1594338"/>
            <a:ext cx="8483688" cy="5016758"/>
          </a:xfrm>
          <a:prstGeom prst="rect">
            <a:avLst/>
          </a:prstGeom>
          <a:noFill/>
        </p:spPr>
        <p:txBody>
          <a:bodyPr wrap="square" rtlCol="0">
            <a:spAutoFit/>
          </a:bodyPr>
          <a:lstStyle/>
          <a:p>
            <a:pPr marL="256032" indent="-154432">
              <a:buClr>
                <a:srgbClr val="007FA3"/>
              </a:buClr>
              <a:buSzPct val="100000"/>
              <a:buFont typeface="Arial"/>
              <a:buChar char="•"/>
            </a:pPr>
            <a:r>
              <a:rPr lang="en-US" sz="3200" dirty="0">
                <a:solidFill>
                  <a:srgbClr val="007FA3"/>
                </a:solidFill>
              </a:rPr>
              <a:t>Bus topology: computers connected in sequence on a single cable</a:t>
            </a:r>
          </a:p>
          <a:p>
            <a:pPr marL="742950" lvl="1" indent="-184150">
              <a:buClr>
                <a:srgbClr val="007FA3"/>
              </a:buClr>
              <a:buSzPct val="100000"/>
              <a:buFont typeface="Arial"/>
              <a:buChar char="–"/>
              <a:defRPr/>
            </a:pPr>
            <a:r>
              <a:rPr lang="en-US" sz="2800" dirty="0">
                <a:solidFill>
                  <a:schemeClr val="dk1"/>
                </a:solidFill>
              </a:rPr>
              <a:t>Data collisions: data from two computers collide in the connection media</a:t>
            </a:r>
          </a:p>
          <a:p>
            <a:pPr marL="742950" lvl="1" indent="-184150">
              <a:buClr>
                <a:srgbClr val="007FA3"/>
              </a:buClr>
              <a:buSzPct val="100000"/>
              <a:buFont typeface="Arial"/>
              <a:buChar char="–"/>
              <a:defRPr/>
            </a:pPr>
            <a:r>
              <a:rPr lang="en-US" sz="2800" dirty="0">
                <a:solidFill>
                  <a:schemeClr val="dk1"/>
                </a:solidFill>
              </a:rPr>
              <a:t>Packets: data is broken into small segments</a:t>
            </a:r>
          </a:p>
          <a:p>
            <a:pPr marL="742950" lvl="1" indent="-184150">
              <a:buClr>
                <a:srgbClr val="007FA3"/>
              </a:buClr>
              <a:buSzPct val="100000"/>
              <a:buFont typeface="Arial"/>
              <a:buChar char="–"/>
              <a:defRPr/>
            </a:pPr>
            <a:r>
              <a:rPr lang="en-US" sz="2800" dirty="0">
                <a:solidFill>
                  <a:schemeClr val="dk1"/>
                </a:solidFill>
              </a:rPr>
              <a:t>Passive technology: nodes do nothing to move data</a:t>
            </a:r>
          </a:p>
          <a:p>
            <a:pPr marL="742950" lvl="1" indent="-184150">
              <a:buClr>
                <a:srgbClr val="007FA3"/>
              </a:buClr>
              <a:buSzPct val="100000"/>
              <a:buFont typeface="Arial"/>
              <a:buChar char="–"/>
              <a:defRPr/>
            </a:pPr>
            <a:r>
              <a:rPr lang="en-US" sz="2800" dirty="0">
                <a:solidFill>
                  <a:schemeClr val="dk1"/>
                </a:solidFill>
              </a:rPr>
              <a:t>Terminators absorb signal</a:t>
            </a:r>
          </a:p>
          <a:p>
            <a:pPr marL="256032" indent="-154432">
              <a:buClr>
                <a:srgbClr val="007FA3"/>
              </a:buClr>
              <a:buSzPct val="100000"/>
              <a:buFont typeface="Arial"/>
              <a:buChar char="•"/>
              <a:defRPr/>
            </a:pPr>
            <a:r>
              <a:rPr lang="en-US" sz="3200" dirty="0">
                <a:solidFill>
                  <a:srgbClr val="007FA3"/>
                </a:solidFill>
              </a:rPr>
              <a:t>Advantages</a:t>
            </a:r>
          </a:p>
          <a:p>
            <a:pPr marL="742950" lvl="1" indent="-184150">
              <a:buClr>
                <a:srgbClr val="007FA3"/>
              </a:buClr>
              <a:buSzPct val="100000"/>
              <a:buFont typeface="Arial"/>
              <a:buChar char="–"/>
              <a:defRPr/>
            </a:pPr>
            <a:r>
              <a:rPr lang="en-US" sz="2800" dirty="0">
                <a:solidFill>
                  <a:schemeClr val="dk1"/>
                </a:solidFill>
              </a:rPr>
              <a:t>Simple</a:t>
            </a:r>
          </a:p>
          <a:p>
            <a:pPr marL="742950" lvl="1" indent="-184150">
              <a:buClr>
                <a:srgbClr val="007FA3"/>
              </a:buClr>
              <a:buSzPct val="100000"/>
              <a:buFont typeface="Arial"/>
              <a:buChar char="–"/>
              <a:defRPr/>
            </a:pPr>
            <a:r>
              <a:rPr lang="en-US" sz="2800" dirty="0">
                <a:solidFill>
                  <a:schemeClr val="dk1"/>
                </a:solidFill>
              </a:rPr>
              <a:t>Low cost</a:t>
            </a:r>
          </a:p>
        </p:txBody>
      </p:sp>
    </p:spTree>
    <p:extLst>
      <p:ext uri="{BB962C8B-B14F-4D97-AF65-F5344CB8AC3E}">
        <p14:creationId xmlns:p14="http://schemas.microsoft.com/office/powerpoint/2010/main" val="177169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Servers and Network Topologies</a:t>
            </a:r>
            <a:br>
              <a:rPr lang="en-US" dirty="0"/>
            </a:br>
            <a:r>
              <a:rPr lang="en-US" sz="3200" dirty="0"/>
              <a:t>Network Topologies (2 of 8)</a:t>
            </a:r>
            <a:br>
              <a:rPr lang="en-US" sz="3200" dirty="0"/>
            </a:br>
            <a:r>
              <a:rPr lang="en-US" sz="2000" dirty="0"/>
              <a:t>(Objective 12.5)</a:t>
            </a:r>
            <a:endParaRPr lang="en-US" sz="3000" dirty="0"/>
          </a:p>
        </p:txBody>
      </p:sp>
      <p:pic>
        <p:nvPicPr>
          <p:cNvPr id="4" name="Picture 3" descr="The diagram shows a cable connected from a terminator at one end to another terminator at another end. Computer #1, #2, a laser printer, Computers #3, and #4 are connected to this cable in sequence. A cable break after #2 cuts off computers #1, #2 from the rest of the network.">
            <a:extLst>
              <a:ext uri="{FF2B5EF4-FFF2-40B4-BE49-F238E27FC236}">
                <a16:creationId xmlns:a16="http://schemas.microsoft.com/office/drawing/2014/main" id="{1447C4C0-4977-41F2-96B2-02554B2D32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600200"/>
            <a:ext cx="8122044" cy="4731908"/>
          </a:xfrm>
          <a:prstGeom prst="rect">
            <a:avLst/>
          </a:prstGeom>
        </p:spPr>
      </p:pic>
    </p:spTree>
    <p:extLst>
      <p:ext uri="{BB962C8B-B14F-4D97-AF65-F5344CB8AC3E}">
        <p14:creationId xmlns:p14="http://schemas.microsoft.com/office/powerpoint/2010/main" val="62493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Servers and Network Topologies</a:t>
            </a:r>
            <a:br>
              <a:rPr lang="en-US" dirty="0"/>
            </a:br>
            <a:r>
              <a:rPr lang="en-US" sz="3200" dirty="0"/>
              <a:t>Network Topologies (3 of 8)</a:t>
            </a:r>
            <a:br>
              <a:rPr lang="en-US" sz="3200" dirty="0"/>
            </a:br>
            <a:r>
              <a:rPr lang="en-US" sz="2000" dirty="0"/>
              <a:t>(Objective 12.5)</a:t>
            </a:r>
            <a:endParaRPr lang="en-US" sz="3000" dirty="0"/>
          </a:p>
        </p:txBody>
      </p:sp>
      <p:sp>
        <p:nvSpPr>
          <p:cNvPr id="9" name="TextBox 8"/>
          <p:cNvSpPr txBox="1"/>
          <p:nvPr/>
        </p:nvSpPr>
        <p:spPr>
          <a:xfrm>
            <a:off x="457200" y="1594338"/>
            <a:ext cx="8686800" cy="4701287"/>
          </a:xfrm>
          <a:prstGeom prst="rect">
            <a:avLst/>
          </a:prstGeom>
          <a:noFill/>
        </p:spPr>
        <p:txBody>
          <a:bodyPr wrap="square" rtlCol="0">
            <a:spAutoFit/>
          </a:bodyPr>
          <a:lstStyle/>
          <a:p>
            <a:pPr marL="256032" indent="-154432">
              <a:spcAft>
                <a:spcPts val="300"/>
              </a:spcAft>
              <a:buClr>
                <a:srgbClr val="007FA3"/>
              </a:buClr>
              <a:buSzPct val="100000"/>
              <a:buFont typeface="Arial"/>
              <a:buChar char="•"/>
            </a:pPr>
            <a:r>
              <a:rPr lang="en-US" sz="3200" dirty="0">
                <a:solidFill>
                  <a:srgbClr val="007FA3"/>
                </a:solidFill>
              </a:rPr>
              <a:t>Ring topology: resembles a circle</a:t>
            </a:r>
          </a:p>
          <a:p>
            <a:pPr marL="742950" lvl="1" indent="-184150">
              <a:buClr>
                <a:srgbClr val="007FA3"/>
              </a:buClr>
              <a:buSzPct val="100000"/>
              <a:buFont typeface="Arial"/>
              <a:buChar char="–"/>
              <a:defRPr/>
            </a:pPr>
            <a:r>
              <a:rPr lang="en-US" sz="2800" dirty="0">
                <a:solidFill>
                  <a:schemeClr val="dk1"/>
                </a:solidFill>
              </a:rPr>
              <a:t>Token: a special data packet</a:t>
            </a:r>
          </a:p>
          <a:p>
            <a:pPr marL="742950" lvl="1" indent="-184150">
              <a:buClr>
                <a:srgbClr val="007FA3"/>
              </a:buClr>
              <a:buSzPct val="100000"/>
              <a:buFont typeface="Arial"/>
              <a:buChar char="–"/>
              <a:defRPr/>
            </a:pPr>
            <a:r>
              <a:rPr lang="en-US" sz="2800" dirty="0">
                <a:solidFill>
                  <a:schemeClr val="dk1"/>
                </a:solidFill>
              </a:rPr>
              <a:t>Passed from computer to computer</a:t>
            </a:r>
          </a:p>
          <a:p>
            <a:pPr marL="742950" lvl="1" indent="-184150">
              <a:buClr>
                <a:srgbClr val="007FA3"/>
              </a:buClr>
              <a:buSzPct val="100000"/>
              <a:buFont typeface="Arial"/>
              <a:buChar char="–"/>
              <a:defRPr/>
            </a:pPr>
            <a:r>
              <a:rPr lang="en-US" sz="2800" dirty="0">
                <a:solidFill>
                  <a:schemeClr val="dk1"/>
                </a:solidFill>
              </a:rPr>
              <a:t>Active topology: the nodes participate in the transmission of the data</a:t>
            </a:r>
          </a:p>
          <a:p>
            <a:pPr marL="256032" indent="-154432">
              <a:spcAft>
                <a:spcPts val="300"/>
              </a:spcAft>
              <a:buClr>
                <a:srgbClr val="007FA3"/>
              </a:buClr>
              <a:buSzPct val="100000"/>
              <a:buFont typeface="Arial"/>
              <a:buChar char="•"/>
              <a:defRPr/>
            </a:pPr>
            <a:r>
              <a:rPr lang="en-US" sz="3200" dirty="0">
                <a:solidFill>
                  <a:srgbClr val="007FA3"/>
                </a:solidFill>
              </a:rPr>
              <a:t>Advantages</a:t>
            </a:r>
          </a:p>
          <a:p>
            <a:pPr marL="742950" lvl="1" indent="-184150">
              <a:buClr>
                <a:srgbClr val="007FA3"/>
              </a:buClr>
              <a:buSzPct val="100000"/>
              <a:buFont typeface="Arial"/>
              <a:buChar char="–"/>
              <a:defRPr/>
            </a:pPr>
            <a:r>
              <a:rPr lang="en-US" sz="2800" dirty="0">
                <a:solidFill>
                  <a:schemeClr val="dk1"/>
                </a:solidFill>
              </a:rPr>
              <a:t>Provides a fairer allocation of resources</a:t>
            </a:r>
          </a:p>
          <a:p>
            <a:pPr marL="742950" lvl="1" indent="-184150">
              <a:buClr>
                <a:srgbClr val="007FA3"/>
              </a:buClr>
              <a:buSzPct val="100000"/>
              <a:buFont typeface="Arial"/>
              <a:buChar char="–"/>
              <a:defRPr/>
            </a:pPr>
            <a:r>
              <a:rPr lang="en-US" sz="2800" dirty="0">
                <a:solidFill>
                  <a:schemeClr val="dk1"/>
                </a:solidFill>
              </a:rPr>
              <a:t>Performance remains acceptable</a:t>
            </a:r>
          </a:p>
          <a:p>
            <a:pPr marL="256032" indent="-154432">
              <a:spcAft>
                <a:spcPts val="300"/>
              </a:spcAft>
              <a:buClr>
                <a:srgbClr val="007FA3"/>
              </a:buClr>
              <a:buSzPct val="100000"/>
              <a:buFont typeface="Arial"/>
              <a:buChar char="•"/>
              <a:defRPr/>
            </a:pPr>
            <a:r>
              <a:rPr lang="en-US" sz="3200" dirty="0">
                <a:solidFill>
                  <a:srgbClr val="007FA3"/>
                </a:solidFill>
              </a:rPr>
              <a:t>Disadvantages</a:t>
            </a:r>
          </a:p>
          <a:p>
            <a:pPr marL="742950" lvl="1" indent="-184150">
              <a:spcAft>
                <a:spcPts val="1200"/>
              </a:spcAft>
              <a:buClr>
                <a:srgbClr val="007FA3"/>
              </a:buClr>
              <a:buSzPct val="100000"/>
              <a:buFont typeface="Arial"/>
              <a:buChar char="–"/>
              <a:defRPr/>
            </a:pPr>
            <a:r>
              <a:rPr lang="en-US" sz="2800" dirty="0">
                <a:solidFill>
                  <a:schemeClr val="dk1"/>
                </a:solidFill>
              </a:rPr>
              <a:t>One computer failure can bring network down</a:t>
            </a:r>
          </a:p>
        </p:txBody>
      </p:sp>
    </p:spTree>
    <p:extLst>
      <p:ext uri="{BB962C8B-B14F-4D97-AF65-F5344CB8AC3E}">
        <p14:creationId xmlns:p14="http://schemas.microsoft.com/office/powerpoint/2010/main" val="3743784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Servers and Network Topologies</a:t>
            </a:r>
            <a:br>
              <a:rPr lang="en-US" dirty="0"/>
            </a:br>
            <a:r>
              <a:rPr lang="en-US" sz="3200" dirty="0"/>
              <a:t>Network Topologies (4 of 8)</a:t>
            </a:r>
            <a:br>
              <a:rPr lang="en-US" sz="3200" dirty="0"/>
            </a:br>
            <a:r>
              <a:rPr lang="en-US" sz="2000" dirty="0"/>
              <a:t>(Objective 12.5)</a:t>
            </a:r>
            <a:endParaRPr lang="en-US" sz="3000" dirty="0"/>
          </a:p>
        </p:txBody>
      </p:sp>
      <p:pic>
        <p:nvPicPr>
          <p:cNvPr id="4" name="Picture 3" descr="Diagram shows Computers #1, #2, #3, #4 and a printer connected to a token ring. &#10;• Step 1: The token travels around the ring until a computer needs to transmit data.&#10;• Step 2: Computer #2 needs to print and grabs the token.&#10;• Step 3: Computer #2 completes the transmission and releases the token.&#10;• Step 4: A cable break stops movement of the token and data transmission.">
            <a:extLst>
              <a:ext uri="{FF2B5EF4-FFF2-40B4-BE49-F238E27FC236}">
                <a16:creationId xmlns:a16="http://schemas.microsoft.com/office/drawing/2014/main" id="{9638B199-ABB7-4EBA-88BA-DF43EB8AB6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7030" y="1635760"/>
            <a:ext cx="5687139" cy="4707759"/>
          </a:xfrm>
          <a:prstGeom prst="rect">
            <a:avLst/>
          </a:prstGeom>
        </p:spPr>
      </p:pic>
    </p:spTree>
    <p:extLst>
      <p:ext uri="{BB962C8B-B14F-4D97-AF65-F5344CB8AC3E}">
        <p14:creationId xmlns:p14="http://schemas.microsoft.com/office/powerpoint/2010/main" val="417913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Servers and Network Topologies</a:t>
            </a:r>
            <a:br>
              <a:rPr lang="en-US" dirty="0"/>
            </a:br>
            <a:r>
              <a:rPr lang="en-US" sz="3200" dirty="0"/>
              <a:t>Network Topologies (5 of 8)</a:t>
            </a:r>
            <a:br>
              <a:rPr lang="en-US" sz="3200" dirty="0"/>
            </a:br>
            <a:r>
              <a:rPr lang="en-US" sz="2000" dirty="0"/>
              <a:t>(Objective 12.5)</a:t>
            </a:r>
            <a:endParaRPr lang="en-US" sz="2700" dirty="0"/>
          </a:p>
        </p:txBody>
      </p:sp>
      <p:sp>
        <p:nvSpPr>
          <p:cNvPr id="9" name="TextBox 8"/>
          <p:cNvSpPr txBox="1"/>
          <p:nvPr/>
        </p:nvSpPr>
        <p:spPr>
          <a:xfrm>
            <a:off x="457200" y="1594338"/>
            <a:ext cx="8534400" cy="4339650"/>
          </a:xfrm>
          <a:prstGeom prst="rect">
            <a:avLst/>
          </a:prstGeom>
          <a:noFill/>
        </p:spPr>
        <p:txBody>
          <a:bodyPr wrap="square" rtlCol="0">
            <a:spAutoFit/>
          </a:bodyPr>
          <a:lstStyle/>
          <a:p>
            <a:pPr marL="256032" indent="-154432">
              <a:spcAft>
                <a:spcPts val="1200"/>
              </a:spcAft>
              <a:buClr>
                <a:srgbClr val="007FA3"/>
              </a:buClr>
              <a:buSzPct val="100000"/>
              <a:buFont typeface="Arial"/>
              <a:buChar char="•"/>
            </a:pPr>
            <a:r>
              <a:rPr lang="en-US" sz="3200" dirty="0">
                <a:solidFill>
                  <a:srgbClr val="007FA3"/>
                </a:solidFill>
              </a:rPr>
              <a:t>Star topology: nodes connect to a central communications device in a star-shaped pattern</a:t>
            </a:r>
          </a:p>
          <a:p>
            <a:pPr marL="742950" lvl="1" indent="-184150">
              <a:spcAft>
                <a:spcPts val="1200"/>
              </a:spcAft>
              <a:buClr>
                <a:srgbClr val="007FA3"/>
              </a:buClr>
              <a:buSzPct val="100000"/>
              <a:buFont typeface="Arial"/>
              <a:buChar char="–"/>
              <a:defRPr/>
            </a:pPr>
            <a:r>
              <a:rPr lang="en-US" sz="2800" dirty="0">
                <a:solidFill>
                  <a:schemeClr val="dk1"/>
                </a:solidFill>
              </a:rPr>
              <a:t>Most widely deployed client/server topology</a:t>
            </a:r>
          </a:p>
          <a:p>
            <a:pPr marL="742950" lvl="1" indent="-184150">
              <a:spcAft>
                <a:spcPts val="1200"/>
              </a:spcAft>
              <a:buClr>
                <a:srgbClr val="007FA3"/>
              </a:buClr>
              <a:buSzPct val="100000"/>
              <a:buFont typeface="Arial"/>
              <a:buChar char="–"/>
              <a:defRPr/>
            </a:pPr>
            <a:r>
              <a:rPr lang="en-US" sz="2800" dirty="0">
                <a:solidFill>
                  <a:schemeClr val="dk1"/>
                </a:solidFill>
              </a:rPr>
              <a:t>Offers the most flexibility for a low price</a:t>
            </a:r>
          </a:p>
          <a:p>
            <a:pPr marL="742950" lvl="1" indent="-184150">
              <a:spcAft>
                <a:spcPts val="1200"/>
              </a:spcAft>
              <a:buClr>
                <a:srgbClr val="007FA3"/>
              </a:buClr>
              <a:buSzPct val="100000"/>
              <a:buFont typeface="Arial"/>
              <a:buChar char="–"/>
              <a:defRPr/>
            </a:pPr>
            <a:r>
              <a:rPr lang="en-US" sz="2800" dirty="0">
                <a:solidFill>
                  <a:schemeClr val="dk1"/>
                </a:solidFill>
              </a:rPr>
              <a:t>Uses carrier sense multiple access with collision detection (CSMA/CD)</a:t>
            </a:r>
          </a:p>
          <a:p>
            <a:pPr marL="742950" lvl="1" indent="-184150">
              <a:spcAft>
                <a:spcPts val="1200"/>
              </a:spcAft>
              <a:buClr>
                <a:srgbClr val="007FA3"/>
              </a:buClr>
              <a:buSzPct val="100000"/>
              <a:buFont typeface="Arial"/>
              <a:buChar char="–"/>
              <a:defRPr/>
            </a:pPr>
            <a:r>
              <a:rPr lang="en-US" sz="2800" dirty="0">
                <a:solidFill>
                  <a:schemeClr val="dk1"/>
                </a:solidFill>
              </a:rPr>
              <a:t>Jam signal aids in addressing data collisions</a:t>
            </a:r>
          </a:p>
        </p:txBody>
      </p:sp>
    </p:spTree>
    <p:extLst>
      <p:ext uri="{BB962C8B-B14F-4D97-AF65-F5344CB8AC3E}">
        <p14:creationId xmlns:p14="http://schemas.microsoft.com/office/powerpoint/2010/main" val="2051687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594338"/>
          </a:xfrm>
        </p:spPr>
        <p:txBody>
          <a:bodyPr>
            <a:normAutofit/>
          </a:bodyPr>
          <a:lstStyle/>
          <a:p>
            <a:r>
              <a:rPr lang="en-US" dirty="0"/>
              <a:t>Servers and Network Topologies</a:t>
            </a:r>
            <a:br>
              <a:rPr lang="en-US" dirty="0"/>
            </a:br>
            <a:r>
              <a:rPr lang="en-US" sz="3200" dirty="0"/>
              <a:t>Network Topologies (6 of 8)</a:t>
            </a:r>
            <a:br>
              <a:rPr lang="en-US" sz="3200" dirty="0"/>
            </a:br>
            <a:r>
              <a:rPr lang="en-US" sz="2000" dirty="0"/>
              <a:t>(Objective 12.5)</a:t>
            </a:r>
            <a:endParaRPr lang="en-US" sz="2700" dirty="0"/>
          </a:p>
        </p:txBody>
      </p:sp>
      <p:sp>
        <p:nvSpPr>
          <p:cNvPr id="9" name="TextBox 8"/>
          <p:cNvSpPr txBox="1"/>
          <p:nvPr/>
        </p:nvSpPr>
        <p:spPr>
          <a:xfrm>
            <a:off x="457200" y="1594338"/>
            <a:ext cx="8534400" cy="4585871"/>
          </a:xfrm>
          <a:prstGeom prst="rect">
            <a:avLst/>
          </a:prstGeom>
          <a:noFill/>
        </p:spPr>
        <p:txBody>
          <a:bodyPr wrap="square" rtlCol="0">
            <a:spAutoFit/>
          </a:bodyPr>
          <a:lstStyle/>
          <a:p>
            <a:pPr marL="256032" indent="-154432">
              <a:spcAft>
                <a:spcPts val="1200"/>
              </a:spcAft>
              <a:buClr>
                <a:srgbClr val="007FA3"/>
              </a:buClr>
              <a:buSzPct val="100000"/>
              <a:buFont typeface="Arial"/>
              <a:buChar char="•"/>
            </a:pPr>
            <a:r>
              <a:rPr lang="en-US" sz="3200" dirty="0">
                <a:solidFill>
                  <a:srgbClr val="007FA3"/>
                </a:solidFill>
              </a:rPr>
              <a:t>Advantages</a:t>
            </a:r>
          </a:p>
          <a:p>
            <a:pPr marL="742950" lvl="1" indent="-184150">
              <a:spcAft>
                <a:spcPts val="1200"/>
              </a:spcAft>
              <a:buClr>
                <a:srgbClr val="007FA3"/>
              </a:buClr>
              <a:buSzPct val="100000"/>
              <a:buFont typeface="Arial"/>
              <a:buChar char="–"/>
              <a:defRPr/>
            </a:pPr>
            <a:r>
              <a:rPr lang="en-US" sz="2800" dirty="0">
                <a:solidFill>
                  <a:schemeClr val="dk1"/>
                </a:solidFill>
              </a:rPr>
              <a:t>Failure of one computer doesn’t affect rest of the network</a:t>
            </a:r>
          </a:p>
          <a:p>
            <a:pPr marL="742950" lvl="1" indent="-184150">
              <a:spcAft>
                <a:spcPts val="1200"/>
              </a:spcAft>
              <a:buClr>
                <a:srgbClr val="007FA3"/>
              </a:buClr>
              <a:buSzPct val="100000"/>
              <a:buFont typeface="Arial"/>
              <a:buChar char="–"/>
              <a:defRPr/>
            </a:pPr>
            <a:r>
              <a:rPr lang="en-US" sz="2800" dirty="0">
                <a:solidFill>
                  <a:schemeClr val="dk1"/>
                </a:solidFill>
              </a:rPr>
              <a:t>Easy to add nodes</a:t>
            </a:r>
          </a:p>
          <a:p>
            <a:pPr marL="742950" lvl="1" indent="-184150">
              <a:spcAft>
                <a:spcPts val="1200"/>
              </a:spcAft>
              <a:buClr>
                <a:srgbClr val="007FA3"/>
              </a:buClr>
              <a:buSzPct val="100000"/>
              <a:buFont typeface="Arial"/>
              <a:buChar char="–"/>
              <a:defRPr/>
            </a:pPr>
            <a:r>
              <a:rPr lang="en-US" sz="2800" dirty="0">
                <a:solidFill>
                  <a:schemeClr val="dk1"/>
                </a:solidFill>
              </a:rPr>
              <a:t>Performance remains acceptable with growth</a:t>
            </a:r>
          </a:p>
          <a:p>
            <a:pPr marL="742950" lvl="1" indent="-184150">
              <a:spcAft>
                <a:spcPts val="1200"/>
              </a:spcAft>
              <a:buClr>
                <a:srgbClr val="007FA3"/>
              </a:buClr>
              <a:buSzPct val="100000"/>
              <a:buFont typeface="Arial"/>
              <a:buChar char="–"/>
              <a:defRPr/>
            </a:pPr>
            <a:r>
              <a:rPr lang="en-US" sz="2800" dirty="0">
                <a:solidFill>
                  <a:schemeClr val="dk1"/>
                </a:solidFill>
              </a:rPr>
              <a:t>Troubleshooting and repairs are easier</a:t>
            </a:r>
          </a:p>
          <a:p>
            <a:pPr marL="256032" indent="-154432">
              <a:spcAft>
                <a:spcPts val="1200"/>
              </a:spcAft>
              <a:buClr>
                <a:srgbClr val="007FA3"/>
              </a:buClr>
              <a:buSzPct val="100000"/>
              <a:buFont typeface="Arial"/>
              <a:buChar char="•"/>
              <a:defRPr/>
            </a:pPr>
            <a:r>
              <a:rPr lang="en-US" sz="3200" dirty="0">
                <a:solidFill>
                  <a:srgbClr val="007FA3"/>
                </a:solidFill>
              </a:rPr>
              <a:t>Disadvantage</a:t>
            </a:r>
          </a:p>
          <a:p>
            <a:pPr marL="742950" lvl="1" indent="-184150">
              <a:spcAft>
                <a:spcPts val="1200"/>
              </a:spcAft>
              <a:buClr>
                <a:srgbClr val="007FA3"/>
              </a:buClr>
              <a:buSzPct val="100000"/>
              <a:buFont typeface="Arial"/>
              <a:buChar char="–"/>
              <a:defRPr/>
            </a:pPr>
            <a:r>
              <a:rPr lang="en-US" sz="2800" dirty="0">
                <a:solidFill>
                  <a:schemeClr val="dk1"/>
                </a:solidFill>
              </a:rPr>
              <a:t>Used to be cost – not as relevant now</a:t>
            </a:r>
          </a:p>
        </p:txBody>
      </p:sp>
    </p:spTree>
    <p:extLst>
      <p:ext uri="{BB962C8B-B14F-4D97-AF65-F5344CB8AC3E}">
        <p14:creationId xmlns:p14="http://schemas.microsoft.com/office/powerpoint/2010/main" val="1348199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Servers and Network Topologies</a:t>
            </a:r>
            <a:br>
              <a:rPr lang="en-US" dirty="0"/>
            </a:br>
            <a:r>
              <a:rPr lang="en-US" sz="3200" dirty="0"/>
              <a:t>Network Topologies (7 of 8)</a:t>
            </a:r>
            <a:br>
              <a:rPr lang="en-US" sz="3200" dirty="0"/>
            </a:br>
            <a:r>
              <a:rPr lang="en-US" sz="2000" dirty="0"/>
              <a:t>(Objective 12.5)</a:t>
            </a:r>
            <a:endParaRPr lang="en-US" sz="2700" dirty="0"/>
          </a:p>
        </p:txBody>
      </p:sp>
      <p:pic>
        <p:nvPicPr>
          <p:cNvPr id="4" name="Picture 3" descr="A switch is placed at the center. Computers #1, #2, #3, #4, #5, #6, a printer and server are connected to the switch through cables.  A cable break between computer #1 and switch means computer #1 cannot communicate with the network. However all other computers and devices can still communicate with each other.">
            <a:extLst>
              <a:ext uri="{FF2B5EF4-FFF2-40B4-BE49-F238E27FC236}">
                <a16:creationId xmlns:a16="http://schemas.microsoft.com/office/drawing/2014/main" id="{7CADFBFF-0F7C-40D0-AD59-9AA6DEC6BF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4350" y="1600200"/>
            <a:ext cx="5912499" cy="4714240"/>
          </a:xfrm>
          <a:prstGeom prst="rect">
            <a:avLst/>
          </a:prstGeom>
        </p:spPr>
      </p:pic>
    </p:spTree>
    <p:extLst>
      <p:ext uri="{BB962C8B-B14F-4D97-AF65-F5344CB8AC3E}">
        <p14:creationId xmlns:p14="http://schemas.microsoft.com/office/powerpoint/2010/main" val="804440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Transmission Media</a:t>
            </a:r>
            <a:br>
              <a:rPr lang="en-US" dirty="0"/>
            </a:br>
            <a:r>
              <a:rPr lang="en-US" sz="3200" dirty="0"/>
              <a:t>Wired and Wireless Transmission Media (1 of 6)</a:t>
            </a:r>
            <a:br>
              <a:rPr lang="en-US" sz="3200" dirty="0"/>
            </a:br>
            <a:r>
              <a:rPr lang="en-US" sz="2000" dirty="0"/>
              <a:t>(Objective 12.6)</a:t>
            </a:r>
            <a:endParaRPr lang="en-US" sz="3000" dirty="0"/>
          </a:p>
        </p:txBody>
      </p:sp>
      <p:sp>
        <p:nvSpPr>
          <p:cNvPr id="72707" name="Rectangle 3"/>
          <p:cNvSpPr>
            <a:spLocks noGrp="1" noChangeArrowheads="1"/>
          </p:cNvSpPr>
          <p:nvPr>
            <p:ph idx="1"/>
          </p:nvPr>
        </p:nvSpPr>
        <p:spPr>
          <a:xfrm>
            <a:off x="457200" y="1600200"/>
            <a:ext cx="8305800" cy="5257800"/>
          </a:xfrm>
        </p:spPr>
        <p:txBody>
          <a:bodyPr>
            <a:normAutofit/>
          </a:bodyPr>
          <a:lstStyle/>
          <a:p>
            <a:pPr>
              <a:spcBef>
                <a:spcPts val="0"/>
              </a:spcBef>
              <a:spcAft>
                <a:spcPts val="1200"/>
              </a:spcAft>
            </a:pPr>
            <a:r>
              <a:rPr lang="en-US" dirty="0"/>
              <a:t>Transmission media through which data flows</a:t>
            </a:r>
          </a:p>
          <a:p>
            <a:pPr lvl="1">
              <a:spcBef>
                <a:spcPts val="0"/>
              </a:spcBef>
              <a:spcAft>
                <a:spcPts val="1800"/>
              </a:spcAft>
            </a:pPr>
            <a:r>
              <a:rPr lang="en-US" dirty="0"/>
              <a:t>Wired</a:t>
            </a:r>
          </a:p>
          <a:p>
            <a:pPr lvl="1">
              <a:spcBef>
                <a:spcPts val="0"/>
              </a:spcBef>
              <a:spcAft>
                <a:spcPts val="1800"/>
              </a:spcAft>
            </a:pPr>
            <a:r>
              <a:rPr lang="en-US" dirty="0"/>
              <a:t>Wireless</a:t>
            </a:r>
          </a:p>
          <a:p>
            <a:pPr lvl="1">
              <a:spcBef>
                <a:spcPts val="0"/>
              </a:spcBef>
              <a:spcAft>
                <a:spcPts val="1800"/>
              </a:spcAft>
            </a:pPr>
            <a:r>
              <a:rPr lang="en-US" dirty="0"/>
              <a:t>Corporate networks use both</a:t>
            </a:r>
          </a:p>
        </p:txBody>
      </p:sp>
    </p:spTree>
    <p:extLst>
      <p:ext uri="{BB962C8B-B14F-4D97-AF65-F5344CB8AC3E}">
        <p14:creationId xmlns:p14="http://schemas.microsoft.com/office/powerpoint/2010/main" val="3931481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0200"/>
            <a:ext cx="8458200" cy="5257800"/>
          </a:xfrm>
        </p:spPr>
        <p:txBody>
          <a:bodyPr>
            <a:normAutofit/>
          </a:bodyPr>
          <a:lstStyle/>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12.1  List the advantages for businesses of installing a network.</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12.2  Explain the differences between a client/server network and a peer-to-peer network.</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12.3  Describe the common types of client/server networks as well as other networks businesses use.</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12.4  List the common types of servers found on client/server networks.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12.5  Describe the common types of network topologies and the advantages and disadvantages of each one.</a:t>
            </a:r>
          </a:p>
        </p:txBody>
      </p:sp>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a:t>
            </a:r>
            <a:r>
              <a:rPr lang="en-US" sz="2800" dirty="0"/>
              <a:t>3</a:t>
            </a:r>
            <a:r>
              <a:rPr lang="en-US" sz="2800" b="1" i="0" u="none" strike="noStrike" cap="none" dirty="0">
                <a:solidFill>
                  <a:srgbClr val="007FA3"/>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Transmission Media</a:t>
            </a:r>
            <a:br>
              <a:rPr lang="en-US" dirty="0"/>
            </a:br>
            <a:r>
              <a:rPr lang="en-US" sz="3200" dirty="0"/>
              <a:t>Wired and Wireless Transmission Media (2 of 6)</a:t>
            </a:r>
            <a:br>
              <a:rPr lang="en-US" sz="3200" dirty="0"/>
            </a:br>
            <a:r>
              <a:rPr lang="en-US" sz="2000" dirty="0"/>
              <a:t>(Objective 12.6)</a:t>
            </a:r>
            <a:endParaRPr lang="en-US" sz="3000" dirty="0"/>
          </a:p>
        </p:txBody>
      </p:sp>
      <p:sp>
        <p:nvSpPr>
          <p:cNvPr id="72707" name="Rectangle 3"/>
          <p:cNvSpPr>
            <a:spLocks noGrp="1" noChangeArrowheads="1"/>
          </p:cNvSpPr>
          <p:nvPr>
            <p:ph idx="1"/>
          </p:nvPr>
        </p:nvSpPr>
        <p:spPr>
          <a:xfrm>
            <a:off x="457200" y="1600200"/>
            <a:ext cx="8305800" cy="5257800"/>
          </a:xfrm>
        </p:spPr>
        <p:txBody>
          <a:bodyPr>
            <a:normAutofit/>
          </a:bodyPr>
          <a:lstStyle/>
          <a:p>
            <a:pPr>
              <a:spcBef>
                <a:spcPts val="0"/>
              </a:spcBef>
              <a:spcAft>
                <a:spcPts val="300"/>
              </a:spcAft>
            </a:pPr>
            <a:r>
              <a:rPr lang="en-US" dirty="0"/>
              <a:t>Factors when choosing cable type</a:t>
            </a:r>
          </a:p>
          <a:p>
            <a:pPr lvl="1">
              <a:spcBef>
                <a:spcPts val="0"/>
              </a:spcBef>
              <a:spcAft>
                <a:spcPts val="300"/>
              </a:spcAft>
            </a:pPr>
            <a:r>
              <a:rPr lang="en-US" dirty="0"/>
              <a:t>Maximum run length</a:t>
            </a:r>
          </a:p>
          <a:p>
            <a:pPr lvl="1">
              <a:spcBef>
                <a:spcPts val="0"/>
              </a:spcBef>
              <a:spcAft>
                <a:spcPts val="300"/>
              </a:spcAft>
            </a:pPr>
            <a:r>
              <a:rPr lang="en-US" dirty="0"/>
              <a:t>Bandwidth</a:t>
            </a:r>
          </a:p>
          <a:p>
            <a:pPr lvl="1">
              <a:spcBef>
                <a:spcPts val="0"/>
              </a:spcBef>
              <a:spcAft>
                <a:spcPts val="300"/>
              </a:spcAft>
            </a:pPr>
            <a:r>
              <a:rPr lang="en-US" dirty="0"/>
              <a:t>Bend radius (flexibility)</a:t>
            </a:r>
          </a:p>
          <a:p>
            <a:pPr lvl="1">
              <a:spcBef>
                <a:spcPts val="0"/>
              </a:spcBef>
              <a:spcAft>
                <a:spcPts val="300"/>
              </a:spcAft>
            </a:pPr>
            <a:r>
              <a:rPr lang="en-US" dirty="0"/>
              <a:t>Cable cost</a:t>
            </a:r>
          </a:p>
          <a:p>
            <a:pPr lvl="1">
              <a:spcBef>
                <a:spcPts val="0"/>
              </a:spcBef>
              <a:spcAft>
                <a:spcPts val="300"/>
              </a:spcAft>
            </a:pPr>
            <a:r>
              <a:rPr lang="en-US" dirty="0"/>
              <a:t>Installation cost</a:t>
            </a:r>
          </a:p>
          <a:p>
            <a:pPr lvl="1">
              <a:spcBef>
                <a:spcPts val="0"/>
              </a:spcBef>
              <a:spcAft>
                <a:spcPts val="300"/>
              </a:spcAft>
            </a:pPr>
            <a:r>
              <a:rPr lang="en-US" dirty="0"/>
              <a:t>Interference</a:t>
            </a:r>
          </a:p>
          <a:p>
            <a:pPr>
              <a:spcBef>
                <a:spcPts val="0"/>
              </a:spcBef>
              <a:spcAft>
                <a:spcPts val="300"/>
              </a:spcAft>
            </a:pPr>
            <a:r>
              <a:rPr lang="en-US" dirty="0"/>
              <a:t>Sources of interference</a:t>
            </a:r>
          </a:p>
          <a:p>
            <a:pPr lvl="1">
              <a:spcBef>
                <a:spcPts val="0"/>
              </a:spcBef>
              <a:spcAft>
                <a:spcPts val="300"/>
              </a:spcAft>
            </a:pPr>
            <a:r>
              <a:rPr lang="en-US" dirty="0"/>
              <a:t>Electromagnetic interference</a:t>
            </a:r>
          </a:p>
          <a:p>
            <a:pPr lvl="1">
              <a:spcBef>
                <a:spcPts val="0"/>
              </a:spcBef>
              <a:spcAft>
                <a:spcPts val="300"/>
              </a:spcAft>
            </a:pPr>
            <a:r>
              <a:rPr lang="en-US" dirty="0"/>
              <a:t>Radio frequency interference</a:t>
            </a:r>
          </a:p>
        </p:txBody>
      </p:sp>
      <p:pic>
        <p:nvPicPr>
          <p:cNvPr id="4" name="Picture 3" descr="1. Maximum run length&#10;• How far a cable can run before data signal degrades.&#10;• Distance between nodes determines run length needed.&#10;2. Bandwidth&#10;• Amount of data transmitted across medium.&#10;• Measured in bits per second (bps).&#10;3. Flexibility (bend radius)&#10;• How much a cable can be bent before it is damaged&#10;• Lots of corners? Need cable with a high bend radius.&#10;4. Cable cost&#10;• Cost is different for each cable type&#10;• Budget may limit choice of cable type&#10;5. Installation cost&#10; • Twisted-pair and coaxial cable are inexpensive to install (low $)&#10;  • Fiber-optic cable requires special training and equipment (high $)&#10;6. Interference&#10;• Twisted-pair most susceptible to interference&#10;• Fiber-optic immune to interference">
            <a:extLst>
              <a:ext uri="{FF2B5EF4-FFF2-40B4-BE49-F238E27FC236}">
                <a16:creationId xmlns:a16="http://schemas.microsoft.com/office/drawing/2014/main" id="{BCB13E6D-F86B-4BB9-93C1-B747F93682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1873" y="2171700"/>
            <a:ext cx="2571127" cy="4114800"/>
          </a:xfrm>
          <a:prstGeom prst="rect">
            <a:avLst/>
          </a:prstGeom>
        </p:spPr>
      </p:pic>
    </p:spTree>
    <p:extLst>
      <p:ext uri="{BB962C8B-B14F-4D97-AF65-F5344CB8AC3E}">
        <p14:creationId xmlns:p14="http://schemas.microsoft.com/office/powerpoint/2010/main" val="155407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Transmission Media</a:t>
            </a:r>
            <a:br>
              <a:rPr lang="en-US" dirty="0"/>
            </a:br>
            <a:r>
              <a:rPr lang="en-US" sz="3200" dirty="0"/>
              <a:t>Wired and Wireless Transmission Media (3 of 6)</a:t>
            </a:r>
            <a:br>
              <a:rPr lang="en-US" sz="2800" dirty="0"/>
            </a:br>
            <a:r>
              <a:rPr lang="en-US" sz="2000" dirty="0"/>
              <a:t>(Objective 12.6)</a:t>
            </a:r>
            <a:endParaRPr lang="en-US" sz="3000" dirty="0"/>
          </a:p>
        </p:txBody>
      </p:sp>
      <p:sp>
        <p:nvSpPr>
          <p:cNvPr id="9" name="TextBox 8"/>
          <p:cNvSpPr txBox="1"/>
          <p:nvPr/>
        </p:nvSpPr>
        <p:spPr>
          <a:xfrm>
            <a:off x="457200" y="1600200"/>
            <a:ext cx="8458200" cy="4478149"/>
          </a:xfrm>
          <a:prstGeom prst="rect">
            <a:avLst/>
          </a:prstGeom>
          <a:noFill/>
        </p:spPr>
        <p:txBody>
          <a:bodyPr wrap="square" rtlCol="0">
            <a:spAutoFit/>
          </a:bodyPr>
          <a:lstStyle/>
          <a:p>
            <a:pPr marL="256032" indent="-154432">
              <a:spcAft>
                <a:spcPts val="1200"/>
              </a:spcAft>
              <a:buClr>
                <a:srgbClr val="007FA3"/>
              </a:buClr>
              <a:buSzPct val="100000"/>
              <a:buFont typeface="Arial"/>
              <a:buChar char="•"/>
            </a:pPr>
            <a:r>
              <a:rPr lang="en-US" sz="3200" dirty="0">
                <a:solidFill>
                  <a:srgbClr val="007FA3"/>
                </a:solidFill>
              </a:rPr>
              <a:t>Twisted-pair cable</a:t>
            </a:r>
          </a:p>
          <a:p>
            <a:pPr marL="742950" lvl="1" indent="-184150">
              <a:spcAft>
                <a:spcPts val="1200"/>
              </a:spcAft>
              <a:buClr>
                <a:srgbClr val="007FA3"/>
              </a:buClr>
              <a:buSzPct val="100000"/>
              <a:buFont typeface="Arial"/>
              <a:buChar char="–"/>
              <a:defRPr/>
            </a:pPr>
            <a:r>
              <a:rPr lang="en-US" sz="2800" dirty="0">
                <a:solidFill>
                  <a:schemeClr val="dk1"/>
                </a:solidFill>
              </a:rPr>
              <a:t>Pairs of copper wires twisted around each other</a:t>
            </a:r>
          </a:p>
          <a:p>
            <a:pPr marL="1143000" lvl="2" indent="-127000">
              <a:spcAft>
                <a:spcPts val="1500"/>
              </a:spcAft>
              <a:buClr>
                <a:srgbClr val="007FA3"/>
              </a:buClr>
              <a:buSzPct val="100000"/>
              <a:buFont typeface="Noto Sans Symbols"/>
              <a:buChar char="▪"/>
            </a:pPr>
            <a:r>
              <a:rPr lang="en-US" sz="2400" dirty="0">
                <a:solidFill>
                  <a:schemeClr val="dk1"/>
                </a:solidFill>
              </a:rPr>
              <a:t>Reduces interference</a:t>
            </a:r>
          </a:p>
          <a:p>
            <a:pPr marL="1143000" lvl="2" indent="-127000">
              <a:spcAft>
                <a:spcPts val="1500"/>
              </a:spcAft>
              <a:buClr>
                <a:srgbClr val="007FA3"/>
              </a:buClr>
              <a:buSzPct val="100000"/>
              <a:buFont typeface="Noto Sans Symbols"/>
              <a:buChar char="▪"/>
            </a:pPr>
            <a:r>
              <a:rPr lang="en-US" sz="2400" dirty="0">
                <a:solidFill>
                  <a:schemeClr val="dk1"/>
                </a:solidFill>
              </a:rPr>
              <a:t>Reduces crosstalk</a:t>
            </a:r>
          </a:p>
          <a:p>
            <a:pPr marL="742950" lvl="1" indent="-184150">
              <a:spcAft>
                <a:spcPts val="1200"/>
              </a:spcAft>
              <a:buClr>
                <a:srgbClr val="007FA3"/>
              </a:buClr>
              <a:buSzPct val="100000"/>
              <a:buFont typeface="Arial"/>
              <a:buChar char="–"/>
              <a:defRPr/>
            </a:pPr>
            <a:r>
              <a:rPr lang="en-US" sz="2800" dirty="0">
                <a:solidFill>
                  <a:schemeClr val="dk1"/>
                </a:solidFill>
              </a:rPr>
              <a:t>Covered by protective sheath</a:t>
            </a:r>
          </a:p>
          <a:p>
            <a:pPr marL="742950" lvl="1" indent="-184150">
              <a:spcAft>
                <a:spcPts val="1200"/>
              </a:spcAft>
              <a:buClr>
                <a:srgbClr val="007FA3"/>
              </a:buClr>
              <a:buSzPct val="100000"/>
              <a:buFont typeface="Arial"/>
              <a:buChar char="–"/>
              <a:defRPr/>
            </a:pPr>
            <a:r>
              <a:rPr lang="en-US" sz="2800" dirty="0">
                <a:solidFill>
                  <a:schemeClr val="dk1"/>
                </a:solidFill>
              </a:rPr>
              <a:t>Unshielded has no foil shielding</a:t>
            </a:r>
          </a:p>
          <a:p>
            <a:pPr marL="742950" lvl="1" indent="-184150">
              <a:spcAft>
                <a:spcPts val="1200"/>
              </a:spcAft>
              <a:buClr>
                <a:srgbClr val="007FA3"/>
              </a:buClr>
              <a:buSzPct val="100000"/>
              <a:buFont typeface="Arial"/>
              <a:buChar char="–"/>
              <a:defRPr/>
            </a:pPr>
            <a:r>
              <a:rPr lang="en-US" sz="2800" dirty="0">
                <a:solidFill>
                  <a:schemeClr val="dk1"/>
                </a:solidFill>
              </a:rPr>
              <a:t>Shielded has foil shielding</a:t>
            </a:r>
          </a:p>
        </p:txBody>
      </p:sp>
      <p:pic>
        <p:nvPicPr>
          <p:cNvPr id="4" name="Picture 3" descr="A diagram shows a) twisted pairs of copper wires in a protective sheath b) twisted pairs of copper wires in a protective sheath with foil shielding at its top.">
            <a:extLst>
              <a:ext uri="{FF2B5EF4-FFF2-40B4-BE49-F238E27FC236}">
                <a16:creationId xmlns:a16="http://schemas.microsoft.com/office/drawing/2014/main" id="{3CC0927C-F737-4824-AC06-755CE8D979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9108" y="2743200"/>
            <a:ext cx="2970592" cy="2057400"/>
          </a:xfrm>
          <a:prstGeom prst="rect">
            <a:avLst/>
          </a:prstGeom>
        </p:spPr>
      </p:pic>
    </p:spTree>
    <p:extLst>
      <p:ext uri="{BB962C8B-B14F-4D97-AF65-F5344CB8AC3E}">
        <p14:creationId xmlns:p14="http://schemas.microsoft.com/office/powerpoint/2010/main" val="992172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Transmission Media</a:t>
            </a:r>
            <a:br>
              <a:rPr lang="en-US" dirty="0"/>
            </a:br>
            <a:r>
              <a:rPr lang="en-US" sz="3200" dirty="0"/>
              <a:t>Wired and Wireless Transmission Media (4 of 6)</a:t>
            </a:r>
            <a:br>
              <a:rPr lang="en-US" sz="2400" dirty="0"/>
            </a:br>
            <a:r>
              <a:rPr lang="en-US" sz="2000" dirty="0"/>
              <a:t>(Objective 12.6)</a:t>
            </a:r>
            <a:endParaRPr lang="en-US" dirty="0"/>
          </a:p>
        </p:txBody>
      </p:sp>
      <p:sp>
        <p:nvSpPr>
          <p:cNvPr id="72707" name="Rectangle 3"/>
          <p:cNvSpPr>
            <a:spLocks noGrp="1" noChangeArrowheads="1"/>
          </p:cNvSpPr>
          <p:nvPr>
            <p:ph idx="1"/>
          </p:nvPr>
        </p:nvSpPr>
        <p:spPr>
          <a:xfrm>
            <a:off x="457200" y="1600200"/>
            <a:ext cx="8229600" cy="5181599"/>
          </a:xfrm>
        </p:spPr>
        <p:txBody>
          <a:bodyPr/>
          <a:lstStyle/>
          <a:p>
            <a:pPr>
              <a:spcBef>
                <a:spcPts val="0"/>
              </a:spcBef>
              <a:spcAft>
                <a:spcPts val="1200"/>
              </a:spcAft>
            </a:pPr>
            <a:r>
              <a:rPr lang="en-US" dirty="0"/>
              <a:t>Coaxial cable</a:t>
            </a:r>
          </a:p>
          <a:p>
            <a:pPr lvl="1">
              <a:spcBef>
                <a:spcPts val="0"/>
              </a:spcBef>
              <a:spcAft>
                <a:spcPts val="1800"/>
              </a:spcAft>
              <a:defRPr/>
            </a:pPr>
            <a:r>
              <a:rPr lang="en-US" dirty="0"/>
              <a:t>Not as popular, but still used when there is heavy electrical interference</a:t>
            </a:r>
          </a:p>
          <a:p>
            <a:pPr lvl="1">
              <a:spcBef>
                <a:spcPts val="0"/>
              </a:spcBef>
              <a:spcAft>
                <a:spcPts val="1800"/>
              </a:spcAft>
              <a:defRPr/>
            </a:pPr>
            <a:r>
              <a:rPr lang="en-US" dirty="0"/>
              <a:t>Four components</a:t>
            </a:r>
          </a:p>
          <a:p>
            <a:pPr lvl="2">
              <a:spcBef>
                <a:spcPts val="0"/>
              </a:spcBef>
              <a:spcAft>
                <a:spcPts val="1800"/>
              </a:spcAft>
              <a:defRPr/>
            </a:pPr>
            <a:r>
              <a:rPr lang="en-US" dirty="0"/>
              <a:t>Core is used for transmitting the signal</a:t>
            </a:r>
          </a:p>
          <a:p>
            <a:pPr lvl="2">
              <a:spcBef>
                <a:spcPts val="0"/>
              </a:spcBef>
              <a:spcAft>
                <a:spcPts val="1800"/>
              </a:spcAft>
              <a:defRPr/>
            </a:pPr>
            <a:r>
              <a:rPr lang="en-US" dirty="0"/>
              <a:t>Solid layer of nonconductive insulating material</a:t>
            </a:r>
          </a:p>
          <a:p>
            <a:pPr lvl="2">
              <a:spcBef>
                <a:spcPts val="0"/>
              </a:spcBef>
              <a:spcAft>
                <a:spcPts val="1800"/>
              </a:spcAft>
              <a:defRPr/>
            </a:pPr>
            <a:r>
              <a:rPr lang="en-US" dirty="0"/>
              <a:t>Layer of braided metal shielding</a:t>
            </a:r>
          </a:p>
          <a:p>
            <a:pPr lvl="2">
              <a:spcBef>
                <a:spcPts val="0"/>
              </a:spcBef>
              <a:spcAft>
                <a:spcPts val="1800"/>
              </a:spcAft>
              <a:defRPr/>
            </a:pPr>
            <a:r>
              <a:rPr lang="en-US" dirty="0"/>
              <a:t>External jacket of lightweight plastic</a:t>
            </a:r>
          </a:p>
        </p:txBody>
      </p:sp>
      <p:pic>
        <p:nvPicPr>
          <p:cNvPr id="4" name="Picture 3" descr="A diagram shows a coaxial cable having a copper core, plastic insulation, braided metal for shielding, and a plastic jacket.">
            <a:extLst>
              <a:ext uri="{FF2B5EF4-FFF2-40B4-BE49-F238E27FC236}">
                <a16:creationId xmlns:a16="http://schemas.microsoft.com/office/drawing/2014/main" id="{F9884C4A-7385-4720-86D7-1B1659FE48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743199"/>
            <a:ext cx="2743200" cy="1226283"/>
          </a:xfrm>
          <a:prstGeom prst="rect">
            <a:avLst/>
          </a:prstGeom>
        </p:spPr>
      </p:pic>
    </p:spTree>
    <p:extLst>
      <p:ext uri="{BB962C8B-B14F-4D97-AF65-F5344CB8AC3E}">
        <p14:creationId xmlns:p14="http://schemas.microsoft.com/office/powerpoint/2010/main" val="156669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Transmission Media</a:t>
            </a:r>
            <a:br>
              <a:rPr lang="en-US" sz="3975" dirty="0"/>
            </a:br>
            <a:r>
              <a:rPr lang="en-US" sz="3200" dirty="0"/>
              <a:t>Wired and Wireless Transmission Media (5 of 6)</a:t>
            </a:r>
            <a:br>
              <a:rPr lang="en-US" sz="2000" dirty="0"/>
            </a:br>
            <a:r>
              <a:rPr lang="en-US" sz="2000" dirty="0"/>
              <a:t>(Objective 12.6)</a:t>
            </a:r>
            <a:endParaRPr lang="en-US" sz="3000" dirty="0"/>
          </a:p>
        </p:txBody>
      </p:sp>
      <p:sp>
        <p:nvSpPr>
          <p:cNvPr id="9" name="Rectangle 3"/>
          <p:cNvSpPr>
            <a:spLocks noGrp="1" noChangeArrowheads="1"/>
          </p:cNvSpPr>
          <p:nvPr>
            <p:ph idx="1"/>
          </p:nvPr>
        </p:nvSpPr>
        <p:spPr>
          <a:xfrm>
            <a:off x="457200" y="1600200"/>
            <a:ext cx="8534400" cy="5181599"/>
          </a:xfrm>
        </p:spPr>
        <p:txBody>
          <a:bodyPr/>
          <a:lstStyle/>
          <a:p>
            <a:pPr>
              <a:spcBef>
                <a:spcPts val="0"/>
              </a:spcBef>
              <a:spcAft>
                <a:spcPts val="1200"/>
              </a:spcAft>
            </a:pPr>
            <a:r>
              <a:rPr lang="en-US" dirty="0"/>
              <a:t>Fiber-Optic cable</a:t>
            </a:r>
          </a:p>
          <a:p>
            <a:pPr lvl="1">
              <a:spcBef>
                <a:spcPts val="0"/>
              </a:spcBef>
              <a:spcAft>
                <a:spcPts val="2400"/>
              </a:spcAft>
              <a:defRPr/>
            </a:pPr>
            <a:r>
              <a:rPr lang="en-US" dirty="0"/>
              <a:t>Composed of</a:t>
            </a:r>
          </a:p>
          <a:p>
            <a:pPr lvl="2">
              <a:spcBef>
                <a:spcPts val="0"/>
              </a:spcBef>
              <a:spcAft>
                <a:spcPts val="2400"/>
              </a:spcAft>
              <a:defRPr/>
            </a:pPr>
            <a:r>
              <a:rPr lang="en-US" dirty="0"/>
              <a:t>Glass (or plastic) fiber through which the data is transmitted</a:t>
            </a:r>
          </a:p>
          <a:p>
            <a:pPr lvl="2">
              <a:spcBef>
                <a:spcPts val="0"/>
              </a:spcBef>
              <a:spcAft>
                <a:spcPts val="2400"/>
              </a:spcAft>
              <a:defRPr/>
            </a:pPr>
            <a:r>
              <a:rPr lang="en-US" dirty="0"/>
              <a:t>Protective layer of glass or plastic to protect it</a:t>
            </a:r>
          </a:p>
          <a:p>
            <a:pPr lvl="2">
              <a:spcBef>
                <a:spcPts val="0"/>
              </a:spcBef>
              <a:spcAft>
                <a:spcPts val="2400"/>
              </a:spcAft>
              <a:defRPr/>
            </a:pPr>
            <a:r>
              <a:rPr lang="en-US" dirty="0"/>
              <a:t>Outer jacket (sheath) for additional protection</a:t>
            </a:r>
          </a:p>
          <a:p>
            <a:pPr lvl="1">
              <a:spcBef>
                <a:spcPts val="0"/>
              </a:spcBef>
              <a:spcAft>
                <a:spcPts val="2400"/>
              </a:spcAft>
              <a:defRPr/>
            </a:pPr>
            <a:r>
              <a:rPr lang="en-US" dirty="0"/>
              <a:t>Transmission is only in one direction</a:t>
            </a:r>
          </a:p>
        </p:txBody>
      </p:sp>
      <p:pic>
        <p:nvPicPr>
          <p:cNvPr id="4" name="Picture 3" descr="A diagram shows a fiber-optic cable in a protective sheath, with glass or plastic cladding, and an optical glass fiber. ">
            <a:extLst>
              <a:ext uri="{FF2B5EF4-FFF2-40B4-BE49-F238E27FC236}">
                <a16:creationId xmlns:a16="http://schemas.microsoft.com/office/drawing/2014/main" id="{C1822207-5634-4D7A-9AED-7B84831860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1447800"/>
            <a:ext cx="2749935" cy="1600200"/>
          </a:xfrm>
          <a:prstGeom prst="rect">
            <a:avLst/>
          </a:prstGeom>
        </p:spPr>
      </p:pic>
    </p:spTree>
    <p:extLst>
      <p:ext uri="{BB962C8B-B14F-4D97-AF65-F5344CB8AC3E}">
        <p14:creationId xmlns:p14="http://schemas.microsoft.com/office/powerpoint/2010/main" val="2544255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Transmission Media</a:t>
            </a:r>
            <a:br>
              <a:rPr lang="en-US" sz="3975" dirty="0"/>
            </a:br>
            <a:r>
              <a:rPr lang="en-US" sz="3200" dirty="0"/>
              <a:t>Wired and Wireless Transmission Media (6 of 6)</a:t>
            </a:r>
            <a:br>
              <a:rPr lang="en-US" sz="2000" dirty="0"/>
            </a:br>
            <a:r>
              <a:rPr lang="en-US" sz="2000" dirty="0"/>
              <a:t>(Objective 12.6)</a:t>
            </a:r>
            <a:endParaRPr lang="en-US" sz="3000" dirty="0"/>
          </a:p>
        </p:txBody>
      </p:sp>
      <p:sp>
        <p:nvSpPr>
          <p:cNvPr id="9" name="Rectangle 3"/>
          <p:cNvSpPr>
            <a:spLocks noGrp="1" noChangeArrowheads="1"/>
          </p:cNvSpPr>
          <p:nvPr>
            <p:ph idx="1"/>
          </p:nvPr>
        </p:nvSpPr>
        <p:spPr>
          <a:xfrm>
            <a:off x="457200" y="1600200"/>
            <a:ext cx="8534400" cy="5181599"/>
          </a:xfrm>
        </p:spPr>
        <p:txBody>
          <a:bodyPr/>
          <a:lstStyle/>
          <a:p>
            <a:pPr>
              <a:spcBef>
                <a:spcPts val="0"/>
              </a:spcBef>
              <a:spcAft>
                <a:spcPts val="1200"/>
              </a:spcAft>
            </a:pPr>
            <a:r>
              <a:rPr lang="en-US" dirty="0"/>
              <a:t>Wireless</a:t>
            </a:r>
          </a:p>
          <a:p>
            <a:pPr lvl="1">
              <a:spcBef>
                <a:spcPts val="0"/>
              </a:spcBef>
              <a:spcAft>
                <a:spcPts val="2400"/>
              </a:spcAft>
              <a:defRPr/>
            </a:pPr>
            <a:r>
              <a:rPr lang="en-US" dirty="0"/>
              <a:t>Very similar to home networks</a:t>
            </a:r>
          </a:p>
          <a:p>
            <a:pPr lvl="1">
              <a:spcBef>
                <a:spcPts val="0"/>
              </a:spcBef>
              <a:spcAft>
                <a:spcPts val="2400"/>
              </a:spcAft>
              <a:defRPr/>
            </a:pPr>
            <a:r>
              <a:rPr lang="en-US" dirty="0"/>
              <a:t>Wireless access points installed to provide additional coverage</a:t>
            </a:r>
          </a:p>
          <a:p>
            <a:pPr lvl="1">
              <a:spcBef>
                <a:spcPts val="0"/>
              </a:spcBef>
              <a:spcAft>
                <a:spcPts val="2400"/>
              </a:spcAft>
              <a:defRPr/>
            </a:pPr>
            <a:r>
              <a:rPr lang="en-US" dirty="0"/>
              <a:t>Most businesses use a combination of wired and wireless media</a:t>
            </a:r>
          </a:p>
        </p:txBody>
      </p:sp>
    </p:spTree>
    <p:extLst>
      <p:ext uri="{BB962C8B-B14F-4D97-AF65-F5344CB8AC3E}">
        <p14:creationId xmlns:p14="http://schemas.microsoft.com/office/powerpoint/2010/main" val="303034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lstStyle/>
          <a:p>
            <a:r>
              <a:rPr lang="en-US" dirty="0"/>
              <a:t>Network Adapters and Navigation Devices</a:t>
            </a:r>
            <a:br>
              <a:rPr lang="en-US" sz="3000" dirty="0"/>
            </a:br>
            <a:r>
              <a:rPr lang="en-US" sz="3200" dirty="0"/>
              <a:t>Network Adapters</a:t>
            </a:r>
            <a:br>
              <a:rPr lang="en-US" sz="3200" dirty="0"/>
            </a:br>
            <a:r>
              <a:rPr lang="en-US" sz="2000" dirty="0"/>
              <a:t>(Objective 12.7)</a:t>
            </a:r>
            <a:endParaRPr lang="en-US" sz="2700" dirty="0"/>
          </a:p>
        </p:txBody>
      </p:sp>
      <p:sp>
        <p:nvSpPr>
          <p:cNvPr id="72707" name="Rectangle 3"/>
          <p:cNvSpPr>
            <a:spLocks noGrp="1" noChangeArrowheads="1"/>
          </p:cNvSpPr>
          <p:nvPr>
            <p:ph idx="1"/>
          </p:nvPr>
        </p:nvSpPr>
        <p:spPr/>
        <p:txBody>
          <a:bodyPr/>
          <a:lstStyle/>
          <a:p>
            <a:pPr>
              <a:spcBef>
                <a:spcPts val="0"/>
              </a:spcBef>
              <a:spcAft>
                <a:spcPts val="1200"/>
              </a:spcAft>
            </a:pPr>
            <a:r>
              <a:rPr lang="en-US" dirty="0">
                <a:solidFill>
                  <a:srgbClr val="007FA3"/>
                </a:solidFill>
              </a:rPr>
              <a:t>Network adapters–Three critical functions:</a:t>
            </a:r>
          </a:p>
          <a:p>
            <a:pPr lvl="1">
              <a:spcBef>
                <a:spcPts val="0"/>
              </a:spcBef>
              <a:spcAft>
                <a:spcPts val="1200"/>
              </a:spcAft>
            </a:pPr>
            <a:r>
              <a:rPr lang="en-US" dirty="0"/>
              <a:t>Generate high-power signals for network transmissions</a:t>
            </a:r>
          </a:p>
          <a:p>
            <a:pPr lvl="1">
              <a:spcBef>
                <a:spcPts val="0"/>
              </a:spcBef>
              <a:spcAft>
                <a:spcPts val="1200"/>
              </a:spcAft>
            </a:pPr>
            <a:r>
              <a:rPr lang="en-US" dirty="0"/>
              <a:t>Break data into packets</a:t>
            </a:r>
          </a:p>
          <a:p>
            <a:pPr lvl="1">
              <a:spcBef>
                <a:spcPts val="0"/>
              </a:spcBef>
              <a:spcAft>
                <a:spcPts val="1200"/>
              </a:spcAft>
            </a:pPr>
            <a:r>
              <a:rPr lang="en-US" dirty="0"/>
              <a:t>Act as gatekeepers for information flowing to and from client computer</a:t>
            </a:r>
          </a:p>
        </p:txBody>
      </p:sp>
    </p:spTree>
    <p:extLst>
      <p:ext uri="{BB962C8B-B14F-4D97-AF65-F5344CB8AC3E}">
        <p14:creationId xmlns:p14="http://schemas.microsoft.com/office/powerpoint/2010/main" val="3007453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Network Adapters and Navigation Devices</a:t>
            </a:r>
            <a:br>
              <a:rPr lang="en-US" sz="3600" dirty="0"/>
            </a:br>
            <a:r>
              <a:rPr lang="en-US" sz="3200" dirty="0"/>
              <a:t>Network Adapters</a:t>
            </a:r>
            <a:br>
              <a:rPr lang="en-US" sz="3600" dirty="0"/>
            </a:br>
            <a:r>
              <a:rPr lang="en-US" sz="2000" dirty="0"/>
              <a:t>(Objective 12.7)</a:t>
            </a:r>
            <a:endParaRPr lang="en-US" sz="2700" dirty="0"/>
          </a:p>
        </p:txBody>
      </p:sp>
      <p:pic>
        <p:nvPicPr>
          <p:cNvPr id="4" name="Picture 3" descr="Step 1: Client computer requests information from the network database. &#10;Step 2: The network interface card breaks the request into packets and sends the packets #1, #2, #3 to the server.&#10;Step 3: The server executes the request, assembles the responses into packets #1, #2, and sends these to the client.&#10;Step 4: The NIC reassembles the response packets and displays information on the computer screen.">
            <a:extLst>
              <a:ext uri="{FF2B5EF4-FFF2-40B4-BE49-F238E27FC236}">
                <a16:creationId xmlns:a16="http://schemas.microsoft.com/office/drawing/2014/main" id="{DF1C52DB-889A-4D95-BED3-447E6476BE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60" y="1828800"/>
            <a:ext cx="8708198" cy="3733800"/>
          </a:xfrm>
          <a:prstGeom prst="rect">
            <a:avLst/>
          </a:prstGeom>
        </p:spPr>
      </p:pic>
    </p:spTree>
    <p:extLst>
      <p:ext uri="{BB962C8B-B14F-4D97-AF65-F5344CB8AC3E}">
        <p14:creationId xmlns:p14="http://schemas.microsoft.com/office/powerpoint/2010/main" val="3378208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lstStyle/>
          <a:p>
            <a:r>
              <a:rPr lang="en-US" dirty="0"/>
              <a:t>Network Adapters and Navigation Devices</a:t>
            </a:r>
            <a:br>
              <a:rPr lang="en-US" sz="3000" dirty="0"/>
            </a:br>
            <a:r>
              <a:rPr lang="en-US" sz="3200" dirty="0"/>
              <a:t>MAC Addresses</a:t>
            </a:r>
            <a:br>
              <a:rPr lang="en-US" sz="3200" dirty="0"/>
            </a:br>
            <a:r>
              <a:rPr lang="en-US" sz="2000" dirty="0"/>
              <a:t>(Objective 12.8)</a:t>
            </a:r>
            <a:endParaRPr lang="en-US" sz="2700" dirty="0"/>
          </a:p>
        </p:txBody>
      </p:sp>
      <p:sp>
        <p:nvSpPr>
          <p:cNvPr id="72707" name="Rectangle 3"/>
          <p:cNvSpPr>
            <a:spLocks noGrp="1" noChangeArrowheads="1"/>
          </p:cNvSpPr>
          <p:nvPr>
            <p:ph idx="1"/>
          </p:nvPr>
        </p:nvSpPr>
        <p:spPr/>
        <p:txBody>
          <a:bodyPr/>
          <a:lstStyle/>
          <a:p>
            <a:pPr>
              <a:spcBef>
                <a:spcPts val="0"/>
              </a:spcBef>
              <a:spcAft>
                <a:spcPts val="1500"/>
              </a:spcAft>
            </a:pPr>
            <a:r>
              <a:rPr lang="en-US" dirty="0">
                <a:solidFill>
                  <a:srgbClr val="007FA3"/>
                </a:solidFill>
              </a:rPr>
              <a:t>Media access control (MAC) address</a:t>
            </a:r>
          </a:p>
          <a:p>
            <a:pPr lvl="1">
              <a:spcBef>
                <a:spcPts val="0"/>
              </a:spcBef>
              <a:spcAft>
                <a:spcPts val="1500"/>
              </a:spcAft>
            </a:pPr>
            <a:r>
              <a:rPr lang="en-US" dirty="0"/>
              <a:t>6 two-position characters</a:t>
            </a:r>
          </a:p>
          <a:p>
            <a:pPr lvl="2">
              <a:spcBef>
                <a:spcPts val="0"/>
              </a:spcBef>
              <a:spcAft>
                <a:spcPts val="1500"/>
              </a:spcAft>
            </a:pPr>
            <a:r>
              <a:rPr lang="en-US" dirty="0"/>
              <a:t>First three sets specify the manufacturer</a:t>
            </a:r>
          </a:p>
          <a:p>
            <a:pPr lvl="2">
              <a:spcBef>
                <a:spcPts val="0"/>
              </a:spcBef>
              <a:spcAft>
                <a:spcPts val="1500"/>
              </a:spcAft>
            </a:pPr>
            <a:r>
              <a:rPr lang="en-US" dirty="0"/>
              <a:t>Second set makes up a unique address</a:t>
            </a:r>
          </a:p>
          <a:p>
            <a:pPr lvl="1">
              <a:spcBef>
                <a:spcPts val="0"/>
              </a:spcBef>
              <a:spcAft>
                <a:spcPts val="1500"/>
              </a:spcAft>
            </a:pPr>
            <a:r>
              <a:rPr lang="en-US" dirty="0"/>
              <a:t>Institute of Electrical and Electronics Engineers (IEEE) responsible for allocating blocks of numbers</a:t>
            </a:r>
          </a:p>
          <a:p>
            <a:pPr lvl="1">
              <a:spcBef>
                <a:spcPts val="0"/>
              </a:spcBef>
              <a:spcAft>
                <a:spcPts val="1500"/>
              </a:spcAft>
            </a:pPr>
            <a:r>
              <a:rPr lang="en-US" dirty="0"/>
              <a:t>Not the same as IP address</a:t>
            </a:r>
          </a:p>
        </p:txBody>
      </p:sp>
    </p:spTree>
    <p:extLst>
      <p:ext uri="{BB962C8B-B14F-4D97-AF65-F5344CB8AC3E}">
        <p14:creationId xmlns:p14="http://schemas.microsoft.com/office/powerpoint/2010/main" val="267301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lstStyle/>
          <a:p>
            <a:r>
              <a:rPr lang="en-US" dirty="0"/>
              <a:t>Network Adapters and Navigation Devices</a:t>
            </a:r>
            <a:br>
              <a:rPr lang="en-US" sz="3600" dirty="0"/>
            </a:br>
            <a:r>
              <a:rPr lang="en-US" sz="3200" dirty="0"/>
              <a:t>Switches, Bridges, and Routers</a:t>
            </a:r>
            <a:br>
              <a:rPr lang="en-US" sz="3200" dirty="0"/>
            </a:br>
            <a:r>
              <a:rPr lang="en-US" sz="2000" dirty="0"/>
              <a:t>(Objective 12.9)</a:t>
            </a:r>
            <a:endParaRPr lang="en-US" sz="2700" dirty="0"/>
          </a:p>
        </p:txBody>
      </p:sp>
      <p:sp>
        <p:nvSpPr>
          <p:cNvPr id="72707" name="Rectangle 3"/>
          <p:cNvSpPr>
            <a:spLocks noGrp="1" noChangeArrowheads="1"/>
          </p:cNvSpPr>
          <p:nvPr>
            <p:ph idx="1"/>
          </p:nvPr>
        </p:nvSpPr>
        <p:spPr>
          <a:xfrm>
            <a:off x="457200" y="1600200"/>
            <a:ext cx="4876800" cy="4572000"/>
          </a:xfrm>
        </p:spPr>
        <p:txBody>
          <a:bodyPr>
            <a:normAutofit fontScale="92500"/>
          </a:bodyPr>
          <a:lstStyle/>
          <a:p>
            <a:pPr>
              <a:spcAft>
                <a:spcPts val="900"/>
              </a:spcAft>
            </a:pPr>
            <a:r>
              <a:rPr lang="en-US" dirty="0">
                <a:solidFill>
                  <a:srgbClr val="007FA3"/>
                </a:solidFill>
              </a:rPr>
              <a:t>Switch rebroadcasts data to appropriate network node</a:t>
            </a:r>
          </a:p>
          <a:p>
            <a:pPr>
              <a:spcAft>
                <a:spcPts val="900"/>
              </a:spcAft>
            </a:pPr>
            <a:r>
              <a:rPr lang="en-US" dirty="0">
                <a:solidFill>
                  <a:srgbClr val="007FA3"/>
                </a:solidFill>
              </a:rPr>
              <a:t>Bridge sends data between different collision domains</a:t>
            </a:r>
          </a:p>
          <a:p>
            <a:pPr>
              <a:spcAft>
                <a:spcPts val="900"/>
              </a:spcAft>
            </a:pPr>
            <a:r>
              <a:rPr lang="en-US" dirty="0">
                <a:solidFill>
                  <a:srgbClr val="007FA3"/>
                </a:solidFill>
              </a:rPr>
              <a:t>Router sends information between two networks</a:t>
            </a:r>
          </a:p>
        </p:txBody>
      </p:sp>
      <p:pic>
        <p:nvPicPr>
          <p:cNvPr id="4" name="Picture 3" descr="Computer 1 sends a message for computer 3 through a switch which rebroadcasts the message to computer 3. The switch is connected to the server. ">
            <a:extLst>
              <a:ext uri="{FF2B5EF4-FFF2-40B4-BE49-F238E27FC236}">
                <a16:creationId xmlns:a16="http://schemas.microsoft.com/office/drawing/2014/main" id="{BDC4E9E1-1574-4CE0-9F2A-3B505B1478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1110" y="1600200"/>
            <a:ext cx="3706689" cy="2819400"/>
          </a:xfrm>
          <a:prstGeom prst="rect">
            <a:avLst/>
          </a:prstGeom>
        </p:spPr>
      </p:pic>
    </p:spTree>
    <p:extLst>
      <p:ext uri="{BB962C8B-B14F-4D97-AF65-F5344CB8AC3E}">
        <p14:creationId xmlns:p14="http://schemas.microsoft.com/office/powerpoint/2010/main" val="2846152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fontScale="90000"/>
          </a:bodyPr>
          <a:lstStyle/>
          <a:p>
            <a:r>
              <a:rPr lang="en-US" sz="3300" dirty="0"/>
              <a:t>Network Operating Systems and Network Security</a:t>
            </a:r>
            <a:br>
              <a:rPr lang="en-US" dirty="0"/>
            </a:br>
            <a:r>
              <a:rPr lang="en-US" sz="3600" dirty="0"/>
              <a:t>Network Operating Systems</a:t>
            </a:r>
            <a:br>
              <a:rPr lang="en-US" sz="3600" dirty="0"/>
            </a:br>
            <a:r>
              <a:rPr lang="en-US" sz="2200" dirty="0"/>
              <a:t>(Objective 12.10)</a:t>
            </a:r>
            <a:endParaRPr lang="en-US" sz="3000" dirty="0"/>
          </a:p>
        </p:txBody>
      </p:sp>
      <p:sp>
        <p:nvSpPr>
          <p:cNvPr id="8" name="Rectangle 3"/>
          <p:cNvSpPr>
            <a:spLocks noGrp="1" noChangeArrowheads="1"/>
          </p:cNvSpPr>
          <p:nvPr>
            <p:ph idx="1"/>
          </p:nvPr>
        </p:nvSpPr>
        <p:spPr>
          <a:xfrm>
            <a:off x="457200" y="1600200"/>
            <a:ext cx="8229600" cy="4525963"/>
          </a:xfrm>
        </p:spPr>
        <p:txBody>
          <a:bodyPr/>
          <a:lstStyle/>
          <a:p>
            <a:pPr>
              <a:spcBef>
                <a:spcPts val="0"/>
              </a:spcBef>
              <a:spcAft>
                <a:spcPts val="2400"/>
              </a:spcAft>
            </a:pPr>
            <a:r>
              <a:rPr lang="en-US" dirty="0">
                <a:solidFill>
                  <a:srgbClr val="007FA3"/>
                </a:solidFill>
              </a:rPr>
              <a:t>Needs to be installed on each client and server computer</a:t>
            </a:r>
          </a:p>
          <a:p>
            <a:pPr>
              <a:spcBef>
                <a:spcPts val="0"/>
              </a:spcBef>
              <a:spcAft>
                <a:spcPts val="2400"/>
              </a:spcAft>
            </a:pPr>
            <a:r>
              <a:rPr lang="en-US" dirty="0">
                <a:solidFill>
                  <a:srgbClr val="007FA3"/>
                </a:solidFill>
              </a:rPr>
              <a:t>Designed to facilitate communication</a:t>
            </a:r>
          </a:p>
          <a:p>
            <a:pPr>
              <a:spcBef>
                <a:spcPts val="0"/>
              </a:spcBef>
              <a:spcAft>
                <a:spcPts val="2400"/>
              </a:spcAft>
            </a:pPr>
            <a:r>
              <a:rPr lang="en-US" dirty="0">
                <a:solidFill>
                  <a:srgbClr val="007FA3"/>
                </a:solidFill>
              </a:rPr>
              <a:t>Peer-to-peer software built into Windows</a:t>
            </a:r>
          </a:p>
          <a:p>
            <a:pPr>
              <a:spcBef>
                <a:spcPts val="0"/>
              </a:spcBef>
              <a:spcAft>
                <a:spcPts val="2400"/>
              </a:spcAft>
            </a:pPr>
            <a:r>
              <a:rPr lang="en-US" dirty="0">
                <a:solidFill>
                  <a:srgbClr val="007FA3"/>
                </a:solidFill>
              </a:rPr>
              <a:t>TCP/IP is the standard networking protocol</a:t>
            </a:r>
          </a:p>
        </p:txBody>
      </p:sp>
    </p:spTree>
    <p:extLst>
      <p:ext uri="{BB962C8B-B14F-4D97-AF65-F5344CB8AC3E}">
        <p14:creationId xmlns:p14="http://schemas.microsoft.com/office/powerpoint/2010/main" val="326835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12.6  Describe the types of wired and wireless transmission media used in networks.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12.7  Describe how network adapters help data move around a network.</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12.8  Define MAC addresses, and explain how they are used to move data around a network.</a:t>
            </a:r>
          </a:p>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12.9  List the various network navigation devices, and explain how they help route data through networks.</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a:t>
            </a:r>
            <a:r>
              <a:rPr lang="en-US" sz="2800" dirty="0"/>
              <a:t>3</a:t>
            </a:r>
            <a:r>
              <a:rPr lang="en-US" sz="2800" b="1" i="0" u="none" strike="noStrike" cap="none" dirty="0">
                <a:solidFill>
                  <a:srgbClr val="007FA3"/>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lstStyle/>
          <a:p>
            <a:r>
              <a:rPr lang="en-US" sz="3000" dirty="0"/>
              <a:t>Network Operating Systems and Network Security</a:t>
            </a:r>
            <a:br>
              <a:rPr lang="en-US" dirty="0"/>
            </a:br>
            <a:r>
              <a:rPr lang="en-US" sz="3200" dirty="0"/>
              <a:t>Client/Server Network Security (1 of 4)</a:t>
            </a:r>
            <a:br>
              <a:rPr lang="en-US" sz="3000" dirty="0"/>
            </a:br>
            <a:r>
              <a:rPr lang="en-US" sz="2000" dirty="0"/>
              <a:t>(Objective 12.11)</a:t>
            </a:r>
            <a:endParaRPr lang="en-US" sz="3000" dirty="0"/>
          </a:p>
        </p:txBody>
      </p:sp>
      <p:sp>
        <p:nvSpPr>
          <p:cNvPr id="8" name="Rectangle 3"/>
          <p:cNvSpPr>
            <a:spLocks noGrp="1" noChangeArrowheads="1"/>
          </p:cNvSpPr>
          <p:nvPr>
            <p:ph idx="1"/>
          </p:nvPr>
        </p:nvSpPr>
        <p:spPr>
          <a:xfrm>
            <a:off x="457200" y="1600200"/>
            <a:ext cx="8229600" cy="4876800"/>
          </a:xfrm>
        </p:spPr>
        <p:txBody>
          <a:bodyPr/>
          <a:lstStyle/>
          <a:p>
            <a:pPr>
              <a:spcBef>
                <a:spcPts val="0"/>
              </a:spcBef>
              <a:spcAft>
                <a:spcPts val="600"/>
              </a:spcAft>
            </a:pPr>
            <a:r>
              <a:rPr lang="en-US" dirty="0">
                <a:solidFill>
                  <a:srgbClr val="007FA3"/>
                </a:solidFill>
              </a:rPr>
              <a:t>Sources of security threats include:</a:t>
            </a:r>
          </a:p>
          <a:p>
            <a:pPr lvl="1">
              <a:spcBef>
                <a:spcPts val="0"/>
              </a:spcBef>
              <a:spcAft>
                <a:spcPts val="600"/>
              </a:spcAft>
            </a:pPr>
            <a:r>
              <a:rPr lang="en-US" dirty="0"/>
              <a:t>Human errors and mistakes</a:t>
            </a:r>
          </a:p>
          <a:p>
            <a:pPr lvl="1">
              <a:spcBef>
                <a:spcPts val="0"/>
              </a:spcBef>
              <a:spcAft>
                <a:spcPts val="600"/>
              </a:spcAft>
            </a:pPr>
            <a:r>
              <a:rPr lang="en-US" dirty="0"/>
              <a:t>Malicious human activity</a:t>
            </a:r>
          </a:p>
          <a:p>
            <a:pPr lvl="1">
              <a:spcBef>
                <a:spcPts val="0"/>
              </a:spcBef>
              <a:spcAft>
                <a:spcPts val="600"/>
              </a:spcAft>
            </a:pPr>
            <a:r>
              <a:rPr lang="en-US" dirty="0"/>
              <a:t>Natural events and disasters</a:t>
            </a:r>
          </a:p>
          <a:p>
            <a:pPr>
              <a:spcBef>
                <a:spcPts val="0"/>
              </a:spcBef>
              <a:spcAft>
                <a:spcPts val="600"/>
              </a:spcAft>
            </a:pPr>
            <a:r>
              <a:rPr lang="en-US" dirty="0">
                <a:solidFill>
                  <a:srgbClr val="007FA3"/>
                </a:solidFill>
              </a:rPr>
              <a:t>Authentication is used to screen users</a:t>
            </a:r>
          </a:p>
          <a:p>
            <a:pPr lvl="1">
              <a:spcBef>
                <a:spcPts val="0"/>
              </a:spcBef>
              <a:spcAft>
                <a:spcPts val="600"/>
              </a:spcAft>
            </a:pPr>
            <a:r>
              <a:rPr lang="en-US" dirty="0">
                <a:solidFill>
                  <a:schemeClr val="tx1"/>
                </a:solidFill>
              </a:rPr>
              <a:t>Possessed object</a:t>
            </a:r>
          </a:p>
          <a:p>
            <a:pPr lvl="1">
              <a:spcBef>
                <a:spcPts val="0"/>
              </a:spcBef>
              <a:spcAft>
                <a:spcPts val="600"/>
              </a:spcAft>
            </a:pPr>
            <a:r>
              <a:rPr lang="en-US" dirty="0">
                <a:solidFill>
                  <a:schemeClr val="tx1"/>
                </a:solidFill>
              </a:rPr>
              <a:t>Brute force attack</a:t>
            </a:r>
          </a:p>
        </p:txBody>
      </p:sp>
    </p:spTree>
    <p:extLst>
      <p:ext uri="{BB962C8B-B14F-4D97-AF65-F5344CB8AC3E}">
        <p14:creationId xmlns:p14="http://schemas.microsoft.com/office/powerpoint/2010/main" val="2715161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lstStyle/>
          <a:p>
            <a:r>
              <a:rPr lang="en-US" sz="3000" dirty="0"/>
              <a:t>Network Operating Systems and Network Security</a:t>
            </a:r>
            <a:br>
              <a:rPr lang="en-US" dirty="0"/>
            </a:br>
            <a:r>
              <a:rPr lang="en-US" sz="3200" dirty="0"/>
              <a:t>Client/Server Network Security (2 of 4)</a:t>
            </a:r>
            <a:br>
              <a:rPr lang="en-US" sz="3200" dirty="0"/>
            </a:br>
            <a:r>
              <a:rPr lang="en-US" sz="2000" dirty="0"/>
              <a:t>(Objective 12.11)</a:t>
            </a:r>
            <a:endParaRPr lang="en-US" sz="3000" dirty="0"/>
          </a:p>
        </p:txBody>
      </p:sp>
      <p:sp>
        <p:nvSpPr>
          <p:cNvPr id="8" name="Rectangle 3"/>
          <p:cNvSpPr>
            <a:spLocks noGrp="1" noChangeArrowheads="1"/>
          </p:cNvSpPr>
          <p:nvPr>
            <p:ph idx="1"/>
          </p:nvPr>
        </p:nvSpPr>
        <p:spPr>
          <a:xfrm>
            <a:off x="476459" y="1600200"/>
            <a:ext cx="4552741" cy="4800600"/>
          </a:xfrm>
        </p:spPr>
        <p:txBody>
          <a:bodyPr/>
          <a:lstStyle/>
          <a:p>
            <a:pPr>
              <a:spcBef>
                <a:spcPts val="0"/>
              </a:spcBef>
              <a:spcAft>
                <a:spcPts val="1800"/>
              </a:spcAft>
            </a:pPr>
            <a:r>
              <a:rPr lang="en-US" dirty="0"/>
              <a:t>Access privileges restrict access to network assets</a:t>
            </a:r>
          </a:p>
          <a:p>
            <a:pPr>
              <a:spcBef>
                <a:spcPts val="0"/>
              </a:spcBef>
              <a:spcAft>
                <a:spcPts val="1800"/>
              </a:spcAft>
            </a:pPr>
            <a:r>
              <a:rPr lang="en-US" dirty="0">
                <a:solidFill>
                  <a:srgbClr val="007FA3"/>
                </a:solidFill>
              </a:rPr>
              <a:t>Physical protection measures</a:t>
            </a:r>
          </a:p>
          <a:p>
            <a:pPr lvl="1">
              <a:spcBef>
                <a:spcPts val="0"/>
              </a:spcBef>
              <a:spcAft>
                <a:spcPts val="1800"/>
              </a:spcAft>
            </a:pPr>
            <a:r>
              <a:rPr lang="en-US" dirty="0"/>
              <a:t>Access card reader</a:t>
            </a:r>
          </a:p>
          <a:p>
            <a:pPr lvl="1">
              <a:spcBef>
                <a:spcPts val="0"/>
              </a:spcBef>
              <a:spcAft>
                <a:spcPts val="1800"/>
              </a:spcAft>
            </a:pPr>
            <a:r>
              <a:rPr lang="en-US" dirty="0"/>
              <a:t>Biometric authentication device</a:t>
            </a:r>
          </a:p>
        </p:txBody>
      </p:sp>
      <p:pic>
        <p:nvPicPr>
          <p:cNvPr id="4" name="Picture 3" descr="A diagram shows an access card reader, retinal scanning, fingerprint or palm scanning, and facial recognition.">
            <a:extLst>
              <a:ext uri="{FF2B5EF4-FFF2-40B4-BE49-F238E27FC236}">
                <a16:creationId xmlns:a16="http://schemas.microsoft.com/office/drawing/2014/main" id="{AD6781D1-4AD9-46B0-BDF1-C407475D3B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8459" y="1524000"/>
            <a:ext cx="3638341" cy="4782031"/>
          </a:xfrm>
          <a:prstGeom prst="rect">
            <a:avLst/>
          </a:prstGeom>
        </p:spPr>
      </p:pic>
    </p:spTree>
    <p:extLst>
      <p:ext uri="{BB962C8B-B14F-4D97-AF65-F5344CB8AC3E}">
        <p14:creationId xmlns:p14="http://schemas.microsoft.com/office/powerpoint/2010/main" val="924306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lstStyle/>
          <a:p>
            <a:r>
              <a:rPr lang="en-US" sz="3000" dirty="0"/>
              <a:t>Network Operating Systems and Network Security</a:t>
            </a:r>
            <a:br>
              <a:rPr lang="en-US" dirty="0"/>
            </a:br>
            <a:r>
              <a:rPr lang="en-US" sz="3200" dirty="0"/>
              <a:t>Client/Server Network Security (3 of 4)</a:t>
            </a:r>
            <a:br>
              <a:rPr lang="en-US" sz="3200" dirty="0"/>
            </a:br>
            <a:r>
              <a:rPr lang="en-US" sz="2000" dirty="0"/>
              <a:t>(Objective 12.11)</a:t>
            </a:r>
            <a:endParaRPr lang="en-US" sz="3000" dirty="0"/>
          </a:p>
        </p:txBody>
      </p:sp>
      <p:sp>
        <p:nvSpPr>
          <p:cNvPr id="8" name="Rectangle 3"/>
          <p:cNvSpPr>
            <a:spLocks noGrp="1" noChangeArrowheads="1"/>
          </p:cNvSpPr>
          <p:nvPr>
            <p:ph idx="1"/>
          </p:nvPr>
        </p:nvSpPr>
        <p:spPr>
          <a:xfrm>
            <a:off x="457200" y="1600200"/>
            <a:ext cx="8229600" cy="5105400"/>
          </a:xfrm>
        </p:spPr>
        <p:txBody>
          <a:bodyPr/>
          <a:lstStyle/>
          <a:p>
            <a:pPr>
              <a:spcBef>
                <a:spcPts val="0"/>
              </a:spcBef>
              <a:spcAft>
                <a:spcPts val="600"/>
              </a:spcAft>
            </a:pPr>
            <a:r>
              <a:rPr lang="en-US" dirty="0">
                <a:solidFill>
                  <a:srgbClr val="007FA3"/>
                </a:solidFill>
              </a:rPr>
              <a:t>Firewalls can be composed of software or hardware</a:t>
            </a:r>
          </a:p>
          <a:p>
            <a:pPr lvl="1">
              <a:spcBef>
                <a:spcPts val="0"/>
              </a:spcBef>
              <a:spcAft>
                <a:spcPts val="600"/>
              </a:spcAft>
            </a:pPr>
            <a:r>
              <a:rPr lang="en-US" dirty="0"/>
              <a:t>Packet screening is having an external screening router examine incoming data packets</a:t>
            </a:r>
          </a:p>
          <a:p>
            <a:pPr lvl="1">
              <a:spcBef>
                <a:spcPts val="0"/>
              </a:spcBef>
              <a:spcAft>
                <a:spcPts val="600"/>
              </a:spcAft>
            </a:pPr>
            <a:r>
              <a:rPr lang="en-US" dirty="0"/>
              <a:t>Bastion host is a heavily secured server located on a special perimeter network</a:t>
            </a:r>
          </a:p>
          <a:p>
            <a:pPr lvl="1">
              <a:spcBef>
                <a:spcPts val="0"/>
              </a:spcBef>
              <a:spcAft>
                <a:spcPts val="600"/>
              </a:spcAft>
            </a:pPr>
            <a:r>
              <a:rPr lang="en-US" dirty="0"/>
              <a:t>Honey pot is a computer set up to attract unauthorized users</a:t>
            </a:r>
          </a:p>
          <a:p>
            <a:pPr lvl="1">
              <a:spcBef>
                <a:spcPts val="0"/>
              </a:spcBef>
              <a:spcAft>
                <a:spcPts val="600"/>
              </a:spcAft>
            </a:pPr>
            <a:r>
              <a:rPr lang="en-US" dirty="0"/>
              <a:t>Proxy server acts as a go-between</a:t>
            </a:r>
          </a:p>
        </p:txBody>
      </p:sp>
    </p:spTree>
    <p:extLst>
      <p:ext uri="{BB962C8B-B14F-4D97-AF65-F5344CB8AC3E}">
        <p14:creationId xmlns:p14="http://schemas.microsoft.com/office/powerpoint/2010/main" val="3771198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lstStyle/>
          <a:p>
            <a:r>
              <a:rPr lang="en-US" sz="3000" dirty="0"/>
              <a:t>Network Operating Systems and Network Security</a:t>
            </a:r>
            <a:br>
              <a:rPr lang="en-US" dirty="0"/>
            </a:br>
            <a:r>
              <a:rPr lang="en-US" sz="3200" dirty="0"/>
              <a:t>Client/Server Network Security (4 of 4)</a:t>
            </a:r>
            <a:br>
              <a:rPr lang="en-US" sz="3200" dirty="0"/>
            </a:br>
            <a:r>
              <a:rPr lang="en-US" sz="2000" dirty="0"/>
              <a:t>(Objective 12.11)</a:t>
            </a:r>
            <a:endParaRPr lang="en-US" sz="3000" dirty="0"/>
          </a:p>
        </p:txBody>
      </p:sp>
      <p:pic>
        <p:nvPicPr>
          <p:cNvPr id="4" name="Picture 3" descr="The packets to/from the internet are sent to the external screening router through a firewall, which sends back the rejected packets from unauthorized users.  Accepted packets from authorized users are sent to the bastion host and proxy server in the perimeter network, from where valid internet services are sent to the internal screening router and then onward to Computer 1 and 2 in the secure internal network. Authorized requests for internet services are sent from the internal screening router to the bastion host and proxy server.">
            <a:extLst>
              <a:ext uri="{FF2B5EF4-FFF2-40B4-BE49-F238E27FC236}">
                <a16:creationId xmlns:a16="http://schemas.microsoft.com/office/drawing/2014/main" id="{0AABFA8B-134F-495C-AA4D-599A83444A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954" y="1600200"/>
            <a:ext cx="8482091" cy="4724400"/>
          </a:xfrm>
          <a:prstGeom prst="rect">
            <a:avLst/>
          </a:prstGeom>
        </p:spPr>
      </p:pic>
    </p:spTree>
    <p:extLst>
      <p:ext uri="{BB962C8B-B14F-4D97-AF65-F5344CB8AC3E}">
        <p14:creationId xmlns:p14="http://schemas.microsoft.com/office/powerpoint/2010/main" val="1525799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59" y="4458372"/>
            <a:ext cx="8211854" cy="994172"/>
          </a:xfrm>
          <a:noFill/>
        </p:spPr>
        <p:txBody>
          <a:bodyPr>
            <a:normAutofit fontScale="90000"/>
          </a:bodyPr>
          <a:lstStyle/>
          <a:p>
            <a:r>
              <a:rPr lang="en-US" sz="5400" dirty="0">
                <a:solidFill>
                  <a:schemeClr val="tx1"/>
                </a:solidFill>
                <a:latin typeface="Arial Narrow" panose="020B0606020202030204" pitchFamily="34" charset="0"/>
              </a:rPr>
              <a:t>Questions</a:t>
            </a:r>
          </a:p>
        </p:txBody>
      </p:sp>
      <p:sp>
        <p:nvSpPr>
          <p:cNvPr id="4" name="Oval Callout 3"/>
          <p:cNvSpPr/>
          <p:nvPr/>
        </p:nvSpPr>
        <p:spPr>
          <a:xfrm>
            <a:off x="3175930" y="1520927"/>
            <a:ext cx="2946494" cy="3019733"/>
          </a:xfrm>
          <a:prstGeom prst="wedgeEllipseCallout">
            <a:avLst>
              <a:gd name="adj1" fmla="val -53869"/>
              <a:gd name="adj2" fmla="val 5957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525" dirty="0"/>
              <a:t>?</a:t>
            </a:r>
          </a:p>
        </p:txBody>
      </p:sp>
      <p:cxnSp>
        <p:nvCxnSpPr>
          <p:cNvPr id="7" name="Straight Connector 6"/>
          <p:cNvCxnSpPr/>
          <p:nvPr/>
        </p:nvCxnSpPr>
        <p:spPr>
          <a:xfrm>
            <a:off x="3175931" y="4955458"/>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687141" y="5434781"/>
            <a:ext cx="799597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68103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pic>
        <p:nvPicPr>
          <p:cNvPr id="6" name="Picture 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Tree>
    <p:extLst>
      <p:ext uri="{BB962C8B-B14F-4D97-AF65-F5344CB8AC3E}">
        <p14:creationId xmlns:p14="http://schemas.microsoft.com/office/powerpoint/2010/main" val="136824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spcBef>
                <a:spcPts val="0"/>
              </a:spcBef>
              <a:spcAft>
                <a:spcPts val="1800"/>
              </a:spcAft>
              <a:buNone/>
            </a:pPr>
            <a:r>
              <a:rPr lang="en-US" sz="2400" dirty="0">
                <a:latin typeface="Arial" panose="020B0604020202020204" pitchFamily="34" charset="0"/>
                <a:cs typeface="Arial" panose="020B0604020202020204" pitchFamily="34" charset="0"/>
              </a:rPr>
              <a:t>12.10 Explain why network operating systems are necessary for networks to function.</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12.11  List major security threats to networks, and explain how network administrators mitigate these threats.</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a:t>
            </a:r>
            <a:r>
              <a:rPr lang="en-US" sz="2800" dirty="0"/>
              <a:t>3</a:t>
            </a:r>
            <a:r>
              <a:rPr lang="en-US" sz="2800" b="1" i="0" u="none" strike="noStrike" cap="none" dirty="0">
                <a:solidFill>
                  <a:srgbClr val="007FA3"/>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227635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Client/Server Network Basics</a:t>
            </a:r>
          </a:p>
        </p:txBody>
      </p:sp>
      <p:sp>
        <p:nvSpPr>
          <p:cNvPr id="72707" name="Rectangle 3"/>
          <p:cNvSpPr>
            <a:spLocks noGrp="1" noChangeArrowheads="1"/>
          </p:cNvSpPr>
          <p:nvPr>
            <p:ph idx="1"/>
          </p:nvPr>
        </p:nvSpPr>
        <p:spPr/>
        <p:txBody>
          <a:bodyPr/>
          <a:lstStyle/>
          <a:p>
            <a:pPr>
              <a:spcBef>
                <a:spcPts val="0"/>
              </a:spcBef>
              <a:spcAft>
                <a:spcPts val="1800"/>
              </a:spcAft>
              <a:defRPr/>
            </a:pPr>
            <a:r>
              <a:rPr lang="en-US" dirty="0">
                <a:solidFill>
                  <a:srgbClr val="007FA3"/>
                </a:solidFill>
                <a:effectLst/>
              </a:rPr>
              <a:t>A network is a group of two or more computing devices (nodes)</a:t>
            </a:r>
          </a:p>
          <a:p>
            <a:pPr>
              <a:spcBef>
                <a:spcPts val="0"/>
              </a:spcBef>
              <a:spcAft>
                <a:spcPts val="1800"/>
              </a:spcAft>
              <a:defRPr/>
            </a:pPr>
            <a:r>
              <a:rPr lang="en-US" dirty="0">
                <a:solidFill>
                  <a:srgbClr val="007FA3"/>
                </a:solidFill>
              </a:rPr>
              <a:t>Configured to share information and resources</a:t>
            </a:r>
          </a:p>
          <a:p>
            <a:pPr lvl="1">
              <a:spcBef>
                <a:spcPts val="0"/>
              </a:spcBef>
              <a:spcAft>
                <a:spcPts val="1800"/>
              </a:spcAft>
              <a:defRPr/>
            </a:pPr>
            <a:r>
              <a:rPr lang="en-US" dirty="0"/>
              <a:t>Printers, f</a:t>
            </a:r>
            <a:r>
              <a:rPr lang="en-US" dirty="0">
                <a:effectLst/>
              </a:rPr>
              <a:t>iles, and </a:t>
            </a:r>
            <a:r>
              <a:rPr lang="en-US" dirty="0"/>
              <a:t>databases</a:t>
            </a:r>
          </a:p>
          <a:p>
            <a:pPr>
              <a:spcBef>
                <a:spcPts val="0"/>
              </a:spcBef>
              <a:spcAft>
                <a:spcPts val="1800"/>
              </a:spcAft>
              <a:defRPr/>
            </a:pPr>
            <a:r>
              <a:rPr lang="en-US" dirty="0">
                <a:solidFill>
                  <a:srgbClr val="007FA3"/>
                </a:solidFill>
                <a:effectLst/>
              </a:rPr>
              <a:t>Businesses gain advantages from deploying networks</a:t>
            </a:r>
          </a:p>
        </p:txBody>
      </p:sp>
    </p:spTree>
    <p:extLst>
      <p:ext uri="{BB962C8B-B14F-4D97-AF65-F5344CB8AC3E}">
        <p14:creationId xmlns:p14="http://schemas.microsoft.com/office/powerpoint/2010/main" val="99601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Client/Server Network Basics</a:t>
            </a:r>
            <a:br>
              <a:rPr lang="en-US" dirty="0"/>
            </a:br>
            <a:r>
              <a:rPr lang="en-US" sz="3200" dirty="0"/>
              <a:t>Networking Advantages (1 of 2)</a:t>
            </a:r>
            <a:br>
              <a:rPr lang="en-US" sz="3200" dirty="0"/>
            </a:br>
            <a:r>
              <a:rPr lang="en-US" sz="2000" dirty="0"/>
              <a:t>(Objective 12.1)</a:t>
            </a:r>
            <a:endParaRPr lang="en-US" sz="3000" dirty="0"/>
          </a:p>
        </p:txBody>
      </p:sp>
      <p:sp>
        <p:nvSpPr>
          <p:cNvPr id="8" name="Rectangle 3"/>
          <p:cNvSpPr>
            <a:spLocks noGrp="1" noChangeArrowheads="1"/>
          </p:cNvSpPr>
          <p:nvPr>
            <p:ph idx="1"/>
          </p:nvPr>
        </p:nvSpPr>
        <p:spPr>
          <a:xfrm>
            <a:off x="457200" y="1600200"/>
            <a:ext cx="7467600" cy="5029200"/>
          </a:xfrm>
        </p:spPr>
        <p:txBody>
          <a:bodyPr/>
          <a:lstStyle/>
          <a:p>
            <a:pPr>
              <a:spcBef>
                <a:spcPts val="0"/>
              </a:spcBef>
              <a:spcAft>
                <a:spcPts val="1200"/>
              </a:spcAft>
              <a:defRPr/>
            </a:pPr>
            <a:r>
              <a:rPr lang="en-US" dirty="0">
                <a:solidFill>
                  <a:srgbClr val="007FA3"/>
                </a:solidFill>
                <a:effectLst/>
              </a:rPr>
              <a:t>Advantages</a:t>
            </a:r>
          </a:p>
          <a:p>
            <a:pPr lvl="1">
              <a:spcBef>
                <a:spcPts val="0"/>
              </a:spcBef>
              <a:spcAft>
                <a:spcPts val="1200"/>
              </a:spcAft>
              <a:defRPr/>
            </a:pPr>
            <a:r>
              <a:rPr lang="en-US" dirty="0">
                <a:effectLst/>
              </a:rPr>
              <a:t>Enable sharing of:</a:t>
            </a:r>
          </a:p>
          <a:p>
            <a:pPr lvl="2">
              <a:spcBef>
                <a:spcPts val="0"/>
              </a:spcBef>
              <a:spcAft>
                <a:spcPts val="1200"/>
              </a:spcAft>
              <a:defRPr/>
            </a:pPr>
            <a:r>
              <a:rPr lang="en-US" dirty="0"/>
              <a:t>R</a:t>
            </a:r>
            <a:r>
              <a:rPr lang="en-US" dirty="0">
                <a:effectLst/>
              </a:rPr>
              <a:t>esource</a:t>
            </a:r>
            <a:r>
              <a:rPr lang="en-US" dirty="0"/>
              <a:t>s</a:t>
            </a:r>
          </a:p>
          <a:p>
            <a:pPr lvl="2">
              <a:spcBef>
                <a:spcPts val="0"/>
              </a:spcBef>
              <a:spcAft>
                <a:spcPts val="1200"/>
              </a:spcAft>
              <a:defRPr/>
            </a:pPr>
            <a:r>
              <a:rPr lang="en-US" dirty="0"/>
              <a:t>Knowledge</a:t>
            </a:r>
          </a:p>
          <a:p>
            <a:pPr lvl="2">
              <a:spcBef>
                <a:spcPts val="0"/>
              </a:spcBef>
              <a:spcAft>
                <a:spcPts val="1200"/>
              </a:spcAft>
              <a:defRPr/>
            </a:pPr>
            <a:r>
              <a:rPr lang="en-US" dirty="0"/>
              <a:t>Software</a:t>
            </a:r>
          </a:p>
          <a:p>
            <a:pPr lvl="1">
              <a:spcBef>
                <a:spcPts val="0"/>
              </a:spcBef>
              <a:spcAft>
                <a:spcPts val="1200"/>
              </a:spcAft>
              <a:defRPr/>
            </a:pPr>
            <a:r>
              <a:rPr lang="en-US" dirty="0"/>
              <a:t>Enhance</a:t>
            </a:r>
            <a:br>
              <a:rPr lang="en-US" dirty="0"/>
            </a:br>
            <a:r>
              <a:rPr lang="en-US" dirty="0"/>
              <a:t>communication</a:t>
            </a:r>
          </a:p>
        </p:txBody>
      </p:sp>
      <p:pic>
        <p:nvPicPr>
          <p:cNvPr id="4" name="Picture 3" descr="1. Enable resource sharing: &#10;• Expensive peripherals, such as printers can be shared.&#10;• Networks can share a single internet connection.&#10;2. Facilitate knowledge sharing:&#10;• Data can be accessed by multiple people.&#10;3. Enable software sharing:&#10;• Software can be delivered to client computers from a server.&#10;4. Enhance communication:&#10;• Information sharing is more effective when employees are connected.">
            <a:extLst>
              <a:ext uri="{FF2B5EF4-FFF2-40B4-BE49-F238E27FC236}">
                <a16:creationId xmlns:a16="http://schemas.microsoft.com/office/drawing/2014/main" id="{8244F325-36CB-40CA-BFBA-1022BE409B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1600200"/>
            <a:ext cx="4753565" cy="4061760"/>
          </a:xfrm>
          <a:prstGeom prst="rect">
            <a:avLst/>
          </a:prstGeom>
        </p:spPr>
      </p:pic>
    </p:spTree>
    <p:extLst>
      <p:ext uri="{BB962C8B-B14F-4D97-AF65-F5344CB8AC3E}">
        <p14:creationId xmlns:p14="http://schemas.microsoft.com/office/powerpoint/2010/main" val="34292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Client/Server Network Basics</a:t>
            </a:r>
            <a:br>
              <a:rPr lang="en-US" dirty="0"/>
            </a:br>
            <a:r>
              <a:rPr lang="en-US" sz="3200" dirty="0"/>
              <a:t>Networking Advantages (2 of 2)</a:t>
            </a:r>
            <a:br>
              <a:rPr lang="en-US" sz="3200" dirty="0"/>
            </a:br>
            <a:r>
              <a:rPr lang="en-US" sz="2000" dirty="0"/>
              <a:t>(Objective 12.1)</a:t>
            </a:r>
            <a:endParaRPr lang="en-US" sz="3000" dirty="0"/>
          </a:p>
        </p:txBody>
      </p:sp>
      <p:sp>
        <p:nvSpPr>
          <p:cNvPr id="8" name="Rectangle 3"/>
          <p:cNvSpPr>
            <a:spLocks noGrp="1" noChangeArrowheads="1"/>
          </p:cNvSpPr>
          <p:nvPr>
            <p:ph idx="1"/>
          </p:nvPr>
        </p:nvSpPr>
        <p:spPr>
          <a:xfrm>
            <a:off x="457200" y="1600200"/>
            <a:ext cx="7467600" cy="5029200"/>
          </a:xfrm>
        </p:spPr>
        <p:txBody>
          <a:bodyPr/>
          <a:lstStyle/>
          <a:p>
            <a:pPr>
              <a:spcBef>
                <a:spcPts val="0"/>
              </a:spcBef>
              <a:spcAft>
                <a:spcPts val="1200"/>
              </a:spcAft>
              <a:defRPr/>
            </a:pPr>
            <a:r>
              <a:rPr lang="en-US" dirty="0"/>
              <a:t>Disadvantages</a:t>
            </a:r>
          </a:p>
          <a:p>
            <a:pPr lvl="1">
              <a:spcBef>
                <a:spcPts val="0"/>
              </a:spcBef>
              <a:spcAft>
                <a:spcPts val="1200"/>
              </a:spcAft>
              <a:defRPr/>
            </a:pPr>
            <a:r>
              <a:rPr lang="en-US" dirty="0"/>
              <a:t>Additional personnel</a:t>
            </a:r>
          </a:p>
          <a:p>
            <a:pPr lvl="1">
              <a:spcBef>
                <a:spcPts val="0"/>
              </a:spcBef>
              <a:spcAft>
                <a:spcPts val="1200"/>
              </a:spcAft>
              <a:defRPr/>
            </a:pPr>
            <a:r>
              <a:rPr lang="en-US" dirty="0"/>
              <a:t>Requires special equipment and software</a:t>
            </a:r>
          </a:p>
        </p:txBody>
      </p:sp>
    </p:spTree>
    <p:extLst>
      <p:ext uri="{BB962C8B-B14F-4D97-AF65-F5344CB8AC3E}">
        <p14:creationId xmlns:p14="http://schemas.microsoft.com/office/powerpoint/2010/main" val="32371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fontScale="90000"/>
          </a:bodyPr>
          <a:lstStyle/>
          <a:p>
            <a:r>
              <a:rPr lang="en-US" sz="3800" dirty="0"/>
              <a:t>Client/Server Network Basics</a:t>
            </a:r>
            <a:br>
              <a:rPr lang="en-US" sz="3975" dirty="0"/>
            </a:br>
            <a:r>
              <a:rPr lang="en-US" sz="3200" dirty="0"/>
              <a:t>Comparing Client/Server and Peer-to-Peer Networks </a:t>
            </a:r>
            <a:r>
              <a:rPr lang="en-US" sz="2200" dirty="0"/>
              <a:t>(Objective 12.2)</a:t>
            </a:r>
            <a:endParaRPr lang="en-US" sz="2175" dirty="0"/>
          </a:p>
        </p:txBody>
      </p:sp>
      <p:sp>
        <p:nvSpPr>
          <p:cNvPr id="2" name="TextBox 1"/>
          <p:cNvSpPr txBox="1"/>
          <p:nvPr/>
        </p:nvSpPr>
        <p:spPr>
          <a:xfrm>
            <a:off x="457200" y="1618216"/>
            <a:ext cx="8458200" cy="4647426"/>
          </a:xfrm>
          <a:prstGeom prst="rect">
            <a:avLst/>
          </a:prstGeom>
          <a:noFill/>
        </p:spPr>
        <p:txBody>
          <a:bodyPr wrap="square" rtlCol="0">
            <a:spAutoFit/>
          </a:bodyPr>
          <a:lstStyle/>
          <a:p>
            <a:pPr marL="256032" indent="-154432">
              <a:spcAft>
                <a:spcPts val="1200"/>
              </a:spcAft>
              <a:buClr>
                <a:srgbClr val="007FA3"/>
              </a:buClr>
              <a:buSzPct val="100000"/>
              <a:buFont typeface="Arial"/>
              <a:buChar char="•"/>
            </a:pPr>
            <a:r>
              <a:rPr lang="en-US" sz="3200" dirty="0">
                <a:solidFill>
                  <a:srgbClr val="007FA3"/>
                </a:solidFill>
              </a:rPr>
              <a:t>Client/Server network</a:t>
            </a:r>
          </a:p>
          <a:p>
            <a:pPr marL="742950" lvl="1" indent="-184150">
              <a:spcAft>
                <a:spcPts val="1200"/>
              </a:spcAft>
              <a:buClr>
                <a:srgbClr val="007FA3"/>
              </a:buClr>
              <a:buSzPct val="100000"/>
              <a:buFont typeface="Arial"/>
              <a:buChar char="–"/>
              <a:defRPr/>
            </a:pPr>
            <a:r>
              <a:rPr lang="en-US" sz="2800" dirty="0">
                <a:solidFill>
                  <a:schemeClr val="dk1"/>
                </a:solidFill>
              </a:rPr>
              <a:t>Centralized</a:t>
            </a:r>
          </a:p>
          <a:p>
            <a:pPr marL="256032" indent="-154432">
              <a:spcAft>
                <a:spcPts val="1200"/>
              </a:spcAft>
              <a:buClr>
                <a:srgbClr val="007FA3"/>
              </a:buClr>
              <a:buSzPct val="100000"/>
              <a:buFont typeface="Arial"/>
              <a:buChar char="•"/>
            </a:pPr>
            <a:r>
              <a:rPr lang="en-US" sz="3200" dirty="0">
                <a:solidFill>
                  <a:srgbClr val="007FA3"/>
                </a:solidFill>
              </a:rPr>
              <a:t>Peer-to-peer (P2P)</a:t>
            </a:r>
          </a:p>
          <a:p>
            <a:pPr marL="742950" lvl="1" indent="-184150">
              <a:spcAft>
                <a:spcPts val="1200"/>
              </a:spcAft>
              <a:buClr>
                <a:srgbClr val="007FA3"/>
              </a:buClr>
              <a:buSzPct val="100000"/>
              <a:buFont typeface="Arial"/>
              <a:buChar char="–"/>
              <a:defRPr/>
            </a:pPr>
            <a:r>
              <a:rPr lang="en-US" sz="2800" dirty="0">
                <a:solidFill>
                  <a:schemeClr val="dk1"/>
                </a:solidFill>
              </a:rPr>
              <a:t>Decentralized</a:t>
            </a:r>
          </a:p>
          <a:p>
            <a:pPr marL="256032" indent="-154432">
              <a:spcAft>
                <a:spcPts val="1200"/>
              </a:spcAft>
              <a:buClr>
                <a:srgbClr val="007FA3"/>
              </a:buClr>
              <a:buSzPct val="100000"/>
              <a:buFont typeface="Arial"/>
              <a:buChar char="•"/>
            </a:pPr>
            <a:r>
              <a:rPr lang="en-US" sz="3200" dirty="0">
                <a:solidFill>
                  <a:srgbClr val="007FA3"/>
                </a:solidFill>
              </a:rPr>
              <a:t>Advantages of client/server networks</a:t>
            </a:r>
          </a:p>
          <a:p>
            <a:pPr marL="742950" lvl="1" indent="-184150">
              <a:spcAft>
                <a:spcPts val="1200"/>
              </a:spcAft>
              <a:buClr>
                <a:srgbClr val="007FA3"/>
              </a:buClr>
              <a:buSzPct val="100000"/>
              <a:buFont typeface="Arial"/>
              <a:buChar char="–"/>
              <a:defRPr/>
            </a:pPr>
            <a:r>
              <a:rPr lang="en-US" sz="2800" dirty="0">
                <a:solidFill>
                  <a:schemeClr val="dk1"/>
                </a:solidFill>
              </a:rPr>
              <a:t>Efficient data flow</a:t>
            </a:r>
          </a:p>
          <a:p>
            <a:pPr marL="742950" lvl="1" indent="-184150">
              <a:spcAft>
                <a:spcPts val="1200"/>
              </a:spcAft>
              <a:buClr>
                <a:srgbClr val="007FA3"/>
              </a:buClr>
              <a:buSzPct val="100000"/>
              <a:buFont typeface="Arial"/>
              <a:buChar char="–"/>
              <a:defRPr/>
            </a:pPr>
            <a:r>
              <a:rPr lang="en-US" sz="2800" dirty="0">
                <a:solidFill>
                  <a:schemeClr val="dk1"/>
                </a:solidFill>
              </a:rPr>
              <a:t>Scalability – more users can be added without affecting the performance of the network</a:t>
            </a:r>
          </a:p>
        </p:txBody>
      </p:sp>
      <p:pic>
        <p:nvPicPr>
          <p:cNvPr id="5" name="Picture 4" descr="The switch is connected to a server by cable with high-speed internet connection; a laser printer is also connected to the switch by a cable. Client computers #1 and #3 are connected to the switch through a wireless connection, and Client computer #2 is connected by cable to the switch.">
            <a:extLst>
              <a:ext uri="{FF2B5EF4-FFF2-40B4-BE49-F238E27FC236}">
                <a16:creationId xmlns:a16="http://schemas.microsoft.com/office/drawing/2014/main" id="{BA66F9FD-EAB0-4286-8222-BE69D99E8A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1447800"/>
            <a:ext cx="3581400" cy="2601504"/>
          </a:xfrm>
          <a:prstGeom prst="rect">
            <a:avLst/>
          </a:prstGeom>
        </p:spPr>
      </p:pic>
    </p:spTree>
    <p:extLst>
      <p:ext uri="{BB962C8B-B14F-4D97-AF65-F5344CB8AC3E}">
        <p14:creationId xmlns:p14="http://schemas.microsoft.com/office/powerpoint/2010/main" val="82212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686800" cy="1600200"/>
          </a:xfrm>
        </p:spPr>
        <p:txBody>
          <a:bodyPr>
            <a:normAutofit/>
          </a:bodyPr>
          <a:lstStyle/>
          <a:p>
            <a:r>
              <a:rPr lang="en-US" dirty="0"/>
              <a:t>Client/Server Network Basics</a:t>
            </a:r>
            <a:br>
              <a:rPr lang="en-US" sz="3975" dirty="0"/>
            </a:br>
            <a:r>
              <a:rPr lang="en-US" sz="3200" dirty="0"/>
              <a:t>Types of Client/Server Networks (1 of 2)</a:t>
            </a:r>
            <a:br>
              <a:rPr lang="en-US" sz="3200" dirty="0"/>
            </a:br>
            <a:r>
              <a:rPr lang="en-US" sz="2000" dirty="0"/>
              <a:t>(Objective 12.3)</a:t>
            </a:r>
            <a:endParaRPr lang="en-US" sz="2700" dirty="0"/>
          </a:p>
        </p:txBody>
      </p:sp>
      <p:sp>
        <p:nvSpPr>
          <p:cNvPr id="6" name="TextBox 5"/>
          <p:cNvSpPr txBox="1"/>
          <p:nvPr/>
        </p:nvSpPr>
        <p:spPr>
          <a:xfrm>
            <a:off x="457200" y="1618216"/>
            <a:ext cx="8458200" cy="4955203"/>
          </a:xfrm>
          <a:prstGeom prst="rect">
            <a:avLst/>
          </a:prstGeom>
          <a:noFill/>
        </p:spPr>
        <p:txBody>
          <a:bodyPr wrap="square" rtlCol="0">
            <a:spAutoFit/>
          </a:bodyPr>
          <a:lstStyle/>
          <a:p>
            <a:pPr marL="256032" indent="-154432">
              <a:spcAft>
                <a:spcPts val="600"/>
              </a:spcAft>
              <a:buClr>
                <a:srgbClr val="007FA3"/>
              </a:buClr>
              <a:buSzPct val="100000"/>
              <a:buFont typeface="Arial"/>
              <a:buChar char="•"/>
            </a:pPr>
            <a:r>
              <a:rPr lang="en-US" sz="3200" dirty="0">
                <a:solidFill>
                  <a:srgbClr val="007FA3"/>
                </a:solidFill>
              </a:rPr>
              <a:t>Local Area Network (LAN)</a:t>
            </a:r>
          </a:p>
          <a:p>
            <a:pPr marL="742950" lvl="1" indent="-184150">
              <a:spcAft>
                <a:spcPts val="1200"/>
              </a:spcAft>
              <a:buClr>
                <a:srgbClr val="007FA3"/>
              </a:buClr>
              <a:buSzPct val="100000"/>
              <a:buFont typeface="Arial"/>
              <a:buChar char="–"/>
              <a:defRPr/>
            </a:pPr>
            <a:r>
              <a:rPr lang="en-US" sz="2800" dirty="0">
                <a:solidFill>
                  <a:schemeClr val="dk1"/>
                </a:solidFill>
              </a:rPr>
              <a:t>Few users over small geographic area</a:t>
            </a:r>
          </a:p>
          <a:p>
            <a:pPr marL="256032" indent="-154432">
              <a:spcAft>
                <a:spcPts val="600"/>
              </a:spcAft>
              <a:buClr>
                <a:srgbClr val="007FA3"/>
              </a:buClr>
              <a:buSzPct val="100000"/>
              <a:buFont typeface="Arial"/>
              <a:buChar char="•"/>
            </a:pPr>
            <a:r>
              <a:rPr lang="en-US" sz="3200" dirty="0">
                <a:solidFill>
                  <a:srgbClr val="007FA3"/>
                </a:solidFill>
              </a:rPr>
              <a:t>Wide Area Network (WAN)</a:t>
            </a:r>
          </a:p>
          <a:p>
            <a:pPr marL="742950" lvl="1" indent="-184150">
              <a:spcAft>
                <a:spcPts val="1200"/>
              </a:spcAft>
              <a:buClr>
                <a:srgbClr val="007FA3"/>
              </a:buClr>
              <a:buSzPct val="100000"/>
              <a:buFont typeface="Arial"/>
              <a:buChar char="–"/>
              <a:defRPr/>
            </a:pPr>
            <a:r>
              <a:rPr lang="en-US" sz="2800" dirty="0">
                <a:solidFill>
                  <a:schemeClr val="dk1"/>
                </a:solidFill>
              </a:rPr>
              <a:t>Many users over wide physical area</a:t>
            </a:r>
          </a:p>
          <a:p>
            <a:pPr marL="256032" indent="-154432">
              <a:spcAft>
                <a:spcPts val="600"/>
              </a:spcAft>
              <a:buClr>
                <a:srgbClr val="007FA3"/>
              </a:buClr>
              <a:buSzPct val="100000"/>
              <a:buFont typeface="Arial"/>
              <a:buChar char="•"/>
            </a:pPr>
            <a:r>
              <a:rPr lang="en-US" sz="3200" dirty="0">
                <a:solidFill>
                  <a:srgbClr val="007FA3"/>
                </a:solidFill>
              </a:rPr>
              <a:t>Intranet–private network set up by a business</a:t>
            </a:r>
          </a:p>
          <a:p>
            <a:pPr marL="256032" indent="-154432">
              <a:spcAft>
                <a:spcPts val="600"/>
              </a:spcAft>
              <a:buClr>
                <a:srgbClr val="007FA3"/>
              </a:buClr>
              <a:buSzPct val="100000"/>
              <a:buFont typeface="Arial"/>
              <a:buChar char="•"/>
            </a:pPr>
            <a:r>
              <a:rPr lang="en-US" sz="3200" dirty="0">
                <a:solidFill>
                  <a:srgbClr val="007FA3"/>
                </a:solidFill>
              </a:rPr>
              <a:t>Extranet–area of an intranet only used by certain people on the intranet</a:t>
            </a:r>
          </a:p>
          <a:p>
            <a:pPr marL="742950" lvl="1" indent="-184150">
              <a:spcAft>
                <a:spcPts val="1200"/>
              </a:spcAft>
              <a:buClr>
                <a:srgbClr val="007FA3"/>
              </a:buClr>
              <a:buSzPct val="100000"/>
              <a:buFont typeface="Arial"/>
              <a:buChar char="–"/>
              <a:defRPr/>
            </a:pPr>
            <a:r>
              <a:rPr lang="en-US" sz="2800" dirty="0">
                <a:solidFill>
                  <a:schemeClr val="dk1"/>
                </a:solidFill>
              </a:rPr>
              <a:t>Electronic data interchange (EDI)</a:t>
            </a:r>
          </a:p>
        </p:txBody>
      </p:sp>
    </p:spTree>
    <p:extLst>
      <p:ext uri="{BB962C8B-B14F-4D97-AF65-F5344CB8AC3E}">
        <p14:creationId xmlns:p14="http://schemas.microsoft.com/office/powerpoint/2010/main" val="8261918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3011</Words>
  <Application>Microsoft Office PowerPoint</Application>
  <PresentationFormat>On-screen Show (4:3)</PresentationFormat>
  <Paragraphs>351</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Narrow</vt:lpstr>
      <vt:lpstr>Noto Sans Symbols</vt:lpstr>
      <vt:lpstr>Times New Roman</vt:lpstr>
      <vt:lpstr>Verdana</vt:lpstr>
      <vt:lpstr>508 Lecture</vt:lpstr>
      <vt:lpstr>Technology in Action</vt:lpstr>
      <vt:lpstr>Learning Objectives (1 of 3)</vt:lpstr>
      <vt:lpstr>Learning Objectives (2 of 3)</vt:lpstr>
      <vt:lpstr>Learning Objectives (3 of 3)</vt:lpstr>
      <vt:lpstr>Client/Server Network Basics</vt:lpstr>
      <vt:lpstr>Client/Server Network Basics Networking Advantages (1 of 2) (Objective 12.1)</vt:lpstr>
      <vt:lpstr>Client/Server Network Basics Networking Advantages (2 of 2) (Objective 12.1)</vt:lpstr>
      <vt:lpstr>Client/Server Network Basics Comparing Client/Server and Peer-to-Peer Networks (Objective 12.2)</vt:lpstr>
      <vt:lpstr>Client/Server Network Basics Types of Client/Server Networks (1 of 2) (Objective 12.3)</vt:lpstr>
      <vt:lpstr>Client/Server Network Basics Types of Client/Server Networks (2 of 2) (Objective 12.3)</vt:lpstr>
      <vt:lpstr>Servers and Network Topologies Servers (Objectives 12.4)</vt:lpstr>
      <vt:lpstr>Servers and Network Topologies Network Topologies (1 of 8)  (Objective 12.5)</vt:lpstr>
      <vt:lpstr>Servers and Network Topologies Network Topologies (2 of 8) (Objective 12.5)</vt:lpstr>
      <vt:lpstr>Servers and Network Topologies Network Topologies (3 of 8) (Objective 12.5)</vt:lpstr>
      <vt:lpstr>Servers and Network Topologies Network Topologies (4 of 8) (Objective 12.5)</vt:lpstr>
      <vt:lpstr>Servers and Network Topologies Network Topologies (5 of 8) (Objective 12.5)</vt:lpstr>
      <vt:lpstr>Servers and Network Topologies Network Topologies (6 of 8) (Objective 12.5)</vt:lpstr>
      <vt:lpstr>Servers and Network Topologies Network Topologies (7 of 8) (Objective 12.5)</vt:lpstr>
      <vt:lpstr>Transmission Media Wired and Wireless Transmission Media (1 of 6) (Objective 12.6)</vt:lpstr>
      <vt:lpstr>Transmission Media Wired and Wireless Transmission Media (2 of 6) (Objective 12.6)</vt:lpstr>
      <vt:lpstr>Transmission Media Wired and Wireless Transmission Media (3 of 6) (Objective 12.6)</vt:lpstr>
      <vt:lpstr>Transmission Media Wired and Wireless Transmission Media (4 of 6) (Objective 12.6)</vt:lpstr>
      <vt:lpstr>Transmission Media Wired and Wireless Transmission Media (5 of 6) (Objective 12.6)</vt:lpstr>
      <vt:lpstr>Transmission Media Wired and Wireless Transmission Media (6 of 6) (Objective 12.6)</vt:lpstr>
      <vt:lpstr>Network Adapters and Navigation Devices Network Adapters (Objective 12.7)</vt:lpstr>
      <vt:lpstr>Network Adapters and Navigation Devices Network Adapters (Objective 12.7)</vt:lpstr>
      <vt:lpstr>Network Adapters and Navigation Devices MAC Addresses (Objective 12.8)</vt:lpstr>
      <vt:lpstr>Network Adapters and Navigation Devices Switches, Bridges, and Routers (Objective 12.9)</vt:lpstr>
      <vt:lpstr>Network Operating Systems and Network Security Network Operating Systems (Objective 12.10)</vt:lpstr>
      <vt:lpstr>Network Operating Systems and Network Security Client/Server Network Security (1 of 4) (Objective 12.11)</vt:lpstr>
      <vt:lpstr>Network Operating Systems and Network Security Client/Server Network Security (2 of 4) (Objective 12.11)</vt:lpstr>
      <vt:lpstr>Network Operating Systems and Network Security Client/Server Network Security (3 of 4) (Objective 12.11)</vt:lpstr>
      <vt:lpstr>Network Operating Systems and Network Security Client/Server Network Security (4 of 4) (Objective 12.11)</vt:lpstr>
      <vt:lpstr>Questions</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12</dc:subject>
  <dc:creator/>
  <cp:lastModifiedBy/>
  <cp:revision>1</cp:revision>
  <dcterms:created xsi:type="dcterms:W3CDTF">2017-01-24T02:43:43Z</dcterms:created>
  <dcterms:modified xsi:type="dcterms:W3CDTF">2018-01-05T20:52:24Z</dcterms:modified>
</cp:coreProperties>
</file>