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3"/>
  </p:notesMasterIdLst>
  <p:handoutMasterIdLst>
    <p:handoutMasterId r:id="rId34"/>
  </p:handoutMasterIdLst>
  <p:sldIdLst>
    <p:sldId id="394" r:id="rId2"/>
    <p:sldId id="352" r:id="rId3"/>
    <p:sldId id="389" r:id="rId4"/>
    <p:sldId id="430" r:id="rId5"/>
    <p:sldId id="459" r:id="rId6"/>
    <p:sldId id="431" r:id="rId7"/>
    <p:sldId id="432" r:id="rId8"/>
    <p:sldId id="433" r:id="rId9"/>
    <p:sldId id="434" r:id="rId10"/>
    <p:sldId id="435" r:id="rId11"/>
    <p:sldId id="436" r:id="rId12"/>
    <p:sldId id="437" r:id="rId13"/>
    <p:sldId id="438" r:id="rId14"/>
    <p:sldId id="460" r:id="rId15"/>
    <p:sldId id="439" r:id="rId16"/>
    <p:sldId id="440" r:id="rId17"/>
    <p:sldId id="441" r:id="rId18"/>
    <p:sldId id="445"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2135" autoAdjust="0"/>
  </p:normalViewPr>
  <p:slideViewPr>
    <p:cSldViewPr>
      <p:cViewPr varScale="1">
        <p:scale>
          <a:sx n="71" d="100"/>
          <a:sy n="71" d="100"/>
        </p:scale>
        <p:origin x="1464" y="53"/>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10</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Circuit switching is inefficient. As a computer processor performs the operations necessary to complete a task, it transmits data in a group, or burst.</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processor begins on its next task and ceases to communicate with output devices or other networks until it’s ready to transmit in the next burst.</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Circuit switching is inefficient because either the circuit would have to remain open or it would have to be reestablished for each burst.</a:t>
            </a:r>
          </a:p>
        </p:txBody>
      </p:sp>
    </p:spTree>
    <p:extLst>
      <p:ext uri="{BB962C8B-B14F-4D97-AF65-F5344CB8AC3E}">
        <p14:creationId xmlns:p14="http://schemas.microsoft.com/office/powerpoint/2010/main" val="42822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11</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Packet switching makes computer communication efficient.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With packet switching, data is broken into smaller chunks called packets. These contain:</a:t>
            </a:r>
            <a:endParaRPr lang="en-US" sz="1200" kern="1200" dirty="0">
              <a:solidFill>
                <a:schemeClr val="tx1"/>
              </a:solidFill>
              <a:effectLst/>
              <a:latin typeface="Arial" charset="0"/>
              <a:ea typeface="+mn-ea"/>
              <a:cs typeface="+mn-cs"/>
            </a:endParaRP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address to which the packet is being sent.</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address from where the packet originates.</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Reassembly instructions, if the original data is split between packets.</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that’s being transmitted.</a:t>
            </a:r>
            <a:endParaRPr lang="en-US" sz="1200" kern="1200" dirty="0">
              <a:solidFill>
                <a:schemeClr val="tx1"/>
              </a:solidFill>
              <a:effectLst/>
              <a:latin typeface="Arial" charset="0"/>
              <a:ea typeface="+mn-ea"/>
              <a:cs typeface="+mn-cs"/>
            </a:endParaRPr>
          </a:p>
          <a:p>
            <a:pPr marL="0" indent="0">
              <a:buFont typeface="Arial" panose="020B0604020202020204" pitchFamily="34" charset="0"/>
              <a:buNone/>
            </a:pPr>
            <a:r>
              <a:rPr lang="en-US" sz="1200" b="0" i="0" u="none" strike="noStrike" kern="1200" baseline="0" dirty="0">
                <a:solidFill>
                  <a:schemeClr val="tx1"/>
                </a:solidFill>
                <a:latin typeface="Arial" charset="0"/>
                <a:ea typeface="+mn-ea"/>
                <a:cs typeface="+mn-cs"/>
              </a:rPr>
              <a:t>As Figure 13.4 demonstrates, each packet sent through the Internet can follow its own route to its final destination. Sequential numbering of packets ensures they’re reassembled in the correct order at their destination.</a:t>
            </a:r>
            <a:endParaRPr lang="en-US" sz="12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684166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12</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285750" lvl="0" indent="-285750">
              <a:buFont typeface="Arial" panose="020B0604020202020204" pitchFamily="34" charset="0"/>
              <a:buChar char="•"/>
            </a:pPr>
            <a:r>
              <a:rPr lang="en-US" sz="1400" kern="1200" dirty="0">
                <a:solidFill>
                  <a:schemeClr val="tx1"/>
                </a:solidFill>
                <a:effectLst/>
                <a:latin typeface="Arial" charset="0"/>
                <a:ea typeface="+mn-ea"/>
                <a:cs typeface="+mn-cs"/>
              </a:rPr>
              <a:t>Although many protocols are available on the Internet, the main suite of protocols used is TCP/IP.</a:t>
            </a:r>
          </a:p>
          <a:p>
            <a:pPr marL="285750" lvl="0" indent="-285750">
              <a:buFont typeface="Arial" panose="020B0604020202020204" pitchFamily="34" charset="0"/>
              <a:buChar char="•"/>
            </a:pPr>
            <a:r>
              <a:rPr lang="en-US" sz="1400" kern="1200" dirty="0">
                <a:solidFill>
                  <a:schemeClr val="tx1"/>
                </a:solidFill>
                <a:effectLst/>
                <a:latin typeface="Arial" charset="0"/>
                <a:ea typeface="+mn-ea"/>
                <a:cs typeface="+mn-cs"/>
              </a:rPr>
              <a:t>The suite is named after the original two protocols that were developed for the Internet: the Transmission Control Protocol (TCP) and the Internet Protocol (IP).</a:t>
            </a:r>
          </a:p>
          <a:p>
            <a:pPr marL="285750" lvl="0" indent="-285750">
              <a:buFont typeface="Arial" panose="020B0604020202020204" pitchFamily="34" charset="0"/>
              <a:buChar char="•"/>
            </a:pPr>
            <a:r>
              <a:rPr lang="en-US" sz="1400" kern="1200" dirty="0">
                <a:solidFill>
                  <a:schemeClr val="tx1"/>
                </a:solidFill>
                <a:effectLst/>
                <a:latin typeface="Arial" charset="0"/>
                <a:ea typeface="+mn-ea"/>
                <a:cs typeface="+mn-cs"/>
              </a:rPr>
              <a:t>Although most people think that the TCP/IP suite consists of only two protocols, it actually includes many interrelated protocols.</a:t>
            </a:r>
          </a:p>
        </p:txBody>
      </p:sp>
    </p:spTree>
    <p:extLst>
      <p:ext uri="{BB962C8B-B14F-4D97-AF65-F5344CB8AC3E}">
        <p14:creationId xmlns:p14="http://schemas.microsoft.com/office/powerpoint/2010/main" val="153409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13</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Each computer, server, or device connected to the Internet is required to have a unique identification number, or IP address.</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The Internet Corporation for Assigned Names and Numbers (ICANN) ensures that IP addresses are unique and haven’t been assigned to other users. ICANN is responsible for allocating IP addresses to network administrators.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IP address in this form is called a dotted decimal number (or a dotted quad). Each of the four numbers in a dotted decimal number is referred to as an octet.</a:t>
            </a:r>
            <a:endParaRPr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181484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14</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Internet Protocol version 4 (IPv4), was created in 1981. Four billion values for an address field seemed like enough to last forever. However, as the Internet grew, we are running out of IP addresses.</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The Internet of Things (IoT) is a term for the explosive growth of Internet-enabled devices.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Internet Protocol version 6 (IPv6) is an IP addressing scheme developed by the IETF to make IP addresses longer, thereby providing more available IP addresses.</a:t>
            </a:r>
            <a:endParaRPr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503020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15</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IP addresses are assigned either statically or dynamically:</a:t>
            </a:r>
          </a:p>
          <a:p>
            <a:pPr marL="285750" lvl="1" indent="-171450">
              <a:buFont typeface="Arial" panose="020B0604020202020204" pitchFamily="34" charset="0"/>
              <a:buChar char="•"/>
            </a:pPr>
            <a:r>
              <a:rPr lang="en-US" sz="1200" kern="1200" dirty="0">
                <a:solidFill>
                  <a:schemeClr val="tx1"/>
                </a:solidFill>
                <a:effectLst/>
                <a:latin typeface="Arial" charset="0"/>
                <a:ea typeface="+mn-ea"/>
                <a:cs typeface="+mn-cs"/>
              </a:rPr>
              <a:t>Static addressing means that the IP address never changes.</a:t>
            </a:r>
          </a:p>
          <a:p>
            <a:pPr marL="285750" lvl="1" indent="-171450">
              <a:buFont typeface="Arial" panose="020B0604020202020204" pitchFamily="34" charset="0"/>
              <a:buChar char="•"/>
            </a:pPr>
            <a:r>
              <a:rPr lang="en-US" sz="1200" kern="1200" dirty="0">
                <a:solidFill>
                  <a:schemeClr val="tx1"/>
                </a:solidFill>
                <a:effectLst/>
                <a:latin typeface="Arial" charset="0"/>
                <a:ea typeface="+mn-ea"/>
                <a:cs typeface="+mn-cs"/>
              </a:rPr>
              <a:t>Dynamic addressing, in which your computer is assigned a temporary address from an available pool of IP addresses, is more common.</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Dynamic Host Configuration Protocol (DHCP), which belongs to the TCP/IP protocol suite. DHCP takes a pool of IP addresses and shares them with hosts on the network on an as-needed basis.</a:t>
            </a:r>
            <a:endParaRPr lang="en-US" sz="12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326461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16</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Domains are organized by level. The portion of the domain name after the dot is the top-level domain (TLD). The TLDs are standardized pools such as .com and .org established by ICANN.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second-level domain is a domain that’s directly below a top-level domain.</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second-level domain needs to be unique within its own TLD but not necessarily unique to all top-level domains.</a:t>
            </a:r>
            <a:endParaRPr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102257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17</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When you enter a URL in your browser, your computer converts the URL to an IP address.</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To do this, your computer consults a database maintained on a domain name system (DNS) server that functions like a phone book for the Internet.</a:t>
            </a:r>
          </a:p>
          <a:p>
            <a:r>
              <a:rPr lang="en-US" sz="1200" b="0" i="0" u="none" strike="noStrike" kern="1200" baseline="0" dirty="0">
                <a:solidFill>
                  <a:schemeClr val="tx1"/>
                </a:solidFill>
                <a:latin typeface="Arial" charset="0"/>
                <a:ea typeface="+mn-ea"/>
                <a:cs typeface="+mn-cs"/>
              </a:rPr>
              <a:t>Figure 13.10 shows the DNS servers in action.</a:t>
            </a:r>
          </a:p>
        </p:txBody>
      </p:sp>
    </p:spTree>
    <p:extLst>
      <p:ext uri="{BB962C8B-B14F-4D97-AF65-F5344CB8AC3E}">
        <p14:creationId xmlns:p14="http://schemas.microsoft.com/office/powerpoint/2010/main" val="3940531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18</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HTML isn’t a programming language; it’s a set of rules for marking up blocks of text so that a browser knows how to display them.</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Blocks of text are surrounded by pairs of HTML tags. HTML tags surround and define HTML content. Each pair of tags and the text between them are referred to as an element.</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This example provides multiple tags combined in a single element: &lt;b&gt;&lt;i&gt;</a:t>
            </a:r>
            <a:r>
              <a:rPr lang="en-US" sz="1200" b="1" i="1" kern="1200" dirty="0">
                <a:solidFill>
                  <a:schemeClr val="tx1"/>
                </a:solidFill>
                <a:effectLst/>
                <a:latin typeface="Arial" charset="0"/>
                <a:ea typeface="+mn-ea"/>
                <a:cs typeface="+mn-cs"/>
              </a:rPr>
              <a:t>This should be bolded and italicized.</a:t>
            </a:r>
            <a:r>
              <a:rPr lang="en-US" sz="1200" kern="1200" dirty="0">
                <a:solidFill>
                  <a:schemeClr val="tx1"/>
                </a:solidFill>
                <a:effectLst/>
                <a:latin typeface="Arial" charset="0"/>
                <a:ea typeface="+mn-ea"/>
                <a:cs typeface="+mn-cs"/>
              </a:rPr>
              <a:t>&lt;/i&gt;&lt;/b&gt;.</a:t>
            </a:r>
          </a:p>
        </p:txBody>
      </p:sp>
    </p:spTree>
    <p:extLst>
      <p:ext uri="{BB962C8B-B14F-4D97-AF65-F5344CB8AC3E}">
        <p14:creationId xmlns:p14="http://schemas.microsoft.com/office/powerpoint/2010/main" val="267394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19</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charset="0"/>
                <a:ea typeface="+mn-ea"/>
                <a:cs typeface="+mn-cs"/>
              </a:rPr>
              <a:t>Figure 13.13 demonstrates that cascading style sheets allow developers to create formatting templates. Just as all the pages of this book have a similar look and feel, one style sheet can control the formatting of many web pages.</a:t>
            </a:r>
          </a:p>
        </p:txBody>
      </p:sp>
    </p:spTree>
    <p:extLst>
      <p:ext uri="{BB962C8B-B14F-4D97-AF65-F5344CB8AC3E}">
        <p14:creationId xmlns:p14="http://schemas.microsoft.com/office/powerpoint/2010/main" val="324789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20</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eXtensible Markup Language (XML) describes what data is being described rather than how it’s to be displayed. Users can build their own markup languages to accommodate particular data formats and needs.</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XML schema diagrams (XSD) allow you to specify all kinds of data validation for a specific XML tag.</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Another popular format, JSON, stands for JavaScript Object Notation and is a data interchange standard that is easy for humans to read and write.</a:t>
            </a:r>
          </a:p>
        </p:txBody>
      </p:sp>
    </p:spTree>
    <p:extLst>
      <p:ext uri="{BB962C8B-B14F-4D97-AF65-F5344CB8AC3E}">
        <p14:creationId xmlns:p14="http://schemas.microsoft.com/office/powerpoint/2010/main" val="2684626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21</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The Hypertext Transfer Protocol (HTTP) was created especially for the transfer of hypertext documents across the Internet.</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Hypertext Transfer Protocol Secure (HTTPS) ensures that data is sent securely over the web.</a:t>
            </a:r>
          </a:p>
          <a:p>
            <a:pPr marL="457200" lvl="1"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HTTPS is actually an acronym that’s the combination of HTTP and Secure Sockets Layer (SSL), a network security protocol.</a:t>
            </a:r>
          </a:p>
          <a:p>
            <a:pPr marL="457200" lvl="1"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Transport Layer Security (TLS) is an updated extension of SSL.</a:t>
            </a:r>
          </a:p>
        </p:txBody>
      </p:sp>
    </p:spTree>
    <p:extLst>
      <p:ext uri="{BB962C8B-B14F-4D97-AF65-F5344CB8AC3E}">
        <p14:creationId xmlns:p14="http://schemas.microsoft.com/office/powerpoint/2010/main" val="1992886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22</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As you’ll recall, the web is a client/server network.</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The type of program that runs on a web server rather than on your computer is referred to as a server-side program.</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Server-side program execution can require many communication sessions between the client and the server to achieve the goal, but server-side programs can perform very complex operations.</a:t>
            </a:r>
          </a:p>
        </p:txBody>
      </p:sp>
    </p:spTree>
    <p:extLst>
      <p:ext uri="{BB962C8B-B14F-4D97-AF65-F5344CB8AC3E}">
        <p14:creationId xmlns:p14="http://schemas.microsoft.com/office/powerpoint/2010/main" val="4055766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23</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A client-side program runs on the client computer and requires no interaction with a web server.</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receiving computer can’t get new data from the server unless a new request is made.</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If interactivity is required on a web page, this exchange of data between the client and server can make the interactivity inefficient and slow.</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Often, it’s more efficient to run programs on your computer. Therefore, client-side programs are created.</a:t>
            </a:r>
          </a:p>
        </p:txBody>
      </p:sp>
    </p:spTree>
    <p:extLst>
      <p:ext uri="{BB962C8B-B14F-4D97-AF65-F5344CB8AC3E}">
        <p14:creationId xmlns:p14="http://schemas.microsoft.com/office/powerpoint/2010/main" val="4208460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24</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JavaScript is a commonly used scripting language for creating DHTML effects.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Document Object Model (DOM) organizes the objects and page elements.</a:t>
            </a:r>
            <a:endParaRPr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1836763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25</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E-mail is one of the most common communication methods on the Internet.</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In 1971, Ray Tomlinson created e-mail from a simple program he wrote to enable users to leave text messages for each other on a single machine.</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Simple Mail Transfer Protocol (SMTP) is responsible for sending e-mail along the Internet to its destination.</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When the need arose to send files by e-mail, the Multipurpose Internet Mail Extensions (MIME) specification was introduced.</a:t>
            </a:r>
          </a:p>
          <a:p>
            <a:pPr marL="0" indent="0">
              <a:buFont typeface="Arial" panose="020B0604020202020204" pitchFamily="34" charset="0"/>
              <a:buNone/>
            </a:pPr>
            <a:r>
              <a:rPr lang="en-US" sz="1200" kern="1200" dirty="0">
                <a:solidFill>
                  <a:schemeClr val="tx1"/>
                </a:solidFill>
                <a:effectLst/>
                <a:latin typeface="Arial" charset="0"/>
                <a:ea typeface="+mn-ea"/>
                <a:cs typeface="+mn-cs"/>
              </a:rPr>
              <a:t>Figure 13.17 shows a sample route an e-mail takes on the Internet.</a:t>
            </a:r>
          </a:p>
        </p:txBody>
      </p:sp>
    </p:spTree>
    <p:extLst>
      <p:ext uri="{BB962C8B-B14F-4D97-AF65-F5344CB8AC3E}">
        <p14:creationId xmlns:p14="http://schemas.microsoft.com/office/powerpoint/2010/main" val="2988631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C64589B-2E2F-4E0B-B741-F3A148006111}" type="slidenum">
              <a:rPr lang="en-US" smtClean="0"/>
              <a:pPr/>
              <a:t>26</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Instant messaging (IM) requires the use of a client program that connects to an IM service.</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client software running on your device makes a connection with the chat server and provides it with connection information.</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Because your device and your friend’s device have the connection information for each other, the server isn’t involved in the session.</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Chatting takes place directly between the two devices.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Arial" charset="0"/>
                <a:ea typeface="+mn-ea"/>
                <a:cs typeface="+mn-cs"/>
              </a:rPr>
              <a:t>Figure 13.18 shows how an instant messaging program works.</a:t>
            </a:r>
          </a:p>
        </p:txBody>
      </p:sp>
    </p:spTree>
    <p:extLst>
      <p:ext uri="{BB962C8B-B14F-4D97-AF65-F5344CB8AC3E}">
        <p14:creationId xmlns:p14="http://schemas.microsoft.com/office/powerpoint/2010/main" val="1809556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27</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defRPr/>
            </a:pPr>
            <a:r>
              <a:rPr lang="en-US" dirty="0"/>
              <a:t>Encryption is necessary for e-mail because email</a:t>
            </a:r>
            <a:r>
              <a:rPr lang="en-US" baseline="0" dirty="0"/>
              <a:t> i</a:t>
            </a:r>
            <a:r>
              <a:rPr lang="en-US" dirty="0"/>
              <a:t>s susceptible to being read by unintended parties.</a:t>
            </a:r>
          </a:p>
          <a:p>
            <a:pPr marL="171450" lvl="0" indent="-171450">
              <a:spcBef>
                <a:spcPts val="0"/>
              </a:spcBef>
              <a:buFont typeface="Arial" panose="020B0604020202020204" pitchFamily="34" charset="0"/>
              <a:buChar char="•"/>
              <a:defRPr/>
            </a:pPr>
            <a:r>
              <a:rPr lang="en-US" dirty="0"/>
              <a:t>It might also remain on servers either permanently or temporarily.</a:t>
            </a:r>
          </a:p>
          <a:p>
            <a:pPr marL="171450" lvl="0" indent="-171450">
              <a:spcBef>
                <a:spcPts val="0"/>
              </a:spcBef>
              <a:buFont typeface="Arial" panose="020B0604020202020204" pitchFamily="34" charset="0"/>
              <a:buChar char="•"/>
              <a:defRPr/>
            </a:pPr>
            <a:r>
              <a:rPr lang="en-US" dirty="0"/>
              <a:t>Encryption is the process of coding e-mail so that only the person with the key can decode the message.</a:t>
            </a:r>
            <a:endParaRPr lang="en-US" sz="1400" dirty="0">
              <a:latin typeface="Arial" charset="0"/>
            </a:endParaRPr>
          </a:p>
        </p:txBody>
      </p:sp>
    </p:spTree>
    <p:extLst>
      <p:ext uri="{BB962C8B-B14F-4D97-AF65-F5344CB8AC3E}">
        <p14:creationId xmlns:p14="http://schemas.microsoft.com/office/powerpoint/2010/main" val="3122174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28</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In private-key encryption, only the two parties involved in sending the message have the code. This could be a simple shift code where letters of the alphabet are shifted to a new position.</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The main problem with private-key encryption is key security. If someone steals a copy of the code or is savvy about decoding, the code is broken.</a:t>
            </a:r>
          </a:p>
        </p:txBody>
      </p:sp>
    </p:spTree>
    <p:extLst>
      <p:ext uri="{BB962C8B-B14F-4D97-AF65-F5344CB8AC3E}">
        <p14:creationId xmlns:p14="http://schemas.microsoft.com/office/powerpoint/2010/main" val="2744514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29</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In public-key encryption, two keys, known as a key pair, are created. You use one key for coding and the other for decoding.</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public key is used for coding. You can place this key on your website. Anyone wishing to send you a message can download your public key and code the message using your public key.</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private key is generated first. The public key is then generated using a complex mathematical formula.</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Public-key packages such as Pretty Good Privacy (PGP) are available for download.</a:t>
            </a:r>
            <a:endParaRPr lang="en-US" sz="12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92211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30</a:t>
            </a:fld>
            <a:endParaRPr lang="en-US"/>
          </a:p>
        </p:txBody>
      </p:sp>
    </p:spTree>
    <p:extLst>
      <p:ext uri="{BB962C8B-B14F-4D97-AF65-F5344CB8AC3E}">
        <p14:creationId xmlns:p14="http://schemas.microsoft.com/office/powerpoint/2010/main" val="694048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31</a:t>
            </a:fld>
            <a:endParaRPr lang="en-US"/>
          </a:p>
        </p:txBody>
      </p:sp>
    </p:spTree>
    <p:extLst>
      <p:ext uri="{BB962C8B-B14F-4D97-AF65-F5344CB8AC3E}">
        <p14:creationId xmlns:p14="http://schemas.microsoft.com/office/powerpoint/2010/main" val="294742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4</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0" lvl="0" indent="0">
              <a:buFont typeface="Arial" panose="020B0604020202020204" pitchFamily="34" charset="0"/>
              <a:buNone/>
            </a:pPr>
            <a:r>
              <a:rPr lang="en-US" kern="1200" dirty="0">
                <a:effectLst/>
                <a:ea typeface="+mn-ea"/>
                <a:cs typeface="+mn-cs"/>
              </a:rPr>
              <a:t>Some of the organizations that play a part in</a:t>
            </a:r>
            <a:r>
              <a:rPr lang="en-US" kern="1200" baseline="0" dirty="0">
                <a:effectLst/>
                <a:ea typeface="+mn-ea"/>
                <a:cs typeface="+mn-cs"/>
              </a:rPr>
              <a:t> I</a:t>
            </a:r>
            <a:r>
              <a:rPr lang="en-US" kern="1200" dirty="0">
                <a:effectLst/>
                <a:ea typeface="+mn-ea"/>
                <a:cs typeface="+mn-cs"/>
              </a:rPr>
              <a:t>nternet governance and development include:</a:t>
            </a:r>
          </a:p>
          <a:p>
            <a:pPr marL="256032" indent="-154432">
              <a:buClr>
                <a:schemeClr val="tx1"/>
              </a:buClr>
              <a:buSzPct val="100000"/>
              <a:buFont typeface="Arial"/>
              <a:buChar char="•"/>
              <a:defRPr/>
            </a:pPr>
            <a:r>
              <a:rPr lang="en-US" dirty="0"/>
              <a:t>Internet Society which provides leadership for orderly growth and development of the Internet.</a:t>
            </a:r>
          </a:p>
          <a:p>
            <a:pPr marL="256032" indent="-154432">
              <a:buClr>
                <a:schemeClr val="tx1"/>
              </a:buClr>
              <a:buSzPct val="100000"/>
              <a:buFont typeface="Arial"/>
              <a:buChar char="•"/>
              <a:defRPr/>
            </a:pPr>
            <a:r>
              <a:rPr lang="en-US" dirty="0"/>
              <a:t>Internet Engineering Task Force (IETF) which researches new Internet technologies.</a:t>
            </a:r>
          </a:p>
          <a:p>
            <a:pPr marL="256032" lvl="1" indent="-154432">
              <a:buClr>
                <a:schemeClr val="tx1"/>
              </a:buClr>
              <a:buSzPct val="100000"/>
              <a:buFont typeface="Arial"/>
              <a:buChar char="•"/>
              <a:defRPr/>
            </a:pPr>
            <a:r>
              <a:rPr lang="en-US" dirty="0"/>
              <a:t>Internet Architecture Board (IAB) which provides direction for the maintenance and development of Internet protocols.</a:t>
            </a:r>
          </a:p>
        </p:txBody>
      </p:sp>
    </p:spTree>
    <p:extLst>
      <p:ext uri="{BB962C8B-B14F-4D97-AF65-F5344CB8AC3E}">
        <p14:creationId xmlns:p14="http://schemas.microsoft.com/office/powerpoint/2010/main" val="406825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5</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0" lvl="0" indent="0">
              <a:buFont typeface="Arial" panose="020B0604020202020204" pitchFamily="34" charset="0"/>
              <a:buNone/>
            </a:pPr>
            <a:r>
              <a:rPr lang="en-US" kern="1200" dirty="0">
                <a:effectLst/>
                <a:ea typeface="+mn-ea"/>
                <a:cs typeface="+mn-cs"/>
              </a:rPr>
              <a:t>Other organizations that play a part in</a:t>
            </a:r>
            <a:r>
              <a:rPr lang="en-US" kern="1200" baseline="0" dirty="0">
                <a:effectLst/>
                <a:ea typeface="+mn-ea"/>
                <a:cs typeface="+mn-cs"/>
              </a:rPr>
              <a:t> I</a:t>
            </a:r>
            <a:r>
              <a:rPr lang="en-US" kern="1200" dirty="0">
                <a:effectLst/>
                <a:ea typeface="+mn-ea"/>
                <a:cs typeface="+mn-cs"/>
              </a:rPr>
              <a:t>nternet governance and development include:</a:t>
            </a:r>
          </a:p>
          <a:p>
            <a:pPr marL="256032" indent="-154432">
              <a:buClr>
                <a:schemeClr val="tx1"/>
              </a:buClr>
              <a:buSzPct val="100000"/>
              <a:buFont typeface="Arial"/>
              <a:buChar char="•"/>
              <a:defRPr/>
            </a:pPr>
            <a:r>
              <a:rPr lang="en-US" dirty="0"/>
              <a:t>Internet Corporation for Assigned Names and Numbers (ICANN) which is responsible for managing the Internet’s domain name system and the allocation of IP addresses.</a:t>
            </a:r>
          </a:p>
          <a:p>
            <a:pPr marL="256032" indent="-154432">
              <a:buClr>
                <a:schemeClr val="tx1"/>
              </a:buClr>
              <a:buSzPct val="100000"/>
              <a:buFont typeface="Arial"/>
              <a:buChar char="•"/>
              <a:defRPr/>
            </a:pPr>
            <a:r>
              <a:rPr lang="en-US" dirty="0"/>
              <a:t>World Wide Web Consortium (W3C) which sets standards and develops protocols for the web.</a:t>
            </a:r>
          </a:p>
          <a:p>
            <a:pPr marL="0" lvl="0" indent="0">
              <a:buFont typeface="Arial" panose="020B0604020202020204" pitchFamily="34" charset="0"/>
              <a:buNone/>
            </a:pPr>
            <a:endParaRPr lang="en-US" kern="1200" dirty="0">
              <a:effectLst/>
              <a:ea typeface="+mn-ea"/>
              <a:cs typeface="+mn-cs"/>
            </a:endParaRPr>
          </a:p>
        </p:txBody>
      </p:sp>
    </p:spTree>
    <p:extLst>
      <p:ext uri="{BB962C8B-B14F-4D97-AF65-F5344CB8AC3E}">
        <p14:creationId xmlns:p14="http://schemas.microsoft.com/office/powerpoint/2010/main" val="112192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6</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As a “network of networks,” the Internet is similar to the U.S. highway system, where smaller roads feed into larger, faster highways.</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main paths of the Internet are known collectively as the Internet backbone.</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 Internet backbone is a collection of large national and international networks, most of which are owned by commercial, educational, or government organizations.</a:t>
            </a:r>
          </a:p>
          <a:p>
            <a:pPr marL="171450" lvl="0" indent="-171450">
              <a:buFont typeface="Arial" panose="020B0604020202020204" pitchFamily="34" charset="0"/>
              <a:buChar char="•"/>
            </a:pPr>
            <a:r>
              <a:rPr lang="en-US" sz="1200" kern="1200" dirty="0">
                <a:solidFill>
                  <a:schemeClr val="tx1"/>
                </a:solidFill>
                <a:effectLst/>
                <a:latin typeface="Arial" charset="0"/>
                <a:ea typeface="+mn-ea"/>
                <a:cs typeface="+mn-cs"/>
              </a:rPr>
              <a:t>These backbone providers, which are required to connect to other backbone providers, have the fastest high-speed connections.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backbone is typically a high-speed fiber-optic line, designated as an optical carrier (OC) line.</a:t>
            </a:r>
            <a:endParaRPr lang="en-US" sz="12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93201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7</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ISPs like Verizon and Comcast are connected together through an Internet exchange point (IXP).</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typical IXP is made up of one or more network switches to which ISPs connect.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Individual Internet users enter an ISP through a point of presence (POP).</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is a bank of modems, servers, routers, and switches.</a:t>
            </a:r>
            <a:endParaRPr lang="en-US" sz="1200" b="0" i="0" u="none" strike="noStrike" kern="1200" baseline="0" dirty="0">
              <a:solidFill>
                <a:schemeClr val="tx1"/>
              </a:solidFill>
              <a:latin typeface="Arial" charset="0"/>
              <a:ea typeface="+mn-ea"/>
              <a:cs typeface="+mn-cs"/>
            </a:endParaRPr>
          </a:p>
          <a:p>
            <a:pPr marL="0" indent="0">
              <a:buFont typeface="Arial" panose="020B0604020202020204" pitchFamily="34" charset="0"/>
              <a:buNone/>
            </a:pPr>
            <a:r>
              <a:rPr lang="en-US" sz="1200" b="0" i="0" u="none" strike="noStrike" kern="1200" baseline="0" dirty="0">
                <a:solidFill>
                  <a:schemeClr val="tx1"/>
                </a:solidFill>
                <a:latin typeface="Arial" charset="0"/>
                <a:ea typeface="+mn-ea"/>
                <a:cs typeface="+mn-cs"/>
              </a:rPr>
              <a:t>Figure 13.3 shows how home users connect to their ISPs through a single point of presence that can handle many simultaneous connections.</a:t>
            </a:r>
            <a:endParaRPr lang="en-US" sz="1200" b="1"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177620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8</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685800" y="4343400"/>
            <a:ext cx="5486400" cy="4114800"/>
          </a:xfrm>
          <a:noFill/>
          <a:ln/>
        </p:spPr>
        <p:txBody>
          <a:bodyPr/>
          <a:lstStyle/>
          <a:p>
            <a:pPr marL="171450" indent="-171450">
              <a:buFont typeface="Arial" panose="020B0604020202020204" pitchFamily="34" charset="0"/>
              <a:buChar char="•"/>
            </a:pPr>
            <a:r>
              <a:rPr lang="en-US" sz="1200" b="0" i="0" u="none" strike="noStrike" kern="1200" baseline="0" dirty="0">
                <a:latin typeface="+mn-lt"/>
                <a:ea typeface="+mn-ea"/>
                <a:cs typeface="+mn-cs"/>
              </a:rPr>
              <a:t>The majority of Internet communications follow the client/server model of network communications.</a:t>
            </a:r>
          </a:p>
          <a:p>
            <a:pPr marL="171450" indent="-171450">
              <a:buFont typeface="Arial" panose="020B0604020202020204" pitchFamily="34" charset="0"/>
              <a:buChar char="•"/>
              <a:defRPr/>
            </a:pPr>
            <a:r>
              <a:rPr lang="en-US" dirty="0">
                <a:effectLst/>
              </a:rPr>
              <a:t>Common servers include:</a:t>
            </a:r>
          </a:p>
          <a:p>
            <a:pPr marL="285750" lvl="1" indent="-171450">
              <a:buFont typeface="Arial" panose="020B0604020202020204" pitchFamily="34" charset="0"/>
              <a:buChar char="•"/>
              <a:defRPr/>
            </a:pPr>
            <a:r>
              <a:rPr lang="en-US" dirty="0"/>
              <a:t>Web servers host web pages and provide information to clients.</a:t>
            </a:r>
          </a:p>
          <a:p>
            <a:pPr marL="285750" lvl="1" indent="-171450">
              <a:buFont typeface="Arial" panose="020B0604020202020204" pitchFamily="34" charset="0"/>
              <a:buChar char="•"/>
              <a:defRPr/>
            </a:pPr>
            <a:r>
              <a:rPr lang="en-US" dirty="0"/>
              <a:t>Commerce servers enables users to buy goods and services.</a:t>
            </a:r>
          </a:p>
          <a:p>
            <a:pPr marL="285750" lvl="1" indent="-171450">
              <a:buFont typeface="Arial" panose="020B0604020202020204" pitchFamily="34" charset="0"/>
              <a:buChar char="•"/>
              <a:defRPr/>
            </a:pPr>
            <a:r>
              <a:rPr lang="en-US" dirty="0"/>
              <a:t>File servers provide remote storage space.</a:t>
            </a:r>
            <a:endParaRPr lang="en-US" dirty="0">
              <a:effectLst/>
            </a:endParaRPr>
          </a:p>
        </p:txBody>
      </p:sp>
    </p:spTree>
    <p:extLst>
      <p:ext uri="{BB962C8B-B14F-4D97-AF65-F5344CB8AC3E}">
        <p14:creationId xmlns:p14="http://schemas.microsoft.com/office/powerpoint/2010/main" val="452350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F719812-8B11-4724-B418-7E892EC12583}" type="slidenum">
              <a:rPr lang="en-US" smtClean="0"/>
              <a:pPr/>
              <a:t>9</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Just like any other network, the Internet follows standard protocols to send information between computers.</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A computer protocol is a set of rules for exchanging electronic information.</a:t>
            </a:r>
          </a:p>
          <a:p>
            <a:pPr marL="171450" indent="-171450">
              <a:buFont typeface="Arial" panose="020B0604020202020204" pitchFamily="34" charset="0"/>
              <a:buChar char="•"/>
            </a:pPr>
            <a:r>
              <a:rPr lang="en-US" sz="1200" b="0" i="0" u="none" strike="noStrike" kern="1200" baseline="0" dirty="0">
                <a:solidFill>
                  <a:schemeClr val="tx1"/>
                </a:solidFill>
                <a:latin typeface="Arial" charset="0"/>
                <a:ea typeface="+mn-ea"/>
                <a:cs typeface="+mn-cs"/>
              </a:rPr>
              <a:t>If the Internet is the information superhighway, then protocols are the rules of the road.</a:t>
            </a:r>
          </a:p>
          <a:p>
            <a:pPr marL="171450" indent="-171450">
              <a:buFont typeface="Arial" panose="020B0604020202020204" pitchFamily="34" charset="0"/>
              <a:buChar char="•"/>
            </a:pPr>
            <a:r>
              <a:rPr lang="en-US" sz="1200" b="0" kern="1200" dirty="0">
                <a:solidFill>
                  <a:schemeClr val="tx1"/>
                </a:solidFill>
                <a:effectLst/>
                <a:latin typeface="Arial" charset="0"/>
                <a:ea typeface="+mn-ea"/>
                <a:cs typeface="+mn-cs"/>
              </a:rPr>
              <a:t>Each protocol had to be an open system, meaning its design would be made public for access by any interested party. This was in direct opposition to the proprietary system (private system) model that was the norm at the time.</a:t>
            </a:r>
          </a:p>
        </p:txBody>
      </p:sp>
    </p:spTree>
    <p:extLst>
      <p:ext uri="{BB962C8B-B14F-4D97-AF65-F5344CB8AC3E}">
        <p14:creationId xmlns:p14="http://schemas.microsoft.com/office/powerpoint/2010/main" val="274545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9/19/2018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9/19/2018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9/19/2018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9/19/2018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9/19/2018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9/19/2018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9/19/2018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9/19/2018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9/19/2018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9/19/2018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9/19/2018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9/19/2018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9/19/2018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9/19/2018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9/19/2018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9/19/2018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9/19/2018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13</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Behind the Scenes: How the Internet Works</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a:defRPr/>
            </a:pPr>
            <a:r>
              <a:rPr lang="en-US" dirty="0"/>
              <a:t>Internet Management and Networking</a:t>
            </a:r>
            <a:br>
              <a:rPr lang="en-US" dirty="0"/>
            </a:br>
            <a:r>
              <a:rPr lang="en-US" sz="3200" dirty="0"/>
              <a:t>Data Transmission (2 of 4)</a:t>
            </a:r>
            <a:br>
              <a:rPr lang="en-US" sz="3200" dirty="0"/>
            </a:br>
            <a:r>
              <a:rPr lang="en-US" sz="2000" dirty="0"/>
              <a:t>(Objective 13.3)</a:t>
            </a:r>
            <a:endParaRPr lang="en-US" sz="2700" dirty="0"/>
          </a:p>
        </p:txBody>
      </p:sp>
      <p:sp>
        <p:nvSpPr>
          <p:cNvPr id="140291" name="Rectangle 3"/>
          <p:cNvSpPr>
            <a:spLocks noGrp="1" noChangeArrowheads="1"/>
          </p:cNvSpPr>
          <p:nvPr>
            <p:ph idx="1"/>
          </p:nvPr>
        </p:nvSpPr>
        <p:spPr>
          <a:ln>
            <a:solidFill>
              <a:schemeClr val="bg1"/>
            </a:solidFill>
          </a:ln>
        </p:spPr>
        <p:txBody>
          <a:bodyPr/>
          <a:lstStyle/>
          <a:p>
            <a:pPr>
              <a:spcBef>
                <a:spcPts val="0"/>
              </a:spcBef>
              <a:spcAft>
                <a:spcPts val="1800"/>
              </a:spcAft>
              <a:defRPr/>
            </a:pPr>
            <a:r>
              <a:rPr lang="en-US" dirty="0">
                <a:solidFill>
                  <a:srgbClr val="007FA3"/>
                </a:solidFill>
              </a:rPr>
              <a:t>Circuit switching is not used to connect two computers</a:t>
            </a:r>
          </a:p>
          <a:p>
            <a:pPr marL="551260" lvl="1">
              <a:spcBef>
                <a:spcPts val="0"/>
              </a:spcBef>
              <a:spcAft>
                <a:spcPts val="1800"/>
              </a:spcAft>
              <a:defRPr/>
            </a:pPr>
            <a:r>
              <a:rPr lang="en-US" dirty="0"/>
              <a:t>Inefficient when applied to computers</a:t>
            </a:r>
          </a:p>
          <a:p>
            <a:pPr marL="551260" lvl="1">
              <a:spcBef>
                <a:spcPts val="0"/>
              </a:spcBef>
              <a:spcAft>
                <a:spcPts val="1800"/>
              </a:spcAft>
              <a:defRPr/>
            </a:pPr>
            <a:r>
              <a:rPr lang="en-US" dirty="0">
                <a:effectLst/>
              </a:rPr>
              <a:t>Computers transmit data in a group, or burst</a:t>
            </a:r>
          </a:p>
          <a:p>
            <a:pPr marL="551260" lvl="1">
              <a:spcBef>
                <a:spcPts val="0"/>
              </a:spcBef>
              <a:spcAft>
                <a:spcPts val="1800"/>
              </a:spcAft>
              <a:defRPr/>
            </a:pPr>
            <a:r>
              <a:rPr lang="en-US" dirty="0"/>
              <a:t>Processor works on the next task and ceases to communicate until ready to transmit next burst</a:t>
            </a:r>
          </a:p>
          <a:p>
            <a:pPr marL="551260" lvl="1">
              <a:spcBef>
                <a:spcPts val="0"/>
              </a:spcBef>
              <a:spcAft>
                <a:spcPts val="1800"/>
              </a:spcAft>
              <a:defRPr/>
            </a:pPr>
            <a:r>
              <a:rPr lang="en-US" dirty="0"/>
              <a:t>Circuit would have to remain open</a:t>
            </a:r>
            <a:endParaRPr lang="en-US" sz="1800" dirty="0"/>
          </a:p>
        </p:txBody>
      </p:sp>
    </p:spTree>
    <p:extLst>
      <p:ext uri="{BB962C8B-B14F-4D97-AF65-F5344CB8AC3E}">
        <p14:creationId xmlns:p14="http://schemas.microsoft.com/office/powerpoint/2010/main" val="394853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 You send an e-mail to your aunt which is broken into packets by your computer in Philadelphia.&#10;• Packets 1, 2, and 3 go to your ISP in PA. From this point onward, Packet 1 goes to ISP in NJ to your aunt's ISP in CA. &#10;• Packet 2 goes to ISP in MN, to ISP in NC, to ISP in OR, to your aunt's ISP in CA.&#10;• Packet 3 goes to ISP in OR, to ISP in FL, to ISP in TX, to your aunt's ISP in CA.&#10;E-mail to your aunt is reconstructed by her computer at San Diego.">
            <a:extLst>
              <a:ext uri="{FF2B5EF4-FFF2-40B4-BE49-F238E27FC236}">
                <a16:creationId xmlns:a16="http://schemas.microsoft.com/office/drawing/2014/main" id="{E0B23FF9-E434-4AF4-8EB2-3C80AA7DBD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200400"/>
            <a:ext cx="3541211" cy="2590800"/>
          </a:xfrm>
          <a:prstGeom prst="rect">
            <a:avLst/>
          </a:prstGeom>
        </p:spPr>
      </p:pic>
      <p:sp>
        <p:nvSpPr>
          <p:cNvPr id="140290" name="Rectangle 2"/>
          <p:cNvSpPr>
            <a:spLocks noGrp="1" noChangeArrowheads="1"/>
          </p:cNvSpPr>
          <p:nvPr>
            <p:ph type="title"/>
          </p:nvPr>
        </p:nvSpPr>
        <p:spPr>
          <a:xfrm>
            <a:off x="457200" y="0"/>
            <a:ext cx="8686800" cy="1600200"/>
          </a:xfrm>
        </p:spPr>
        <p:txBody>
          <a:bodyPr/>
          <a:lstStyle/>
          <a:p>
            <a:pPr>
              <a:defRPr/>
            </a:pPr>
            <a:r>
              <a:rPr lang="en-US" dirty="0"/>
              <a:t>Internet Management and Networking</a:t>
            </a:r>
            <a:br>
              <a:rPr lang="en-US" dirty="0"/>
            </a:br>
            <a:r>
              <a:rPr lang="en-US" sz="3200" dirty="0"/>
              <a:t>Data Transmission (3 of 4)</a:t>
            </a:r>
            <a:br>
              <a:rPr lang="en-US" sz="3200" dirty="0"/>
            </a:br>
            <a:r>
              <a:rPr lang="en-US" sz="2000" dirty="0"/>
              <a:t>(Objective 13.3)</a:t>
            </a:r>
            <a:endParaRPr lang="en-US" sz="3000" dirty="0"/>
          </a:p>
        </p:txBody>
      </p:sp>
      <p:sp>
        <p:nvSpPr>
          <p:cNvPr id="6" name="Rectangle 3"/>
          <p:cNvSpPr>
            <a:spLocks noGrp="1" noChangeArrowheads="1"/>
          </p:cNvSpPr>
          <p:nvPr>
            <p:ph idx="1"/>
          </p:nvPr>
        </p:nvSpPr>
        <p:spPr>
          <a:xfrm>
            <a:off x="457200" y="1600200"/>
            <a:ext cx="7162800" cy="5257800"/>
          </a:xfrm>
          <a:ln>
            <a:solidFill>
              <a:schemeClr val="bg1"/>
            </a:solidFill>
          </a:ln>
        </p:spPr>
        <p:txBody>
          <a:bodyPr>
            <a:normAutofit/>
          </a:bodyPr>
          <a:lstStyle/>
          <a:p>
            <a:pPr eaLnBrk="1" hangingPunct="1">
              <a:spcBef>
                <a:spcPts val="0"/>
              </a:spcBef>
              <a:spcAft>
                <a:spcPts val="900"/>
              </a:spcAft>
              <a:defRPr/>
            </a:pPr>
            <a:r>
              <a:rPr lang="en-US" dirty="0">
                <a:solidFill>
                  <a:srgbClr val="007FA3"/>
                </a:solidFill>
              </a:rPr>
              <a:t>Packet switching makes computer communication efficient</a:t>
            </a:r>
          </a:p>
          <a:p>
            <a:pPr eaLnBrk="1" hangingPunct="1">
              <a:spcBef>
                <a:spcPts val="0"/>
              </a:spcBef>
              <a:spcAft>
                <a:spcPts val="900"/>
              </a:spcAft>
              <a:defRPr/>
            </a:pPr>
            <a:r>
              <a:rPr lang="en-US" dirty="0">
                <a:solidFill>
                  <a:srgbClr val="007FA3"/>
                </a:solidFill>
              </a:rPr>
              <a:t>Packets are chunks of data</a:t>
            </a:r>
          </a:p>
          <a:p>
            <a:pPr lvl="1">
              <a:spcBef>
                <a:spcPts val="0"/>
              </a:spcBef>
              <a:spcAft>
                <a:spcPts val="900"/>
              </a:spcAft>
              <a:defRPr/>
            </a:pPr>
            <a:r>
              <a:rPr lang="en-US" dirty="0"/>
              <a:t>Address to which the</a:t>
            </a:r>
            <a:br>
              <a:rPr lang="en-US" dirty="0"/>
            </a:br>
            <a:r>
              <a:rPr lang="en-US" dirty="0"/>
              <a:t>packet is being sent</a:t>
            </a:r>
          </a:p>
          <a:p>
            <a:pPr lvl="1">
              <a:spcBef>
                <a:spcPts val="0"/>
              </a:spcBef>
              <a:spcAft>
                <a:spcPts val="900"/>
              </a:spcAft>
              <a:defRPr/>
            </a:pPr>
            <a:r>
              <a:rPr lang="en-US" dirty="0"/>
              <a:t>Address from where the</a:t>
            </a:r>
            <a:br>
              <a:rPr lang="en-US" dirty="0"/>
            </a:br>
            <a:r>
              <a:rPr lang="en-US" dirty="0"/>
              <a:t>packet originates</a:t>
            </a:r>
          </a:p>
          <a:p>
            <a:pPr lvl="1">
              <a:spcBef>
                <a:spcPts val="0"/>
              </a:spcBef>
              <a:spcAft>
                <a:spcPts val="900"/>
              </a:spcAft>
              <a:defRPr/>
            </a:pPr>
            <a:r>
              <a:rPr lang="en-US" dirty="0"/>
              <a:t>Reassembly instructions</a:t>
            </a:r>
          </a:p>
          <a:p>
            <a:pPr lvl="1">
              <a:spcBef>
                <a:spcPts val="0"/>
              </a:spcBef>
              <a:spcAft>
                <a:spcPts val="900"/>
              </a:spcAft>
              <a:defRPr/>
            </a:pPr>
            <a:r>
              <a:rPr lang="en-US" dirty="0"/>
              <a:t>Data that is being transmitted</a:t>
            </a:r>
          </a:p>
        </p:txBody>
      </p:sp>
    </p:spTree>
    <p:extLst>
      <p:ext uri="{BB962C8B-B14F-4D97-AF65-F5344CB8AC3E}">
        <p14:creationId xmlns:p14="http://schemas.microsoft.com/office/powerpoint/2010/main" val="51859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a:defRPr/>
            </a:pPr>
            <a:r>
              <a:rPr lang="en-US" dirty="0"/>
              <a:t>Internet Management and Networking</a:t>
            </a:r>
            <a:br>
              <a:rPr lang="en-US" dirty="0"/>
            </a:br>
            <a:r>
              <a:rPr lang="en-US" sz="3200" dirty="0"/>
              <a:t>Data Transmission (4 of 4)</a:t>
            </a:r>
            <a:br>
              <a:rPr lang="en-US" sz="3200" dirty="0"/>
            </a:br>
            <a:r>
              <a:rPr lang="en-US" sz="2000" dirty="0"/>
              <a:t>(Objective 13.3)</a:t>
            </a:r>
            <a:endParaRPr lang="en-US" sz="2400" dirty="0"/>
          </a:p>
        </p:txBody>
      </p:sp>
      <p:sp>
        <p:nvSpPr>
          <p:cNvPr id="140291" name="Rectangle 3"/>
          <p:cNvSpPr>
            <a:spLocks noGrp="1" noChangeArrowheads="1"/>
          </p:cNvSpPr>
          <p:nvPr>
            <p:ph idx="1"/>
          </p:nvPr>
        </p:nvSpPr>
        <p:spPr>
          <a:xfrm>
            <a:off x="457200" y="1600200"/>
            <a:ext cx="8229600" cy="3962399"/>
          </a:xfrm>
          <a:ln>
            <a:solidFill>
              <a:schemeClr val="bg1"/>
            </a:solidFill>
          </a:ln>
        </p:spPr>
        <p:txBody>
          <a:bodyPr/>
          <a:lstStyle/>
          <a:p>
            <a:pPr eaLnBrk="1" hangingPunct="1">
              <a:spcBef>
                <a:spcPts val="0"/>
              </a:spcBef>
              <a:spcAft>
                <a:spcPts val="1800"/>
              </a:spcAft>
              <a:defRPr/>
            </a:pPr>
            <a:r>
              <a:rPr lang="en-US" dirty="0">
                <a:solidFill>
                  <a:srgbClr val="007FA3"/>
                </a:solidFill>
              </a:rPr>
              <a:t>TCP/IP is the </a:t>
            </a:r>
            <a:r>
              <a:rPr lang="en-US" dirty="0"/>
              <a:t>main suite of </a:t>
            </a:r>
            <a:r>
              <a:rPr lang="en-US" dirty="0">
                <a:solidFill>
                  <a:srgbClr val="007FA3"/>
                </a:solidFill>
              </a:rPr>
              <a:t>protocols on the Internet</a:t>
            </a:r>
          </a:p>
          <a:p>
            <a:pPr marL="551260" lvl="1">
              <a:spcBef>
                <a:spcPts val="0"/>
              </a:spcBef>
              <a:spcAft>
                <a:spcPts val="1800"/>
              </a:spcAft>
            </a:pPr>
            <a:r>
              <a:rPr lang="en-US" kern="1200" dirty="0">
                <a:latin typeface="Arial" charset="0"/>
              </a:rPr>
              <a:t>Consists of many interrelated protocols</a:t>
            </a:r>
          </a:p>
          <a:p>
            <a:pPr marL="551260" lvl="1">
              <a:spcBef>
                <a:spcPts val="0"/>
              </a:spcBef>
              <a:spcAft>
                <a:spcPts val="1800"/>
              </a:spcAft>
            </a:pPr>
            <a:r>
              <a:rPr lang="en-US" kern="1200" dirty="0">
                <a:latin typeface="Arial" charset="0"/>
              </a:rPr>
              <a:t>Transmission Control Protocol (TCP)</a:t>
            </a:r>
          </a:p>
          <a:p>
            <a:pPr marL="551260" lvl="1">
              <a:spcBef>
                <a:spcPts val="0"/>
              </a:spcBef>
              <a:spcAft>
                <a:spcPts val="1800"/>
              </a:spcAft>
            </a:pPr>
            <a:r>
              <a:rPr lang="en-US" kern="1200" dirty="0">
                <a:latin typeface="Arial" charset="0"/>
              </a:rPr>
              <a:t>Internet Protocol (IP) is responsible for sending the information from one computer to another</a:t>
            </a:r>
          </a:p>
        </p:txBody>
      </p:sp>
    </p:spTree>
    <p:extLst>
      <p:ext uri="{BB962C8B-B14F-4D97-AF65-F5344CB8AC3E}">
        <p14:creationId xmlns:p14="http://schemas.microsoft.com/office/powerpoint/2010/main" val="28927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Internet Identity</a:t>
            </a:r>
            <a:br>
              <a:rPr lang="en-US" dirty="0"/>
            </a:br>
            <a:r>
              <a:rPr lang="en-US" sz="3200" dirty="0"/>
              <a:t>IP Addresses (1 of 3)</a:t>
            </a:r>
            <a:br>
              <a:rPr lang="en-US" sz="3200" dirty="0"/>
            </a:br>
            <a:r>
              <a:rPr lang="en-US" sz="2000" dirty="0"/>
              <a:t>(Objective 13.4)</a:t>
            </a:r>
            <a:endParaRPr lang="en-US" sz="3600" dirty="0"/>
          </a:p>
        </p:txBody>
      </p:sp>
      <p:sp>
        <p:nvSpPr>
          <p:cNvPr id="140291" name="Rectangle 3"/>
          <p:cNvSpPr>
            <a:spLocks noGrp="1" noChangeArrowheads="1"/>
          </p:cNvSpPr>
          <p:nvPr>
            <p:ph idx="1"/>
          </p:nvPr>
        </p:nvSpPr>
        <p:spPr>
          <a:xfrm>
            <a:off x="457200" y="1600200"/>
            <a:ext cx="8229600" cy="5029200"/>
          </a:xfrm>
          <a:ln>
            <a:solidFill>
              <a:schemeClr val="bg1"/>
            </a:solidFill>
          </a:ln>
        </p:spPr>
        <p:txBody>
          <a:bodyPr/>
          <a:lstStyle/>
          <a:p>
            <a:pPr>
              <a:spcBef>
                <a:spcPts val="0"/>
              </a:spcBef>
              <a:spcAft>
                <a:spcPts val="1200"/>
              </a:spcAft>
            </a:pPr>
            <a:r>
              <a:rPr lang="en-US" kern="1200" dirty="0">
                <a:solidFill>
                  <a:srgbClr val="007FA3"/>
                </a:solidFill>
                <a:latin typeface="Arial" charset="0"/>
              </a:rPr>
              <a:t>Each device is required to have a unique number </a:t>
            </a:r>
          </a:p>
          <a:p>
            <a:pPr lvl="1">
              <a:spcBef>
                <a:spcPts val="0"/>
              </a:spcBef>
              <a:spcAft>
                <a:spcPts val="1200"/>
              </a:spcAft>
            </a:pPr>
            <a:r>
              <a:rPr lang="en-US" kern="1200" dirty="0">
                <a:latin typeface="Arial" charset="0"/>
              </a:rPr>
              <a:t>Called the IP address</a:t>
            </a:r>
          </a:p>
          <a:p>
            <a:pPr>
              <a:spcBef>
                <a:spcPts val="0"/>
              </a:spcBef>
              <a:spcAft>
                <a:spcPts val="1200"/>
              </a:spcAft>
            </a:pPr>
            <a:r>
              <a:rPr lang="en-US" kern="1200" dirty="0">
                <a:solidFill>
                  <a:srgbClr val="007FA3"/>
                </a:solidFill>
                <a:latin typeface="Arial" charset="0"/>
              </a:rPr>
              <a:t>Internet Corporation for Assigned Names and Numbers (ICANN) ensures addresses are unique</a:t>
            </a:r>
          </a:p>
          <a:p>
            <a:pPr lvl="1">
              <a:spcBef>
                <a:spcPts val="0"/>
              </a:spcBef>
              <a:spcAft>
                <a:spcPts val="1200"/>
              </a:spcAft>
            </a:pPr>
            <a:r>
              <a:rPr lang="en-US" kern="1200" dirty="0">
                <a:solidFill>
                  <a:schemeClr val="tx1"/>
                </a:solidFill>
                <a:latin typeface="Arial" charset="0"/>
              </a:rPr>
              <a:t>Dotted decimal / Dotted quad / Octet</a:t>
            </a:r>
            <a:endParaRPr lang="en-US" kern="1200" dirty="0">
              <a:solidFill>
                <a:srgbClr val="007FA3"/>
              </a:solidFill>
              <a:latin typeface="Arial" charset="0"/>
            </a:endParaRPr>
          </a:p>
        </p:txBody>
      </p:sp>
    </p:spTree>
    <p:extLst>
      <p:ext uri="{BB962C8B-B14F-4D97-AF65-F5344CB8AC3E}">
        <p14:creationId xmlns:p14="http://schemas.microsoft.com/office/powerpoint/2010/main" val="162540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Internet Identity</a:t>
            </a:r>
            <a:br>
              <a:rPr lang="en-US" dirty="0"/>
            </a:br>
            <a:r>
              <a:rPr lang="en-US" sz="3200" dirty="0"/>
              <a:t>IP Addresses (2 of 3)</a:t>
            </a:r>
            <a:br>
              <a:rPr lang="en-US" sz="3200" dirty="0"/>
            </a:br>
            <a:r>
              <a:rPr lang="en-US" sz="2000" dirty="0"/>
              <a:t>(Objective 13.4)</a:t>
            </a:r>
            <a:endParaRPr lang="en-US" sz="3600" dirty="0"/>
          </a:p>
        </p:txBody>
      </p:sp>
      <p:sp>
        <p:nvSpPr>
          <p:cNvPr id="140291" name="Rectangle 3"/>
          <p:cNvSpPr>
            <a:spLocks noGrp="1" noChangeArrowheads="1"/>
          </p:cNvSpPr>
          <p:nvPr>
            <p:ph idx="1"/>
          </p:nvPr>
        </p:nvSpPr>
        <p:spPr>
          <a:xfrm>
            <a:off x="457200" y="1600200"/>
            <a:ext cx="8229600" cy="5029200"/>
          </a:xfrm>
          <a:ln>
            <a:solidFill>
              <a:schemeClr val="bg1"/>
            </a:solidFill>
          </a:ln>
        </p:spPr>
        <p:txBody>
          <a:bodyPr/>
          <a:lstStyle/>
          <a:p>
            <a:pPr>
              <a:spcBef>
                <a:spcPts val="0"/>
              </a:spcBef>
              <a:spcAft>
                <a:spcPts val="600"/>
              </a:spcAft>
            </a:pPr>
            <a:r>
              <a:rPr lang="en-US" kern="1200" dirty="0">
                <a:latin typeface="Arial" charset="0"/>
              </a:rPr>
              <a:t>Internet Protocol version 4 (IPv4)</a:t>
            </a:r>
          </a:p>
          <a:p>
            <a:pPr lvl="1">
              <a:spcBef>
                <a:spcPts val="0"/>
              </a:spcBef>
              <a:spcAft>
                <a:spcPts val="600"/>
              </a:spcAft>
            </a:pPr>
            <a:r>
              <a:rPr lang="en-US" kern="1200" dirty="0">
                <a:latin typeface="Arial" charset="0"/>
              </a:rPr>
              <a:t>Created in 1981</a:t>
            </a:r>
          </a:p>
          <a:p>
            <a:pPr lvl="1">
              <a:spcBef>
                <a:spcPts val="0"/>
              </a:spcBef>
              <a:spcAft>
                <a:spcPts val="600"/>
              </a:spcAft>
            </a:pPr>
            <a:r>
              <a:rPr lang="en-US" kern="1200" dirty="0">
                <a:latin typeface="Arial" charset="0"/>
              </a:rPr>
              <a:t>Over 4 billion possible values</a:t>
            </a:r>
          </a:p>
          <a:p>
            <a:pPr lvl="1">
              <a:spcBef>
                <a:spcPts val="0"/>
              </a:spcBef>
              <a:spcAft>
                <a:spcPts val="600"/>
              </a:spcAft>
            </a:pPr>
            <a:r>
              <a:rPr lang="en-US" kern="1200" dirty="0">
                <a:latin typeface="Arial" charset="0"/>
              </a:rPr>
              <a:t>Is becoming upgrown</a:t>
            </a:r>
          </a:p>
          <a:p>
            <a:pPr>
              <a:spcBef>
                <a:spcPts val="0"/>
              </a:spcBef>
              <a:spcAft>
                <a:spcPts val="600"/>
              </a:spcAft>
            </a:pPr>
            <a:r>
              <a:rPr lang="en-US" kern="1200" dirty="0">
                <a:latin typeface="Arial" charset="0"/>
              </a:rPr>
              <a:t>Internet </a:t>
            </a:r>
            <a:r>
              <a:rPr lang="en-US" kern="1200" dirty="0">
                <a:solidFill>
                  <a:srgbClr val="007FA3"/>
                </a:solidFill>
                <a:latin typeface="Arial" charset="0"/>
              </a:rPr>
              <a:t>of Things (IoT) is the explosive growth of Internet-enabled devices</a:t>
            </a:r>
          </a:p>
          <a:p>
            <a:pPr>
              <a:spcBef>
                <a:spcPts val="0"/>
              </a:spcBef>
              <a:spcAft>
                <a:spcPts val="600"/>
              </a:spcAft>
            </a:pPr>
            <a:r>
              <a:rPr lang="en-US" kern="1200" dirty="0">
                <a:latin typeface="Arial" charset="0"/>
              </a:rPr>
              <a:t>Internet Protocol version 6 (IPv6)</a:t>
            </a:r>
          </a:p>
          <a:p>
            <a:pPr lvl="1">
              <a:spcBef>
                <a:spcPts val="0"/>
              </a:spcBef>
              <a:spcAft>
                <a:spcPts val="600"/>
              </a:spcAft>
            </a:pPr>
            <a:r>
              <a:rPr lang="en-US" kern="1200" dirty="0">
                <a:latin typeface="Arial" charset="0"/>
              </a:rPr>
              <a:t>Developed to provide more available IP addresses</a:t>
            </a:r>
            <a:endParaRPr lang="en-US" kern="1200" dirty="0">
              <a:solidFill>
                <a:srgbClr val="007FA3"/>
              </a:solidFill>
              <a:latin typeface="Arial" charset="0"/>
            </a:endParaRPr>
          </a:p>
        </p:txBody>
      </p:sp>
    </p:spTree>
    <p:extLst>
      <p:ext uri="{BB962C8B-B14F-4D97-AF65-F5344CB8AC3E}">
        <p14:creationId xmlns:p14="http://schemas.microsoft.com/office/powerpoint/2010/main" val="27627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normAutofit/>
          </a:bodyPr>
          <a:lstStyle/>
          <a:p>
            <a:pPr>
              <a:defRPr/>
            </a:pPr>
            <a:r>
              <a:rPr lang="en-US" dirty="0"/>
              <a:t>Internet Identity</a:t>
            </a:r>
            <a:br>
              <a:rPr lang="en-US" dirty="0"/>
            </a:br>
            <a:r>
              <a:rPr lang="en-US" sz="3200" dirty="0"/>
              <a:t>IP Addresses (3 of 3)</a:t>
            </a:r>
            <a:br>
              <a:rPr lang="en-US" sz="3200" dirty="0"/>
            </a:br>
            <a:r>
              <a:rPr lang="en-US" sz="2000" dirty="0"/>
              <a:t>(Objective 13.4)</a:t>
            </a:r>
            <a:endParaRPr lang="en-US" sz="4050" dirty="0"/>
          </a:p>
        </p:txBody>
      </p:sp>
      <p:sp>
        <p:nvSpPr>
          <p:cNvPr id="140291" name="Rectangle 3"/>
          <p:cNvSpPr>
            <a:spLocks noGrp="1" noChangeArrowheads="1"/>
          </p:cNvSpPr>
          <p:nvPr>
            <p:ph idx="1"/>
          </p:nvPr>
        </p:nvSpPr>
        <p:spPr>
          <a:xfrm>
            <a:off x="457200" y="1600200"/>
            <a:ext cx="8358649" cy="5181600"/>
          </a:xfrm>
          <a:ln>
            <a:solidFill>
              <a:schemeClr val="bg1"/>
            </a:solidFill>
          </a:ln>
        </p:spPr>
        <p:txBody>
          <a:bodyPr>
            <a:normAutofit/>
          </a:bodyPr>
          <a:lstStyle/>
          <a:p>
            <a:pPr>
              <a:spcBef>
                <a:spcPts val="0"/>
              </a:spcBef>
              <a:spcAft>
                <a:spcPts val="300"/>
              </a:spcAft>
              <a:defRPr/>
            </a:pPr>
            <a:r>
              <a:rPr lang="en-US" dirty="0">
                <a:solidFill>
                  <a:srgbClr val="007FA3"/>
                </a:solidFill>
              </a:rPr>
              <a:t>How a computer gets an IP address (either/or)</a:t>
            </a:r>
          </a:p>
          <a:p>
            <a:pPr lvl="1">
              <a:spcBef>
                <a:spcPts val="0"/>
              </a:spcBef>
              <a:spcAft>
                <a:spcPts val="300"/>
              </a:spcAft>
            </a:pPr>
            <a:r>
              <a:rPr lang="en-US" kern="1200" dirty="0">
                <a:latin typeface="Arial" charset="0"/>
              </a:rPr>
              <a:t>Static</a:t>
            </a:r>
          </a:p>
          <a:p>
            <a:pPr marL="857250" lvl="1">
              <a:spcBef>
                <a:spcPts val="0"/>
              </a:spcBef>
              <a:spcAft>
                <a:spcPts val="300"/>
              </a:spcAft>
              <a:buFont typeface="Wingdings" panose="05000000000000000000" pitchFamily="2" charset="2"/>
              <a:buChar char="§"/>
            </a:pPr>
            <a:r>
              <a:rPr lang="en-US" sz="2400" dirty="0">
                <a:latin typeface="Arial" charset="0"/>
              </a:rPr>
              <a:t>IP address never changes</a:t>
            </a:r>
          </a:p>
          <a:p>
            <a:pPr marL="857250" lvl="1">
              <a:spcBef>
                <a:spcPts val="0"/>
              </a:spcBef>
              <a:spcAft>
                <a:spcPts val="300"/>
              </a:spcAft>
              <a:buFont typeface="Wingdings" panose="05000000000000000000" pitchFamily="2" charset="2"/>
              <a:buChar char="§"/>
            </a:pPr>
            <a:r>
              <a:rPr lang="en-US" sz="2400" dirty="0">
                <a:latin typeface="Arial" charset="0"/>
              </a:rPr>
              <a:t>Assigned by network</a:t>
            </a:r>
            <a:br>
              <a:rPr lang="en-US" sz="2400" dirty="0">
                <a:latin typeface="Arial" charset="0"/>
              </a:rPr>
            </a:br>
            <a:r>
              <a:rPr lang="en-US" sz="2400" dirty="0">
                <a:latin typeface="Arial" charset="0"/>
              </a:rPr>
              <a:t>administrator or ISP</a:t>
            </a:r>
          </a:p>
          <a:p>
            <a:pPr lvl="1">
              <a:spcBef>
                <a:spcPts val="0"/>
              </a:spcBef>
              <a:spcAft>
                <a:spcPts val="300"/>
              </a:spcAft>
            </a:pPr>
            <a:r>
              <a:rPr lang="en-US" kern="1200" dirty="0">
                <a:latin typeface="Arial" charset="0"/>
              </a:rPr>
              <a:t>Dynamic</a:t>
            </a:r>
          </a:p>
          <a:p>
            <a:pPr marL="857250" lvl="1">
              <a:spcBef>
                <a:spcPts val="0"/>
              </a:spcBef>
              <a:spcAft>
                <a:spcPts val="300"/>
              </a:spcAft>
              <a:buFont typeface="Wingdings" panose="05000000000000000000" pitchFamily="2" charset="2"/>
              <a:buChar char="§"/>
            </a:pPr>
            <a:r>
              <a:rPr lang="en-US" sz="2400" dirty="0">
                <a:latin typeface="Arial" charset="0"/>
              </a:rPr>
              <a:t>IP address is temporary</a:t>
            </a:r>
          </a:p>
          <a:p>
            <a:pPr marL="857250" lvl="1">
              <a:spcBef>
                <a:spcPts val="0"/>
              </a:spcBef>
              <a:spcAft>
                <a:spcPts val="300"/>
              </a:spcAft>
              <a:buFont typeface="Wingdings" panose="05000000000000000000" pitchFamily="2" charset="2"/>
              <a:buChar char="§"/>
            </a:pPr>
            <a:r>
              <a:rPr lang="en-US" sz="2400" dirty="0">
                <a:latin typeface="Arial" charset="0"/>
              </a:rPr>
              <a:t>Assigned from pool of addresses</a:t>
            </a:r>
          </a:p>
          <a:p>
            <a:pPr marL="857250" lvl="1">
              <a:spcBef>
                <a:spcPts val="0"/>
              </a:spcBef>
              <a:spcAft>
                <a:spcPts val="300"/>
              </a:spcAft>
              <a:buFont typeface="Wingdings" panose="05000000000000000000" pitchFamily="2" charset="2"/>
              <a:buChar char="§"/>
            </a:pPr>
            <a:r>
              <a:rPr lang="en-US" sz="2400" dirty="0">
                <a:latin typeface="Arial" charset="0"/>
              </a:rPr>
              <a:t>More common</a:t>
            </a:r>
          </a:p>
          <a:p>
            <a:pPr lvl="1">
              <a:spcBef>
                <a:spcPts val="0"/>
              </a:spcBef>
              <a:spcAft>
                <a:spcPts val="300"/>
              </a:spcAft>
            </a:pPr>
            <a:r>
              <a:rPr lang="en-US" dirty="0">
                <a:latin typeface="Arial" charset="0"/>
              </a:rPr>
              <a:t>DCHP shares IP addresses as needed</a:t>
            </a:r>
          </a:p>
        </p:txBody>
      </p:sp>
      <p:pic>
        <p:nvPicPr>
          <p:cNvPr id="4" name="Picture 3" descr="• Day 1: Your computer is connected to your ISP, your IP is 192.168.1.2.&#10;• Day 2: Your computer gets connected to your ISP, your IP is 192.168.8.7.">
            <a:extLst>
              <a:ext uri="{FF2B5EF4-FFF2-40B4-BE49-F238E27FC236}">
                <a16:creationId xmlns:a16="http://schemas.microsoft.com/office/drawing/2014/main" id="{6C1D8698-0298-4DEE-A087-48E628FFC0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0702" y="2133600"/>
            <a:ext cx="2812327" cy="3657600"/>
          </a:xfrm>
          <a:prstGeom prst="rect">
            <a:avLst/>
          </a:prstGeom>
        </p:spPr>
      </p:pic>
    </p:spTree>
    <p:extLst>
      <p:ext uri="{BB962C8B-B14F-4D97-AF65-F5344CB8AC3E}">
        <p14:creationId xmlns:p14="http://schemas.microsoft.com/office/powerpoint/2010/main" val="305262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eaLnBrk="1" hangingPunct="1">
              <a:defRPr/>
            </a:pPr>
            <a:r>
              <a:rPr lang="en-US" dirty="0"/>
              <a:t>Internet Identity</a:t>
            </a:r>
            <a:br>
              <a:rPr lang="en-US" sz="2100" dirty="0"/>
            </a:br>
            <a:r>
              <a:rPr lang="en-US" sz="3200" dirty="0"/>
              <a:t>Domain Names (1 of 2)</a:t>
            </a:r>
            <a:br>
              <a:rPr lang="en-US" sz="3200" dirty="0"/>
            </a:br>
            <a:r>
              <a:rPr lang="en-US" sz="2000" dirty="0"/>
              <a:t>(Objective 13.5)</a:t>
            </a:r>
            <a:endParaRPr lang="en-US" dirty="0"/>
          </a:p>
        </p:txBody>
      </p:sp>
      <p:sp>
        <p:nvSpPr>
          <p:cNvPr id="7" name="Rectangle 3"/>
          <p:cNvSpPr>
            <a:spLocks noGrp="1" noChangeArrowheads="1"/>
          </p:cNvSpPr>
          <p:nvPr>
            <p:ph idx="1"/>
          </p:nvPr>
        </p:nvSpPr>
        <p:spPr>
          <a:xfrm>
            <a:off x="457200" y="1600200"/>
            <a:ext cx="8229600" cy="5181600"/>
          </a:xfrm>
          <a:ln>
            <a:solidFill>
              <a:schemeClr val="bg1"/>
            </a:solidFill>
          </a:ln>
        </p:spPr>
        <p:txBody>
          <a:bodyPr/>
          <a:lstStyle/>
          <a:p>
            <a:pPr eaLnBrk="1" hangingPunct="1">
              <a:spcBef>
                <a:spcPts val="0"/>
              </a:spcBef>
              <a:spcAft>
                <a:spcPts val="900"/>
              </a:spcAft>
              <a:defRPr/>
            </a:pPr>
            <a:r>
              <a:rPr lang="en-US" dirty="0">
                <a:solidFill>
                  <a:srgbClr val="007FA3"/>
                </a:solidFill>
              </a:rPr>
              <a:t>Top level domains</a:t>
            </a:r>
          </a:p>
          <a:p>
            <a:pPr lvl="1">
              <a:spcBef>
                <a:spcPts val="0"/>
              </a:spcBef>
              <a:spcAft>
                <a:spcPts val="900"/>
              </a:spcAft>
              <a:defRPr/>
            </a:pPr>
            <a:r>
              <a:rPr lang="en-US" dirty="0"/>
              <a:t>Standardized pools such as</a:t>
            </a:r>
            <a:br>
              <a:rPr lang="en-US" dirty="0"/>
            </a:br>
            <a:r>
              <a:rPr lang="en-US" dirty="0"/>
              <a:t>.com and .org</a:t>
            </a:r>
          </a:p>
          <a:p>
            <a:pPr lvl="1">
              <a:spcBef>
                <a:spcPts val="0"/>
              </a:spcBef>
              <a:spcAft>
                <a:spcPts val="900"/>
              </a:spcAft>
              <a:defRPr/>
            </a:pPr>
            <a:r>
              <a:rPr lang="en-US" dirty="0"/>
              <a:t>Established by ICANN</a:t>
            </a:r>
          </a:p>
          <a:p>
            <a:pPr>
              <a:spcBef>
                <a:spcPts val="0"/>
              </a:spcBef>
              <a:spcAft>
                <a:spcPts val="900"/>
              </a:spcAft>
              <a:defRPr/>
            </a:pPr>
            <a:r>
              <a:rPr lang="en-US" dirty="0">
                <a:solidFill>
                  <a:srgbClr val="007FA3"/>
                </a:solidFill>
              </a:rPr>
              <a:t>Second-level domains</a:t>
            </a:r>
          </a:p>
          <a:p>
            <a:pPr lvl="1">
              <a:spcBef>
                <a:spcPts val="0"/>
              </a:spcBef>
              <a:spcAft>
                <a:spcPts val="900"/>
              </a:spcAft>
              <a:defRPr/>
            </a:pPr>
            <a:r>
              <a:rPr lang="en-US" dirty="0"/>
              <a:t>Directly below the top-level domain</a:t>
            </a:r>
          </a:p>
          <a:p>
            <a:pPr lvl="1">
              <a:spcBef>
                <a:spcPts val="0"/>
              </a:spcBef>
              <a:spcAft>
                <a:spcPts val="900"/>
              </a:spcAft>
              <a:defRPr/>
            </a:pPr>
            <a:r>
              <a:rPr lang="en-US" dirty="0"/>
              <a:t>Unique within its own TLD</a:t>
            </a:r>
          </a:p>
          <a:p>
            <a:pPr lvl="1">
              <a:spcBef>
                <a:spcPts val="0"/>
              </a:spcBef>
              <a:spcAft>
                <a:spcPts val="900"/>
              </a:spcAft>
              <a:defRPr/>
            </a:pPr>
            <a:r>
              <a:rPr lang="en-US" dirty="0"/>
              <a:t>Not necessarily unique to all top-level domains</a:t>
            </a:r>
          </a:p>
        </p:txBody>
      </p:sp>
      <p:pic>
        <p:nvPicPr>
          <p:cNvPr id="4" name="Picture 3" descr="A domain name tree shows .net, .com, .tv, .info, .org, .gov, .biz, .eu, .edu, and .int as its branches.">
            <a:extLst>
              <a:ext uri="{FF2B5EF4-FFF2-40B4-BE49-F238E27FC236}">
                <a16:creationId xmlns:a16="http://schemas.microsoft.com/office/drawing/2014/main" id="{8E7BDD7F-A9D7-4FAA-B627-74AD529F5B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371600"/>
            <a:ext cx="3026229" cy="3048000"/>
          </a:xfrm>
          <a:prstGeom prst="rect">
            <a:avLst/>
          </a:prstGeom>
        </p:spPr>
      </p:pic>
    </p:spTree>
    <p:extLst>
      <p:ext uri="{BB962C8B-B14F-4D97-AF65-F5344CB8AC3E}">
        <p14:creationId xmlns:p14="http://schemas.microsoft.com/office/powerpoint/2010/main" val="123388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a:defRPr/>
            </a:pPr>
            <a:r>
              <a:rPr lang="en-US" dirty="0"/>
              <a:t>Internet Identity</a:t>
            </a:r>
            <a:br>
              <a:rPr lang="en-US" sz="2100" dirty="0"/>
            </a:br>
            <a:r>
              <a:rPr lang="en-US" sz="3200" dirty="0"/>
              <a:t>Domain Names (2 of 2)</a:t>
            </a:r>
            <a:br>
              <a:rPr lang="en-US" sz="3200" dirty="0"/>
            </a:br>
            <a:r>
              <a:rPr lang="en-US" sz="2000" dirty="0"/>
              <a:t>(Objective 13.5)</a:t>
            </a:r>
            <a:endParaRPr lang="en-US" dirty="0"/>
          </a:p>
        </p:txBody>
      </p:sp>
      <p:sp>
        <p:nvSpPr>
          <p:cNvPr id="6" name="Rectangle 3"/>
          <p:cNvSpPr>
            <a:spLocks noGrp="1" noChangeArrowheads="1"/>
          </p:cNvSpPr>
          <p:nvPr>
            <p:ph idx="1"/>
          </p:nvPr>
        </p:nvSpPr>
        <p:spPr>
          <a:xfrm>
            <a:off x="457200" y="1600200"/>
            <a:ext cx="8562295" cy="1676399"/>
          </a:xfrm>
          <a:ln>
            <a:solidFill>
              <a:schemeClr val="bg1"/>
            </a:solidFill>
          </a:ln>
        </p:spPr>
        <p:txBody>
          <a:bodyPr/>
          <a:lstStyle/>
          <a:p>
            <a:pPr eaLnBrk="1" hangingPunct="1">
              <a:spcBef>
                <a:spcPts val="0"/>
              </a:spcBef>
              <a:spcAft>
                <a:spcPts val="600"/>
              </a:spcAft>
              <a:defRPr/>
            </a:pPr>
            <a:r>
              <a:rPr lang="en-US" dirty="0">
                <a:solidFill>
                  <a:srgbClr val="007FA3"/>
                </a:solidFill>
              </a:rPr>
              <a:t>Computer converts URL to an IP address</a:t>
            </a:r>
          </a:p>
          <a:p>
            <a:pPr eaLnBrk="1" hangingPunct="1">
              <a:spcBef>
                <a:spcPts val="0"/>
              </a:spcBef>
              <a:spcAft>
                <a:spcPts val="600"/>
              </a:spcAft>
              <a:defRPr/>
            </a:pPr>
            <a:r>
              <a:rPr lang="en-US" dirty="0">
                <a:solidFill>
                  <a:srgbClr val="007FA3"/>
                </a:solidFill>
              </a:rPr>
              <a:t>Domain name system (DNS) server functions like an Internet phone book</a:t>
            </a:r>
            <a:endParaRPr lang="en-US" sz="2100" dirty="0">
              <a:solidFill>
                <a:srgbClr val="007FA3"/>
              </a:solidFill>
              <a:latin typeface="Arial" charset="0"/>
            </a:endParaRPr>
          </a:p>
        </p:txBody>
      </p:sp>
      <p:pic>
        <p:nvPicPr>
          <p:cNvPr id="7" name="Picture 6" descr="STEP 1: Your browser requests information from ABC.com.  STEP 2: Your ISP’s server asks the (default) DNS server to turn that into an IP address. STEP 3: If the DNS server doesn’t know the IP address, it asks the root server (for .com domain) for that IP address. STEP 4: The root server provides the IP address. STEP 5: The DNS server stores that IP address so it will remember it next time. It then passes it along to the web server. STEP 6: Your computer routes request to correct IP address.">
            <a:extLst>
              <a:ext uri="{FF2B5EF4-FFF2-40B4-BE49-F238E27FC236}">
                <a16:creationId xmlns:a16="http://schemas.microsoft.com/office/drawing/2014/main" id="{9634C6A3-5D91-4CC1-B4F7-0076909C47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3276598"/>
            <a:ext cx="7315200" cy="3107169"/>
          </a:xfrm>
          <a:prstGeom prst="rect">
            <a:avLst/>
          </a:prstGeom>
        </p:spPr>
      </p:pic>
    </p:spTree>
    <p:extLst>
      <p:ext uri="{BB962C8B-B14F-4D97-AF65-F5344CB8AC3E}">
        <p14:creationId xmlns:p14="http://schemas.microsoft.com/office/powerpoint/2010/main" val="3922300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normAutofit/>
          </a:bodyPr>
          <a:lstStyle/>
          <a:p>
            <a:r>
              <a:rPr lang="en-US" dirty="0"/>
              <a:t>Web Technologies</a:t>
            </a:r>
            <a:br>
              <a:rPr lang="en-US" sz="2400" dirty="0"/>
            </a:br>
            <a:r>
              <a:rPr lang="en-US" sz="3200" dirty="0"/>
              <a:t>Web Development (1 of 4)</a:t>
            </a:r>
            <a:br>
              <a:rPr lang="en-US" sz="3200" dirty="0"/>
            </a:br>
            <a:r>
              <a:rPr lang="en-US" sz="2000" dirty="0"/>
              <a:t>(Objective 13.6)</a:t>
            </a:r>
            <a:endParaRPr lang="en-US" sz="2700" dirty="0"/>
          </a:p>
        </p:txBody>
      </p:sp>
      <p:sp>
        <p:nvSpPr>
          <p:cNvPr id="140291" name="Rectangle 3"/>
          <p:cNvSpPr>
            <a:spLocks noGrp="1" noChangeArrowheads="1"/>
          </p:cNvSpPr>
          <p:nvPr>
            <p:ph idx="1"/>
          </p:nvPr>
        </p:nvSpPr>
        <p:spPr>
          <a:xfrm>
            <a:off x="457200" y="1600200"/>
            <a:ext cx="8229600" cy="5486400"/>
          </a:xfrm>
          <a:ln>
            <a:solidFill>
              <a:schemeClr val="bg1"/>
            </a:solidFill>
          </a:ln>
        </p:spPr>
        <p:txBody>
          <a:bodyPr/>
          <a:lstStyle/>
          <a:p>
            <a:pPr marL="256032" lvl="1" indent="-256032">
              <a:spcBef>
                <a:spcPts val="0"/>
              </a:spcBef>
              <a:spcAft>
                <a:spcPts val="1800"/>
              </a:spcAft>
              <a:buClr>
                <a:srgbClr val="007FA3"/>
              </a:buClr>
              <a:buSzPct val="100000"/>
              <a:buFont typeface="Arial" panose="020B0604020202020204" pitchFamily="34" charset="0"/>
              <a:buChar char="•"/>
              <a:defRPr/>
            </a:pPr>
            <a:r>
              <a:rPr lang="en-US" sz="3200" dirty="0">
                <a:solidFill>
                  <a:srgbClr val="007FA3"/>
                </a:solidFill>
              </a:rPr>
              <a:t>HTML</a:t>
            </a:r>
          </a:p>
          <a:p>
            <a:pPr lvl="1">
              <a:spcBef>
                <a:spcPts val="0"/>
              </a:spcBef>
              <a:spcAft>
                <a:spcPts val="1800"/>
              </a:spcAft>
            </a:pPr>
            <a:r>
              <a:rPr lang="en-US" dirty="0">
                <a:latin typeface="Arial" charset="0"/>
              </a:rPr>
              <a:t>Not a programming language</a:t>
            </a:r>
          </a:p>
          <a:p>
            <a:pPr lvl="1">
              <a:spcBef>
                <a:spcPts val="0"/>
              </a:spcBef>
              <a:spcAft>
                <a:spcPts val="1800"/>
              </a:spcAft>
            </a:pPr>
            <a:r>
              <a:rPr lang="en-US" dirty="0">
                <a:latin typeface="Arial" charset="0"/>
              </a:rPr>
              <a:t>Set of rules for marking blocks of text</a:t>
            </a:r>
          </a:p>
          <a:p>
            <a:pPr lvl="1">
              <a:spcBef>
                <a:spcPts val="0"/>
              </a:spcBef>
              <a:spcAft>
                <a:spcPts val="1800"/>
              </a:spcAft>
            </a:pPr>
            <a:r>
              <a:rPr lang="en-US" dirty="0">
                <a:latin typeface="Arial" charset="0"/>
              </a:rPr>
              <a:t>Browser knows how to display text</a:t>
            </a:r>
          </a:p>
          <a:p>
            <a:pPr lvl="1">
              <a:spcBef>
                <a:spcPts val="0"/>
              </a:spcBef>
              <a:spcAft>
                <a:spcPts val="1800"/>
              </a:spcAft>
            </a:pPr>
            <a:r>
              <a:rPr lang="en-US" dirty="0">
                <a:latin typeface="Arial" charset="0"/>
              </a:rPr>
              <a:t>Surrounded by pairs of HTML tags</a:t>
            </a:r>
          </a:p>
          <a:p>
            <a:pPr lvl="1">
              <a:spcBef>
                <a:spcPts val="0"/>
              </a:spcBef>
              <a:spcAft>
                <a:spcPts val="1800"/>
              </a:spcAft>
            </a:pPr>
            <a:r>
              <a:rPr lang="en-US" dirty="0">
                <a:latin typeface="Arial" charset="0"/>
              </a:rPr>
              <a:t>Tags and text referred to as an element</a:t>
            </a:r>
          </a:p>
          <a:p>
            <a:pPr marL="628650" lvl="3" indent="0">
              <a:spcBef>
                <a:spcPts val="0"/>
              </a:spcBef>
              <a:spcAft>
                <a:spcPts val="1800"/>
              </a:spcAft>
              <a:buNone/>
            </a:pPr>
            <a:r>
              <a:rPr lang="en-US" sz="1800" dirty="0">
                <a:latin typeface="Arial" charset="0"/>
              </a:rPr>
              <a:t>&lt;b&gt;&lt;i&gt;</a:t>
            </a:r>
            <a:r>
              <a:rPr lang="en-US" sz="1800" b="1" i="1" dirty="0">
                <a:latin typeface="Arial" charset="0"/>
              </a:rPr>
              <a:t>This should be bolded and italicized.&lt;/</a:t>
            </a:r>
            <a:r>
              <a:rPr lang="en-US" sz="1800" dirty="0">
                <a:latin typeface="Arial" charset="0"/>
              </a:rPr>
              <a:t>i&gt;&lt;/b&gt;</a:t>
            </a:r>
          </a:p>
        </p:txBody>
      </p:sp>
    </p:spTree>
    <p:extLst>
      <p:ext uri="{BB962C8B-B14F-4D97-AF65-F5344CB8AC3E}">
        <p14:creationId xmlns:p14="http://schemas.microsoft.com/office/powerpoint/2010/main" val="4177413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normAutofit/>
          </a:bodyPr>
          <a:lstStyle/>
          <a:p>
            <a:r>
              <a:rPr lang="en-US" dirty="0"/>
              <a:t>Web Technologies</a:t>
            </a:r>
            <a:br>
              <a:rPr lang="en-US" sz="1350" dirty="0"/>
            </a:br>
            <a:r>
              <a:rPr lang="en-US" sz="3200" dirty="0"/>
              <a:t>Web Development (2 of 4)</a:t>
            </a:r>
            <a:br>
              <a:rPr lang="en-US" sz="3200" dirty="0"/>
            </a:br>
            <a:r>
              <a:rPr lang="en-US" sz="2000" dirty="0"/>
              <a:t>(Objective 13.6)</a:t>
            </a:r>
            <a:endParaRPr lang="en-US" sz="3600" dirty="0"/>
          </a:p>
        </p:txBody>
      </p:sp>
      <p:sp>
        <p:nvSpPr>
          <p:cNvPr id="6" name="Rectangle 3"/>
          <p:cNvSpPr>
            <a:spLocks noGrp="1" noChangeArrowheads="1"/>
          </p:cNvSpPr>
          <p:nvPr>
            <p:ph idx="1"/>
          </p:nvPr>
        </p:nvSpPr>
        <p:spPr>
          <a:xfrm>
            <a:off x="457201" y="1600200"/>
            <a:ext cx="4114800" cy="3943713"/>
          </a:xfrm>
          <a:ln>
            <a:solidFill>
              <a:schemeClr val="bg1"/>
            </a:solidFill>
          </a:ln>
        </p:spPr>
        <p:txBody>
          <a:bodyPr>
            <a:normAutofit/>
          </a:bodyPr>
          <a:lstStyle/>
          <a:p>
            <a:pPr>
              <a:spcBef>
                <a:spcPts val="0"/>
              </a:spcBef>
            </a:pPr>
            <a:r>
              <a:rPr lang="en-US" dirty="0">
                <a:solidFill>
                  <a:srgbClr val="007FA3"/>
                </a:solidFill>
              </a:rPr>
              <a:t>Cascade style sheet (CSS) is a list of rules defining how to display HTML elements</a:t>
            </a:r>
            <a:endParaRPr lang="en-US" kern="1200" dirty="0">
              <a:solidFill>
                <a:srgbClr val="007FA3"/>
              </a:solidFill>
              <a:latin typeface="Arial" charset="0"/>
            </a:endParaRPr>
          </a:p>
        </p:txBody>
      </p:sp>
      <p:pic>
        <p:nvPicPr>
          <p:cNvPr id="7" name="Picture 6" descr="A screenshot showing the cascading style sheet and resulting formatted view. Callouts point to the CSS rules and read: Each cascading style sheet dictates the specific font; Each cascading style sheet sets a different background image or color.">
            <a:extLst>
              <a:ext uri="{FF2B5EF4-FFF2-40B4-BE49-F238E27FC236}">
                <a16:creationId xmlns:a16="http://schemas.microsoft.com/office/drawing/2014/main" id="{1047A15D-20E2-4965-87DF-F123093D1E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687067"/>
            <a:ext cx="4443984" cy="4037737"/>
          </a:xfrm>
          <a:prstGeom prst="rect">
            <a:avLst/>
          </a:prstGeom>
        </p:spPr>
      </p:pic>
    </p:spTree>
    <p:extLst>
      <p:ext uri="{BB962C8B-B14F-4D97-AF65-F5344CB8AC3E}">
        <p14:creationId xmlns:p14="http://schemas.microsoft.com/office/powerpoint/2010/main" val="288014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0200"/>
            <a:ext cx="8458200" cy="5257800"/>
          </a:xfrm>
        </p:spPr>
        <p:txBody>
          <a:bodyPr>
            <a:normAutofit/>
          </a:bodyPr>
          <a:lstStyle/>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13.1  Describe the management of the Internet.</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13.2  Explain how the Internet’s networking components interact.</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13.3  List and describe the Internet protocols used for data transmission.</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13.4  Explain how each device connected to the Internet is assigned a unique address.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13.5  Discuss how a numeric IP address is changed into a readable name.</a:t>
            </a:r>
          </a:p>
        </p:txBody>
      </p:sp>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2)</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normAutofit/>
          </a:bodyPr>
          <a:lstStyle/>
          <a:p>
            <a:r>
              <a:rPr lang="en-US" dirty="0"/>
              <a:t>Web Technologies</a:t>
            </a:r>
            <a:br>
              <a:rPr lang="en-US" sz="1800" dirty="0"/>
            </a:br>
            <a:r>
              <a:rPr lang="en-US" sz="3200" dirty="0"/>
              <a:t>Web Development (3 of 4)</a:t>
            </a:r>
            <a:br>
              <a:rPr lang="en-US" sz="3200" dirty="0"/>
            </a:br>
            <a:r>
              <a:rPr lang="en-US" sz="2000" dirty="0"/>
              <a:t>(Objective 13.6)</a:t>
            </a:r>
            <a:endParaRPr lang="en-US" sz="3200" dirty="0"/>
          </a:p>
        </p:txBody>
      </p:sp>
      <p:sp>
        <p:nvSpPr>
          <p:cNvPr id="140291" name="Rectangle 3"/>
          <p:cNvSpPr>
            <a:spLocks noGrp="1" noChangeArrowheads="1"/>
          </p:cNvSpPr>
          <p:nvPr>
            <p:ph idx="1"/>
          </p:nvPr>
        </p:nvSpPr>
        <p:spPr>
          <a:xfrm>
            <a:off x="457200" y="1600200"/>
            <a:ext cx="8686800" cy="5181600"/>
          </a:xfrm>
          <a:ln>
            <a:solidFill>
              <a:schemeClr val="bg1"/>
            </a:solidFill>
          </a:ln>
        </p:spPr>
        <p:txBody>
          <a:bodyPr/>
          <a:lstStyle/>
          <a:p>
            <a:pPr>
              <a:spcBef>
                <a:spcPts val="0"/>
              </a:spcBef>
              <a:spcAft>
                <a:spcPts val="300"/>
              </a:spcAft>
              <a:defRPr/>
            </a:pPr>
            <a:r>
              <a:rPr lang="en-US" dirty="0">
                <a:solidFill>
                  <a:srgbClr val="007FA3"/>
                </a:solidFill>
              </a:rPr>
              <a:t>XML is different from HTML</a:t>
            </a:r>
          </a:p>
          <a:p>
            <a:pPr lvl="1">
              <a:spcBef>
                <a:spcPts val="0"/>
              </a:spcBef>
              <a:spcAft>
                <a:spcPts val="300"/>
              </a:spcAft>
            </a:pPr>
            <a:r>
              <a:rPr lang="en-US" kern="1200" dirty="0">
                <a:latin typeface="Arial" charset="0"/>
              </a:rPr>
              <a:t>eXtensible Markup Language (XML) describes what data is</a:t>
            </a:r>
          </a:p>
          <a:p>
            <a:pPr lvl="1">
              <a:spcBef>
                <a:spcPts val="0"/>
              </a:spcBef>
              <a:spcAft>
                <a:spcPts val="300"/>
              </a:spcAft>
            </a:pPr>
            <a:r>
              <a:rPr lang="en-US" kern="1200" dirty="0">
                <a:latin typeface="Arial" charset="0"/>
              </a:rPr>
              <a:t>Users build markup languages to accommodate data formats and needs</a:t>
            </a:r>
          </a:p>
          <a:p>
            <a:pPr lvl="1">
              <a:spcBef>
                <a:spcPts val="0"/>
              </a:spcBef>
              <a:spcAft>
                <a:spcPts val="300"/>
              </a:spcAft>
            </a:pPr>
            <a:r>
              <a:rPr lang="en-US" kern="1200" dirty="0">
                <a:latin typeface="Arial" charset="0"/>
              </a:rPr>
              <a:t>Provides a method of data validation through XML schema diagrams (XSD)</a:t>
            </a:r>
          </a:p>
          <a:p>
            <a:pPr>
              <a:spcBef>
                <a:spcPts val="0"/>
              </a:spcBef>
              <a:spcAft>
                <a:spcPts val="300"/>
              </a:spcAft>
            </a:pPr>
            <a:r>
              <a:rPr lang="en-US" kern="1200" dirty="0">
                <a:solidFill>
                  <a:srgbClr val="007FA3"/>
                </a:solidFill>
                <a:latin typeface="Arial" charset="0"/>
              </a:rPr>
              <a:t>JSON stands for JavaScript Object Notation</a:t>
            </a:r>
          </a:p>
          <a:p>
            <a:pPr lvl="1">
              <a:spcBef>
                <a:spcPts val="0"/>
              </a:spcBef>
              <a:spcAft>
                <a:spcPts val="300"/>
              </a:spcAft>
            </a:pPr>
            <a:r>
              <a:rPr lang="en-US" dirty="0">
                <a:latin typeface="Arial" charset="0"/>
              </a:rPr>
              <a:t>Data interchange that is easy for humans to read and write</a:t>
            </a:r>
            <a:endParaRPr lang="en-US" kern="1200" dirty="0">
              <a:latin typeface="Arial" charset="0"/>
            </a:endParaRPr>
          </a:p>
        </p:txBody>
      </p:sp>
    </p:spTree>
    <p:extLst>
      <p:ext uri="{BB962C8B-B14F-4D97-AF65-F5344CB8AC3E}">
        <p14:creationId xmlns:p14="http://schemas.microsoft.com/office/powerpoint/2010/main" val="310249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normAutofit/>
          </a:bodyPr>
          <a:lstStyle/>
          <a:p>
            <a:r>
              <a:rPr lang="en-US" dirty="0"/>
              <a:t>Web Technologies</a:t>
            </a:r>
            <a:br>
              <a:rPr lang="en-US" sz="1350" dirty="0"/>
            </a:br>
            <a:r>
              <a:rPr lang="en-US" sz="3200" dirty="0"/>
              <a:t>Web Development (4 of 4)</a:t>
            </a:r>
            <a:br>
              <a:rPr lang="en-US" sz="3200" dirty="0"/>
            </a:br>
            <a:r>
              <a:rPr lang="en-US" sz="2000" dirty="0"/>
              <a:t>(Objective 13.6)</a:t>
            </a:r>
            <a:endParaRPr lang="en-US" sz="3600" dirty="0"/>
          </a:p>
        </p:txBody>
      </p:sp>
      <p:sp>
        <p:nvSpPr>
          <p:cNvPr id="6" name="Rectangle 3"/>
          <p:cNvSpPr>
            <a:spLocks noGrp="1" noChangeArrowheads="1"/>
          </p:cNvSpPr>
          <p:nvPr>
            <p:ph idx="1"/>
          </p:nvPr>
        </p:nvSpPr>
        <p:spPr>
          <a:xfrm>
            <a:off x="457200" y="1600200"/>
            <a:ext cx="8229600" cy="4800600"/>
          </a:xfrm>
          <a:ln>
            <a:solidFill>
              <a:schemeClr val="bg1"/>
            </a:solidFill>
          </a:ln>
        </p:spPr>
        <p:txBody>
          <a:bodyPr/>
          <a:lstStyle/>
          <a:p>
            <a:pPr>
              <a:spcBef>
                <a:spcPts val="0"/>
              </a:spcBef>
              <a:spcAft>
                <a:spcPts val="1800"/>
              </a:spcAft>
              <a:defRPr/>
            </a:pPr>
            <a:r>
              <a:rPr lang="en-US" dirty="0">
                <a:solidFill>
                  <a:srgbClr val="007FA3"/>
                </a:solidFill>
              </a:rPr>
              <a:t>Hypertext Transfer Protocol (HTTP) was created to transfer hypertext documents across the Internet</a:t>
            </a:r>
          </a:p>
          <a:p>
            <a:pPr>
              <a:spcBef>
                <a:spcPts val="0"/>
              </a:spcBef>
              <a:spcAft>
                <a:spcPts val="1800"/>
              </a:spcAft>
            </a:pPr>
            <a:r>
              <a:rPr lang="en-US" dirty="0">
                <a:solidFill>
                  <a:srgbClr val="007FA3"/>
                </a:solidFill>
              </a:rPr>
              <a:t>Hypertext Transfer Protocol Secure (HTTPS) ensures that data is sent securely over the web</a:t>
            </a:r>
          </a:p>
          <a:p>
            <a:pPr lvl="1">
              <a:spcBef>
                <a:spcPts val="0"/>
              </a:spcBef>
              <a:spcAft>
                <a:spcPts val="1800"/>
              </a:spcAft>
            </a:pPr>
            <a:r>
              <a:rPr lang="en-US" kern="1200" dirty="0">
                <a:latin typeface="Arial" charset="0"/>
              </a:rPr>
              <a:t>SSL</a:t>
            </a:r>
          </a:p>
          <a:p>
            <a:pPr lvl="1">
              <a:spcBef>
                <a:spcPts val="0"/>
              </a:spcBef>
              <a:spcAft>
                <a:spcPts val="1800"/>
              </a:spcAft>
            </a:pPr>
            <a:r>
              <a:rPr lang="en-US" kern="1200" dirty="0">
                <a:latin typeface="Arial" charset="0"/>
              </a:rPr>
              <a:t>TLS</a:t>
            </a:r>
          </a:p>
        </p:txBody>
      </p:sp>
    </p:spTree>
    <p:extLst>
      <p:ext uri="{BB962C8B-B14F-4D97-AF65-F5344CB8AC3E}">
        <p14:creationId xmlns:p14="http://schemas.microsoft.com/office/powerpoint/2010/main" val="64213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Web Technologies</a:t>
            </a:r>
            <a:br>
              <a:rPr lang="en-US" sz="3000" dirty="0"/>
            </a:br>
            <a:r>
              <a:rPr lang="en-US" sz="3200" dirty="0"/>
              <a:t>Application Architecture (1 of 3)</a:t>
            </a:r>
            <a:br>
              <a:rPr lang="en-US" sz="3200" dirty="0"/>
            </a:br>
            <a:r>
              <a:rPr lang="en-US" sz="2000" dirty="0"/>
              <a:t>(Objective 13.7)</a:t>
            </a:r>
            <a:endParaRPr lang="en-US" sz="2700" dirty="0"/>
          </a:p>
        </p:txBody>
      </p:sp>
      <p:sp>
        <p:nvSpPr>
          <p:cNvPr id="140291" name="Rectangle 3"/>
          <p:cNvSpPr>
            <a:spLocks noGrp="1" noChangeArrowheads="1"/>
          </p:cNvSpPr>
          <p:nvPr>
            <p:ph idx="1"/>
          </p:nvPr>
        </p:nvSpPr>
        <p:spPr>
          <a:ln>
            <a:solidFill>
              <a:schemeClr val="bg1"/>
            </a:solidFill>
          </a:ln>
        </p:spPr>
        <p:txBody>
          <a:bodyPr/>
          <a:lstStyle/>
          <a:p>
            <a:pPr>
              <a:spcBef>
                <a:spcPts val="0"/>
              </a:spcBef>
              <a:spcAft>
                <a:spcPts val="1800"/>
              </a:spcAft>
              <a:defRPr/>
            </a:pPr>
            <a:r>
              <a:rPr lang="en-US" dirty="0">
                <a:solidFill>
                  <a:srgbClr val="007FA3"/>
                </a:solidFill>
              </a:rPr>
              <a:t>Server-side applications</a:t>
            </a:r>
          </a:p>
          <a:p>
            <a:pPr lvl="1">
              <a:spcBef>
                <a:spcPts val="0"/>
              </a:spcBef>
              <a:spcAft>
                <a:spcPts val="1800"/>
              </a:spcAft>
            </a:pPr>
            <a:r>
              <a:rPr lang="en-US" kern="1200" dirty="0">
                <a:latin typeface="Arial" charset="0"/>
              </a:rPr>
              <a:t>The web is a client/server network</a:t>
            </a:r>
          </a:p>
          <a:p>
            <a:pPr lvl="1">
              <a:spcBef>
                <a:spcPts val="0"/>
              </a:spcBef>
              <a:spcAft>
                <a:spcPts val="1800"/>
              </a:spcAft>
            </a:pPr>
            <a:r>
              <a:rPr lang="en-US" kern="1200" dirty="0">
                <a:latin typeface="Arial" charset="0"/>
              </a:rPr>
              <a:t>Program on server is considered server-side</a:t>
            </a:r>
          </a:p>
          <a:p>
            <a:pPr lvl="1">
              <a:spcBef>
                <a:spcPts val="0"/>
              </a:spcBef>
              <a:spcAft>
                <a:spcPts val="1800"/>
              </a:spcAft>
            </a:pPr>
            <a:r>
              <a:rPr lang="en-US" kern="1200" dirty="0">
                <a:latin typeface="Arial" charset="0"/>
              </a:rPr>
              <a:t>Can require many communication sessions between client and server</a:t>
            </a:r>
          </a:p>
          <a:p>
            <a:pPr lvl="1">
              <a:spcBef>
                <a:spcPts val="0"/>
              </a:spcBef>
              <a:spcAft>
                <a:spcPts val="1800"/>
              </a:spcAft>
            </a:pPr>
            <a:r>
              <a:rPr lang="en-US" kern="1200" dirty="0">
                <a:latin typeface="Arial" charset="0"/>
              </a:rPr>
              <a:t>Can perform very complex operations</a:t>
            </a:r>
          </a:p>
        </p:txBody>
      </p:sp>
    </p:spTree>
    <p:extLst>
      <p:ext uri="{BB962C8B-B14F-4D97-AF65-F5344CB8AC3E}">
        <p14:creationId xmlns:p14="http://schemas.microsoft.com/office/powerpoint/2010/main" val="1458417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normAutofit/>
          </a:bodyPr>
          <a:lstStyle/>
          <a:p>
            <a:pPr>
              <a:defRPr/>
            </a:pPr>
            <a:r>
              <a:rPr lang="en-US" dirty="0"/>
              <a:t>Web Technologies</a:t>
            </a:r>
            <a:br>
              <a:rPr lang="en-US" dirty="0"/>
            </a:br>
            <a:r>
              <a:rPr lang="en-US" sz="3200" dirty="0"/>
              <a:t>Application Architecture (2 of 3)</a:t>
            </a:r>
            <a:br>
              <a:rPr lang="en-US" sz="3200" dirty="0"/>
            </a:br>
            <a:r>
              <a:rPr lang="en-US" sz="2000" dirty="0"/>
              <a:t>(Objective 13.7)</a:t>
            </a:r>
            <a:endParaRPr lang="en-US" sz="2700" dirty="0"/>
          </a:p>
        </p:txBody>
      </p:sp>
      <p:sp>
        <p:nvSpPr>
          <p:cNvPr id="140291" name="Rectangle 3"/>
          <p:cNvSpPr>
            <a:spLocks noGrp="1" noChangeArrowheads="1"/>
          </p:cNvSpPr>
          <p:nvPr>
            <p:ph idx="1"/>
          </p:nvPr>
        </p:nvSpPr>
        <p:spPr>
          <a:ln>
            <a:solidFill>
              <a:schemeClr val="bg1"/>
            </a:solidFill>
          </a:ln>
        </p:spPr>
        <p:txBody>
          <a:bodyPr/>
          <a:lstStyle/>
          <a:p>
            <a:pPr>
              <a:spcBef>
                <a:spcPts val="0"/>
              </a:spcBef>
              <a:spcAft>
                <a:spcPts val="1800"/>
              </a:spcAft>
              <a:defRPr/>
            </a:pPr>
            <a:r>
              <a:rPr lang="en-US" dirty="0">
                <a:solidFill>
                  <a:srgbClr val="007FA3"/>
                </a:solidFill>
              </a:rPr>
              <a:t>Client-side applications</a:t>
            </a:r>
          </a:p>
          <a:p>
            <a:pPr lvl="1">
              <a:spcBef>
                <a:spcPts val="0"/>
              </a:spcBef>
              <a:spcAft>
                <a:spcPts val="1800"/>
              </a:spcAft>
            </a:pPr>
            <a:r>
              <a:rPr lang="en-US" kern="1200" dirty="0">
                <a:latin typeface="Arial" charset="0"/>
              </a:rPr>
              <a:t>Programs that run on client computer</a:t>
            </a:r>
          </a:p>
          <a:p>
            <a:pPr lvl="1">
              <a:spcBef>
                <a:spcPts val="0"/>
              </a:spcBef>
              <a:spcAft>
                <a:spcPts val="1800"/>
              </a:spcAft>
            </a:pPr>
            <a:r>
              <a:rPr lang="en-US" kern="1200" dirty="0">
                <a:latin typeface="Arial" charset="0"/>
              </a:rPr>
              <a:t>Require no interaction with web server</a:t>
            </a:r>
          </a:p>
          <a:p>
            <a:pPr lvl="1">
              <a:spcBef>
                <a:spcPts val="0"/>
              </a:spcBef>
              <a:spcAft>
                <a:spcPts val="1800"/>
              </a:spcAft>
            </a:pPr>
            <a:r>
              <a:rPr lang="en-US" kern="1200" dirty="0">
                <a:latin typeface="Arial" charset="0"/>
              </a:rPr>
              <a:t>New data is only sent in response to a request</a:t>
            </a:r>
          </a:p>
          <a:p>
            <a:pPr lvl="1">
              <a:spcBef>
                <a:spcPts val="0"/>
              </a:spcBef>
              <a:spcAft>
                <a:spcPts val="1800"/>
              </a:spcAft>
            </a:pPr>
            <a:r>
              <a:rPr lang="en-US" kern="1200" dirty="0">
                <a:latin typeface="Arial" charset="0"/>
              </a:rPr>
              <a:t>Exchange of data can make interactivity inefficient and slow</a:t>
            </a:r>
          </a:p>
          <a:p>
            <a:pPr lvl="1">
              <a:spcBef>
                <a:spcPts val="0"/>
              </a:spcBef>
              <a:spcAft>
                <a:spcPts val="1800"/>
              </a:spcAft>
            </a:pPr>
            <a:r>
              <a:rPr lang="en-US" kern="1200" dirty="0">
                <a:latin typeface="Arial" charset="0"/>
              </a:rPr>
              <a:t>More efficient on local computer</a:t>
            </a:r>
          </a:p>
        </p:txBody>
      </p:sp>
    </p:spTree>
    <p:extLst>
      <p:ext uri="{BB962C8B-B14F-4D97-AF65-F5344CB8AC3E}">
        <p14:creationId xmlns:p14="http://schemas.microsoft.com/office/powerpoint/2010/main" val="2445933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normAutofit/>
          </a:bodyPr>
          <a:lstStyle/>
          <a:p>
            <a:pPr>
              <a:defRPr/>
            </a:pPr>
            <a:r>
              <a:rPr lang="en-US" dirty="0"/>
              <a:t>Web Technologies</a:t>
            </a:r>
            <a:br>
              <a:rPr lang="en-US" dirty="0"/>
            </a:br>
            <a:r>
              <a:rPr lang="en-US" sz="3200" dirty="0"/>
              <a:t>Application Architecture (3 of 3)</a:t>
            </a:r>
            <a:br>
              <a:rPr lang="en-US" sz="3200" dirty="0"/>
            </a:br>
            <a:r>
              <a:rPr lang="en-US" sz="2000" dirty="0"/>
              <a:t>(Objective 13.7)</a:t>
            </a:r>
            <a:endParaRPr lang="en-US" dirty="0"/>
          </a:p>
        </p:txBody>
      </p:sp>
      <p:sp>
        <p:nvSpPr>
          <p:cNvPr id="7" name="Rectangle 3"/>
          <p:cNvSpPr>
            <a:spLocks noGrp="1" noChangeArrowheads="1"/>
          </p:cNvSpPr>
          <p:nvPr>
            <p:ph idx="1"/>
          </p:nvPr>
        </p:nvSpPr>
        <p:spPr>
          <a:ln>
            <a:solidFill>
              <a:schemeClr val="bg1"/>
            </a:solidFill>
          </a:ln>
        </p:spPr>
        <p:txBody>
          <a:bodyPr>
            <a:normAutofit/>
          </a:bodyPr>
          <a:lstStyle/>
          <a:p>
            <a:pPr eaLnBrk="1" hangingPunct="1">
              <a:spcBef>
                <a:spcPts val="0"/>
              </a:spcBef>
              <a:spcAft>
                <a:spcPts val="1200"/>
              </a:spcAft>
              <a:defRPr/>
            </a:pPr>
            <a:r>
              <a:rPr lang="en-US" dirty="0">
                <a:solidFill>
                  <a:srgbClr val="007FA3"/>
                </a:solidFill>
              </a:rPr>
              <a:t>JavaScript</a:t>
            </a:r>
          </a:p>
          <a:p>
            <a:pPr lvl="1">
              <a:spcBef>
                <a:spcPts val="0"/>
              </a:spcBef>
              <a:spcAft>
                <a:spcPts val="1200"/>
              </a:spcAft>
              <a:defRPr/>
            </a:pPr>
            <a:r>
              <a:rPr lang="en-US" dirty="0">
                <a:solidFill>
                  <a:schemeClr val="tx1"/>
                </a:solidFill>
              </a:rPr>
              <a:t>Commonly used scripting language</a:t>
            </a:r>
          </a:p>
          <a:p>
            <a:pPr>
              <a:spcBef>
                <a:spcPts val="0"/>
              </a:spcBef>
              <a:spcAft>
                <a:spcPts val="1200"/>
              </a:spcAft>
              <a:defRPr/>
            </a:pPr>
            <a:r>
              <a:rPr lang="en-US" kern="1200" dirty="0">
                <a:latin typeface="Arial" charset="0"/>
              </a:rPr>
              <a:t>Document Object Model (DOM)</a:t>
            </a:r>
          </a:p>
          <a:p>
            <a:pPr lvl="1">
              <a:spcBef>
                <a:spcPts val="0"/>
              </a:spcBef>
              <a:spcAft>
                <a:spcPts val="1200"/>
              </a:spcAft>
              <a:defRPr/>
            </a:pPr>
            <a:r>
              <a:rPr lang="en-US" kern="1200" dirty="0">
                <a:latin typeface="Arial" charset="0"/>
              </a:rPr>
              <a:t>Organize objects and page elements</a:t>
            </a:r>
            <a:endParaRPr lang="en-US" kern="1200" dirty="0">
              <a:solidFill>
                <a:srgbClr val="007FA3"/>
              </a:solidFill>
              <a:latin typeface="Arial" charset="0"/>
            </a:endParaRPr>
          </a:p>
        </p:txBody>
      </p:sp>
      <p:pic>
        <p:nvPicPr>
          <p:cNvPr id="4" name="Picture 3" descr="A diagram shows the deployment in steps: STEP 1: Request from browser for game. STEP 2: Java applet code sent to your computer (from ArcadePod.com server). STEP 3: Computer executes Java applet code and game displays.">
            <a:extLst>
              <a:ext uri="{FF2B5EF4-FFF2-40B4-BE49-F238E27FC236}">
                <a16:creationId xmlns:a16="http://schemas.microsoft.com/office/drawing/2014/main" id="{DFCC4228-A209-402C-8F18-0538DE6892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4155301"/>
            <a:ext cx="4293108" cy="2204997"/>
          </a:xfrm>
          <a:prstGeom prst="rect">
            <a:avLst/>
          </a:prstGeom>
        </p:spPr>
      </p:pic>
    </p:spTree>
    <p:extLst>
      <p:ext uri="{BB962C8B-B14F-4D97-AF65-F5344CB8AC3E}">
        <p14:creationId xmlns:p14="http://schemas.microsoft.com/office/powerpoint/2010/main" val="42039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lstStyle/>
          <a:p>
            <a:pPr eaLnBrk="1" hangingPunct="1">
              <a:defRPr/>
            </a:pPr>
            <a:r>
              <a:rPr lang="en-US" dirty="0"/>
              <a:t>Communications Over the Internet</a:t>
            </a:r>
            <a:br>
              <a:rPr lang="en-US" dirty="0"/>
            </a:br>
            <a:r>
              <a:rPr lang="en-US" sz="3200" dirty="0"/>
              <a:t>Types of Internet Communication (1 of 2)</a:t>
            </a:r>
            <a:br>
              <a:rPr lang="en-US" sz="3200" dirty="0"/>
            </a:br>
            <a:r>
              <a:rPr lang="en-US" sz="2000" dirty="0"/>
              <a:t>(Objective 13.8)</a:t>
            </a:r>
            <a:endParaRPr lang="en-US" dirty="0"/>
          </a:p>
        </p:txBody>
      </p:sp>
      <p:sp>
        <p:nvSpPr>
          <p:cNvPr id="6" name="Rectangle 3"/>
          <p:cNvSpPr>
            <a:spLocks noGrp="1" noChangeArrowheads="1"/>
          </p:cNvSpPr>
          <p:nvPr>
            <p:ph idx="1"/>
          </p:nvPr>
        </p:nvSpPr>
        <p:spPr>
          <a:xfrm>
            <a:off x="457200" y="1600200"/>
            <a:ext cx="6477000" cy="5029200"/>
          </a:xfrm>
          <a:ln>
            <a:solidFill>
              <a:schemeClr val="bg1"/>
            </a:solidFill>
          </a:ln>
        </p:spPr>
        <p:txBody>
          <a:bodyPr>
            <a:normAutofit lnSpcReduction="10000"/>
          </a:bodyPr>
          <a:lstStyle/>
          <a:p>
            <a:pPr eaLnBrk="1" hangingPunct="1">
              <a:spcBef>
                <a:spcPts val="0"/>
              </a:spcBef>
              <a:spcAft>
                <a:spcPts val="600"/>
              </a:spcAft>
              <a:defRPr/>
            </a:pPr>
            <a:r>
              <a:rPr lang="en-US" dirty="0">
                <a:solidFill>
                  <a:srgbClr val="007FA3"/>
                </a:solidFill>
              </a:rPr>
              <a:t>E-mail is one of the most common communication methods</a:t>
            </a:r>
          </a:p>
          <a:p>
            <a:pPr lvl="1">
              <a:spcBef>
                <a:spcPts val="0"/>
              </a:spcBef>
              <a:spcAft>
                <a:spcPts val="600"/>
              </a:spcAft>
              <a:defRPr/>
            </a:pPr>
            <a:r>
              <a:rPr lang="en-US" dirty="0">
                <a:latin typeface="Arial" charset="0"/>
              </a:rPr>
              <a:t>Created in 1971</a:t>
            </a:r>
          </a:p>
          <a:p>
            <a:pPr lvl="1">
              <a:spcBef>
                <a:spcPts val="0"/>
              </a:spcBef>
              <a:spcAft>
                <a:spcPts val="600"/>
              </a:spcAft>
              <a:defRPr/>
            </a:pPr>
            <a:r>
              <a:rPr lang="en-US" dirty="0">
                <a:latin typeface="Arial" charset="0"/>
              </a:rPr>
              <a:t>Simple Mail Transfer</a:t>
            </a:r>
            <a:br>
              <a:rPr lang="en-US" dirty="0">
                <a:latin typeface="Arial" charset="0"/>
              </a:rPr>
            </a:br>
            <a:r>
              <a:rPr lang="en-US" dirty="0">
                <a:latin typeface="Arial" charset="0"/>
              </a:rPr>
              <a:t>Protocol (SMTP) is</a:t>
            </a:r>
            <a:br>
              <a:rPr lang="en-US" dirty="0">
                <a:latin typeface="Arial" charset="0"/>
              </a:rPr>
            </a:br>
            <a:r>
              <a:rPr lang="en-US" dirty="0">
                <a:latin typeface="Arial" charset="0"/>
              </a:rPr>
              <a:t>responsible for sending</a:t>
            </a:r>
            <a:br>
              <a:rPr lang="en-US" dirty="0">
                <a:latin typeface="Arial" charset="0"/>
              </a:rPr>
            </a:br>
            <a:r>
              <a:rPr lang="en-US" dirty="0">
                <a:latin typeface="Arial" charset="0"/>
              </a:rPr>
              <a:t>e-mail</a:t>
            </a:r>
          </a:p>
          <a:p>
            <a:pPr lvl="1">
              <a:spcBef>
                <a:spcPts val="0"/>
              </a:spcBef>
              <a:spcAft>
                <a:spcPts val="600"/>
              </a:spcAft>
              <a:defRPr/>
            </a:pPr>
            <a:r>
              <a:rPr lang="fr-FR" dirty="0">
                <a:latin typeface="Arial" charset="0"/>
              </a:rPr>
              <a:t>Multipurpose Internet Mail Extensions (MIME) </a:t>
            </a:r>
            <a:r>
              <a:rPr lang="en-US" dirty="0">
                <a:latin typeface="Arial" charset="0"/>
              </a:rPr>
              <a:t>allows</a:t>
            </a:r>
            <a:r>
              <a:rPr lang="fr-FR" dirty="0">
                <a:latin typeface="Arial" charset="0"/>
              </a:rPr>
              <a:t> </a:t>
            </a:r>
            <a:r>
              <a:rPr lang="en-US" dirty="0">
                <a:latin typeface="Arial" charset="0"/>
              </a:rPr>
              <a:t>sending</a:t>
            </a:r>
            <a:r>
              <a:rPr lang="fr-FR" dirty="0">
                <a:latin typeface="Arial" charset="0"/>
              </a:rPr>
              <a:t> of files</a:t>
            </a:r>
            <a:endParaRPr lang="en-US" dirty="0">
              <a:latin typeface="Arial" charset="0"/>
            </a:endParaRPr>
          </a:p>
        </p:txBody>
      </p:sp>
      <p:pic>
        <p:nvPicPr>
          <p:cNvPr id="3" name="Picture 2" descr="STEP 1: You send an e-mail message to&#10;your friend Cheyenne. STEP 2: Your ISP’s e-mail server consults the DNS server for Cheyenne’s domain&#10;address. STEP 3: The DNS server provides the domain IP address. STEP 4: The e-mail server forwards your e-mail through the Internet to Cheyenne’s ISP’s e-mail server. STEP 5: The next time Cheyenne checks her e-mail,&#10;she gets your e-mail.">
            <a:extLst>
              <a:ext uri="{FF2B5EF4-FFF2-40B4-BE49-F238E27FC236}">
                <a16:creationId xmlns:a16="http://schemas.microsoft.com/office/drawing/2014/main" id="{F4D2FC54-AE5D-4078-A675-3AA5CB381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2014398"/>
            <a:ext cx="3632341" cy="2589277"/>
          </a:xfrm>
          <a:prstGeom prst="rect">
            <a:avLst/>
          </a:prstGeom>
        </p:spPr>
      </p:pic>
    </p:spTree>
    <p:extLst>
      <p:ext uri="{BB962C8B-B14F-4D97-AF65-F5344CB8AC3E}">
        <p14:creationId xmlns:p14="http://schemas.microsoft.com/office/powerpoint/2010/main" val="2212373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0"/>
            <a:ext cx="8686800" cy="1600200"/>
          </a:xfrm>
        </p:spPr>
        <p:txBody>
          <a:bodyPr/>
          <a:lstStyle/>
          <a:p>
            <a:pPr>
              <a:defRPr/>
            </a:pPr>
            <a:r>
              <a:rPr lang="en-US" dirty="0"/>
              <a:t>Communications Over the Internet</a:t>
            </a:r>
            <a:br>
              <a:rPr lang="en-US" dirty="0"/>
            </a:br>
            <a:r>
              <a:rPr lang="en-US" sz="3200" dirty="0"/>
              <a:t>Types of Internet Communication (2 of 2)</a:t>
            </a:r>
            <a:br>
              <a:rPr lang="en-US" sz="3200" dirty="0"/>
            </a:br>
            <a:r>
              <a:rPr lang="en-US" sz="2000" dirty="0"/>
              <a:t>(Objective 13.8)</a:t>
            </a:r>
            <a:endParaRPr lang="en-US" dirty="0"/>
          </a:p>
        </p:txBody>
      </p:sp>
      <p:sp>
        <p:nvSpPr>
          <p:cNvPr id="8" name="Rectangle 3"/>
          <p:cNvSpPr>
            <a:spLocks noGrp="1" noChangeArrowheads="1"/>
          </p:cNvSpPr>
          <p:nvPr>
            <p:ph idx="1"/>
          </p:nvPr>
        </p:nvSpPr>
        <p:spPr>
          <a:xfrm>
            <a:off x="457201" y="1600200"/>
            <a:ext cx="4724400" cy="4953000"/>
          </a:xfrm>
          <a:ln>
            <a:solidFill>
              <a:schemeClr val="bg1"/>
            </a:solidFill>
          </a:ln>
        </p:spPr>
        <p:txBody>
          <a:bodyPr>
            <a:normAutofit/>
          </a:bodyPr>
          <a:lstStyle/>
          <a:p>
            <a:pPr eaLnBrk="1" hangingPunct="1">
              <a:spcBef>
                <a:spcPts val="0"/>
              </a:spcBef>
              <a:spcAft>
                <a:spcPts val="1800"/>
              </a:spcAft>
              <a:defRPr/>
            </a:pPr>
            <a:r>
              <a:rPr lang="en-US" dirty="0">
                <a:solidFill>
                  <a:srgbClr val="007FA3"/>
                </a:solidFill>
              </a:rPr>
              <a:t>Instant messaging</a:t>
            </a:r>
          </a:p>
          <a:p>
            <a:pPr lvl="1">
              <a:spcBef>
                <a:spcPts val="0"/>
              </a:spcBef>
              <a:spcAft>
                <a:spcPts val="1800"/>
              </a:spcAft>
              <a:defRPr/>
            </a:pPr>
            <a:r>
              <a:rPr lang="en-US" dirty="0"/>
              <a:t>Another very common communication method</a:t>
            </a:r>
          </a:p>
          <a:p>
            <a:pPr lvl="1">
              <a:spcBef>
                <a:spcPts val="0"/>
              </a:spcBef>
              <a:spcAft>
                <a:spcPts val="1800"/>
              </a:spcAft>
              <a:defRPr/>
            </a:pPr>
            <a:r>
              <a:rPr lang="en-US" dirty="0"/>
              <a:t>Uses a client program</a:t>
            </a:r>
          </a:p>
          <a:p>
            <a:pPr lvl="1">
              <a:spcBef>
                <a:spcPts val="0"/>
              </a:spcBef>
              <a:spcAft>
                <a:spcPts val="1800"/>
              </a:spcAft>
              <a:defRPr/>
            </a:pPr>
            <a:r>
              <a:rPr lang="en-US" dirty="0"/>
              <a:t>Makes connection with chat server</a:t>
            </a:r>
          </a:p>
          <a:p>
            <a:pPr lvl="1">
              <a:spcBef>
                <a:spcPts val="0"/>
              </a:spcBef>
              <a:spcAft>
                <a:spcPts val="1800"/>
              </a:spcAft>
              <a:defRPr/>
            </a:pPr>
            <a:r>
              <a:rPr lang="en-US" dirty="0"/>
              <a:t>Chatting takes place between two devices</a:t>
            </a:r>
          </a:p>
        </p:txBody>
      </p:sp>
      <p:sp>
        <p:nvSpPr>
          <p:cNvPr id="3" name="AutoShape 2" descr="http://ftp.prepresspmg.com/13-0229_PH_TIA_11e/IMAGE_LIBRARY_HI_RES/M13/fig_13_20.jpg"/>
          <p:cNvSpPr>
            <a:spLocks noChangeAspect="1" noChangeArrowheads="1"/>
          </p:cNvSpPr>
          <p:nvPr/>
        </p:nvSpPr>
        <p:spPr bwMode="auto">
          <a:xfrm>
            <a:off x="1259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dirty="0"/>
          </a:p>
        </p:txBody>
      </p:sp>
      <p:pic>
        <p:nvPicPr>
          <p:cNvPr id="5" name="Picture 4" descr="Your tablet runs IM software. Your buddy’s smartphone&#10;runs the same IM software.&#10;Step 1: Contact chat server to see who is online.&#10;Step 2: From chat server, IP addresses of your buddies are sent to your computer.                                             STEP 3: Chat with your buddy commences via his IP address.">
            <a:extLst>
              <a:ext uri="{FF2B5EF4-FFF2-40B4-BE49-F238E27FC236}">
                <a16:creationId xmlns:a16="http://schemas.microsoft.com/office/drawing/2014/main" id="{6917ADCA-DEDA-41EA-AA70-6D2618A6CB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2057400"/>
            <a:ext cx="3859306" cy="3200400"/>
          </a:xfrm>
          <a:prstGeom prst="rect">
            <a:avLst/>
          </a:prstGeom>
        </p:spPr>
      </p:pic>
    </p:spTree>
    <p:extLst>
      <p:ext uri="{BB962C8B-B14F-4D97-AF65-F5344CB8AC3E}">
        <p14:creationId xmlns:p14="http://schemas.microsoft.com/office/powerpoint/2010/main" val="289295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lstStyle/>
          <a:p>
            <a:pPr eaLnBrk="1" hangingPunct="1">
              <a:defRPr/>
            </a:pPr>
            <a:r>
              <a:rPr lang="en-US" dirty="0"/>
              <a:t>Communications Over the Internet</a:t>
            </a:r>
            <a:br>
              <a:rPr lang="en-US" sz="2400" dirty="0"/>
            </a:br>
            <a:r>
              <a:rPr lang="en-US" sz="3200" dirty="0"/>
              <a:t>Encryption (1 of 3)</a:t>
            </a:r>
            <a:br>
              <a:rPr lang="en-US" sz="3200" dirty="0"/>
            </a:br>
            <a:r>
              <a:rPr lang="en-US" sz="2000" dirty="0"/>
              <a:t>(Objective 13.9)</a:t>
            </a:r>
            <a:endParaRPr lang="en-US" sz="3600" dirty="0"/>
          </a:p>
        </p:txBody>
      </p:sp>
      <p:sp>
        <p:nvSpPr>
          <p:cNvPr id="140291" name="Rectangle 3"/>
          <p:cNvSpPr>
            <a:spLocks noGrp="1" noChangeArrowheads="1"/>
          </p:cNvSpPr>
          <p:nvPr>
            <p:ph idx="1"/>
          </p:nvPr>
        </p:nvSpPr>
        <p:spPr>
          <a:xfrm>
            <a:off x="457200" y="1600200"/>
            <a:ext cx="8153399" cy="5105400"/>
          </a:xfrm>
          <a:ln>
            <a:solidFill>
              <a:schemeClr val="bg1"/>
            </a:solidFill>
          </a:ln>
        </p:spPr>
        <p:txBody>
          <a:bodyPr>
            <a:noAutofit/>
          </a:bodyPr>
          <a:lstStyle/>
          <a:p>
            <a:pPr>
              <a:spcBef>
                <a:spcPts val="0"/>
              </a:spcBef>
              <a:spcAft>
                <a:spcPts val="2400"/>
              </a:spcAft>
              <a:defRPr/>
            </a:pPr>
            <a:r>
              <a:rPr lang="en-US" dirty="0">
                <a:solidFill>
                  <a:srgbClr val="007FA3"/>
                </a:solidFill>
              </a:rPr>
              <a:t>Encryption</a:t>
            </a:r>
          </a:p>
          <a:p>
            <a:pPr lvl="1">
              <a:spcBef>
                <a:spcPts val="0"/>
              </a:spcBef>
              <a:spcAft>
                <a:spcPts val="2400"/>
              </a:spcAft>
              <a:defRPr/>
            </a:pPr>
            <a:r>
              <a:rPr lang="en-US" dirty="0"/>
              <a:t>Email is susceptible to being read by unintended parties</a:t>
            </a:r>
          </a:p>
          <a:p>
            <a:pPr lvl="1">
              <a:spcBef>
                <a:spcPts val="0"/>
              </a:spcBef>
              <a:spcAft>
                <a:spcPts val="2400"/>
              </a:spcAft>
              <a:defRPr/>
            </a:pPr>
            <a:r>
              <a:rPr lang="en-US" dirty="0"/>
              <a:t>Might remain on servers</a:t>
            </a:r>
          </a:p>
          <a:p>
            <a:pPr lvl="1">
              <a:spcBef>
                <a:spcPts val="0"/>
              </a:spcBef>
              <a:spcAft>
                <a:spcPts val="2400"/>
              </a:spcAft>
              <a:defRPr/>
            </a:pPr>
            <a:r>
              <a:rPr lang="en-US" dirty="0"/>
              <a:t>Process of coding e-mail so that only the person with the key can decode the message</a:t>
            </a:r>
            <a:endParaRPr lang="en-US" sz="1400" dirty="0">
              <a:latin typeface="Arial" charset="0"/>
            </a:endParaRPr>
          </a:p>
        </p:txBody>
      </p:sp>
    </p:spTree>
    <p:extLst>
      <p:ext uri="{BB962C8B-B14F-4D97-AF65-F5344CB8AC3E}">
        <p14:creationId xmlns:p14="http://schemas.microsoft.com/office/powerpoint/2010/main" val="590000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lstStyle/>
          <a:p>
            <a:pPr eaLnBrk="1" hangingPunct="1">
              <a:defRPr/>
            </a:pPr>
            <a:r>
              <a:rPr lang="en-US" dirty="0"/>
              <a:t>Communications Over the Internet</a:t>
            </a:r>
            <a:br>
              <a:rPr lang="en-US" sz="2400" dirty="0"/>
            </a:br>
            <a:r>
              <a:rPr lang="en-US" sz="3200" dirty="0"/>
              <a:t>Encryption (2 of 3)</a:t>
            </a:r>
            <a:br>
              <a:rPr lang="en-US" sz="3200" dirty="0"/>
            </a:br>
            <a:r>
              <a:rPr lang="en-US" sz="2000" dirty="0"/>
              <a:t>(Objective 13.9)</a:t>
            </a:r>
            <a:endParaRPr lang="en-US" sz="3600" dirty="0"/>
          </a:p>
        </p:txBody>
      </p:sp>
      <p:sp>
        <p:nvSpPr>
          <p:cNvPr id="140291" name="Rectangle 3"/>
          <p:cNvSpPr>
            <a:spLocks noGrp="1" noChangeArrowheads="1"/>
          </p:cNvSpPr>
          <p:nvPr>
            <p:ph idx="1"/>
          </p:nvPr>
        </p:nvSpPr>
        <p:spPr>
          <a:xfrm>
            <a:off x="457201" y="1600200"/>
            <a:ext cx="5564982" cy="5105400"/>
          </a:xfrm>
          <a:ln>
            <a:solidFill>
              <a:schemeClr val="bg1"/>
            </a:solidFill>
          </a:ln>
        </p:spPr>
        <p:txBody>
          <a:bodyPr>
            <a:normAutofit/>
          </a:bodyPr>
          <a:lstStyle/>
          <a:p>
            <a:pPr>
              <a:spcBef>
                <a:spcPts val="0"/>
              </a:spcBef>
              <a:spcAft>
                <a:spcPts val="1800"/>
              </a:spcAft>
              <a:defRPr/>
            </a:pPr>
            <a:r>
              <a:rPr lang="en-US" dirty="0">
                <a:solidFill>
                  <a:srgbClr val="007FA3"/>
                </a:solidFill>
              </a:rPr>
              <a:t>P</a:t>
            </a:r>
            <a:r>
              <a:rPr lang="en-US" dirty="0">
                <a:solidFill>
                  <a:srgbClr val="007FA3"/>
                </a:solidFill>
                <a:latin typeface="Arial" charset="0"/>
              </a:rPr>
              <a:t>rivate-key encryption</a:t>
            </a:r>
          </a:p>
          <a:p>
            <a:pPr lvl="1">
              <a:spcBef>
                <a:spcPts val="0"/>
              </a:spcBef>
              <a:spcAft>
                <a:spcPts val="1800"/>
              </a:spcAft>
              <a:defRPr/>
            </a:pPr>
            <a:r>
              <a:rPr lang="en-US" dirty="0"/>
              <a:t>Only the two parties have the code</a:t>
            </a:r>
          </a:p>
          <a:p>
            <a:pPr lvl="1">
              <a:spcBef>
                <a:spcPts val="0"/>
              </a:spcBef>
              <a:spcAft>
                <a:spcPts val="1800"/>
              </a:spcAft>
              <a:defRPr/>
            </a:pPr>
            <a:r>
              <a:rPr lang="en-US" dirty="0"/>
              <a:t>Could be a shift code</a:t>
            </a:r>
          </a:p>
          <a:p>
            <a:pPr lvl="1">
              <a:spcBef>
                <a:spcPts val="0"/>
              </a:spcBef>
              <a:spcAft>
                <a:spcPts val="1800"/>
              </a:spcAft>
              <a:defRPr/>
            </a:pPr>
            <a:r>
              <a:rPr lang="en-US" dirty="0"/>
              <a:t>Could be more complex substitution code</a:t>
            </a:r>
          </a:p>
          <a:p>
            <a:pPr lvl="1">
              <a:spcBef>
                <a:spcPts val="0"/>
              </a:spcBef>
              <a:spcAft>
                <a:spcPts val="1800"/>
              </a:spcAft>
              <a:defRPr/>
            </a:pPr>
            <a:r>
              <a:rPr lang="en-US" dirty="0"/>
              <a:t>Main problem is key</a:t>
            </a:r>
            <a:br>
              <a:rPr lang="en-US" dirty="0"/>
            </a:br>
            <a:r>
              <a:rPr lang="en-US" dirty="0"/>
              <a:t>security</a:t>
            </a:r>
          </a:p>
        </p:txBody>
      </p:sp>
      <p:pic>
        <p:nvPicPr>
          <p:cNvPr id="4" name="Picture 3" descr="A screenshot of a keyboard, with the text reading: Encrypt the word COMPUTER&#10;using a two position, right –shift&#10;encryption code.">
            <a:extLst>
              <a:ext uri="{FF2B5EF4-FFF2-40B4-BE49-F238E27FC236}">
                <a16:creationId xmlns:a16="http://schemas.microsoft.com/office/drawing/2014/main" id="{1769CDB7-CC42-446B-9613-6E4CE8B04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99" y="2895600"/>
            <a:ext cx="3509093" cy="3429000"/>
          </a:xfrm>
          <a:prstGeom prst="rect">
            <a:avLst/>
          </a:prstGeom>
        </p:spPr>
      </p:pic>
    </p:spTree>
    <p:extLst>
      <p:ext uri="{BB962C8B-B14F-4D97-AF65-F5344CB8AC3E}">
        <p14:creationId xmlns:p14="http://schemas.microsoft.com/office/powerpoint/2010/main" val="76501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noAutofit/>
          </a:bodyPr>
          <a:lstStyle/>
          <a:p>
            <a:pPr>
              <a:defRPr/>
            </a:pPr>
            <a:r>
              <a:rPr lang="en-US" dirty="0"/>
              <a:t>Communications Over the Internet</a:t>
            </a:r>
            <a:br>
              <a:rPr lang="en-US" sz="2400" dirty="0"/>
            </a:br>
            <a:r>
              <a:rPr lang="en-US" sz="3200" dirty="0"/>
              <a:t>Encryption (3 of 3)</a:t>
            </a:r>
            <a:br>
              <a:rPr lang="en-US" sz="3200" dirty="0"/>
            </a:br>
            <a:r>
              <a:rPr lang="en-US" sz="2000" dirty="0"/>
              <a:t>(Objective 13.9)</a:t>
            </a:r>
            <a:endParaRPr lang="en-US" sz="3200" dirty="0"/>
          </a:p>
        </p:txBody>
      </p:sp>
      <p:sp>
        <p:nvSpPr>
          <p:cNvPr id="140291" name="Rectangle 3"/>
          <p:cNvSpPr>
            <a:spLocks noGrp="1" noChangeArrowheads="1"/>
          </p:cNvSpPr>
          <p:nvPr>
            <p:ph idx="1"/>
          </p:nvPr>
        </p:nvSpPr>
        <p:spPr>
          <a:xfrm>
            <a:off x="457200" y="1600200"/>
            <a:ext cx="8686800" cy="5029200"/>
          </a:xfrm>
          <a:ln>
            <a:solidFill>
              <a:schemeClr val="bg1"/>
            </a:solidFill>
          </a:ln>
        </p:spPr>
        <p:txBody>
          <a:bodyPr/>
          <a:lstStyle/>
          <a:p>
            <a:pPr>
              <a:spcBef>
                <a:spcPts val="0"/>
              </a:spcBef>
              <a:spcAft>
                <a:spcPts val="600"/>
              </a:spcAft>
              <a:defRPr/>
            </a:pPr>
            <a:r>
              <a:rPr lang="en-US" dirty="0">
                <a:solidFill>
                  <a:srgbClr val="007FA3"/>
                </a:solidFill>
              </a:rPr>
              <a:t>Public-key encryption</a:t>
            </a:r>
          </a:p>
          <a:p>
            <a:pPr lvl="1">
              <a:spcBef>
                <a:spcPts val="0"/>
              </a:spcBef>
              <a:spcAft>
                <a:spcPts val="600"/>
              </a:spcAft>
            </a:pPr>
            <a:r>
              <a:rPr lang="en-US" kern="1200" dirty="0">
                <a:latin typeface="Arial" charset="0"/>
              </a:rPr>
              <a:t>Two keys (key pair) are created</a:t>
            </a:r>
          </a:p>
          <a:p>
            <a:pPr lvl="2">
              <a:spcBef>
                <a:spcPts val="0"/>
              </a:spcBef>
              <a:spcAft>
                <a:spcPts val="600"/>
              </a:spcAft>
            </a:pPr>
            <a:r>
              <a:rPr lang="en-US" kern="1200" dirty="0">
                <a:latin typeface="Arial" charset="0"/>
              </a:rPr>
              <a:t>One for coding, one for decoding</a:t>
            </a:r>
          </a:p>
          <a:p>
            <a:pPr lvl="1">
              <a:spcBef>
                <a:spcPts val="0"/>
              </a:spcBef>
              <a:spcAft>
                <a:spcPts val="600"/>
              </a:spcAft>
            </a:pPr>
            <a:r>
              <a:rPr lang="en-US" kern="1200" dirty="0">
                <a:latin typeface="Arial" charset="0"/>
              </a:rPr>
              <a:t>Coding key is distributed as public key</a:t>
            </a:r>
          </a:p>
          <a:p>
            <a:pPr lvl="2">
              <a:spcBef>
                <a:spcPts val="0"/>
              </a:spcBef>
              <a:spcAft>
                <a:spcPts val="600"/>
              </a:spcAft>
            </a:pPr>
            <a:r>
              <a:rPr lang="en-US" kern="1200" dirty="0">
                <a:latin typeface="Arial" charset="0"/>
              </a:rPr>
              <a:t>Message being sent is coded using public key</a:t>
            </a:r>
          </a:p>
          <a:p>
            <a:pPr lvl="1">
              <a:spcBef>
                <a:spcPts val="0"/>
              </a:spcBef>
              <a:spcAft>
                <a:spcPts val="600"/>
              </a:spcAft>
            </a:pPr>
            <a:r>
              <a:rPr lang="en-US" kern="1200" dirty="0">
                <a:latin typeface="Arial" charset="0"/>
              </a:rPr>
              <a:t>Decode using private key</a:t>
            </a:r>
          </a:p>
          <a:p>
            <a:pPr lvl="2">
              <a:spcBef>
                <a:spcPts val="0"/>
              </a:spcBef>
              <a:spcAft>
                <a:spcPts val="600"/>
              </a:spcAft>
            </a:pPr>
            <a:r>
              <a:rPr lang="en-US" kern="1200" dirty="0">
                <a:latin typeface="Arial" charset="0"/>
              </a:rPr>
              <a:t>Only receiver knows private key</a:t>
            </a:r>
          </a:p>
          <a:p>
            <a:pPr lvl="1">
              <a:spcBef>
                <a:spcPts val="0"/>
              </a:spcBef>
              <a:spcAft>
                <a:spcPts val="600"/>
              </a:spcAft>
            </a:pPr>
            <a:r>
              <a:rPr lang="en-US" kern="1200" dirty="0">
                <a:latin typeface="Arial" charset="0"/>
              </a:rPr>
              <a:t>Mathematical relationship between two keys</a:t>
            </a:r>
          </a:p>
          <a:p>
            <a:pPr lvl="1">
              <a:spcBef>
                <a:spcPts val="0"/>
              </a:spcBef>
              <a:spcAft>
                <a:spcPts val="600"/>
              </a:spcAft>
            </a:pPr>
            <a:r>
              <a:rPr lang="en-US" dirty="0">
                <a:latin typeface="Arial" charset="0"/>
              </a:rPr>
              <a:t>Pretty Good Privacy (PGP) are available for download</a:t>
            </a:r>
          </a:p>
        </p:txBody>
      </p:sp>
    </p:spTree>
    <p:extLst>
      <p:ext uri="{BB962C8B-B14F-4D97-AF65-F5344CB8AC3E}">
        <p14:creationId xmlns:p14="http://schemas.microsoft.com/office/powerpoint/2010/main" val="374360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13.6  Compare and contrast a variety of web development languages.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13.7  Compare and contrast server-side and client-side application software.</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13.8  Discuss the mechanisms for communicating via e-mail and instant messaging.</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13.9  Explain how data encryption improves security.</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2)</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fontScale="90000"/>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0549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56720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eaLnBrk="1" hangingPunct="1">
              <a:defRPr/>
            </a:pPr>
            <a:r>
              <a:rPr lang="en-US" dirty="0"/>
              <a:t>Internet Management and Networking</a:t>
            </a:r>
            <a:br>
              <a:rPr lang="en-US" dirty="0"/>
            </a:br>
            <a:r>
              <a:rPr lang="en-US" sz="3200" dirty="0"/>
              <a:t>Management (1 of 2)</a:t>
            </a:r>
            <a:br>
              <a:rPr lang="en-US" sz="3200" dirty="0"/>
            </a:br>
            <a:r>
              <a:rPr lang="en-US" sz="2000" dirty="0"/>
              <a:t>(Objective 13.1)</a:t>
            </a:r>
            <a:endParaRPr lang="en-US" sz="2700" dirty="0"/>
          </a:p>
        </p:txBody>
      </p:sp>
      <p:sp>
        <p:nvSpPr>
          <p:cNvPr id="3" name="TextBox 2">
            <a:extLst>
              <a:ext uri="{FF2B5EF4-FFF2-40B4-BE49-F238E27FC236}">
                <a16:creationId xmlns:a16="http://schemas.microsoft.com/office/drawing/2014/main" id="{F88CB04D-54B4-4E55-800F-2C447E9DF49F}"/>
              </a:ext>
            </a:extLst>
          </p:cNvPr>
          <p:cNvSpPr txBox="1"/>
          <p:nvPr/>
        </p:nvSpPr>
        <p:spPr>
          <a:xfrm>
            <a:off x="457200" y="1610360"/>
            <a:ext cx="8686800" cy="4493538"/>
          </a:xfrm>
          <a:prstGeom prst="rect">
            <a:avLst/>
          </a:prstGeom>
          <a:noFill/>
        </p:spPr>
        <p:txBody>
          <a:bodyPr wrap="square" rtlCol="0">
            <a:spAutoFit/>
          </a:bodyPr>
          <a:lstStyle/>
          <a:p>
            <a:pPr marL="256032" indent="-154432">
              <a:spcAft>
                <a:spcPts val="1200"/>
              </a:spcAft>
              <a:buClr>
                <a:srgbClr val="007FA3"/>
              </a:buClr>
              <a:buSzPct val="100000"/>
              <a:buFont typeface="Arial"/>
              <a:buChar char="•"/>
              <a:defRPr/>
            </a:pPr>
            <a:r>
              <a:rPr lang="en-US" sz="3200" dirty="0">
                <a:solidFill>
                  <a:srgbClr val="007FA3"/>
                </a:solidFill>
              </a:rPr>
              <a:t>Internet Society</a:t>
            </a:r>
          </a:p>
          <a:p>
            <a:pPr marL="742950" lvl="1" indent="-184150">
              <a:spcAft>
                <a:spcPts val="1200"/>
              </a:spcAft>
              <a:buClr>
                <a:srgbClr val="007FA3"/>
              </a:buClr>
              <a:buSzPct val="100000"/>
              <a:buFont typeface="Arial"/>
              <a:buChar char="–"/>
              <a:defRPr/>
            </a:pPr>
            <a:r>
              <a:rPr lang="en-US" sz="2800" dirty="0">
                <a:solidFill>
                  <a:schemeClr val="dk1"/>
                </a:solidFill>
              </a:rPr>
              <a:t>Provides leadership for orderly growth and development of the Internet</a:t>
            </a:r>
          </a:p>
          <a:p>
            <a:pPr marL="256032" indent="-154432">
              <a:spcAft>
                <a:spcPts val="1200"/>
              </a:spcAft>
              <a:buClr>
                <a:srgbClr val="007FA3"/>
              </a:buClr>
              <a:buSzPct val="100000"/>
              <a:buFont typeface="Arial"/>
              <a:buChar char="•"/>
              <a:defRPr/>
            </a:pPr>
            <a:r>
              <a:rPr lang="en-US" sz="3200" dirty="0">
                <a:solidFill>
                  <a:srgbClr val="007FA3"/>
                </a:solidFill>
              </a:rPr>
              <a:t>Internet Engineering Task Force (IETF)</a:t>
            </a:r>
          </a:p>
          <a:p>
            <a:pPr marL="742950" lvl="1" indent="-184150">
              <a:spcAft>
                <a:spcPts val="1200"/>
              </a:spcAft>
              <a:buClr>
                <a:srgbClr val="007FA3"/>
              </a:buClr>
              <a:buSzPct val="100000"/>
              <a:buFont typeface="Arial"/>
              <a:buChar char="–"/>
              <a:defRPr/>
            </a:pPr>
            <a:r>
              <a:rPr lang="en-US" sz="2800" dirty="0">
                <a:solidFill>
                  <a:schemeClr val="dk1"/>
                </a:solidFill>
              </a:rPr>
              <a:t>Researches new Internet technologies</a:t>
            </a:r>
          </a:p>
          <a:p>
            <a:pPr marL="256032" lvl="1" indent="-154432">
              <a:spcAft>
                <a:spcPts val="1200"/>
              </a:spcAft>
              <a:buClr>
                <a:srgbClr val="007FA3"/>
              </a:buClr>
              <a:buSzPct val="100000"/>
              <a:buFont typeface="Arial"/>
              <a:buChar char="•"/>
              <a:defRPr/>
            </a:pPr>
            <a:r>
              <a:rPr lang="en-US" sz="3200" dirty="0">
                <a:solidFill>
                  <a:srgbClr val="007FA3"/>
                </a:solidFill>
              </a:rPr>
              <a:t>Internet Architecture Board (IAB)</a:t>
            </a:r>
          </a:p>
          <a:p>
            <a:pPr marL="742950" lvl="1" indent="-184150">
              <a:spcAft>
                <a:spcPts val="1200"/>
              </a:spcAft>
              <a:buClr>
                <a:srgbClr val="007FA3"/>
              </a:buClr>
              <a:buSzPct val="100000"/>
              <a:buFont typeface="Arial"/>
              <a:buChar char="–"/>
              <a:defRPr/>
            </a:pPr>
            <a:r>
              <a:rPr lang="en-US" sz="2800" dirty="0">
                <a:solidFill>
                  <a:schemeClr val="dk1"/>
                </a:solidFill>
              </a:rPr>
              <a:t>Provides direction for the maintenance and development of Internet protocols</a:t>
            </a:r>
            <a:endParaRPr lang="en-US" dirty="0"/>
          </a:p>
        </p:txBody>
      </p:sp>
    </p:spTree>
    <p:extLst>
      <p:ext uri="{BB962C8B-B14F-4D97-AF65-F5344CB8AC3E}">
        <p14:creationId xmlns:p14="http://schemas.microsoft.com/office/powerpoint/2010/main" val="97255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a:defRPr/>
            </a:pPr>
            <a:r>
              <a:rPr lang="en-US" dirty="0"/>
              <a:t>Internet Management and Networking</a:t>
            </a:r>
            <a:br>
              <a:rPr lang="en-US" dirty="0"/>
            </a:br>
            <a:r>
              <a:rPr lang="en-US" sz="3200" dirty="0"/>
              <a:t>Management (2 of 2)</a:t>
            </a:r>
            <a:br>
              <a:rPr lang="en-US" sz="3200" dirty="0"/>
            </a:br>
            <a:r>
              <a:rPr lang="en-US" sz="2000" dirty="0"/>
              <a:t>(Objective 13.1)</a:t>
            </a:r>
            <a:endParaRPr lang="en-US" sz="2700" dirty="0"/>
          </a:p>
        </p:txBody>
      </p:sp>
      <p:sp>
        <p:nvSpPr>
          <p:cNvPr id="3" name="TextBox 2">
            <a:extLst>
              <a:ext uri="{FF2B5EF4-FFF2-40B4-BE49-F238E27FC236}">
                <a16:creationId xmlns:a16="http://schemas.microsoft.com/office/drawing/2014/main" id="{F88CB04D-54B4-4E55-800F-2C447E9DF49F}"/>
              </a:ext>
            </a:extLst>
          </p:cNvPr>
          <p:cNvSpPr txBox="1"/>
          <p:nvPr/>
        </p:nvSpPr>
        <p:spPr>
          <a:xfrm>
            <a:off x="457200" y="1610360"/>
            <a:ext cx="8686800" cy="3754874"/>
          </a:xfrm>
          <a:prstGeom prst="rect">
            <a:avLst/>
          </a:prstGeom>
          <a:noFill/>
        </p:spPr>
        <p:txBody>
          <a:bodyPr wrap="square" rtlCol="0">
            <a:spAutoFit/>
          </a:bodyPr>
          <a:lstStyle/>
          <a:p>
            <a:pPr marL="256032" indent="-154432">
              <a:spcAft>
                <a:spcPts val="1200"/>
              </a:spcAft>
              <a:buClr>
                <a:srgbClr val="007FA3"/>
              </a:buClr>
              <a:buSzPct val="100000"/>
              <a:buFont typeface="Arial"/>
              <a:buChar char="•"/>
              <a:defRPr/>
            </a:pPr>
            <a:r>
              <a:rPr lang="en-US" sz="3200" dirty="0">
                <a:solidFill>
                  <a:srgbClr val="007FA3"/>
                </a:solidFill>
              </a:rPr>
              <a:t>Internet Corporation for Assigned Names and Numbers (ICANN)</a:t>
            </a:r>
          </a:p>
          <a:p>
            <a:pPr marL="742950" lvl="1" indent="-184150">
              <a:spcAft>
                <a:spcPts val="1200"/>
              </a:spcAft>
              <a:buClr>
                <a:srgbClr val="007FA3"/>
              </a:buClr>
              <a:buSzPct val="100000"/>
              <a:buFont typeface="Arial"/>
              <a:buChar char="–"/>
              <a:defRPr/>
            </a:pPr>
            <a:r>
              <a:rPr lang="en-US" sz="2800" dirty="0">
                <a:solidFill>
                  <a:schemeClr val="dk1"/>
                </a:solidFill>
              </a:rPr>
              <a:t>Responsible for managing the Internet’s domain name system and the allocation of IP addresses</a:t>
            </a:r>
          </a:p>
          <a:p>
            <a:pPr marL="256032" indent="-154432">
              <a:spcAft>
                <a:spcPts val="1200"/>
              </a:spcAft>
              <a:buClr>
                <a:srgbClr val="007FA3"/>
              </a:buClr>
              <a:buSzPct val="100000"/>
              <a:buFont typeface="Arial"/>
              <a:buChar char="•"/>
              <a:defRPr/>
            </a:pPr>
            <a:r>
              <a:rPr lang="en-US" sz="3200" dirty="0">
                <a:solidFill>
                  <a:srgbClr val="007FA3"/>
                </a:solidFill>
              </a:rPr>
              <a:t>World Wide Web Consortium (W3C)</a:t>
            </a:r>
          </a:p>
          <a:p>
            <a:pPr marL="742950" lvl="1" indent="-184150">
              <a:spcAft>
                <a:spcPts val="1200"/>
              </a:spcAft>
              <a:buClr>
                <a:srgbClr val="007FA3"/>
              </a:buClr>
              <a:buSzPct val="100000"/>
              <a:buFont typeface="Arial"/>
              <a:buChar char="–"/>
              <a:defRPr/>
            </a:pPr>
            <a:r>
              <a:rPr lang="en-US" sz="2800" dirty="0">
                <a:solidFill>
                  <a:schemeClr val="dk1"/>
                </a:solidFill>
              </a:rPr>
              <a:t>Sets standards and develops protocols for the web</a:t>
            </a:r>
          </a:p>
        </p:txBody>
      </p:sp>
    </p:spTree>
    <p:extLst>
      <p:ext uri="{BB962C8B-B14F-4D97-AF65-F5344CB8AC3E}">
        <p14:creationId xmlns:p14="http://schemas.microsoft.com/office/powerpoint/2010/main" val="217554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eaLnBrk="1" hangingPunct="1">
              <a:defRPr/>
            </a:pPr>
            <a:r>
              <a:rPr lang="en-US" dirty="0"/>
              <a:t>Internet Management and Networking</a:t>
            </a:r>
            <a:br>
              <a:rPr lang="en-US" dirty="0"/>
            </a:br>
            <a:r>
              <a:rPr lang="en-US" sz="3200" dirty="0" err="1"/>
              <a:t>Networking</a:t>
            </a:r>
            <a:r>
              <a:rPr lang="en-US" sz="3200" dirty="0"/>
              <a:t> Components (1 of 3)</a:t>
            </a:r>
            <a:br>
              <a:rPr lang="en-US" sz="3200" dirty="0"/>
            </a:br>
            <a:r>
              <a:rPr lang="en-US" sz="2000" dirty="0"/>
              <a:t>(Objective 13.2)</a:t>
            </a:r>
            <a:endParaRPr lang="en-US" sz="3000" dirty="0"/>
          </a:p>
        </p:txBody>
      </p:sp>
      <p:sp>
        <p:nvSpPr>
          <p:cNvPr id="9" name="Rectangle 3"/>
          <p:cNvSpPr>
            <a:spLocks noGrp="1" noChangeArrowheads="1"/>
          </p:cNvSpPr>
          <p:nvPr>
            <p:ph idx="1"/>
          </p:nvPr>
        </p:nvSpPr>
        <p:spPr>
          <a:xfrm>
            <a:off x="457200" y="1600200"/>
            <a:ext cx="8610600" cy="4677023"/>
          </a:xfrm>
          <a:ln>
            <a:solidFill>
              <a:schemeClr val="bg1"/>
            </a:solidFill>
          </a:ln>
        </p:spPr>
        <p:txBody>
          <a:bodyPr/>
          <a:lstStyle/>
          <a:p>
            <a:pPr>
              <a:spcBef>
                <a:spcPts val="0"/>
              </a:spcBef>
              <a:spcAft>
                <a:spcPts val="1800"/>
              </a:spcAft>
              <a:defRPr/>
            </a:pPr>
            <a:r>
              <a:rPr lang="en-US" dirty="0">
                <a:solidFill>
                  <a:srgbClr val="007FA3"/>
                </a:solidFill>
              </a:rPr>
              <a:t>Internet backbone</a:t>
            </a:r>
          </a:p>
          <a:p>
            <a:pPr lvl="1">
              <a:spcBef>
                <a:spcPts val="0"/>
              </a:spcBef>
              <a:spcAft>
                <a:spcPts val="1800"/>
              </a:spcAft>
              <a:defRPr/>
            </a:pPr>
            <a:r>
              <a:rPr lang="en-US" dirty="0"/>
              <a:t>Main paths of the Internet</a:t>
            </a:r>
          </a:p>
          <a:p>
            <a:pPr lvl="1">
              <a:spcBef>
                <a:spcPts val="0"/>
              </a:spcBef>
              <a:spcAft>
                <a:spcPts val="1800"/>
              </a:spcAft>
              <a:defRPr/>
            </a:pPr>
            <a:r>
              <a:rPr lang="en-US" dirty="0"/>
              <a:t>Data travels the fastest</a:t>
            </a:r>
          </a:p>
          <a:p>
            <a:pPr lvl="1">
              <a:spcBef>
                <a:spcPts val="0"/>
              </a:spcBef>
              <a:spcAft>
                <a:spcPts val="1800"/>
              </a:spcAft>
              <a:defRPr/>
            </a:pPr>
            <a:r>
              <a:rPr lang="en-US" dirty="0"/>
              <a:t>Collection of large national and international networks</a:t>
            </a:r>
          </a:p>
          <a:p>
            <a:pPr lvl="1">
              <a:spcBef>
                <a:spcPts val="0"/>
              </a:spcBef>
              <a:spcAft>
                <a:spcPts val="1800"/>
              </a:spcAft>
              <a:defRPr/>
            </a:pPr>
            <a:r>
              <a:rPr lang="en-US" dirty="0">
                <a:effectLst/>
              </a:rPr>
              <a:t>Optical carrier line</a:t>
            </a:r>
          </a:p>
          <a:p>
            <a:pPr lvl="2">
              <a:spcBef>
                <a:spcPts val="0"/>
              </a:spcBef>
              <a:spcAft>
                <a:spcPts val="1800"/>
              </a:spcAft>
              <a:defRPr/>
            </a:pPr>
            <a:r>
              <a:rPr lang="en-US" dirty="0"/>
              <a:t>Fiber-optic</a:t>
            </a:r>
            <a:endParaRPr lang="en-US" dirty="0">
              <a:effectLst/>
            </a:endParaRPr>
          </a:p>
        </p:txBody>
      </p:sp>
      <p:pic>
        <p:nvPicPr>
          <p:cNvPr id="4" name="Picture 3" descr="• The DS-3 line runs from Seattle to Denver to Independence to Dallas to (and back) Houston, to Pompano Beach, to (and back) Austell, Greensboro, Washington DC, West Orange, New York, Charlton (and back), North Royalton (and back), Downers Grove, Willow Springs, connecting back to Independence. Sacramento to (and back) San Francisco to Los Angeles to (and back) Rialto are also connected by the DS-3 line. &#10;• OC-3 is shown from Seattle to San Francisco (and back) to Rialto (and back) to Denver to New York and Washington DC. Dallas to Austell to Rialto are also connected by the OC-3 line. &#10;• OC-12 shows from Washington to Austell.">
            <a:extLst>
              <a:ext uri="{FF2B5EF4-FFF2-40B4-BE49-F238E27FC236}">
                <a16:creationId xmlns:a16="http://schemas.microsoft.com/office/drawing/2014/main" id="{CB900F34-3DDE-498F-B34A-88FB698471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4114799"/>
            <a:ext cx="3657600" cy="2198219"/>
          </a:xfrm>
          <a:prstGeom prst="rect">
            <a:avLst/>
          </a:prstGeom>
        </p:spPr>
      </p:pic>
    </p:spTree>
    <p:extLst>
      <p:ext uri="{BB962C8B-B14F-4D97-AF65-F5344CB8AC3E}">
        <p14:creationId xmlns:p14="http://schemas.microsoft.com/office/powerpoint/2010/main" val="397682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eaLnBrk="1" hangingPunct="1">
              <a:defRPr/>
            </a:pPr>
            <a:r>
              <a:rPr lang="en-US" dirty="0"/>
              <a:t>Internet Management and Networking</a:t>
            </a:r>
            <a:br>
              <a:rPr lang="en-US" dirty="0"/>
            </a:br>
            <a:r>
              <a:rPr lang="en-US" sz="3200" dirty="0" err="1"/>
              <a:t>Networking</a:t>
            </a:r>
            <a:r>
              <a:rPr lang="en-US" sz="3200" dirty="0"/>
              <a:t> Components (2 of 3)</a:t>
            </a:r>
            <a:br>
              <a:rPr lang="en-US" sz="3200" dirty="0"/>
            </a:br>
            <a:r>
              <a:rPr lang="en-US" sz="2000" dirty="0"/>
              <a:t>(Objective 13.2)</a:t>
            </a:r>
            <a:endParaRPr lang="en-US" sz="3000" dirty="0"/>
          </a:p>
        </p:txBody>
      </p:sp>
      <p:sp>
        <p:nvSpPr>
          <p:cNvPr id="6" name="Rectangle 3"/>
          <p:cNvSpPr>
            <a:spLocks noGrp="1" noChangeArrowheads="1"/>
          </p:cNvSpPr>
          <p:nvPr>
            <p:ph idx="1"/>
          </p:nvPr>
        </p:nvSpPr>
        <p:spPr>
          <a:xfrm>
            <a:off x="457200" y="1600200"/>
            <a:ext cx="8229600" cy="4724400"/>
          </a:xfrm>
          <a:ln>
            <a:solidFill>
              <a:schemeClr val="bg1"/>
            </a:solidFill>
          </a:ln>
        </p:spPr>
        <p:txBody>
          <a:bodyPr/>
          <a:lstStyle/>
          <a:p>
            <a:pPr>
              <a:spcBef>
                <a:spcPts val="0"/>
              </a:spcBef>
              <a:spcAft>
                <a:spcPts val="1200"/>
              </a:spcAft>
              <a:defRPr/>
            </a:pPr>
            <a:r>
              <a:rPr lang="en-US" dirty="0">
                <a:solidFill>
                  <a:srgbClr val="007FA3"/>
                </a:solidFill>
              </a:rPr>
              <a:t>Internet exchange point (IXP)</a:t>
            </a:r>
          </a:p>
          <a:p>
            <a:pPr lvl="1">
              <a:spcBef>
                <a:spcPts val="0"/>
              </a:spcBef>
              <a:spcAft>
                <a:spcPts val="1200"/>
              </a:spcAft>
              <a:defRPr/>
            </a:pPr>
            <a:r>
              <a:rPr lang="en-US" dirty="0"/>
              <a:t>Used for connecting ISPs</a:t>
            </a:r>
          </a:p>
          <a:p>
            <a:pPr lvl="1">
              <a:spcBef>
                <a:spcPts val="0"/>
              </a:spcBef>
              <a:spcAft>
                <a:spcPts val="1200"/>
              </a:spcAft>
              <a:defRPr/>
            </a:pPr>
            <a:r>
              <a:rPr lang="en-US" dirty="0"/>
              <a:t>One or more network switches</a:t>
            </a:r>
          </a:p>
          <a:p>
            <a:pPr>
              <a:spcBef>
                <a:spcPts val="0"/>
              </a:spcBef>
              <a:spcAft>
                <a:spcPts val="1200"/>
              </a:spcAft>
              <a:defRPr/>
            </a:pPr>
            <a:r>
              <a:rPr lang="en-US" dirty="0">
                <a:solidFill>
                  <a:srgbClr val="007FA3"/>
                </a:solidFill>
              </a:rPr>
              <a:t>Point of presence (POP)</a:t>
            </a:r>
          </a:p>
          <a:p>
            <a:pPr lvl="1">
              <a:spcBef>
                <a:spcPts val="0"/>
              </a:spcBef>
              <a:spcAft>
                <a:spcPts val="1200"/>
              </a:spcAft>
              <a:defRPr/>
            </a:pPr>
            <a:r>
              <a:rPr lang="en-US" dirty="0"/>
              <a:t>Used for individuals</a:t>
            </a:r>
          </a:p>
          <a:p>
            <a:pPr lvl="1">
              <a:spcBef>
                <a:spcPts val="0"/>
              </a:spcBef>
              <a:spcAft>
                <a:spcPts val="1200"/>
              </a:spcAft>
              <a:defRPr/>
            </a:pPr>
            <a:r>
              <a:rPr lang="en-US" dirty="0"/>
              <a:t>Bank of modems,</a:t>
            </a:r>
            <a:br>
              <a:rPr lang="en-US" dirty="0"/>
            </a:br>
            <a:r>
              <a:rPr lang="en-US" dirty="0"/>
              <a:t>servers, routers,</a:t>
            </a:r>
            <a:br>
              <a:rPr lang="en-US" dirty="0"/>
            </a:br>
            <a:r>
              <a:rPr lang="en-US" dirty="0"/>
              <a:t>and switches</a:t>
            </a:r>
            <a:endParaRPr lang="en-US" dirty="0">
              <a:effectLst/>
            </a:endParaRPr>
          </a:p>
        </p:txBody>
      </p:sp>
      <p:pic>
        <p:nvPicPr>
          <p:cNvPr id="4" name="Picture 3" descr="The diagram shows Your computer with a broadband connection and your neighbor’s computer with a wireless connection with the group of networking devices, named as Point of presence (POP), which is connected to your ISP.">
            <a:extLst>
              <a:ext uri="{FF2B5EF4-FFF2-40B4-BE49-F238E27FC236}">
                <a16:creationId xmlns:a16="http://schemas.microsoft.com/office/drawing/2014/main" id="{A74D499E-FC6F-4A38-AFE7-B95C3A7F5C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4038600"/>
            <a:ext cx="4035206" cy="2133600"/>
          </a:xfrm>
          <a:prstGeom prst="rect">
            <a:avLst/>
          </a:prstGeom>
        </p:spPr>
      </p:pic>
    </p:spTree>
    <p:extLst>
      <p:ext uri="{BB962C8B-B14F-4D97-AF65-F5344CB8AC3E}">
        <p14:creationId xmlns:p14="http://schemas.microsoft.com/office/powerpoint/2010/main" val="116392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eaLnBrk="1" hangingPunct="1">
              <a:defRPr/>
            </a:pPr>
            <a:r>
              <a:rPr lang="en-US" dirty="0"/>
              <a:t>Internet Management and Networking</a:t>
            </a:r>
            <a:br>
              <a:rPr lang="en-US" dirty="0"/>
            </a:br>
            <a:r>
              <a:rPr lang="en-US" sz="3200" dirty="0" err="1"/>
              <a:t>Networking</a:t>
            </a:r>
            <a:r>
              <a:rPr lang="en-US" sz="3200" dirty="0"/>
              <a:t> Components (3 of 3)</a:t>
            </a:r>
            <a:br>
              <a:rPr lang="en-US" sz="3200" dirty="0"/>
            </a:br>
            <a:r>
              <a:rPr lang="en-US" sz="2000" dirty="0"/>
              <a:t>(Objective 13.2)</a:t>
            </a:r>
            <a:endParaRPr lang="en-US" sz="3000" dirty="0"/>
          </a:p>
        </p:txBody>
      </p:sp>
      <p:sp>
        <p:nvSpPr>
          <p:cNvPr id="6" name="Rectangle 3"/>
          <p:cNvSpPr>
            <a:spLocks noGrp="1" noChangeArrowheads="1"/>
          </p:cNvSpPr>
          <p:nvPr>
            <p:ph idx="1"/>
          </p:nvPr>
        </p:nvSpPr>
        <p:spPr>
          <a:xfrm>
            <a:off x="457200" y="1600200"/>
            <a:ext cx="8229600" cy="4495800"/>
          </a:xfrm>
          <a:ln>
            <a:solidFill>
              <a:schemeClr val="bg1"/>
            </a:solidFill>
          </a:ln>
        </p:spPr>
        <p:txBody>
          <a:bodyPr/>
          <a:lstStyle/>
          <a:p>
            <a:pPr>
              <a:spcBef>
                <a:spcPts val="0"/>
              </a:spcBef>
              <a:spcAft>
                <a:spcPts val="1800"/>
              </a:spcAft>
              <a:defRPr/>
            </a:pPr>
            <a:r>
              <a:rPr lang="en-US" dirty="0">
                <a:solidFill>
                  <a:srgbClr val="007FA3"/>
                </a:solidFill>
              </a:rPr>
              <a:t>Client/server model is used for Internet</a:t>
            </a:r>
          </a:p>
          <a:p>
            <a:pPr>
              <a:spcBef>
                <a:spcPts val="0"/>
              </a:spcBef>
              <a:spcAft>
                <a:spcPts val="1800"/>
              </a:spcAft>
              <a:defRPr/>
            </a:pPr>
            <a:r>
              <a:rPr lang="en-US" dirty="0">
                <a:solidFill>
                  <a:srgbClr val="007FA3"/>
                </a:solidFill>
                <a:effectLst/>
              </a:rPr>
              <a:t>Common servers</a:t>
            </a:r>
          </a:p>
          <a:p>
            <a:pPr lvl="1">
              <a:spcBef>
                <a:spcPts val="0"/>
              </a:spcBef>
              <a:spcAft>
                <a:spcPts val="1800"/>
              </a:spcAft>
              <a:defRPr/>
            </a:pPr>
            <a:r>
              <a:rPr lang="en-US" dirty="0"/>
              <a:t>Web servers host web pages and provide information to clients</a:t>
            </a:r>
          </a:p>
          <a:p>
            <a:pPr lvl="1">
              <a:spcBef>
                <a:spcPts val="0"/>
              </a:spcBef>
              <a:spcAft>
                <a:spcPts val="1800"/>
              </a:spcAft>
              <a:defRPr/>
            </a:pPr>
            <a:r>
              <a:rPr lang="en-US" dirty="0"/>
              <a:t>Commerce servers enables users to buy goods and services</a:t>
            </a:r>
          </a:p>
          <a:p>
            <a:pPr lvl="1">
              <a:spcBef>
                <a:spcPts val="0"/>
              </a:spcBef>
              <a:spcAft>
                <a:spcPts val="1800"/>
              </a:spcAft>
              <a:defRPr/>
            </a:pPr>
            <a:r>
              <a:rPr lang="en-US" dirty="0"/>
              <a:t>File servers provide remote storage space</a:t>
            </a:r>
            <a:endParaRPr lang="en-US" dirty="0">
              <a:effectLst/>
            </a:endParaRPr>
          </a:p>
        </p:txBody>
      </p:sp>
    </p:spTree>
    <p:extLst>
      <p:ext uri="{BB962C8B-B14F-4D97-AF65-F5344CB8AC3E}">
        <p14:creationId xmlns:p14="http://schemas.microsoft.com/office/powerpoint/2010/main" val="31681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686800" cy="1600200"/>
          </a:xfrm>
        </p:spPr>
        <p:txBody>
          <a:bodyPr/>
          <a:lstStyle/>
          <a:p>
            <a:pPr eaLnBrk="1" hangingPunct="1">
              <a:defRPr/>
            </a:pPr>
            <a:r>
              <a:rPr lang="en-US" dirty="0"/>
              <a:t>Internet Management and Networking</a:t>
            </a:r>
            <a:br>
              <a:rPr lang="en-US" dirty="0"/>
            </a:br>
            <a:r>
              <a:rPr lang="en-US" sz="3200" dirty="0"/>
              <a:t>Data Transmission (1 of 4)</a:t>
            </a:r>
            <a:br>
              <a:rPr lang="en-US" sz="3200" dirty="0"/>
            </a:br>
            <a:r>
              <a:rPr lang="en-US" sz="2000" dirty="0"/>
              <a:t>(Objective 13.3)</a:t>
            </a:r>
            <a:endParaRPr lang="en-US" sz="2700" dirty="0"/>
          </a:p>
        </p:txBody>
      </p:sp>
      <p:sp>
        <p:nvSpPr>
          <p:cNvPr id="140291" name="Rectangle 3"/>
          <p:cNvSpPr>
            <a:spLocks noGrp="1" noChangeArrowheads="1"/>
          </p:cNvSpPr>
          <p:nvPr>
            <p:ph idx="1"/>
          </p:nvPr>
        </p:nvSpPr>
        <p:spPr>
          <a:xfrm>
            <a:off x="457200" y="1600200"/>
            <a:ext cx="8229600" cy="4724400"/>
          </a:xfrm>
          <a:ln>
            <a:solidFill>
              <a:schemeClr val="bg1"/>
            </a:solidFill>
          </a:ln>
        </p:spPr>
        <p:txBody>
          <a:bodyPr/>
          <a:lstStyle/>
          <a:p>
            <a:pPr>
              <a:spcBef>
                <a:spcPts val="0"/>
              </a:spcBef>
              <a:spcAft>
                <a:spcPts val="1800"/>
              </a:spcAft>
              <a:defRPr/>
            </a:pPr>
            <a:r>
              <a:rPr lang="en-US" dirty="0">
                <a:solidFill>
                  <a:srgbClr val="007FA3"/>
                </a:solidFill>
              </a:rPr>
              <a:t>Network follows standard protocols to send information</a:t>
            </a:r>
          </a:p>
          <a:p>
            <a:pPr>
              <a:spcBef>
                <a:spcPts val="0"/>
              </a:spcBef>
              <a:spcAft>
                <a:spcPts val="1800"/>
              </a:spcAft>
              <a:defRPr/>
            </a:pPr>
            <a:r>
              <a:rPr lang="en-US" dirty="0">
                <a:solidFill>
                  <a:srgbClr val="007FA3"/>
                </a:solidFill>
                <a:effectLst/>
              </a:rPr>
              <a:t>Protocol is a set of rules for exchanging electronic information</a:t>
            </a:r>
          </a:p>
          <a:p>
            <a:pPr>
              <a:spcBef>
                <a:spcPts val="0"/>
              </a:spcBef>
              <a:spcAft>
                <a:spcPts val="1800"/>
              </a:spcAft>
              <a:defRPr/>
            </a:pPr>
            <a:r>
              <a:rPr lang="en-US" dirty="0">
                <a:solidFill>
                  <a:srgbClr val="007FA3"/>
                </a:solidFill>
              </a:rPr>
              <a:t>They are the “rules of the road” for the information superhighway</a:t>
            </a:r>
          </a:p>
          <a:p>
            <a:pPr>
              <a:spcBef>
                <a:spcPts val="0"/>
              </a:spcBef>
              <a:spcAft>
                <a:spcPts val="1800"/>
              </a:spcAft>
              <a:defRPr/>
            </a:pPr>
            <a:r>
              <a:rPr lang="en-US" dirty="0">
                <a:solidFill>
                  <a:srgbClr val="007FA3"/>
                </a:solidFill>
                <a:effectLst/>
              </a:rPr>
              <a:t>Open as apposed to proprietary system</a:t>
            </a:r>
          </a:p>
        </p:txBody>
      </p:sp>
    </p:spTree>
    <p:extLst>
      <p:ext uri="{BB962C8B-B14F-4D97-AF65-F5344CB8AC3E}">
        <p14:creationId xmlns:p14="http://schemas.microsoft.com/office/powerpoint/2010/main" val="94842957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3111</Words>
  <Application>Microsoft Office PowerPoint</Application>
  <PresentationFormat>On-screen Show (4:3)</PresentationFormat>
  <Paragraphs>310</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Narrow</vt:lpstr>
      <vt:lpstr>Noto Sans Symbols</vt:lpstr>
      <vt:lpstr>Times New Roman</vt:lpstr>
      <vt:lpstr>Verdana</vt:lpstr>
      <vt:lpstr>Wingdings</vt:lpstr>
      <vt:lpstr>508 Lecture</vt:lpstr>
      <vt:lpstr>Technology in Action</vt:lpstr>
      <vt:lpstr>Learning Objectives (1 of 2)</vt:lpstr>
      <vt:lpstr>Learning Objectives (2 of 2)</vt:lpstr>
      <vt:lpstr>Internet Management and Networking Management (1 of 2) (Objective 13.1)</vt:lpstr>
      <vt:lpstr>Internet Management and Networking Management (2 of 2) (Objective 13.1)</vt:lpstr>
      <vt:lpstr>Internet Management and Networking Networking Components (1 of 3) (Objective 13.2)</vt:lpstr>
      <vt:lpstr>Internet Management and Networking Networking Components (2 of 3) (Objective 13.2)</vt:lpstr>
      <vt:lpstr>Internet Management and Networking Networking Components (3 of 3) (Objective 13.2)</vt:lpstr>
      <vt:lpstr>Internet Management and Networking Data Transmission (1 of 4) (Objective 13.3)</vt:lpstr>
      <vt:lpstr>Internet Management and Networking Data Transmission (2 of 4) (Objective 13.3)</vt:lpstr>
      <vt:lpstr>Internet Management and Networking Data Transmission (3 of 4) (Objective 13.3)</vt:lpstr>
      <vt:lpstr>Internet Management and Networking Data Transmission (4 of 4) (Objective 13.3)</vt:lpstr>
      <vt:lpstr>Internet Identity IP Addresses (1 of 3) (Objective 13.4)</vt:lpstr>
      <vt:lpstr>Internet Identity IP Addresses (2 of 3) (Objective 13.4)</vt:lpstr>
      <vt:lpstr>Internet Identity IP Addresses (3 of 3) (Objective 13.4)</vt:lpstr>
      <vt:lpstr>Internet Identity Domain Names (1 of 2) (Objective 13.5)</vt:lpstr>
      <vt:lpstr>Internet Identity Domain Names (2 of 2) (Objective 13.5)</vt:lpstr>
      <vt:lpstr>Web Technologies Web Development (1 of 4) (Objective 13.6)</vt:lpstr>
      <vt:lpstr>Web Technologies Web Development (2 of 4) (Objective 13.6)</vt:lpstr>
      <vt:lpstr>Web Technologies Web Development (3 of 4) (Objective 13.6)</vt:lpstr>
      <vt:lpstr>Web Technologies Web Development (4 of 4) (Objective 13.6)</vt:lpstr>
      <vt:lpstr>Web Technologies Application Architecture (1 of 3) (Objective 13.7)</vt:lpstr>
      <vt:lpstr>Web Technologies Application Architecture (2 of 3) (Objective 13.7)</vt:lpstr>
      <vt:lpstr>Web Technologies Application Architecture (3 of 3) (Objective 13.7)</vt:lpstr>
      <vt:lpstr>Communications Over the Internet Types of Internet Communication (1 of 2) (Objective 13.8)</vt:lpstr>
      <vt:lpstr>Communications Over the Internet Types of Internet Communication (2 of 2) (Objective 13.8)</vt:lpstr>
      <vt:lpstr>Communications Over the Internet Encryption (1 of 3) (Objective 13.9)</vt:lpstr>
      <vt:lpstr>Communications Over the Internet Encryption (2 of 3) (Objective 13.9)</vt:lpstr>
      <vt:lpstr>Communications Over the Internet Encryption (3 of 3) (Objective 13.9)</vt:lpstr>
      <vt:lpstr>Questions</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13</dc:subject>
  <dc:creator/>
  <cp:lastModifiedBy/>
  <cp:revision>1</cp:revision>
  <dcterms:created xsi:type="dcterms:W3CDTF">2017-01-24T02:43:43Z</dcterms:created>
  <dcterms:modified xsi:type="dcterms:W3CDTF">2018-09-19T22:03:19Z</dcterms:modified>
</cp:coreProperties>
</file>