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7.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0"/>
  </p:notesMasterIdLst>
  <p:handoutMasterIdLst>
    <p:handoutMasterId r:id="rId31"/>
  </p:handoutMasterIdLst>
  <p:sldIdLst>
    <p:sldId id="394" r:id="rId2"/>
    <p:sldId id="352" r:id="rId3"/>
    <p:sldId id="389" r:id="rId4"/>
    <p:sldId id="426" r:id="rId5"/>
    <p:sldId id="427" r:id="rId6"/>
    <p:sldId id="428" r:id="rId7"/>
    <p:sldId id="429" r:id="rId8"/>
    <p:sldId id="430" r:id="rId9"/>
    <p:sldId id="431" r:id="rId10"/>
    <p:sldId id="432" r:id="rId11"/>
    <p:sldId id="436" r:id="rId12"/>
    <p:sldId id="437" r:id="rId13"/>
    <p:sldId id="438" r:id="rId14"/>
    <p:sldId id="439" r:id="rId15"/>
    <p:sldId id="440" r:id="rId16"/>
    <p:sldId id="441" r:id="rId17"/>
    <p:sldId id="442" r:id="rId18"/>
    <p:sldId id="443" r:id="rId19"/>
    <p:sldId id="444" r:id="rId20"/>
    <p:sldId id="446" r:id="rId21"/>
    <p:sldId id="445" r:id="rId22"/>
    <p:sldId id="447" r:id="rId23"/>
    <p:sldId id="448" r:id="rId24"/>
    <p:sldId id="449" r:id="rId25"/>
    <p:sldId id="450" r:id="rId26"/>
    <p:sldId id="451" r:id="rId27"/>
    <p:sldId id="452" r:id="rId28"/>
    <p:sldId id="45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84950" autoAdjust="0"/>
  </p:normalViewPr>
  <p:slideViewPr>
    <p:cSldViewPr>
      <p:cViewPr>
        <p:scale>
          <a:sx n="75" d="100"/>
          <a:sy n="75" d="100"/>
        </p:scale>
        <p:origin x="850" y="-5"/>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8-29T17:21:09.753" idx="3">
    <p:pos x="1918" y="2270"/>
    <p:text>microsoft</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8-29T17:21:39.940" idx="4">
    <p:pos x="3323" y="981"/>
    <p:text>have been around for decades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08-29T17:23:52.054" idx="5">
    <p:pos x="2624" y="448"/>
    <p:text>most downloaded on internet</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8-29T17:28:04.872" idx="6">
    <p:pos x="2093" y="1466"/>
    <p:text>take a pic of data and store out on a remote site; if something happens you can go back a restore it</p:text>
    <p:extLst>
      <p:ext uri="{C676402C-5697-4E1C-873F-D02D1690AC5C}">
        <p15:threadingInfo xmlns:p15="http://schemas.microsoft.com/office/powerpoint/2012/main" timeZoneBias="240"/>
      </p:ext>
    </p:extLst>
  </p:cm>
  <p:cm authorId="2" dt="2018-08-29T17:28:58.843" idx="7">
    <p:pos x="2266" y="1869"/>
    <p:text>way the software is derived</p:text>
    <p:extLst>
      <p:ext uri="{C676402C-5697-4E1C-873F-D02D1690AC5C}">
        <p15:threadingInfo xmlns:p15="http://schemas.microsoft.com/office/powerpoint/2012/main" timeZoneBias="240"/>
      </p:ext>
    </p:extLst>
  </p:cm>
  <p:cm authorId="2" dt="2018-08-29T17:29:22.193" idx="8">
    <p:pos x="2266" y="1965"/>
    <p:text>everything is stores on comp</p:text>
    <p:extLst>
      <p:ext uri="{C676402C-5697-4E1C-873F-D02D1690AC5C}">
        <p15:threadingInfo xmlns:p15="http://schemas.microsoft.com/office/powerpoint/2012/main" timeZoneBias="240">
          <p15:parentCm authorId="2" idx="7"/>
        </p15:threadingInfo>
      </p:ext>
    </p:extLst>
  </p:cm>
  <p:cm authorId="2" dt="2018-08-29T17:29:24.190" idx="9">
    <p:pos x="2662" y="2272"/>
    <p:text>pick and store on comp</p:text>
    <p:extLst>
      <p:ext uri="{C676402C-5697-4E1C-873F-D02D1690AC5C}">
        <p15:threadingInfo xmlns:p15="http://schemas.microsoft.com/office/powerpoint/2012/main" timeZoneBias="240"/>
      </p:ext>
    </p:extLst>
  </p:cm>
  <p:cm authorId="2" dt="2018-08-29T17:31:38.965" idx="10">
    <p:pos x="2906" y="3078"/>
    <p:text>everything is stil there.</p:text>
    <p:extLst>
      <p:ext uri="{C676402C-5697-4E1C-873F-D02D1690AC5C}">
        <p15:threadingInfo xmlns:p15="http://schemas.microsoft.com/office/powerpoint/2012/main" timeZoneBias="240"/>
      </p:ext>
    </p:extLst>
  </p:cm>
  <p:cm authorId="2" dt="2018-08-29T17:33:09.528" idx="11">
    <p:pos x="2906" y="3174"/>
    <p:text>basically goes in central location. just no reference. data is still there.</p:text>
    <p:extLst>
      <p:ext uri="{C676402C-5697-4E1C-873F-D02D1690AC5C}">
        <p15:threadingInfo xmlns:p15="http://schemas.microsoft.com/office/powerpoint/2012/main" timeZoneBias="240">
          <p15:parentCm authorId="2" idx="10"/>
        </p15:threadingInfo>
      </p:ext>
    </p:extLst>
  </p:cm>
  <p:cm authorId="2" dt="2018-08-29T17:33:58.874" idx="12">
    <p:pos x="2906" y="3270"/>
    <p:text>cyber looks for old data</p:text>
    <p:extLst>
      <p:ext uri="{C676402C-5697-4E1C-873F-D02D1690AC5C}">
        <p15:threadingInfo xmlns:p15="http://schemas.microsoft.com/office/powerpoint/2012/main" timeZoneBias="240">
          <p15:parentCm authorId="2" idx="10"/>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08-29T17:38:43.041" idx="13">
    <p:pos x="3232" y="1965"/>
    <p:text>newer software can work on old computers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08-29T17:39:21.198" idx="14">
    <p:pos x="4666" y="1062"/>
    <p:text>tells you what you can do</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8-08-29T18:00:32.054" idx="15">
    <p:pos x="2675" y="2272"/>
    <p:text>MP4 is current version</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software license, also known as an End User License Agreement, is an agreement between you, the user, and the software company.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Generally, the agreement states who the ultimate owner of the software is, under what circumstances copies of the software can be made, and whether the software can be installed on any other machine. Finally, the license agreement will state what, if any, warranty comes with the software.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This concept of redistributing modified open source software under the same terms as the original software is known as copyleft.</a:t>
            </a:r>
            <a:endParaRPr lang="en-US" sz="1200" kern="1200" dirty="0">
              <a:solidFill>
                <a:schemeClr val="tx1"/>
              </a:solidFill>
              <a:effectLst/>
              <a:latin typeface="+mn-lt"/>
              <a:ea typeface="+mn-ea"/>
              <a:cs typeface="+mn-cs"/>
            </a:endParaRPr>
          </a:p>
        </p:txBody>
      </p:sp>
      <p:sp>
        <p:nvSpPr>
          <p:cNvPr id="99331" name="Slide Number Placeholder 3"/>
          <p:cNvSpPr>
            <a:spLocks noGrp="1"/>
          </p:cNvSpPr>
          <p:nvPr>
            <p:ph type="sldNum" sz="quarter" idx="5"/>
          </p:nvPr>
        </p:nvSpPr>
        <p:spPr>
          <a:noFill/>
        </p:spPr>
        <p:txBody>
          <a:bodyPr/>
          <a:lstStyle/>
          <a:p>
            <a:fld id="{1B4CBB3A-32D6-43E4-BE46-378904C2EF91}" type="slidenum">
              <a:rPr lang="en-US" smtClean="0"/>
              <a:pPr/>
              <a:t>10</a:t>
            </a:fld>
            <a:endParaRPr lang="en-US" dirty="0"/>
          </a:p>
        </p:txBody>
      </p:sp>
    </p:spTree>
    <p:extLst>
      <p:ext uri="{BB962C8B-B14F-4D97-AF65-F5344CB8AC3E}">
        <p14:creationId xmlns:p14="http://schemas.microsoft.com/office/powerpoint/2010/main" val="4039488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1FFEBBB8-D8E8-4A20-B55A-FDBE295FAD99}" type="slidenum">
              <a:rPr lang="en-US" smtClean="0"/>
              <a:pPr/>
              <a:t>11</a:t>
            </a:fld>
            <a:endParaRPr lang="en-US" dirty="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Productivity and business software lets you perform various tasks required at home, school, and business.</a:t>
            </a:r>
          </a:p>
          <a:p>
            <a:pPr marL="400050" lvl="1" indent="-171450">
              <a:spcBef>
                <a:spcPts val="0"/>
              </a:spcBef>
              <a:buFont typeface="Arial" panose="020B0604020202020204" pitchFamily="34" charset="0"/>
              <a:buChar char="•"/>
              <a:defRPr/>
            </a:pPr>
            <a:r>
              <a:rPr lang="en-US" dirty="0"/>
              <a:t>Proprietary (Microsoft Office and Apple iWork)</a:t>
            </a:r>
          </a:p>
          <a:p>
            <a:pPr marL="400050" lvl="1" indent="-171450">
              <a:spcBef>
                <a:spcPts val="0"/>
              </a:spcBef>
              <a:buFont typeface="Arial" panose="020B0604020202020204" pitchFamily="34" charset="0"/>
              <a:buChar char="•"/>
              <a:defRPr/>
            </a:pPr>
            <a:r>
              <a:rPr lang="en-US" dirty="0"/>
              <a:t>Installed: Open Source (LibreOffice)</a:t>
            </a:r>
          </a:p>
          <a:p>
            <a:pPr marL="400050" lvl="1" indent="-171450">
              <a:spcBef>
                <a:spcPts val="0"/>
              </a:spcBef>
              <a:buFont typeface="Arial" panose="020B0604020202020204" pitchFamily="34" charset="0"/>
              <a:buChar char="•"/>
              <a:defRPr/>
            </a:pPr>
            <a:r>
              <a:rPr lang="en-US" dirty="0"/>
              <a:t>Web-Based (Microsoft Office Online, Google Docs, </a:t>
            </a:r>
            <a:r>
              <a:rPr lang="en-US" dirty="0" err="1"/>
              <a:t>Zoho</a:t>
            </a:r>
            <a:r>
              <a:rPr lang="en-US" dirty="0"/>
              <a:t>, and </a:t>
            </a:r>
            <a:r>
              <a:rPr lang="en-US" dirty="0" err="1"/>
              <a:t>ThinkFree</a:t>
            </a:r>
            <a:endParaRPr lang="en-US" dirty="0"/>
          </a:p>
        </p:txBody>
      </p:sp>
    </p:spTree>
    <p:extLst>
      <p:ext uri="{BB962C8B-B14F-4D97-AF65-F5344CB8AC3E}">
        <p14:creationId xmlns:p14="http://schemas.microsoft.com/office/powerpoint/2010/main" val="514351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1FFEBBB8-D8E8-4A20-B55A-FDBE295FAD99}" type="slidenum">
              <a:rPr lang="en-US" smtClean="0"/>
              <a:pPr/>
              <a:t>12</a:t>
            </a:fld>
            <a:endParaRPr lang="en-US" dirty="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Word processing software is used to create and edit documents such as research papers, class notes, and resumes. Microsoft Word is the most popular word processing program that you can buy and install on your computer.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you are looking for a more affordable alternative, you might want to try an open source alternative such as Writer, a word processing program from the Apache OpenOffice suite.</a:t>
            </a:r>
          </a:p>
        </p:txBody>
      </p:sp>
    </p:spTree>
    <p:extLst>
      <p:ext uri="{BB962C8B-B14F-4D97-AF65-F5344CB8AC3E}">
        <p14:creationId xmlns:p14="http://schemas.microsoft.com/office/powerpoint/2010/main" val="97034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90242BF6-DD33-49D9-BE4D-843754A4FB92}" type="slidenum">
              <a:rPr lang="en-US" smtClean="0"/>
              <a:pPr/>
              <a:t>13</a:t>
            </a:fld>
            <a:endParaRPr lang="en-US" dirty="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Spreadsheet software lets you make calculations and perform numerical analyses.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Excel and Apache OpenOffice Calc are two examples of spreadsheet software. One benefit of spreadsheet software is that it can automatically recalculate all formulas and functions in a spreadsheet when values for some of the inputs change.</a:t>
            </a:r>
          </a:p>
        </p:txBody>
      </p:sp>
    </p:spTree>
    <p:extLst>
      <p:ext uri="{BB962C8B-B14F-4D97-AF65-F5344CB8AC3E}">
        <p14:creationId xmlns:p14="http://schemas.microsoft.com/office/powerpoint/2010/main" val="201205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4C5124F6-09C9-4CCA-8A6B-A03040AF7434}" type="slidenum">
              <a:rPr lang="en-US" smtClean="0"/>
              <a:pPr/>
              <a:t>14</a:t>
            </a:fld>
            <a:endParaRPr lang="en-US"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Here are tips for designing good presentations:</a:t>
            </a:r>
          </a:p>
          <a:p>
            <a:pPr marL="400050" lvl="1" indent="-171450">
              <a:buFont typeface="Arial" panose="020B0604020202020204" pitchFamily="34" charset="0"/>
              <a:buChar char="•"/>
            </a:pPr>
            <a:r>
              <a:rPr lang="en-US" dirty="0"/>
              <a:t>Use images: Images can convey thoughts or illustrate points.</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Be careful with color.</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Use bullets for key points: the limit is four to six bulleted points per slide.</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Consider font size and style: Keep the font size large enough to read from the back of the room.</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Keep animation and background audio to a minimum.</a:t>
            </a:r>
          </a:p>
        </p:txBody>
      </p:sp>
    </p:spTree>
    <p:extLst>
      <p:ext uri="{BB962C8B-B14F-4D97-AF65-F5344CB8AC3E}">
        <p14:creationId xmlns:p14="http://schemas.microsoft.com/office/powerpoint/2010/main" val="2056706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CE1DDFCB-7649-4ACA-ABF7-B691A3F51B71}" type="slidenum">
              <a:rPr lang="en-US" smtClean="0"/>
              <a:pPr/>
              <a:t>15</a:t>
            </a:fld>
            <a:endParaRPr lang="en-US" dirty="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Database software such as Oracle, MySQL, and Microsoft Access are powerful applications that let you store and organize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 mentioned earlier, spreadsheet applications are easy to use for simple tasks such as sorting, filtering, and organizing data.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Traditional databases are organized into fields, records, and tables.</a:t>
            </a:r>
          </a:p>
        </p:txBody>
      </p:sp>
    </p:spTree>
    <p:extLst>
      <p:ext uri="{BB962C8B-B14F-4D97-AF65-F5344CB8AC3E}">
        <p14:creationId xmlns:p14="http://schemas.microsoft.com/office/powerpoint/2010/main" val="213994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OneNote is a popular note-taking and organizational tool you can use for research, brainstorming, and collaboration.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organize notes into tabbed sections.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access notes from other Microsoft Office applications.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free online option, Evernote, lets you take notes via the web, your phone, or your computer and then sync your notes between your devices. You can share your notes with other Evernote users for easy collaboration.</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2843386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781E4737-6B50-449D-92D5-8FC3D9FAED56}" type="slidenum">
              <a:rPr lang="en-US" smtClean="0"/>
              <a:pPr/>
              <a:t>17</a:t>
            </a:fld>
            <a:endParaRPr lang="en-US"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Most productivity suites contain some form of personal information manager (PIM) software to help you manage e-mail, contacts, calendars, and tasks. Microsoft Outlook is the most widely used PIM program.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Yahoo! and Google also include coordinating calendars and contacts similar to Microsoft Outlook.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Toodledo is a free program that coordinates well with Microsoft Outlook, and OmniFocus is a more full-featured option for Mac devices.</a:t>
            </a:r>
          </a:p>
        </p:txBody>
      </p:sp>
    </p:spTree>
    <p:extLst>
      <p:ext uri="{BB962C8B-B14F-4D97-AF65-F5344CB8AC3E}">
        <p14:creationId xmlns:p14="http://schemas.microsoft.com/office/powerpoint/2010/main" val="392638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781E4737-6B50-449D-92D5-8FC3D9FAED56}" type="slidenum">
              <a:rPr lang="en-US" smtClean="0"/>
              <a:pPr/>
              <a:t>18</a:t>
            </a:fld>
            <a:endParaRPr lang="en-US"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marL="171450" lvl="1" indent="-171450">
              <a:spcBef>
                <a:spcPts val="0"/>
              </a:spcBef>
              <a:buFont typeface="Arial" panose="020B0604020202020204" pitchFamily="34" charset="0"/>
              <a:buChar char="•"/>
              <a:defRPr/>
            </a:pPr>
            <a:r>
              <a:rPr lang="en-US" dirty="0"/>
              <a:t>A wizard walks through the steps necessary to complete a task.</a:t>
            </a:r>
          </a:p>
          <a:p>
            <a:pPr marL="171450" lvl="1" indent="-171450">
              <a:spcBef>
                <a:spcPts val="0"/>
              </a:spcBef>
              <a:buFont typeface="Arial" panose="020B0604020202020204" pitchFamily="34" charset="0"/>
              <a:buChar char="•"/>
              <a:defRPr/>
            </a:pPr>
            <a:r>
              <a:rPr lang="en-US" dirty="0"/>
              <a:t>A template is a predesigned form.</a:t>
            </a:r>
          </a:p>
          <a:p>
            <a:pPr marL="171450" lvl="1" indent="-171450">
              <a:spcBef>
                <a:spcPts val="0"/>
              </a:spcBef>
              <a:buFont typeface="Arial" panose="020B0604020202020204" pitchFamily="34" charset="0"/>
              <a:buChar char="•"/>
              <a:defRPr/>
            </a:pPr>
            <a:r>
              <a:rPr lang="en-US" dirty="0"/>
              <a:t>A macro is a small program that groups a series of commands.</a:t>
            </a:r>
          </a:p>
        </p:txBody>
      </p:sp>
    </p:spTree>
    <p:extLst>
      <p:ext uri="{BB962C8B-B14F-4D97-AF65-F5344CB8AC3E}">
        <p14:creationId xmlns:p14="http://schemas.microsoft.com/office/powerpoint/2010/main" val="3344569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19</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Financial planning software helps you manage your daily finances.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Financial planning programs include electronic checkbook registers and automatic bill payment tools. With these features, you can make recurring monthly payments, such as rent or student loans, with automatically scheduled online payments.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Tax preparation software, such as Intuit Turbo Tax and H&amp;R Block At Home, lets you prepare your state and federal taxes on your own.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Both Quicken and Mint integrate seamlessly with TurboTax.</a:t>
            </a:r>
          </a:p>
        </p:txBody>
      </p:sp>
    </p:spTree>
    <p:extLst>
      <p:ext uri="{BB962C8B-B14F-4D97-AF65-F5344CB8AC3E}">
        <p14:creationId xmlns:p14="http://schemas.microsoft.com/office/powerpoint/2010/main" val="170636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20</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Accounting software helps small business owners manage their finances more efficiently by providing tools for tracking accounts receivable and accounts payable. In addition, these applications offer inventory management, payroll, and billing tools.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your business requires newsletters, catalogs, annual reports, or other large, complicated publications, consider using desktop publishing (DTP) software.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authoring software allows even a novice to design interesting and interactive web pages without knowing any HTML code.</a:t>
            </a:r>
          </a:p>
        </p:txBody>
      </p:sp>
    </p:spTree>
    <p:extLst>
      <p:ext uri="{BB962C8B-B14F-4D97-AF65-F5344CB8AC3E}">
        <p14:creationId xmlns:p14="http://schemas.microsoft.com/office/powerpoint/2010/main" val="1590521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lvl="1" indent="-171450">
              <a:spcBef>
                <a:spcPts val="0"/>
              </a:spcBef>
              <a:buFont typeface="Arial" panose="020B0604020202020204" pitchFamily="34" charset="0"/>
              <a:buChar char="•"/>
              <a:defRPr/>
            </a:pPr>
            <a:r>
              <a:rPr lang="en-US" dirty="0"/>
              <a:t>Vertical market software is designed for a specific industry.</a:t>
            </a:r>
          </a:p>
          <a:p>
            <a:pPr marL="171450" lvl="1" indent="-171450">
              <a:spcBef>
                <a:spcPts val="0"/>
              </a:spcBef>
              <a:buFont typeface="Arial" panose="020B0604020202020204" pitchFamily="34" charset="0"/>
              <a:buChar char="•"/>
              <a:defRPr/>
            </a:pPr>
            <a:r>
              <a:rPr lang="en-US" dirty="0"/>
              <a:t>Computer-aided design (CAD) create automated designs, technical drawings, and 3D model visualizations.</a:t>
            </a:r>
          </a:p>
          <a:p>
            <a:pPr marL="171450" lvl="1" indent="-171450">
              <a:spcBef>
                <a:spcPts val="0"/>
              </a:spcBef>
              <a:buFont typeface="Arial" panose="020B0604020202020204" pitchFamily="34" charset="0"/>
              <a:buChar char="•"/>
              <a:defRPr/>
            </a:pPr>
            <a:r>
              <a:rPr lang="en-US" dirty="0"/>
              <a:t>Home or landscape planning can be used in designing home improvements.</a:t>
            </a:r>
          </a:p>
          <a:p>
            <a:pPr marL="400050" lvl="2" indent="-171450">
              <a:spcBef>
                <a:spcPts val="0"/>
              </a:spcBef>
              <a:buFont typeface="Arial" panose="020B0604020202020204" pitchFamily="34" charset="0"/>
              <a:buChar char="•"/>
              <a:defRPr/>
            </a:pPr>
            <a:r>
              <a:rPr lang="en-US" dirty="0" err="1"/>
              <a:t>SketchUp</a:t>
            </a:r>
            <a:r>
              <a:rPr lang="en-US" dirty="0"/>
              <a:t> Make is an example of this type of software.</a:t>
            </a:r>
          </a:p>
        </p:txBody>
      </p:sp>
    </p:spTree>
    <p:extLst>
      <p:ext uri="{BB962C8B-B14F-4D97-AF65-F5344CB8AC3E}">
        <p14:creationId xmlns:p14="http://schemas.microsoft.com/office/powerpoint/2010/main" val="3189259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CEB290FA-317C-4956-A1AE-0EC4BDE8D9BB}" type="slidenum">
              <a:rPr lang="en-US" smtClean="0"/>
              <a:pPr/>
              <a:t>22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defRPr/>
            </a:pPr>
            <a:r>
              <a:rPr lang="en-US" dirty="0"/>
              <a:t>Multimedia</a:t>
            </a:r>
            <a:r>
              <a:rPr lang="en-US" baseline="0" dirty="0"/>
              <a:t> software is r</a:t>
            </a:r>
            <a:r>
              <a:rPr lang="en-US" dirty="0"/>
              <a:t>equired to produce computer games, animations, and movies.</a:t>
            </a:r>
          </a:p>
          <a:p>
            <a:pPr marL="171450" indent="-171450">
              <a:spcBef>
                <a:spcPts val="0"/>
              </a:spcBef>
              <a:buFont typeface="Arial" panose="020B0604020202020204" pitchFamily="34" charset="0"/>
              <a:buChar char="•"/>
              <a:defRPr/>
            </a:pPr>
            <a:r>
              <a:rPr lang="en-US" dirty="0"/>
              <a:t>Photo and image editing software are used to edit photos.</a:t>
            </a:r>
          </a:p>
          <a:p>
            <a:pPr marL="171450" indent="-171450">
              <a:spcBef>
                <a:spcPts val="0"/>
              </a:spcBef>
              <a:buFont typeface="Arial" panose="020B0604020202020204" pitchFamily="34" charset="0"/>
              <a:buChar char="•"/>
              <a:defRPr/>
            </a:pPr>
            <a:r>
              <a:rPr lang="en-US" dirty="0"/>
              <a:t>Digital video-editing software is used to refine videos.</a:t>
            </a:r>
          </a:p>
        </p:txBody>
      </p:sp>
    </p:spTree>
    <p:extLst>
      <p:ext uri="{BB962C8B-B14F-4D97-AF65-F5344CB8AC3E}">
        <p14:creationId xmlns:p14="http://schemas.microsoft.com/office/powerpoint/2010/main" val="3710521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ECBBF96F-E17D-4B0E-861B-F20BA532E759}" type="slidenum">
              <a:rPr lang="en-US" smtClean="0"/>
              <a:pPr/>
              <a:t>23</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Drawing software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lets you create or edit 2-D, line-based drawings. You can use it to create technical diagrams or original nonphotographic drawings, animations, and illustrations using standard tools.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Adobe Illustrator includes tools that let you create professional-quality creative and technical illustrations.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many software packages to help plan the layout of homes and landscapes, such as those offered by Broderbund.</a:t>
            </a:r>
          </a:p>
        </p:txBody>
      </p:sp>
    </p:spTree>
    <p:extLst>
      <p:ext uri="{BB962C8B-B14F-4D97-AF65-F5344CB8AC3E}">
        <p14:creationId xmlns:p14="http://schemas.microsoft.com/office/powerpoint/2010/main" val="2309179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198B6C94-CCF4-4E3F-A497-87EBC2FCC342}" type="slidenum">
              <a:rPr lang="en-US" smtClean="0"/>
              <a:pPr/>
              <a:t>24</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audio files, such as downloaded music files, audiobooks, or podcasts, may be stored on your computer.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MP3 is the most common audio compression format, but there are other compressed formats, such as AAC and WMA.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might also see uncompressed audio files on your computer, such as WAV and AIFF files.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Digital audio applications let you create and record your own audio files.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Audio-editing software includes tools that make editing audio files easy.</a:t>
            </a:r>
          </a:p>
        </p:txBody>
      </p:sp>
    </p:spTree>
    <p:extLst>
      <p:ext uri="{BB962C8B-B14F-4D97-AF65-F5344CB8AC3E}">
        <p14:creationId xmlns:p14="http://schemas.microsoft.com/office/powerpoint/2010/main" val="2013834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use the editors and game engines available for games such as EverQuest, Oblivion, and Unreal Tournament to create custom levels and characters to extend the game.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Multimedia applications such as Unity, Adobe Flash, and RPG Maker VX provide the tools you need to explore game design and creation. The program GameMaker is a free product that lets you build a game without any programming.</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25</a:t>
            </a:fld>
            <a:endParaRPr lang="en-US" dirty="0"/>
          </a:p>
        </p:txBody>
      </p:sp>
    </p:spTree>
    <p:extLst>
      <p:ext uri="{BB962C8B-B14F-4D97-AF65-F5344CB8AC3E}">
        <p14:creationId xmlns:p14="http://schemas.microsoft.com/office/powerpoint/2010/main" val="973675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3050" indent="-171450">
              <a:buClr>
                <a:srgbClr val="007FA3"/>
              </a:buClr>
              <a:buSzPct val="100000"/>
              <a:buFont typeface="Arial" panose="020B0604020202020204" pitchFamily="34" charset="0"/>
              <a:buChar char="•"/>
              <a:defRPr/>
            </a:pPr>
            <a:r>
              <a:rPr lang="en-US" dirty="0"/>
              <a:t>Educational and Reference Software: A Sample</a:t>
            </a:r>
          </a:p>
          <a:p>
            <a:pPr marL="400050" lvl="1" indent="-171450">
              <a:buClr>
                <a:srgbClr val="007FA3"/>
              </a:buClr>
              <a:buSzPct val="100000"/>
              <a:buFont typeface="Arial" panose="020B0604020202020204" pitchFamily="34" charset="0"/>
              <a:buChar char="•"/>
              <a:defRPr/>
            </a:pPr>
            <a:r>
              <a:rPr lang="en-US" dirty="0"/>
              <a:t>Test Preparation</a:t>
            </a:r>
          </a:p>
          <a:p>
            <a:pPr marL="400050" lvl="1" indent="-171450">
              <a:buClr>
                <a:srgbClr val="007FA3"/>
              </a:buClr>
              <a:buSzPct val="100000"/>
              <a:buFont typeface="Arial" panose="020B0604020202020204" pitchFamily="34" charset="0"/>
              <a:buChar char="•"/>
              <a:defRPr/>
            </a:pPr>
            <a:r>
              <a:rPr lang="en-US" dirty="0"/>
              <a:t>Simulation</a:t>
            </a:r>
          </a:p>
          <a:p>
            <a:pPr marL="400050" lvl="1" indent="-171450">
              <a:buClr>
                <a:srgbClr val="007FA3"/>
              </a:buClr>
              <a:buSzPct val="100000"/>
              <a:buFont typeface="Arial" panose="020B0604020202020204" pitchFamily="34" charset="0"/>
              <a:buChar char="•"/>
              <a:defRPr/>
            </a:pPr>
            <a:r>
              <a:rPr lang="en-US" dirty="0"/>
              <a:t>Instructional</a:t>
            </a:r>
          </a:p>
          <a:p>
            <a:pPr marL="400050" lvl="1" indent="-171450">
              <a:buClr>
                <a:srgbClr val="007FA3"/>
              </a:buClr>
              <a:buSzPct val="100000"/>
              <a:buFont typeface="Arial" panose="020B0604020202020204" pitchFamily="34" charset="0"/>
              <a:buChar char="•"/>
              <a:defRPr/>
            </a:pPr>
            <a:r>
              <a:rPr lang="en-US" dirty="0"/>
              <a:t>Trip Planning</a:t>
            </a:r>
          </a:p>
          <a:p>
            <a:pPr marL="400050" lvl="1" indent="-171450">
              <a:buClr>
                <a:srgbClr val="007FA3"/>
              </a:buClr>
              <a:buSzPct val="100000"/>
              <a:buFont typeface="Arial" panose="020B0604020202020204" pitchFamily="34" charset="0"/>
              <a:buChar char="•"/>
              <a:defRPr/>
            </a:pPr>
            <a:r>
              <a:rPr lang="en-US" dirty="0"/>
              <a:t>Home design/Improvement</a:t>
            </a:r>
          </a:p>
          <a:p>
            <a:pPr marL="400050" lvl="1" indent="-171450">
              <a:buClr>
                <a:srgbClr val="007FA3"/>
              </a:buClr>
              <a:buSzPct val="100000"/>
              <a:buFont typeface="Arial" panose="020B0604020202020204" pitchFamily="34" charset="0"/>
              <a:buChar char="•"/>
              <a:defRPr/>
            </a:pPr>
            <a:r>
              <a:rPr lang="en-US" dirty="0"/>
              <a:t>Course Management</a:t>
            </a:r>
          </a:p>
          <a:p>
            <a:pPr marL="400050" lvl="1" indent="-171450">
              <a:buClr>
                <a:srgbClr val="007FA3"/>
              </a:buClr>
              <a:buSzPct val="100000"/>
              <a:buFont typeface="Arial" panose="020B0604020202020204" pitchFamily="34" charset="0"/>
              <a:buChar char="•"/>
              <a:defRPr/>
            </a:pPr>
            <a:r>
              <a:rPr lang="en-US" dirty="0"/>
              <a:t>Brain Training</a:t>
            </a:r>
          </a:p>
          <a:p>
            <a:pPr marL="400050" lvl="1" indent="-171450">
              <a:buClr>
                <a:srgbClr val="007FA3"/>
              </a:buClr>
              <a:buSzPct val="100000"/>
              <a:buFont typeface="Arial" panose="020B0604020202020204" pitchFamily="34" charset="0"/>
              <a:buChar char="•"/>
              <a:defRPr/>
            </a:pPr>
            <a:r>
              <a:rPr lang="en-US" dirty="0"/>
              <a:t>Genealogy</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26</a:t>
            </a:fld>
            <a:endParaRPr lang="en-US" dirty="0"/>
          </a:p>
        </p:txBody>
      </p:sp>
    </p:spTree>
    <p:extLst>
      <p:ext uri="{BB962C8B-B14F-4D97-AF65-F5344CB8AC3E}">
        <p14:creationId xmlns:p14="http://schemas.microsoft.com/office/powerpoint/2010/main" val="560182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697368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486546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80934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92B70996-28B0-4382-A067-534D2467435F}" type="slidenum">
              <a:rPr lang="en-US" smtClean="0"/>
              <a:pPr/>
              <a:t>5</a:t>
            </a:fld>
            <a:endParaRPr lang="en-US"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Software refers to instructions that tell the computer what to do.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Your computer has two basic types of software:</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Application software is used to do tasks at home, school, and work.</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System software helps run the computer and coordinate instructions between application software and the computer’s hardware devices.</a:t>
            </a:r>
          </a:p>
        </p:txBody>
      </p:sp>
    </p:spTree>
    <p:extLst>
      <p:ext uri="{BB962C8B-B14F-4D97-AF65-F5344CB8AC3E}">
        <p14:creationId xmlns:p14="http://schemas.microsoft.com/office/powerpoint/2010/main" val="903420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92B70996-28B0-4382-A067-534D2467435F}" type="slidenum">
              <a:rPr lang="en-US" smtClean="0"/>
              <a:pPr/>
              <a:t>6</a:t>
            </a:fld>
            <a:endParaRPr lang="en-US"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There are two ways software is created:</a:t>
            </a:r>
          </a:p>
          <a:p>
            <a:pPr marL="4000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Proprietary (commercial) software is created by companies for profit and then sold to you. </a:t>
            </a:r>
          </a:p>
          <a:p>
            <a:pPr marL="4000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Open source software is software that is available free of charge and with few licensing and copyright restrictions.</a:t>
            </a:r>
            <a:endParaRPr lang="en-US" dirty="0"/>
          </a:p>
          <a:p>
            <a:pPr marL="171450" indent="-171450">
              <a:buFont typeface="Arial" panose="020B0604020202020204" pitchFamily="34" charset="0"/>
              <a:buChar char="•"/>
              <a:defRPr/>
            </a:pPr>
            <a:r>
              <a:rPr lang="en-US" dirty="0"/>
              <a:t>There are various ways to distribute software:</a:t>
            </a:r>
          </a:p>
          <a:p>
            <a:pPr marL="400050" lvl="1" indent="-171450">
              <a:buFont typeface="Arial" panose="020B0604020202020204" pitchFamily="34" charset="0"/>
              <a:buChar char="•"/>
              <a:defRPr/>
            </a:pPr>
            <a:r>
              <a:rPr lang="en-US" dirty="0">
                <a:effectLst/>
              </a:rPr>
              <a:t>Local installation</a:t>
            </a:r>
          </a:p>
          <a:p>
            <a:pPr marL="400050" lvl="1" indent="-171450">
              <a:buFont typeface="Arial" panose="020B0604020202020204" pitchFamily="34" charset="0"/>
              <a:buChar char="•"/>
              <a:defRPr/>
            </a:pPr>
            <a:r>
              <a:rPr lang="en-US" dirty="0"/>
              <a:t>Software as a Service (SaaS)</a:t>
            </a:r>
          </a:p>
          <a:p>
            <a:pPr marL="400050" lvl="1" indent="-171450">
              <a:buFont typeface="Arial" panose="020B0604020202020204" pitchFamily="34" charset="0"/>
              <a:buChar char="•"/>
              <a:defRPr/>
            </a:pPr>
            <a:r>
              <a:rPr lang="en-US" dirty="0">
                <a:effectLst/>
              </a:rPr>
              <a:t>Subscription</a:t>
            </a:r>
          </a:p>
        </p:txBody>
      </p:sp>
    </p:spTree>
    <p:extLst>
      <p:ext uri="{BB962C8B-B14F-4D97-AF65-F5344CB8AC3E}">
        <p14:creationId xmlns:p14="http://schemas.microsoft.com/office/powerpoint/2010/main" val="2341263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p:spPr>
        <p:txBody>
          <a:bodyPr/>
          <a:lstStyle/>
          <a:p>
            <a:fld id="{38C5B46A-3B61-4684-BDFE-3DF06598D08E}" type="slidenum">
              <a:rPr lang="en-US" smtClean="0"/>
              <a:pPr/>
              <a:t>7</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dirty="0"/>
              <a:t>Normally software can be acquired through a brick and mortar store or by downloading it from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Students can often find discounted software.</a:t>
            </a:r>
          </a:p>
          <a:p>
            <a:pPr marL="171450" lvl="0" indent="-171450">
              <a:buFont typeface="Arial" panose="020B0604020202020204" pitchFamily="34" charset="0"/>
              <a:buChar char="•"/>
            </a:pPr>
            <a:r>
              <a:rPr lang="en-US" dirty="0"/>
              <a:t>Freeware is software that you do not have to pay for.</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Beta version is a trial version used to help the company debug its software.</a:t>
            </a:r>
          </a:p>
        </p:txBody>
      </p:sp>
    </p:spTree>
    <p:extLst>
      <p:ext uri="{BB962C8B-B14F-4D97-AF65-F5344CB8AC3E}">
        <p14:creationId xmlns:p14="http://schemas.microsoft.com/office/powerpoint/2010/main" val="358631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p:spPr>
        <p:txBody>
          <a:bodyPr/>
          <a:lstStyle/>
          <a:p>
            <a:fld id="{38C5B46A-3B61-4684-BDFE-3DF06598D08E}" type="slidenum">
              <a:rPr lang="en-US" smtClean="0"/>
              <a:pPr/>
              <a:t>8</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Every program has a set of system requirements that specify the minimum recommended standards.</a:t>
            </a:r>
          </a:p>
          <a:p>
            <a:pPr marL="171450" indent="-171450">
              <a:buFont typeface="Arial" panose="020B0604020202020204" pitchFamily="34" charset="0"/>
              <a:buChar char="•"/>
            </a:pPr>
            <a:r>
              <a:rPr lang="en-US" dirty="0"/>
              <a:t>It is good to set a restore point before installing new software.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full installation copies all the most commonly used files to your hard drive.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custom installation, you decide which features you want installed.</a:t>
            </a:r>
          </a:p>
          <a:p>
            <a:pPr marL="171450" lvl="0" indent="-171450">
              <a:buFont typeface="Arial" panose="020B0604020202020204" pitchFamily="34" charset="0"/>
              <a:buChar char="•"/>
            </a:pPr>
            <a:r>
              <a:rPr lang="en-US" dirty="0"/>
              <a:t>Uninstalling software removes it from your hard drive.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Creating a Recovery drive helps to recover from a computer crash.</a:t>
            </a:r>
          </a:p>
        </p:txBody>
      </p:sp>
    </p:spTree>
    <p:extLst>
      <p:ext uri="{BB962C8B-B14F-4D97-AF65-F5344CB8AC3E}">
        <p14:creationId xmlns:p14="http://schemas.microsoft.com/office/powerpoint/2010/main" val="1200355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t>Upgrades and updates are not required if you have a subscription to the software or are using software as a service.</a:t>
            </a:r>
          </a:p>
          <a:p>
            <a:pPr marL="171450" indent="-171450">
              <a:buFont typeface="Arial" panose="020B0604020202020204" pitchFamily="34" charset="0"/>
              <a:buChar char="•"/>
            </a:pPr>
            <a:r>
              <a:rPr lang="en-US" dirty="0"/>
              <a:t>There’s no need to rush out and buy the latest version of a software program every time one is available.</a:t>
            </a:r>
          </a:p>
          <a:p>
            <a:pPr marL="171450" indent="-171450">
              <a:buFont typeface="Arial" panose="020B0604020202020204" pitchFamily="34" charset="0"/>
              <a:buChar char="•"/>
            </a:pPr>
            <a:r>
              <a:rPr lang="en-US" dirty="0"/>
              <a:t>Vendors make new versions backward compatible, meaning that the new versions can recognize (open) files created with older versions.</a:t>
            </a:r>
          </a:p>
        </p:txBody>
      </p:sp>
      <p:sp>
        <p:nvSpPr>
          <p:cNvPr id="99331" name="Slide Number Placeholder 3"/>
          <p:cNvSpPr>
            <a:spLocks noGrp="1"/>
          </p:cNvSpPr>
          <p:nvPr>
            <p:ph type="sldNum" sz="quarter" idx="5"/>
          </p:nvPr>
        </p:nvSpPr>
        <p:spPr>
          <a:noFill/>
        </p:spPr>
        <p:txBody>
          <a:bodyPr/>
          <a:lstStyle/>
          <a:p>
            <a:fld id="{1B4CBB3A-32D6-43E4-BE46-378904C2EF91}" type="slidenum">
              <a:rPr lang="en-US" smtClean="0"/>
              <a:pPr/>
              <a:t>9</a:t>
            </a:fld>
            <a:endParaRPr lang="en-US" dirty="0"/>
          </a:p>
        </p:txBody>
      </p:sp>
    </p:spTree>
    <p:extLst>
      <p:ext uri="{BB962C8B-B14F-4D97-AF65-F5344CB8AC3E}">
        <p14:creationId xmlns:p14="http://schemas.microsoft.com/office/powerpoint/2010/main" val="2061774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8/29/2018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8/29/2018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8/29/2018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8/29/2018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8/29/2018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8/29/2018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8/29/2018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8/29/2018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8/29/2018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8/29/2018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8/29/2018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8/29/2018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8/29/2018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8/29/2018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8/29/2018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8/29/2018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8/29/2018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4</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Application Software: Programs That Let You Work and Play</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pPr eaLnBrk="1" hangingPunct="1">
              <a:defRPr/>
            </a:pPr>
            <a:r>
              <a:rPr lang="en-US" dirty="0">
                <a:effectLst/>
              </a:rPr>
              <a:t>Managing Your Software</a:t>
            </a:r>
            <a:br>
              <a:rPr lang="en-US" dirty="0">
                <a:effectLst/>
              </a:rPr>
            </a:br>
            <a:r>
              <a:rPr lang="en-US" sz="3200" dirty="0" err="1"/>
              <a:t>Software</a:t>
            </a:r>
            <a:r>
              <a:rPr lang="en-US" sz="3200" dirty="0"/>
              <a:t> Licenses</a:t>
            </a:r>
            <a:br>
              <a:rPr lang="en-US" sz="3200" dirty="0"/>
            </a:br>
            <a:r>
              <a:rPr lang="en-US" sz="2000" dirty="0"/>
              <a:t>(Objective 4.6)</a:t>
            </a:r>
            <a:endParaRPr lang="en-US" dirty="0">
              <a:effectLst/>
            </a:endParaRPr>
          </a:p>
        </p:txBody>
      </p:sp>
      <p:sp>
        <p:nvSpPr>
          <p:cNvPr id="8" name="Content Placeholder 7"/>
          <p:cNvSpPr>
            <a:spLocks noGrp="1"/>
          </p:cNvSpPr>
          <p:nvPr>
            <p:ph idx="1"/>
          </p:nvPr>
        </p:nvSpPr>
        <p:spPr>
          <a:xfrm>
            <a:off x="457200" y="1600200"/>
            <a:ext cx="8358649" cy="4953000"/>
          </a:xfrm>
        </p:spPr>
        <p:txBody>
          <a:bodyPr>
            <a:normAutofit/>
          </a:bodyPr>
          <a:lstStyle/>
          <a:p>
            <a:pPr>
              <a:spcBef>
                <a:spcPts val="0"/>
              </a:spcBef>
              <a:spcAft>
                <a:spcPts val="1200"/>
              </a:spcAft>
              <a:defRPr/>
            </a:pPr>
            <a:r>
              <a:rPr lang="en-US" dirty="0"/>
              <a:t>End User License Agreement (EULA)</a:t>
            </a:r>
          </a:p>
          <a:p>
            <a:pPr>
              <a:spcBef>
                <a:spcPts val="0"/>
              </a:spcBef>
              <a:spcAft>
                <a:spcPts val="1200"/>
              </a:spcAft>
              <a:defRPr/>
            </a:pPr>
            <a:r>
              <a:rPr lang="en-US" dirty="0"/>
              <a:t>States the following:</a:t>
            </a:r>
          </a:p>
          <a:p>
            <a:pPr lvl="1">
              <a:spcBef>
                <a:spcPts val="0"/>
              </a:spcBef>
              <a:spcAft>
                <a:spcPts val="1200"/>
              </a:spcAft>
            </a:pPr>
            <a:r>
              <a:rPr lang="en-US" dirty="0"/>
              <a:t>Ultimate owner</a:t>
            </a:r>
          </a:p>
          <a:p>
            <a:pPr lvl="1">
              <a:spcBef>
                <a:spcPts val="0"/>
              </a:spcBef>
              <a:spcAft>
                <a:spcPts val="1200"/>
              </a:spcAft>
            </a:pPr>
            <a:r>
              <a:rPr lang="en-US" dirty="0"/>
              <a:t>Copies allowed</a:t>
            </a:r>
          </a:p>
          <a:p>
            <a:pPr lvl="1">
              <a:spcBef>
                <a:spcPts val="0"/>
              </a:spcBef>
              <a:spcAft>
                <a:spcPts val="1200"/>
              </a:spcAft>
            </a:pPr>
            <a:r>
              <a:rPr lang="en-US" dirty="0"/>
              <a:t># of installations</a:t>
            </a:r>
            <a:br>
              <a:rPr lang="en-US" dirty="0"/>
            </a:br>
            <a:r>
              <a:rPr lang="en-US" dirty="0"/>
              <a:t>allowed</a:t>
            </a:r>
          </a:p>
          <a:p>
            <a:pPr lvl="1">
              <a:spcBef>
                <a:spcPts val="0"/>
              </a:spcBef>
              <a:spcAft>
                <a:spcPts val="1200"/>
              </a:spcAft>
            </a:pPr>
            <a:r>
              <a:rPr lang="en-US" dirty="0"/>
              <a:t>Warranties</a:t>
            </a:r>
          </a:p>
          <a:p>
            <a:pPr>
              <a:spcBef>
                <a:spcPts val="0"/>
              </a:spcBef>
              <a:spcAft>
                <a:spcPts val="1200"/>
              </a:spcAft>
            </a:pPr>
            <a:r>
              <a:rPr lang="en-US" dirty="0"/>
              <a:t>Copyleft</a:t>
            </a:r>
          </a:p>
        </p:txBody>
      </p:sp>
      <p:pic>
        <p:nvPicPr>
          <p:cNvPr id="4" name="Picture 3" descr="A screenshot shows a pop up window for the Microsoft Software License Terms with Print and OK buttons shown at the bottom.">
            <a:extLst>
              <a:ext uri="{FF2B5EF4-FFF2-40B4-BE49-F238E27FC236}">
                <a16:creationId xmlns:a16="http://schemas.microsoft.com/office/drawing/2014/main" id="{92A86455-7BA4-4B26-B7DD-2B105EB3F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919" y="2362200"/>
            <a:ext cx="4344737" cy="3810000"/>
          </a:xfrm>
          <a:prstGeom prst="rect">
            <a:avLst/>
          </a:prstGeom>
        </p:spPr>
      </p:pic>
    </p:spTree>
    <p:extLst>
      <p:ext uri="{BB962C8B-B14F-4D97-AF65-F5344CB8AC3E}">
        <p14:creationId xmlns:p14="http://schemas.microsoft.com/office/powerpoint/2010/main" val="414222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xfrm>
            <a:off x="457200" y="0"/>
            <a:ext cx="8229600" cy="1600200"/>
          </a:xfrm>
        </p:spPr>
        <p:txBody>
          <a:bodyPr>
            <a:normAutofit/>
          </a:bodyPr>
          <a:lstStyle/>
          <a:p>
            <a:pPr>
              <a:defRPr/>
            </a:pPr>
            <a:r>
              <a:rPr lang="en-US" dirty="0">
                <a:effectLst/>
              </a:rPr>
              <a:t>Productivity and Business Software</a:t>
            </a:r>
            <a:br>
              <a:rPr lang="en-US" sz="2325" dirty="0"/>
            </a:br>
            <a:r>
              <a:rPr lang="en-US" sz="3200" dirty="0"/>
              <a:t>Productivity Software (1 of 9)</a:t>
            </a:r>
            <a:br>
              <a:rPr lang="en-US" sz="3200" dirty="0"/>
            </a:br>
            <a:r>
              <a:rPr lang="en-US" sz="2000" dirty="0"/>
              <a:t>(Objective 4.7)</a:t>
            </a:r>
            <a:endParaRPr lang="en-US" dirty="0">
              <a:effectLst/>
            </a:endParaRPr>
          </a:p>
        </p:txBody>
      </p:sp>
      <p:sp>
        <p:nvSpPr>
          <p:cNvPr id="73730" name="Rectangle 2"/>
          <p:cNvSpPr>
            <a:spLocks noGrp="1" noChangeArrowheads="1"/>
          </p:cNvSpPr>
          <p:nvPr>
            <p:ph idx="1"/>
          </p:nvPr>
        </p:nvSpPr>
        <p:spPr>
          <a:xfrm>
            <a:off x="457200" y="1600200"/>
            <a:ext cx="8534400" cy="5257800"/>
          </a:xfrm>
        </p:spPr>
        <p:txBody>
          <a:bodyPr>
            <a:normAutofit/>
          </a:bodyPr>
          <a:lstStyle/>
          <a:p>
            <a:pPr>
              <a:spcBef>
                <a:spcPts val="0"/>
              </a:spcBef>
              <a:spcAft>
                <a:spcPts val="1800"/>
              </a:spcAft>
              <a:defRPr/>
            </a:pPr>
            <a:r>
              <a:rPr lang="en-US" dirty="0"/>
              <a:t>Lets you perform various tasks required at home, school, and business</a:t>
            </a:r>
          </a:p>
          <a:p>
            <a:pPr lvl="1">
              <a:spcBef>
                <a:spcPts val="0"/>
              </a:spcBef>
              <a:spcAft>
                <a:spcPts val="1800"/>
              </a:spcAft>
              <a:defRPr/>
            </a:pPr>
            <a:r>
              <a:rPr lang="en-US" dirty="0"/>
              <a:t>Proprietary (Microsoft Office and Apple iWork)</a:t>
            </a:r>
          </a:p>
          <a:p>
            <a:pPr lvl="1">
              <a:spcBef>
                <a:spcPts val="0"/>
              </a:spcBef>
              <a:spcAft>
                <a:spcPts val="1800"/>
              </a:spcAft>
              <a:defRPr/>
            </a:pPr>
            <a:r>
              <a:rPr lang="en-US" dirty="0"/>
              <a:t>Installed: Open Source (LibreOffice)</a:t>
            </a:r>
          </a:p>
          <a:p>
            <a:pPr lvl="1">
              <a:spcBef>
                <a:spcPts val="0"/>
              </a:spcBef>
              <a:spcAft>
                <a:spcPts val="1800"/>
              </a:spcAft>
              <a:defRPr/>
            </a:pPr>
            <a:r>
              <a:rPr lang="en-US" dirty="0"/>
              <a:t>Web-Based (Microsoft Office Online, Google Docs, </a:t>
            </a:r>
            <a:r>
              <a:rPr lang="en-US" dirty="0" err="1"/>
              <a:t>Zoho</a:t>
            </a:r>
            <a:r>
              <a:rPr lang="en-US" dirty="0"/>
              <a:t>, and </a:t>
            </a:r>
            <a:r>
              <a:rPr lang="en-US" dirty="0" err="1"/>
              <a:t>ThinkFree</a:t>
            </a:r>
            <a:endParaRPr lang="en-US" dirty="0"/>
          </a:p>
        </p:txBody>
      </p:sp>
    </p:spTree>
    <p:extLst>
      <p:ext uri="{BB962C8B-B14F-4D97-AF65-F5344CB8AC3E}">
        <p14:creationId xmlns:p14="http://schemas.microsoft.com/office/powerpoint/2010/main" val="14052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xfrm>
            <a:off x="457200" y="0"/>
            <a:ext cx="8229600" cy="1600200"/>
          </a:xfrm>
        </p:spPr>
        <p:txBody>
          <a:bodyPr>
            <a:normAutofit/>
          </a:bodyPr>
          <a:lstStyle/>
          <a:p>
            <a:pPr>
              <a:defRPr/>
            </a:pPr>
            <a:r>
              <a:rPr lang="en-US" dirty="0">
                <a:effectLst/>
              </a:rPr>
              <a:t>Productivity and Business Software</a:t>
            </a:r>
            <a:br>
              <a:rPr lang="en-US" sz="2325" dirty="0"/>
            </a:br>
            <a:r>
              <a:rPr lang="en-US" sz="3200" dirty="0"/>
              <a:t>Productivity Software (2 of 9)</a:t>
            </a:r>
            <a:br>
              <a:rPr lang="en-US" sz="3200" dirty="0"/>
            </a:br>
            <a:r>
              <a:rPr lang="en-US" sz="2000" dirty="0"/>
              <a:t>(Objective 4.7)</a:t>
            </a:r>
            <a:endParaRPr lang="en-US" dirty="0">
              <a:effectLst/>
            </a:endParaRPr>
          </a:p>
        </p:txBody>
      </p:sp>
      <p:sp>
        <p:nvSpPr>
          <p:cNvPr id="73730" name="Rectangle 2"/>
          <p:cNvSpPr>
            <a:spLocks noGrp="1" noChangeArrowheads="1"/>
          </p:cNvSpPr>
          <p:nvPr>
            <p:ph idx="1"/>
          </p:nvPr>
        </p:nvSpPr>
        <p:spPr>
          <a:xfrm>
            <a:off x="457200" y="1600200"/>
            <a:ext cx="5283724" cy="5029200"/>
          </a:xfrm>
        </p:spPr>
        <p:txBody>
          <a:bodyPr>
            <a:normAutofit/>
          </a:bodyPr>
          <a:lstStyle/>
          <a:p>
            <a:pPr>
              <a:spcBef>
                <a:spcPts val="0"/>
              </a:spcBef>
              <a:spcAft>
                <a:spcPts val="1200"/>
              </a:spcAft>
              <a:defRPr/>
            </a:pPr>
            <a:r>
              <a:rPr lang="en-US" dirty="0"/>
              <a:t>Word processing software</a:t>
            </a:r>
          </a:p>
          <a:p>
            <a:pPr lvl="1">
              <a:spcBef>
                <a:spcPts val="0"/>
              </a:spcBef>
              <a:spcAft>
                <a:spcPts val="1200"/>
              </a:spcAft>
              <a:defRPr/>
            </a:pPr>
            <a:r>
              <a:rPr lang="en-US" dirty="0">
                <a:effectLst/>
              </a:rPr>
              <a:t>Create and edit</a:t>
            </a:r>
            <a:br>
              <a:rPr lang="en-US" dirty="0">
                <a:effectLst/>
              </a:rPr>
            </a:br>
            <a:r>
              <a:rPr lang="en-US" dirty="0">
                <a:effectLst/>
              </a:rPr>
              <a:t>documents for:</a:t>
            </a:r>
          </a:p>
          <a:p>
            <a:pPr lvl="2">
              <a:spcBef>
                <a:spcPts val="0"/>
              </a:spcBef>
              <a:spcAft>
                <a:spcPts val="1200"/>
              </a:spcAft>
              <a:defRPr/>
            </a:pPr>
            <a:r>
              <a:rPr lang="en-US" dirty="0"/>
              <a:t>Research papers</a:t>
            </a:r>
          </a:p>
          <a:p>
            <a:pPr lvl="2">
              <a:spcBef>
                <a:spcPts val="0"/>
              </a:spcBef>
              <a:spcAft>
                <a:spcPts val="1200"/>
              </a:spcAft>
              <a:defRPr/>
            </a:pPr>
            <a:r>
              <a:rPr lang="en-US" dirty="0"/>
              <a:t>Class notes</a:t>
            </a:r>
          </a:p>
          <a:p>
            <a:pPr lvl="2">
              <a:spcBef>
                <a:spcPts val="0"/>
              </a:spcBef>
              <a:spcAft>
                <a:spcPts val="1200"/>
              </a:spcAft>
              <a:defRPr/>
            </a:pPr>
            <a:r>
              <a:rPr lang="en-US" dirty="0"/>
              <a:t>Résumés</a:t>
            </a:r>
            <a:r>
              <a:rPr lang="en-US" dirty="0">
                <a:effectLst/>
              </a:rPr>
              <a:t> </a:t>
            </a:r>
          </a:p>
          <a:p>
            <a:pPr lvl="1">
              <a:spcBef>
                <a:spcPts val="0"/>
              </a:spcBef>
              <a:spcAft>
                <a:spcPts val="1200"/>
              </a:spcAft>
              <a:defRPr/>
            </a:pPr>
            <a:r>
              <a:rPr lang="en-US" dirty="0"/>
              <a:t>Program Examples </a:t>
            </a:r>
          </a:p>
          <a:p>
            <a:pPr lvl="2">
              <a:spcBef>
                <a:spcPts val="0"/>
              </a:spcBef>
              <a:spcAft>
                <a:spcPts val="1200"/>
              </a:spcAft>
              <a:defRPr/>
            </a:pPr>
            <a:r>
              <a:rPr lang="en-US" dirty="0"/>
              <a:t>Microsoft Word</a:t>
            </a:r>
          </a:p>
          <a:p>
            <a:pPr lvl="2">
              <a:spcBef>
                <a:spcPts val="0"/>
              </a:spcBef>
              <a:spcAft>
                <a:spcPts val="1200"/>
              </a:spcAft>
              <a:defRPr/>
            </a:pPr>
            <a:r>
              <a:rPr lang="en-US" dirty="0"/>
              <a:t>Writer</a:t>
            </a:r>
          </a:p>
        </p:txBody>
      </p:sp>
      <p:pic>
        <p:nvPicPr>
          <p:cNvPr id="4" name="Picture 3" descr="The annotations are as follows:&#10;• Drop cap: The first letter of the first paragraph shown in large font spanning to three rows.&#10;• Image with text wrapping options: A diagram in the first page with text wrapping around the diagram.&#10;• Headings: A heading on the page&#10;• Two-column layout: A vertical line between the two columns of the page&#10;• Formatted header: The section at the top of the page&#10;• Bullet points: A list of precautions while using social networking sites&#10;• Hyperlink: A hyperlink&#10;• Page numbers and formatted footer: Section at the bottom of the page">
            <a:extLst>
              <a:ext uri="{FF2B5EF4-FFF2-40B4-BE49-F238E27FC236}">
                <a16:creationId xmlns:a16="http://schemas.microsoft.com/office/drawing/2014/main" id="{3BB75421-F310-41E7-9972-F87A3EE46B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2209799"/>
            <a:ext cx="3733800" cy="4143845"/>
          </a:xfrm>
          <a:prstGeom prst="rect">
            <a:avLst/>
          </a:prstGeom>
        </p:spPr>
      </p:pic>
    </p:spTree>
    <p:extLst>
      <p:ext uri="{BB962C8B-B14F-4D97-AF65-F5344CB8AC3E}">
        <p14:creationId xmlns:p14="http://schemas.microsoft.com/office/powerpoint/2010/main" val="313465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7" name="Rectangle 11"/>
          <p:cNvSpPr>
            <a:spLocks noGrp="1" noChangeArrowheads="1"/>
          </p:cNvSpPr>
          <p:nvPr>
            <p:ph type="title"/>
          </p:nvPr>
        </p:nvSpPr>
        <p:spPr>
          <a:xfrm>
            <a:off x="457200" y="0"/>
            <a:ext cx="8229600" cy="1600200"/>
          </a:xfrm>
        </p:spPr>
        <p:txBody>
          <a:bodyPr>
            <a:normAutofit/>
          </a:bodyPr>
          <a:lstStyle/>
          <a:p>
            <a:pPr>
              <a:defRPr/>
            </a:pPr>
            <a:r>
              <a:rPr lang="en-US" dirty="0"/>
              <a:t>Productivity and Business Software</a:t>
            </a:r>
            <a:br>
              <a:rPr lang="en-US" dirty="0">
                <a:effectLst/>
              </a:rPr>
            </a:br>
            <a:r>
              <a:rPr lang="en-US" sz="3200" dirty="0"/>
              <a:t>Productivity Software (3 of 9)</a:t>
            </a:r>
            <a:br>
              <a:rPr lang="en-US" sz="3200" dirty="0"/>
            </a:br>
            <a:r>
              <a:rPr lang="en-US" sz="2000" dirty="0"/>
              <a:t>(Objective 4.7)</a:t>
            </a:r>
            <a:endParaRPr lang="en-US" sz="2700" dirty="0"/>
          </a:p>
        </p:txBody>
      </p:sp>
      <p:sp>
        <p:nvSpPr>
          <p:cNvPr id="75788" name="Rectangle 12"/>
          <p:cNvSpPr>
            <a:spLocks noGrp="1" noChangeArrowheads="1"/>
          </p:cNvSpPr>
          <p:nvPr>
            <p:ph idx="1"/>
          </p:nvPr>
        </p:nvSpPr>
        <p:spPr>
          <a:xfrm>
            <a:off x="457200" y="1600200"/>
            <a:ext cx="8358649" cy="5181600"/>
          </a:xfrm>
        </p:spPr>
        <p:txBody>
          <a:bodyPr>
            <a:normAutofit/>
          </a:bodyPr>
          <a:lstStyle/>
          <a:p>
            <a:pPr>
              <a:spcBef>
                <a:spcPts val="0"/>
              </a:spcBef>
              <a:spcAft>
                <a:spcPts val="1200"/>
              </a:spcAft>
              <a:defRPr/>
            </a:pPr>
            <a:r>
              <a:rPr lang="en-US" dirty="0"/>
              <a:t>Spreadsheet software</a:t>
            </a:r>
          </a:p>
          <a:p>
            <a:pPr lvl="1">
              <a:spcBef>
                <a:spcPts val="0"/>
              </a:spcBef>
              <a:spcAft>
                <a:spcPts val="1200"/>
              </a:spcAft>
              <a:defRPr/>
            </a:pPr>
            <a:r>
              <a:rPr lang="en-US" dirty="0">
                <a:effectLst/>
              </a:rPr>
              <a:t>Performs calculations and numerical analyses</a:t>
            </a:r>
          </a:p>
          <a:p>
            <a:pPr lvl="2">
              <a:spcBef>
                <a:spcPts val="0"/>
              </a:spcBef>
              <a:spcAft>
                <a:spcPts val="1200"/>
              </a:spcAft>
              <a:defRPr/>
            </a:pPr>
            <a:r>
              <a:rPr lang="en-US" dirty="0"/>
              <a:t>Text</a:t>
            </a:r>
          </a:p>
          <a:p>
            <a:pPr lvl="2">
              <a:spcBef>
                <a:spcPts val="0"/>
              </a:spcBef>
              <a:spcAft>
                <a:spcPts val="1200"/>
              </a:spcAft>
              <a:defRPr/>
            </a:pPr>
            <a:r>
              <a:rPr lang="en-US" dirty="0">
                <a:effectLst/>
              </a:rPr>
              <a:t>Values and dates</a:t>
            </a:r>
          </a:p>
          <a:p>
            <a:pPr lvl="2">
              <a:spcBef>
                <a:spcPts val="0"/>
              </a:spcBef>
              <a:spcAft>
                <a:spcPts val="1200"/>
              </a:spcAft>
              <a:defRPr/>
            </a:pPr>
            <a:r>
              <a:rPr lang="en-US" dirty="0"/>
              <a:t>Formulas</a:t>
            </a:r>
          </a:p>
          <a:p>
            <a:pPr lvl="2">
              <a:spcBef>
                <a:spcPts val="0"/>
              </a:spcBef>
              <a:spcAft>
                <a:spcPts val="1200"/>
              </a:spcAft>
              <a:defRPr/>
            </a:pPr>
            <a:r>
              <a:rPr lang="en-US" dirty="0">
                <a:effectLst/>
              </a:rPr>
              <a:t>Functions</a:t>
            </a:r>
          </a:p>
          <a:p>
            <a:pPr lvl="1">
              <a:spcBef>
                <a:spcPts val="0"/>
              </a:spcBef>
              <a:spcAft>
                <a:spcPts val="1200"/>
              </a:spcAft>
              <a:defRPr/>
            </a:pPr>
            <a:r>
              <a:rPr lang="en-US" dirty="0"/>
              <a:t>Examples</a:t>
            </a:r>
          </a:p>
          <a:p>
            <a:pPr lvl="2">
              <a:spcBef>
                <a:spcPts val="0"/>
              </a:spcBef>
              <a:spcAft>
                <a:spcPts val="1200"/>
              </a:spcAft>
              <a:defRPr/>
            </a:pPr>
            <a:r>
              <a:rPr lang="en-US" dirty="0"/>
              <a:t>Microsoft Excel</a:t>
            </a:r>
          </a:p>
          <a:p>
            <a:pPr lvl="2">
              <a:spcBef>
                <a:spcPts val="0"/>
              </a:spcBef>
              <a:spcAft>
                <a:spcPts val="1200"/>
              </a:spcAft>
              <a:defRPr/>
            </a:pPr>
            <a:r>
              <a:rPr lang="en-US" dirty="0"/>
              <a:t>OpenOffice Calc</a:t>
            </a:r>
          </a:p>
        </p:txBody>
      </p:sp>
      <p:pic>
        <p:nvPicPr>
          <p:cNvPr id="4" name="Picture 3" descr="A spreadsheet shows a cash flow for a college, with labels for a few cells.">
            <a:extLst>
              <a:ext uri="{FF2B5EF4-FFF2-40B4-BE49-F238E27FC236}">
                <a16:creationId xmlns:a16="http://schemas.microsoft.com/office/drawing/2014/main" id="{363404F8-923C-4293-97FA-4374EE6211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819400"/>
            <a:ext cx="4889273" cy="2743200"/>
          </a:xfrm>
          <a:prstGeom prst="rect">
            <a:avLst/>
          </a:prstGeom>
        </p:spPr>
      </p:pic>
    </p:spTree>
    <p:extLst>
      <p:ext uri="{BB962C8B-B14F-4D97-AF65-F5344CB8AC3E}">
        <p14:creationId xmlns:p14="http://schemas.microsoft.com/office/powerpoint/2010/main" val="86540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p:cNvSpPr>
            <a:spLocks noGrp="1" noChangeArrowheads="1"/>
          </p:cNvSpPr>
          <p:nvPr>
            <p:ph type="title"/>
          </p:nvPr>
        </p:nvSpPr>
        <p:spPr>
          <a:xfrm>
            <a:off x="457200" y="0"/>
            <a:ext cx="8229600" cy="1600200"/>
          </a:xfrm>
        </p:spPr>
        <p:txBody>
          <a:bodyPr>
            <a:normAutofit/>
          </a:bodyPr>
          <a:lstStyle/>
          <a:p>
            <a:pPr>
              <a:defRPr/>
            </a:pPr>
            <a:r>
              <a:rPr lang="en-US" dirty="0"/>
              <a:t>Productivity and Business Software</a:t>
            </a:r>
            <a:br>
              <a:rPr lang="en-US" dirty="0"/>
            </a:br>
            <a:r>
              <a:rPr lang="en-US" sz="3200" dirty="0"/>
              <a:t>Productivity Software (4 of 9)</a:t>
            </a:r>
            <a:br>
              <a:rPr lang="en-US" sz="3200" dirty="0"/>
            </a:br>
            <a:r>
              <a:rPr lang="en-US" sz="2000" dirty="0"/>
              <a:t>(Objective 4.7)</a:t>
            </a:r>
            <a:endParaRPr lang="en-US" dirty="0">
              <a:effectLst/>
            </a:endParaRPr>
          </a:p>
        </p:txBody>
      </p:sp>
      <p:sp>
        <p:nvSpPr>
          <p:cNvPr id="3" name="Content Placeholder 2"/>
          <p:cNvSpPr>
            <a:spLocks noGrp="1"/>
          </p:cNvSpPr>
          <p:nvPr>
            <p:ph idx="1"/>
          </p:nvPr>
        </p:nvSpPr>
        <p:spPr>
          <a:xfrm>
            <a:off x="457200" y="1600200"/>
            <a:ext cx="5722070" cy="5105400"/>
          </a:xfrm>
        </p:spPr>
        <p:txBody>
          <a:bodyPr>
            <a:normAutofit/>
          </a:bodyPr>
          <a:lstStyle/>
          <a:p>
            <a:pPr>
              <a:spcBef>
                <a:spcPts val="0"/>
              </a:spcBef>
              <a:spcAft>
                <a:spcPts val="1500"/>
              </a:spcAft>
              <a:defRPr/>
            </a:pPr>
            <a:r>
              <a:rPr lang="en-US" dirty="0"/>
              <a:t>Presentation software</a:t>
            </a:r>
          </a:p>
          <a:p>
            <a:pPr lvl="1">
              <a:spcBef>
                <a:spcPts val="0"/>
              </a:spcBef>
              <a:spcAft>
                <a:spcPts val="1500"/>
              </a:spcAft>
            </a:pPr>
            <a:r>
              <a:rPr lang="en-US" dirty="0"/>
              <a:t>Tips for designing good presentations</a:t>
            </a:r>
          </a:p>
          <a:p>
            <a:pPr lvl="2">
              <a:spcBef>
                <a:spcPts val="0"/>
              </a:spcBef>
              <a:spcAft>
                <a:spcPts val="1500"/>
              </a:spcAft>
            </a:pPr>
            <a:r>
              <a:rPr lang="en-US" dirty="0"/>
              <a:t>Use images</a:t>
            </a:r>
          </a:p>
          <a:p>
            <a:pPr lvl="2">
              <a:spcBef>
                <a:spcPts val="0"/>
              </a:spcBef>
              <a:spcAft>
                <a:spcPts val="1500"/>
              </a:spcAft>
            </a:pPr>
            <a:r>
              <a:rPr lang="en-US" dirty="0"/>
              <a:t>Be careful with color</a:t>
            </a:r>
          </a:p>
          <a:p>
            <a:pPr lvl="2">
              <a:spcBef>
                <a:spcPts val="0"/>
              </a:spcBef>
              <a:spcAft>
                <a:spcPts val="1500"/>
              </a:spcAft>
            </a:pPr>
            <a:r>
              <a:rPr lang="en-US" dirty="0"/>
              <a:t>Use bullets for key points</a:t>
            </a:r>
          </a:p>
          <a:p>
            <a:pPr lvl="2">
              <a:spcBef>
                <a:spcPts val="0"/>
              </a:spcBef>
              <a:spcAft>
                <a:spcPts val="1500"/>
              </a:spcAft>
            </a:pPr>
            <a:r>
              <a:rPr lang="en-US" dirty="0"/>
              <a:t>Consider font size and style</a:t>
            </a:r>
          </a:p>
          <a:p>
            <a:pPr lvl="2">
              <a:spcBef>
                <a:spcPts val="0"/>
              </a:spcBef>
              <a:spcAft>
                <a:spcPts val="1500"/>
              </a:spcAft>
            </a:pPr>
            <a:r>
              <a:rPr lang="en-US" dirty="0"/>
              <a:t>Keep animation and background audio to a minimum</a:t>
            </a:r>
          </a:p>
        </p:txBody>
      </p:sp>
      <p:pic>
        <p:nvPicPr>
          <p:cNvPr id="5" name="Picture 4" descr="Annotations read: side thumbnails help with navigation, speaker notes are a reference for the presenter, animation of text and objects adds interest to slides, and slides can contain text and images.">
            <a:extLst>
              <a:ext uri="{FF2B5EF4-FFF2-40B4-BE49-F238E27FC236}">
                <a16:creationId xmlns:a16="http://schemas.microsoft.com/office/drawing/2014/main" id="{C31E032B-98D6-43ED-80A4-5C6C9E360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790700"/>
            <a:ext cx="3621487" cy="2819400"/>
          </a:xfrm>
          <a:prstGeom prst="rect">
            <a:avLst/>
          </a:prstGeom>
        </p:spPr>
      </p:pic>
    </p:spTree>
    <p:extLst>
      <p:ext uri="{BB962C8B-B14F-4D97-AF65-F5344CB8AC3E}">
        <p14:creationId xmlns:p14="http://schemas.microsoft.com/office/powerpoint/2010/main" val="29691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0"/>
            <a:ext cx="8229600" cy="1600200"/>
          </a:xfrm>
        </p:spPr>
        <p:txBody>
          <a:bodyPr>
            <a:normAutofit/>
          </a:bodyPr>
          <a:lstStyle/>
          <a:p>
            <a:pPr>
              <a:defRPr/>
            </a:pPr>
            <a:r>
              <a:rPr lang="en-US" dirty="0"/>
              <a:t>Productivity and Business Software</a:t>
            </a:r>
            <a:br>
              <a:rPr lang="en-US" dirty="0"/>
            </a:br>
            <a:r>
              <a:rPr lang="en-US" sz="3200" dirty="0"/>
              <a:t>Productivity Software (5 of 9)</a:t>
            </a:r>
            <a:br>
              <a:rPr lang="en-US" sz="3200" dirty="0"/>
            </a:br>
            <a:r>
              <a:rPr lang="en-US" sz="2000" dirty="0"/>
              <a:t>(Objective 4.7)</a:t>
            </a:r>
            <a:endParaRPr lang="en-US" dirty="0">
              <a:effectLst/>
            </a:endParaRPr>
          </a:p>
        </p:txBody>
      </p:sp>
      <p:sp>
        <p:nvSpPr>
          <p:cNvPr id="79875" name="Rectangle 3"/>
          <p:cNvSpPr>
            <a:spLocks noGrp="1" noChangeArrowheads="1"/>
          </p:cNvSpPr>
          <p:nvPr>
            <p:ph idx="1"/>
          </p:nvPr>
        </p:nvSpPr>
        <p:spPr/>
        <p:txBody>
          <a:bodyPr>
            <a:normAutofit/>
          </a:bodyPr>
          <a:lstStyle/>
          <a:p>
            <a:pPr>
              <a:spcBef>
                <a:spcPts val="0"/>
              </a:spcBef>
              <a:spcAft>
                <a:spcPts val="600"/>
              </a:spcAft>
              <a:defRPr/>
            </a:pPr>
            <a:r>
              <a:rPr lang="en-US" dirty="0"/>
              <a:t>Database software</a:t>
            </a:r>
          </a:p>
          <a:p>
            <a:pPr lvl="1">
              <a:spcBef>
                <a:spcPts val="0"/>
              </a:spcBef>
              <a:spcAft>
                <a:spcPts val="600"/>
              </a:spcAft>
              <a:defRPr/>
            </a:pPr>
            <a:r>
              <a:rPr lang="en-US" dirty="0">
                <a:effectLst/>
              </a:rPr>
              <a:t>Store and organize data</a:t>
            </a:r>
            <a:endParaRPr lang="en-US" dirty="0"/>
          </a:p>
          <a:p>
            <a:pPr lvl="1">
              <a:spcBef>
                <a:spcPts val="0"/>
              </a:spcBef>
              <a:spcAft>
                <a:spcPts val="600"/>
              </a:spcAft>
              <a:defRPr/>
            </a:pPr>
            <a:r>
              <a:rPr lang="en-US" dirty="0"/>
              <a:t>Fields -&gt; Records -&gt; Tables</a:t>
            </a:r>
            <a:endParaRPr lang="en-US" dirty="0">
              <a:effectLst/>
            </a:endParaRPr>
          </a:p>
        </p:txBody>
      </p:sp>
      <p:pic>
        <p:nvPicPr>
          <p:cNvPr id="4" name="Picture 3" descr="An Excel sheet containing data organized into fields, records, and tables.">
            <a:extLst>
              <a:ext uri="{FF2B5EF4-FFF2-40B4-BE49-F238E27FC236}">
                <a16:creationId xmlns:a16="http://schemas.microsoft.com/office/drawing/2014/main" id="{4064BDB7-A767-4A6F-A0AB-27FD6634E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276600"/>
            <a:ext cx="7020658" cy="2971800"/>
          </a:xfrm>
          <a:prstGeom prst="rect">
            <a:avLst/>
          </a:prstGeom>
        </p:spPr>
      </p:pic>
    </p:spTree>
    <p:extLst>
      <p:ext uri="{BB962C8B-B14F-4D97-AF65-F5344CB8AC3E}">
        <p14:creationId xmlns:p14="http://schemas.microsoft.com/office/powerpoint/2010/main" val="336900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t>Productivity and Business Software</a:t>
            </a:r>
            <a:br>
              <a:rPr lang="en-US" dirty="0"/>
            </a:br>
            <a:r>
              <a:rPr lang="en-US" sz="3200" dirty="0"/>
              <a:t>Productivity Software (6 of 9)</a:t>
            </a:r>
            <a:br>
              <a:rPr lang="en-US" sz="3200" dirty="0"/>
            </a:br>
            <a:r>
              <a:rPr lang="en-US" sz="2000" dirty="0"/>
              <a:t>(Objective 4.7)</a:t>
            </a:r>
            <a:endParaRPr lang="en-US" dirty="0">
              <a:effectLst/>
            </a:endParaRPr>
          </a:p>
        </p:txBody>
      </p:sp>
      <p:sp>
        <p:nvSpPr>
          <p:cNvPr id="4" name="TextBox 3"/>
          <p:cNvSpPr txBox="1"/>
          <p:nvPr/>
        </p:nvSpPr>
        <p:spPr>
          <a:xfrm>
            <a:off x="457200" y="1607127"/>
            <a:ext cx="8305800" cy="1754326"/>
          </a:xfrm>
          <a:prstGeom prst="rect">
            <a:avLst/>
          </a:prstGeom>
          <a:noFill/>
        </p:spPr>
        <p:txBody>
          <a:bodyPr wrap="square" rtlCol="0">
            <a:spAutoFit/>
          </a:bodyPr>
          <a:lstStyle/>
          <a:p>
            <a:pPr marL="256032" indent="-256032">
              <a:spcAft>
                <a:spcPts val="1800"/>
              </a:spcAft>
              <a:buClr>
                <a:srgbClr val="007FA3"/>
              </a:buClr>
              <a:buSzPct val="100000"/>
              <a:buFont typeface="Arial" panose="020B0604020202020204" pitchFamily="34" charset="0"/>
              <a:buChar char="•"/>
              <a:defRPr/>
            </a:pPr>
            <a:r>
              <a:rPr lang="en-US" sz="3200" dirty="0">
                <a:solidFill>
                  <a:srgbClr val="007FA3"/>
                </a:solidFill>
              </a:rPr>
              <a:t>Note-Taking software</a:t>
            </a:r>
          </a:p>
          <a:p>
            <a:pPr marL="742950" lvl="1" indent="-184150">
              <a:spcAft>
                <a:spcPts val="600"/>
              </a:spcAft>
              <a:buClr>
                <a:srgbClr val="007FA3"/>
              </a:buClr>
              <a:buSzPct val="100000"/>
              <a:buFont typeface="Arial"/>
              <a:buChar char="–"/>
              <a:defRPr/>
            </a:pPr>
            <a:r>
              <a:rPr lang="en-US" sz="2800" dirty="0">
                <a:solidFill>
                  <a:schemeClr val="dk1"/>
                </a:solidFill>
              </a:rPr>
              <a:t>OneNote</a:t>
            </a:r>
          </a:p>
          <a:p>
            <a:pPr marL="742950" lvl="1" indent="-184150">
              <a:spcAft>
                <a:spcPts val="600"/>
              </a:spcAft>
              <a:buClr>
                <a:srgbClr val="007FA3"/>
              </a:buClr>
              <a:buSzPct val="100000"/>
              <a:buFont typeface="Arial"/>
              <a:buChar char="–"/>
              <a:defRPr/>
            </a:pPr>
            <a:r>
              <a:rPr lang="en-US" sz="2800" dirty="0">
                <a:solidFill>
                  <a:schemeClr val="dk1"/>
                </a:solidFill>
              </a:rPr>
              <a:t>Evernote</a:t>
            </a:r>
          </a:p>
        </p:txBody>
      </p:sp>
      <p:pic>
        <p:nvPicPr>
          <p:cNvPr id="5" name="Picture 4" descr="Evernote (evernote.com)&#10;• Web-based &#10;• Notes can be shared for easy collaboration&#10;• Syncs notes between all devices&#10;AudioNote (luminantsoftware.com):&#10;• Synchronized note taking and audio recording &#10;• Allows text or handwritten notes&#10;• Highlights notes during playback&#10;Simplenote (simplenote.com)&#10;• Web-based, open source&#10;• Notes organized by tags&#10;• Mobile apps available&#10;Notability (gingerlabs.com)&#10;• PDF annotations&#10;• Advanced word processing &#10;• Linked audio recordings to notes&#10;• Auto-sync notes between devices">
            <a:extLst>
              <a:ext uri="{FF2B5EF4-FFF2-40B4-BE49-F238E27FC236}">
                <a16:creationId xmlns:a16="http://schemas.microsoft.com/office/drawing/2014/main" id="{37C48B35-427B-4AA6-A905-267DFEBDB1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371600"/>
            <a:ext cx="3149600" cy="4946229"/>
          </a:xfrm>
          <a:prstGeom prst="rect">
            <a:avLst/>
          </a:prstGeom>
        </p:spPr>
      </p:pic>
    </p:spTree>
    <p:extLst>
      <p:ext uri="{BB962C8B-B14F-4D97-AF65-F5344CB8AC3E}">
        <p14:creationId xmlns:p14="http://schemas.microsoft.com/office/powerpoint/2010/main" val="320003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1600200"/>
          </a:xfrm>
        </p:spPr>
        <p:txBody>
          <a:bodyPr>
            <a:noAutofit/>
          </a:bodyPr>
          <a:lstStyle/>
          <a:p>
            <a:pPr>
              <a:defRPr/>
            </a:pPr>
            <a:r>
              <a:rPr lang="en-US" dirty="0"/>
              <a:t>Productivity and Business Software</a:t>
            </a:r>
            <a:br>
              <a:rPr lang="en-US" dirty="0"/>
            </a:br>
            <a:r>
              <a:rPr lang="en-US" sz="3200" dirty="0"/>
              <a:t>Productivity Software (7 of 9)</a:t>
            </a:r>
            <a:br>
              <a:rPr lang="en-US" sz="3200" dirty="0"/>
            </a:br>
            <a:r>
              <a:rPr lang="en-US" sz="2000" dirty="0"/>
              <a:t>(Objective 4.7)</a:t>
            </a:r>
            <a:endParaRPr lang="en-US" sz="2400" dirty="0"/>
          </a:p>
        </p:txBody>
      </p:sp>
      <p:sp>
        <p:nvSpPr>
          <p:cNvPr id="81923" name="Rectangle 3"/>
          <p:cNvSpPr>
            <a:spLocks noGrp="1" noChangeArrowheads="1"/>
          </p:cNvSpPr>
          <p:nvPr>
            <p:ph idx="1"/>
          </p:nvPr>
        </p:nvSpPr>
        <p:spPr>
          <a:xfrm>
            <a:off x="457200" y="1600200"/>
            <a:ext cx="7404755" cy="5105400"/>
          </a:xfrm>
        </p:spPr>
        <p:txBody>
          <a:bodyPr>
            <a:normAutofit/>
          </a:bodyPr>
          <a:lstStyle/>
          <a:p>
            <a:pPr>
              <a:spcBef>
                <a:spcPts val="0"/>
              </a:spcBef>
              <a:spcAft>
                <a:spcPts val="600"/>
              </a:spcAft>
              <a:defRPr/>
            </a:pPr>
            <a:r>
              <a:rPr lang="en-US" dirty="0"/>
              <a:t>Personal Information Manager Software</a:t>
            </a:r>
          </a:p>
          <a:p>
            <a:pPr lvl="1">
              <a:spcBef>
                <a:spcPts val="0"/>
              </a:spcBef>
              <a:spcAft>
                <a:spcPts val="600"/>
              </a:spcAft>
              <a:defRPr/>
            </a:pPr>
            <a:r>
              <a:rPr lang="en-US" dirty="0">
                <a:effectLst/>
              </a:rPr>
              <a:t>Manage e-mail, contacts, calendars, and tasks</a:t>
            </a:r>
          </a:p>
          <a:p>
            <a:pPr lvl="1">
              <a:spcBef>
                <a:spcPts val="0"/>
              </a:spcBef>
              <a:spcAft>
                <a:spcPts val="600"/>
              </a:spcAft>
              <a:defRPr/>
            </a:pPr>
            <a:r>
              <a:rPr lang="en-US" dirty="0"/>
              <a:t>Web-based PIMs</a:t>
            </a:r>
          </a:p>
          <a:p>
            <a:pPr lvl="2">
              <a:spcBef>
                <a:spcPts val="0"/>
              </a:spcBef>
              <a:spcAft>
                <a:spcPts val="600"/>
              </a:spcAft>
              <a:defRPr/>
            </a:pPr>
            <a:r>
              <a:rPr lang="en-US" dirty="0"/>
              <a:t>Yahoo!</a:t>
            </a:r>
          </a:p>
          <a:p>
            <a:pPr lvl="2">
              <a:spcBef>
                <a:spcPts val="0"/>
              </a:spcBef>
              <a:spcAft>
                <a:spcPts val="600"/>
              </a:spcAft>
              <a:defRPr/>
            </a:pPr>
            <a:r>
              <a:rPr lang="en-US" dirty="0"/>
              <a:t>Google</a:t>
            </a:r>
          </a:p>
          <a:p>
            <a:pPr lvl="1">
              <a:spcBef>
                <a:spcPts val="0"/>
              </a:spcBef>
              <a:spcAft>
                <a:spcPts val="600"/>
              </a:spcAft>
              <a:defRPr/>
            </a:pPr>
            <a:r>
              <a:rPr lang="en-US" dirty="0"/>
              <a:t>Other options</a:t>
            </a:r>
          </a:p>
          <a:p>
            <a:pPr lvl="2">
              <a:spcBef>
                <a:spcPts val="0"/>
              </a:spcBef>
              <a:spcAft>
                <a:spcPts val="600"/>
              </a:spcAft>
              <a:defRPr/>
            </a:pPr>
            <a:r>
              <a:rPr lang="en-US" dirty="0"/>
              <a:t>Toodledo</a:t>
            </a:r>
          </a:p>
          <a:p>
            <a:pPr lvl="2">
              <a:spcBef>
                <a:spcPts val="0"/>
              </a:spcBef>
              <a:spcAft>
                <a:spcPts val="600"/>
              </a:spcAft>
              <a:defRPr/>
            </a:pPr>
            <a:r>
              <a:rPr lang="en-US" dirty="0" err="1"/>
              <a:t>OmniFocus</a:t>
            </a:r>
            <a:endParaRPr lang="en-US" dirty="0"/>
          </a:p>
        </p:txBody>
      </p:sp>
      <p:pic>
        <p:nvPicPr>
          <p:cNvPr id="4" name="Picture 3" descr="The Microsoft Outlook window has the home tab selected, e-mail address of user, e-mail inbox with unread messages with details such as from, subject, received, and size; the window also has a calendar, calendar items, and task reminder.">
            <a:extLst>
              <a:ext uri="{FF2B5EF4-FFF2-40B4-BE49-F238E27FC236}">
                <a16:creationId xmlns:a16="http://schemas.microsoft.com/office/drawing/2014/main" id="{F718CF0C-FCED-4A11-91C9-8847780730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3205479"/>
            <a:ext cx="3962400" cy="3045789"/>
          </a:xfrm>
          <a:prstGeom prst="rect">
            <a:avLst/>
          </a:prstGeom>
        </p:spPr>
      </p:pic>
    </p:spTree>
    <p:extLst>
      <p:ext uri="{BB962C8B-B14F-4D97-AF65-F5344CB8AC3E}">
        <p14:creationId xmlns:p14="http://schemas.microsoft.com/office/powerpoint/2010/main" val="64720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1600200"/>
          </a:xfrm>
        </p:spPr>
        <p:txBody>
          <a:bodyPr>
            <a:noAutofit/>
          </a:bodyPr>
          <a:lstStyle/>
          <a:p>
            <a:pPr>
              <a:defRPr/>
            </a:pPr>
            <a:r>
              <a:rPr lang="en-US" dirty="0"/>
              <a:t>Productivity and Business Software</a:t>
            </a:r>
            <a:br>
              <a:rPr lang="en-US" dirty="0"/>
            </a:br>
            <a:r>
              <a:rPr lang="en-US" sz="3200" dirty="0"/>
              <a:t>Productivity Software (8 of 9)</a:t>
            </a:r>
            <a:br>
              <a:rPr lang="en-US" sz="3200" dirty="0"/>
            </a:br>
            <a:r>
              <a:rPr lang="en-US" sz="2000" dirty="0"/>
              <a:t>(Objective 4.7)</a:t>
            </a:r>
            <a:endParaRPr lang="en-US" sz="2400" dirty="0"/>
          </a:p>
        </p:txBody>
      </p:sp>
      <p:sp>
        <p:nvSpPr>
          <p:cNvPr id="81923" name="Rectangle 3"/>
          <p:cNvSpPr>
            <a:spLocks noGrp="1" noChangeArrowheads="1"/>
          </p:cNvSpPr>
          <p:nvPr>
            <p:ph idx="1"/>
          </p:nvPr>
        </p:nvSpPr>
        <p:spPr>
          <a:xfrm>
            <a:off x="457200" y="1600200"/>
            <a:ext cx="8153400" cy="4038600"/>
          </a:xfrm>
        </p:spPr>
        <p:txBody>
          <a:bodyPr>
            <a:normAutofit/>
          </a:bodyPr>
          <a:lstStyle/>
          <a:p>
            <a:pPr>
              <a:spcBef>
                <a:spcPts val="0"/>
              </a:spcBef>
              <a:spcAft>
                <a:spcPts val="1800"/>
              </a:spcAft>
              <a:defRPr/>
            </a:pPr>
            <a:r>
              <a:rPr lang="en-US" dirty="0"/>
              <a:t>Productivity software features</a:t>
            </a:r>
          </a:p>
          <a:p>
            <a:pPr lvl="1">
              <a:spcBef>
                <a:spcPts val="0"/>
              </a:spcBef>
              <a:spcAft>
                <a:spcPts val="1800"/>
              </a:spcAft>
              <a:defRPr/>
            </a:pPr>
            <a:r>
              <a:rPr lang="en-US" dirty="0"/>
              <a:t>A wizard walks through the steps necessary to complete a task</a:t>
            </a:r>
          </a:p>
          <a:p>
            <a:pPr lvl="1">
              <a:spcBef>
                <a:spcPts val="0"/>
              </a:spcBef>
              <a:spcAft>
                <a:spcPts val="1800"/>
              </a:spcAft>
              <a:defRPr/>
            </a:pPr>
            <a:r>
              <a:rPr lang="en-US" dirty="0"/>
              <a:t>A template is a predesigned form</a:t>
            </a:r>
          </a:p>
          <a:p>
            <a:pPr lvl="1">
              <a:spcBef>
                <a:spcPts val="0"/>
              </a:spcBef>
              <a:spcAft>
                <a:spcPts val="1800"/>
              </a:spcAft>
              <a:defRPr/>
            </a:pPr>
            <a:r>
              <a:rPr lang="en-US" dirty="0"/>
              <a:t>A macro is a small program that groups a series of commands</a:t>
            </a:r>
          </a:p>
        </p:txBody>
      </p:sp>
    </p:spTree>
    <p:extLst>
      <p:ext uri="{BB962C8B-B14F-4D97-AF65-F5344CB8AC3E}">
        <p14:creationId xmlns:p14="http://schemas.microsoft.com/office/powerpoint/2010/main" val="265020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0"/>
            <a:ext cx="8229600" cy="1600200"/>
          </a:xfrm>
        </p:spPr>
        <p:txBody>
          <a:bodyPr>
            <a:normAutofit/>
          </a:bodyPr>
          <a:lstStyle/>
          <a:p>
            <a:pPr>
              <a:defRPr/>
            </a:pPr>
            <a:r>
              <a:rPr lang="en-US" dirty="0"/>
              <a:t>Productivity and Business Software</a:t>
            </a:r>
            <a:br>
              <a:rPr lang="en-US" dirty="0"/>
            </a:br>
            <a:r>
              <a:rPr lang="en-US" sz="3200" dirty="0"/>
              <a:t>Productivity Software (9 of 9)</a:t>
            </a:r>
            <a:br>
              <a:rPr lang="en-US" sz="3200" dirty="0"/>
            </a:br>
            <a:r>
              <a:rPr lang="en-US" sz="2000" dirty="0"/>
              <a:t>(Objective 4.7)</a:t>
            </a:r>
            <a:endParaRPr lang="en-US" dirty="0">
              <a:effectLst/>
            </a:endParaRPr>
          </a:p>
        </p:txBody>
      </p:sp>
      <p:sp>
        <p:nvSpPr>
          <p:cNvPr id="90115" name="Rectangle 3"/>
          <p:cNvSpPr>
            <a:spLocks noGrp="1" noChangeArrowheads="1"/>
          </p:cNvSpPr>
          <p:nvPr>
            <p:ph idx="1"/>
          </p:nvPr>
        </p:nvSpPr>
        <p:spPr>
          <a:xfrm>
            <a:off x="457201" y="1600200"/>
            <a:ext cx="5333999" cy="4648200"/>
          </a:xfrm>
        </p:spPr>
        <p:txBody>
          <a:bodyPr>
            <a:normAutofit fontScale="92500"/>
          </a:bodyPr>
          <a:lstStyle/>
          <a:p>
            <a:pPr>
              <a:spcBef>
                <a:spcPts val="0"/>
              </a:spcBef>
              <a:spcAft>
                <a:spcPts val="1200"/>
              </a:spcAft>
              <a:defRPr/>
            </a:pPr>
            <a:r>
              <a:rPr lang="en-US" dirty="0"/>
              <a:t>Personal Financial Software</a:t>
            </a:r>
          </a:p>
          <a:p>
            <a:pPr lvl="1">
              <a:spcBef>
                <a:spcPts val="0"/>
              </a:spcBef>
              <a:spcAft>
                <a:spcPts val="1200"/>
              </a:spcAft>
              <a:defRPr/>
            </a:pPr>
            <a:r>
              <a:rPr lang="en-US" dirty="0"/>
              <a:t>Manage daily finances</a:t>
            </a:r>
          </a:p>
          <a:p>
            <a:pPr lvl="1">
              <a:spcBef>
                <a:spcPts val="0"/>
              </a:spcBef>
              <a:spcAft>
                <a:spcPts val="1200"/>
              </a:spcAft>
              <a:defRPr/>
            </a:pPr>
            <a:r>
              <a:rPr lang="en-US" dirty="0"/>
              <a:t>Electronic checkbook registers</a:t>
            </a:r>
          </a:p>
          <a:p>
            <a:pPr lvl="1">
              <a:spcBef>
                <a:spcPts val="0"/>
              </a:spcBef>
              <a:spcAft>
                <a:spcPts val="1200"/>
              </a:spcAft>
              <a:defRPr/>
            </a:pPr>
            <a:r>
              <a:rPr lang="en-US" dirty="0"/>
              <a:t>Automatic bill payment tools</a:t>
            </a:r>
          </a:p>
          <a:p>
            <a:pPr>
              <a:spcBef>
                <a:spcPts val="0"/>
              </a:spcBef>
              <a:spcAft>
                <a:spcPts val="1200"/>
              </a:spcAft>
              <a:defRPr/>
            </a:pPr>
            <a:r>
              <a:rPr lang="en-US" dirty="0"/>
              <a:t>Tax preparation software</a:t>
            </a:r>
          </a:p>
          <a:p>
            <a:pPr lvl="1">
              <a:spcBef>
                <a:spcPts val="0"/>
              </a:spcBef>
              <a:spcAft>
                <a:spcPts val="1200"/>
              </a:spcAft>
              <a:defRPr/>
            </a:pPr>
            <a:r>
              <a:rPr lang="en-US" dirty="0"/>
              <a:t>Intuit TurboTax</a:t>
            </a:r>
          </a:p>
          <a:p>
            <a:pPr lvl="1">
              <a:spcBef>
                <a:spcPts val="0"/>
              </a:spcBef>
              <a:spcAft>
                <a:spcPts val="1200"/>
              </a:spcAft>
              <a:defRPr/>
            </a:pPr>
            <a:r>
              <a:rPr lang="en-US" dirty="0"/>
              <a:t>H&amp;R Block At Home</a:t>
            </a:r>
          </a:p>
        </p:txBody>
      </p:sp>
      <p:pic>
        <p:nvPicPr>
          <p:cNvPr id="4" name="Picture 3" descr="The Mint window has tabs for Accounts and alerts. The Accounts tab shows cash $3,824.72 with related data, credit cards $-4,343.32, loans $0.00, investments  $18,908.27, property $0.00, and also shows the trends between cash and credit card debt. The Alerts tab has notifications regarding the last payment. The Free credit score tab shows the points 748 as excellent. Advice reads, Find out when you can retire with your current investment account, along with some text.">
            <a:extLst>
              <a:ext uri="{FF2B5EF4-FFF2-40B4-BE49-F238E27FC236}">
                <a16:creationId xmlns:a16="http://schemas.microsoft.com/office/drawing/2014/main" id="{90A10A29-1E77-45EA-8AF2-0124635261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1909" y="1752600"/>
            <a:ext cx="3476531" cy="2286000"/>
          </a:xfrm>
          <a:prstGeom prst="rect">
            <a:avLst/>
          </a:prstGeom>
        </p:spPr>
      </p:pic>
    </p:spTree>
    <p:extLst>
      <p:ext uri="{BB962C8B-B14F-4D97-AF65-F5344CB8AC3E}">
        <p14:creationId xmlns:p14="http://schemas.microsoft.com/office/powerpoint/2010/main" val="168364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0200"/>
            <a:ext cx="8458200" cy="4800600"/>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4.1  Compare application software and system software.</a:t>
            </a:r>
          </a:p>
          <a:p>
            <a:pPr marL="692150" indent="-692150">
              <a:buNone/>
            </a:pPr>
            <a:r>
              <a:rPr lang="en-US" sz="2400" dirty="0">
                <a:latin typeface="Arial" panose="020B0604020202020204" pitchFamily="34" charset="0"/>
                <a:cs typeface="Arial" panose="020B0604020202020204" pitchFamily="34" charset="0"/>
              </a:rPr>
              <a:t>4.2  Explain the differences between commercial software and open source software, and describe models for software distribution.</a:t>
            </a:r>
          </a:p>
          <a:p>
            <a:pPr marL="692150" indent="-692150">
              <a:buNone/>
            </a:pPr>
            <a:r>
              <a:rPr lang="en-US" sz="2400" dirty="0">
                <a:latin typeface="Arial" panose="020B0604020202020204" pitchFamily="34" charset="0"/>
                <a:cs typeface="Arial" panose="020B0604020202020204" pitchFamily="34" charset="0"/>
              </a:rPr>
              <a:t>4.3  Explain the different options for purchasing software.</a:t>
            </a:r>
          </a:p>
          <a:p>
            <a:pPr marL="692150" indent="-692150">
              <a:buNone/>
            </a:pPr>
            <a:r>
              <a:rPr lang="en-US" sz="2400" dirty="0">
                <a:latin typeface="Arial" panose="020B0604020202020204" pitchFamily="34" charset="0"/>
                <a:cs typeface="Arial" panose="020B0604020202020204" pitchFamily="34" charset="0"/>
              </a:rPr>
              <a:t>4.4  Describe how to install and uninstall software.</a:t>
            </a:r>
          </a:p>
          <a:p>
            <a:pPr marL="692150" indent="-692150">
              <a:buNone/>
            </a:pPr>
            <a:r>
              <a:rPr lang="en-US" sz="2400" dirty="0">
                <a:latin typeface="Arial" panose="020B0604020202020204" pitchFamily="34" charset="0"/>
                <a:cs typeface="Arial" panose="020B0604020202020204" pitchFamily="34" charset="0"/>
              </a:rPr>
              <a:t>4.5  Explain the considerations around the decision to upgrade your software.</a:t>
            </a:r>
          </a:p>
          <a:p>
            <a:pPr marL="692150" indent="-692150">
              <a:buNone/>
            </a:pPr>
            <a:r>
              <a:rPr lang="en-US" sz="2400" dirty="0">
                <a:latin typeface="Arial" panose="020B0604020202020204" pitchFamily="34" charset="0"/>
                <a:cs typeface="Arial" panose="020B0604020202020204" pitchFamily="34" charset="0"/>
              </a:rPr>
              <a:t>4.6  Explain how software licenses function.</a:t>
            </a:r>
          </a:p>
        </p:txBody>
      </p:sp>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0"/>
            <a:ext cx="8382000" cy="1600200"/>
          </a:xfrm>
        </p:spPr>
        <p:txBody>
          <a:bodyPr>
            <a:normAutofit/>
          </a:bodyPr>
          <a:lstStyle/>
          <a:p>
            <a:pPr>
              <a:defRPr/>
            </a:pPr>
            <a:r>
              <a:rPr lang="en-US" dirty="0"/>
              <a:t>Productivity and Business Software</a:t>
            </a:r>
            <a:br>
              <a:rPr lang="en-US" dirty="0"/>
            </a:br>
            <a:r>
              <a:rPr lang="en-US" sz="3200" dirty="0"/>
              <a:t>Business Software (1 of 2)</a:t>
            </a:r>
            <a:br>
              <a:rPr lang="en-US" sz="3200" dirty="0"/>
            </a:br>
            <a:r>
              <a:rPr lang="en-US" sz="2000" dirty="0"/>
              <a:t>(Objective 4.8)</a:t>
            </a:r>
            <a:endParaRPr lang="en-US" sz="2700" dirty="0"/>
          </a:p>
        </p:txBody>
      </p:sp>
      <p:sp>
        <p:nvSpPr>
          <p:cNvPr id="90115" name="Rectangle 3"/>
          <p:cNvSpPr>
            <a:spLocks noGrp="1" noChangeArrowheads="1"/>
          </p:cNvSpPr>
          <p:nvPr>
            <p:ph idx="1"/>
          </p:nvPr>
        </p:nvSpPr>
        <p:spPr>
          <a:xfrm>
            <a:off x="457200" y="1600200"/>
            <a:ext cx="8229600" cy="5029200"/>
          </a:xfrm>
        </p:spPr>
        <p:txBody>
          <a:bodyPr>
            <a:normAutofit/>
          </a:bodyPr>
          <a:lstStyle/>
          <a:p>
            <a:pPr>
              <a:spcBef>
                <a:spcPts val="0"/>
              </a:spcBef>
              <a:spcAft>
                <a:spcPts val="1200"/>
              </a:spcAft>
              <a:defRPr/>
            </a:pPr>
            <a:r>
              <a:rPr lang="en-US" dirty="0"/>
              <a:t>Small business software</a:t>
            </a:r>
          </a:p>
          <a:p>
            <a:pPr lvl="1">
              <a:spcBef>
                <a:spcPts val="0"/>
              </a:spcBef>
              <a:spcAft>
                <a:spcPts val="1200"/>
              </a:spcAft>
              <a:defRPr/>
            </a:pPr>
            <a:r>
              <a:rPr lang="en-US" dirty="0"/>
              <a:t>Accounting software</a:t>
            </a:r>
          </a:p>
          <a:p>
            <a:pPr lvl="2">
              <a:spcBef>
                <a:spcPts val="0"/>
              </a:spcBef>
              <a:spcAft>
                <a:spcPts val="1200"/>
              </a:spcAft>
              <a:defRPr/>
            </a:pPr>
            <a:r>
              <a:rPr lang="en-US" dirty="0"/>
              <a:t>Track accounts receivable and payable</a:t>
            </a:r>
          </a:p>
          <a:p>
            <a:pPr lvl="2">
              <a:spcBef>
                <a:spcPts val="0"/>
              </a:spcBef>
              <a:spcAft>
                <a:spcPts val="1200"/>
              </a:spcAft>
              <a:defRPr/>
            </a:pPr>
            <a:r>
              <a:rPr lang="en-US" dirty="0"/>
              <a:t>Inventory management, payroll, and billing</a:t>
            </a:r>
            <a:endParaRPr lang="en-US" sz="2000" dirty="0"/>
          </a:p>
          <a:p>
            <a:pPr lvl="1">
              <a:spcBef>
                <a:spcPts val="0"/>
              </a:spcBef>
              <a:spcAft>
                <a:spcPts val="1200"/>
              </a:spcAft>
              <a:defRPr/>
            </a:pPr>
            <a:r>
              <a:rPr lang="en-US" dirty="0"/>
              <a:t>Desktop publishing (DTP) software</a:t>
            </a:r>
          </a:p>
          <a:p>
            <a:pPr lvl="2">
              <a:spcBef>
                <a:spcPts val="0"/>
              </a:spcBef>
              <a:spcAft>
                <a:spcPts val="1200"/>
              </a:spcAft>
              <a:defRPr/>
            </a:pPr>
            <a:r>
              <a:rPr lang="en-US" dirty="0"/>
              <a:t>Design books and publications</a:t>
            </a:r>
          </a:p>
          <a:p>
            <a:pPr lvl="1">
              <a:spcBef>
                <a:spcPts val="0"/>
              </a:spcBef>
              <a:spcAft>
                <a:spcPts val="1200"/>
              </a:spcAft>
              <a:defRPr/>
            </a:pPr>
            <a:r>
              <a:rPr lang="en-US" dirty="0"/>
              <a:t>Web authoring software</a:t>
            </a:r>
          </a:p>
          <a:p>
            <a:pPr lvl="2">
              <a:spcBef>
                <a:spcPts val="0"/>
              </a:spcBef>
              <a:spcAft>
                <a:spcPts val="1200"/>
              </a:spcAft>
              <a:defRPr/>
            </a:pPr>
            <a:r>
              <a:rPr lang="en-US" dirty="0"/>
              <a:t>Design web pages</a:t>
            </a:r>
          </a:p>
        </p:txBody>
      </p:sp>
    </p:spTree>
    <p:extLst>
      <p:ext uri="{BB962C8B-B14F-4D97-AF65-F5344CB8AC3E}">
        <p14:creationId xmlns:p14="http://schemas.microsoft.com/office/powerpoint/2010/main" val="359733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0"/>
            <a:ext cx="8382000" cy="1600200"/>
          </a:xfrm>
        </p:spPr>
        <p:txBody>
          <a:bodyPr>
            <a:normAutofit/>
          </a:bodyPr>
          <a:lstStyle/>
          <a:p>
            <a:pPr>
              <a:defRPr/>
            </a:pPr>
            <a:r>
              <a:rPr lang="en-US" dirty="0"/>
              <a:t>Productivity and Business Software</a:t>
            </a:r>
            <a:br>
              <a:rPr lang="en-US" dirty="0"/>
            </a:br>
            <a:r>
              <a:rPr lang="en-US" sz="3200" dirty="0"/>
              <a:t>Business Software (2 of 2)</a:t>
            </a:r>
            <a:br>
              <a:rPr lang="en-US" sz="3200" dirty="0"/>
            </a:br>
            <a:r>
              <a:rPr lang="en-US" sz="2000" dirty="0"/>
              <a:t>(Objective 4.8)</a:t>
            </a:r>
            <a:endParaRPr lang="en-US" sz="2700" dirty="0"/>
          </a:p>
        </p:txBody>
      </p:sp>
      <p:sp>
        <p:nvSpPr>
          <p:cNvPr id="90115" name="Rectangle 3"/>
          <p:cNvSpPr>
            <a:spLocks noGrp="1" noChangeArrowheads="1"/>
          </p:cNvSpPr>
          <p:nvPr>
            <p:ph idx="1"/>
          </p:nvPr>
        </p:nvSpPr>
        <p:spPr>
          <a:xfrm>
            <a:off x="457200" y="1600200"/>
            <a:ext cx="8229600" cy="5029200"/>
          </a:xfrm>
        </p:spPr>
        <p:txBody>
          <a:bodyPr>
            <a:normAutofit/>
          </a:bodyPr>
          <a:lstStyle/>
          <a:p>
            <a:pPr>
              <a:spcBef>
                <a:spcPts val="0"/>
              </a:spcBef>
              <a:spcAft>
                <a:spcPts val="1200"/>
              </a:spcAft>
              <a:defRPr/>
            </a:pPr>
            <a:r>
              <a:rPr lang="en-US" dirty="0"/>
              <a:t>Software for Large and Specialized Businesses</a:t>
            </a:r>
          </a:p>
          <a:p>
            <a:pPr lvl="1">
              <a:spcBef>
                <a:spcPts val="0"/>
              </a:spcBef>
              <a:spcAft>
                <a:spcPts val="1200"/>
              </a:spcAft>
              <a:defRPr/>
            </a:pPr>
            <a:r>
              <a:rPr lang="en-US" dirty="0"/>
              <a:t>Vertical market software is designed for a specific industry</a:t>
            </a:r>
          </a:p>
          <a:p>
            <a:pPr lvl="1">
              <a:spcBef>
                <a:spcPts val="0"/>
              </a:spcBef>
              <a:spcAft>
                <a:spcPts val="1200"/>
              </a:spcAft>
              <a:defRPr/>
            </a:pPr>
            <a:r>
              <a:rPr lang="en-US" dirty="0"/>
              <a:t>Computer-aided design (CAD) creates automated designs, technical drawings, and 3D model visualizations</a:t>
            </a:r>
          </a:p>
          <a:p>
            <a:pPr lvl="1">
              <a:spcBef>
                <a:spcPts val="0"/>
              </a:spcBef>
              <a:spcAft>
                <a:spcPts val="1200"/>
              </a:spcAft>
              <a:defRPr/>
            </a:pPr>
            <a:r>
              <a:rPr lang="en-US" dirty="0"/>
              <a:t>Home or landscape planning</a:t>
            </a:r>
          </a:p>
          <a:p>
            <a:pPr lvl="2">
              <a:spcBef>
                <a:spcPts val="0"/>
              </a:spcBef>
              <a:spcAft>
                <a:spcPts val="1200"/>
              </a:spcAft>
              <a:defRPr/>
            </a:pPr>
            <a:r>
              <a:rPr lang="en-US" dirty="0" err="1"/>
              <a:t>SketchUp</a:t>
            </a:r>
            <a:r>
              <a:rPr lang="en-US" dirty="0"/>
              <a:t> Make</a:t>
            </a:r>
          </a:p>
        </p:txBody>
      </p:sp>
    </p:spTree>
    <p:extLst>
      <p:ext uri="{BB962C8B-B14F-4D97-AF65-F5344CB8AC3E}">
        <p14:creationId xmlns:p14="http://schemas.microsoft.com/office/powerpoint/2010/main" val="18573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0"/>
            <a:ext cx="8534320" cy="1600200"/>
          </a:xfrm>
        </p:spPr>
        <p:txBody>
          <a:bodyPr>
            <a:normAutofit/>
          </a:bodyPr>
          <a:lstStyle/>
          <a:p>
            <a:pPr>
              <a:defRPr/>
            </a:pPr>
            <a:r>
              <a:rPr lang="en-US" dirty="0"/>
              <a:t>Multimedia and Educational Software</a:t>
            </a:r>
            <a:br>
              <a:rPr lang="en-US" sz="2100" dirty="0"/>
            </a:br>
            <a:r>
              <a:rPr lang="en-US" sz="3200" dirty="0"/>
              <a:t>Digital Multimedia Software (1 of 2)</a:t>
            </a:r>
            <a:br>
              <a:rPr lang="en-US" sz="3200" dirty="0"/>
            </a:br>
            <a:r>
              <a:rPr lang="en-US" sz="2000" dirty="0"/>
              <a:t>(Objective 4.9)</a:t>
            </a:r>
            <a:endParaRPr lang="en-US" sz="2700" dirty="0"/>
          </a:p>
        </p:txBody>
      </p:sp>
      <p:sp>
        <p:nvSpPr>
          <p:cNvPr id="100355" name="Rectangle 3"/>
          <p:cNvSpPr>
            <a:spLocks noGrp="1" noChangeArrowheads="1"/>
          </p:cNvSpPr>
          <p:nvPr>
            <p:ph idx="1"/>
          </p:nvPr>
        </p:nvSpPr>
        <p:spPr>
          <a:xfrm>
            <a:off x="457200" y="1600200"/>
            <a:ext cx="5181600" cy="5029200"/>
          </a:xfrm>
        </p:spPr>
        <p:txBody>
          <a:bodyPr>
            <a:normAutofit lnSpcReduction="10000"/>
          </a:bodyPr>
          <a:lstStyle/>
          <a:p>
            <a:pPr>
              <a:spcBef>
                <a:spcPts val="0"/>
              </a:spcBef>
              <a:spcAft>
                <a:spcPts val="1500"/>
              </a:spcAft>
              <a:defRPr/>
            </a:pPr>
            <a:r>
              <a:rPr lang="en-US" dirty="0"/>
              <a:t>Multimedia software</a:t>
            </a:r>
          </a:p>
          <a:p>
            <a:pPr lvl="1">
              <a:spcBef>
                <a:spcPts val="0"/>
              </a:spcBef>
              <a:spcAft>
                <a:spcPts val="1500"/>
              </a:spcAft>
              <a:defRPr/>
            </a:pPr>
            <a:r>
              <a:rPr lang="en-US" dirty="0">
                <a:solidFill>
                  <a:schemeClr val="bg2"/>
                </a:solidFill>
              </a:rPr>
              <a:t>Required to produce computer games, animations, and movies</a:t>
            </a:r>
          </a:p>
          <a:p>
            <a:pPr lvl="1">
              <a:spcBef>
                <a:spcPts val="0"/>
              </a:spcBef>
              <a:spcAft>
                <a:spcPts val="1500"/>
              </a:spcAft>
              <a:defRPr/>
            </a:pPr>
            <a:r>
              <a:rPr lang="en-US" dirty="0">
                <a:solidFill>
                  <a:schemeClr val="bg2"/>
                </a:solidFill>
              </a:rPr>
              <a:t>Photo and image editing software used to edit photos</a:t>
            </a:r>
          </a:p>
          <a:p>
            <a:pPr lvl="1">
              <a:spcBef>
                <a:spcPts val="0"/>
              </a:spcBef>
              <a:spcAft>
                <a:spcPts val="1500"/>
              </a:spcAft>
              <a:defRPr/>
            </a:pPr>
            <a:r>
              <a:rPr lang="en-US" dirty="0">
                <a:solidFill>
                  <a:schemeClr val="bg2"/>
                </a:solidFill>
              </a:rPr>
              <a:t>Digital video-editing software used to refine videos</a:t>
            </a:r>
          </a:p>
        </p:txBody>
      </p:sp>
      <p:pic>
        <p:nvPicPr>
          <p:cNvPr id="4" name="Picture 3" descr="• Digital image and video editing software&#10;• Digital audio software&#10;• App creation software&#10;• Educational and reference software&#10;• Drawing software">
            <a:extLst>
              <a:ext uri="{FF2B5EF4-FFF2-40B4-BE49-F238E27FC236}">
                <a16:creationId xmlns:a16="http://schemas.microsoft.com/office/drawing/2014/main" id="{F70B7AC3-C94F-4743-88DE-C56A9330E8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9767" y="1828800"/>
            <a:ext cx="3691753" cy="3733800"/>
          </a:xfrm>
          <a:prstGeom prst="rect">
            <a:avLst/>
          </a:prstGeom>
        </p:spPr>
      </p:pic>
    </p:spTree>
    <p:extLst>
      <p:ext uri="{BB962C8B-B14F-4D97-AF65-F5344CB8AC3E}">
        <p14:creationId xmlns:p14="http://schemas.microsoft.com/office/powerpoint/2010/main" val="254466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0"/>
            <a:ext cx="8686800" cy="1600200"/>
          </a:xfrm>
        </p:spPr>
        <p:txBody>
          <a:bodyPr>
            <a:normAutofit fontScale="90000"/>
          </a:bodyPr>
          <a:lstStyle/>
          <a:p>
            <a:pPr>
              <a:defRPr/>
            </a:pPr>
            <a:r>
              <a:rPr lang="en-US" sz="3800" dirty="0"/>
              <a:t>Multimedia and Educational Software</a:t>
            </a:r>
            <a:br>
              <a:rPr lang="en-US" sz="3200" dirty="0"/>
            </a:br>
            <a:r>
              <a:rPr lang="en-US" sz="3600" dirty="0"/>
              <a:t>Digital Multimedia Software (2 of 2)</a:t>
            </a:r>
            <a:br>
              <a:rPr lang="en-US" sz="3600" dirty="0"/>
            </a:br>
            <a:r>
              <a:rPr lang="en-US" sz="2200" dirty="0"/>
              <a:t>(Objective 4.9)</a:t>
            </a:r>
            <a:endParaRPr lang="en-US" sz="3600" dirty="0">
              <a:effectLst/>
            </a:endParaRPr>
          </a:p>
        </p:txBody>
      </p:sp>
      <p:sp>
        <p:nvSpPr>
          <p:cNvPr id="102403" name="Rectangle 3"/>
          <p:cNvSpPr>
            <a:spLocks noGrp="1" noChangeArrowheads="1"/>
          </p:cNvSpPr>
          <p:nvPr>
            <p:ph idx="1"/>
          </p:nvPr>
        </p:nvSpPr>
        <p:spPr>
          <a:xfrm>
            <a:off x="457200" y="1600200"/>
            <a:ext cx="8000999" cy="4648200"/>
          </a:xfrm>
        </p:spPr>
        <p:txBody>
          <a:bodyPr>
            <a:normAutofit/>
          </a:bodyPr>
          <a:lstStyle/>
          <a:p>
            <a:pPr>
              <a:spcBef>
                <a:spcPts val="0"/>
              </a:spcBef>
              <a:spcAft>
                <a:spcPts val="1800"/>
              </a:spcAft>
              <a:defRPr/>
            </a:pPr>
            <a:r>
              <a:rPr lang="en-US" dirty="0"/>
              <a:t>Drawing software lets you create:</a:t>
            </a:r>
          </a:p>
          <a:p>
            <a:pPr lvl="1">
              <a:spcBef>
                <a:spcPts val="0"/>
              </a:spcBef>
              <a:spcAft>
                <a:spcPts val="1800"/>
              </a:spcAft>
              <a:defRPr/>
            </a:pPr>
            <a:r>
              <a:rPr lang="en-US" dirty="0">
                <a:effectLst/>
              </a:rPr>
              <a:t>Two-dimensional, line-based drawings</a:t>
            </a:r>
          </a:p>
          <a:p>
            <a:pPr lvl="1">
              <a:spcBef>
                <a:spcPts val="0"/>
              </a:spcBef>
              <a:spcAft>
                <a:spcPts val="1800"/>
              </a:spcAft>
              <a:defRPr/>
            </a:pPr>
            <a:r>
              <a:rPr lang="en-US" dirty="0">
                <a:effectLst/>
              </a:rPr>
              <a:t>Technical diagrams</a:t>
            </a:r>
          </a:p>
          <a:p>
            <a:pPr lvl="1">
              <a:spcBef>
                <a:spcPts val="0"/>
              </a:spcBef>
              <a:spcAft>
                <a:spcPts val="1800"/>
              </a:spcAft>
              <a:defRPr/>
            </a:pPr>
            <a:r>
              <a:rPr lang="en-US" dirty="0">
                <a:effectLst/>
              </a:rPr>
              <a:t>Animations</a:t>
            </a:r>
          </a:p>
          <a:p>
            <a:pPr>
              <a:spcBef>
                <a:spcPts val="0"/>
              </a:spcBef>
              <a:spcAft>
                <a:spcPts val="1800"/>
              </a:spcAft>
              <a:defRPr/>
            </a:pPr>
            <a:r>
              <a:rPr lang="en-US" dirty="0"/>
              <a:t>Professional-level</a:t>
            </a:r>
          </a:p>
          <a:p>
            <a:pPr lvl="1">
              <a:spcBef>
                <a:spcPts val="0"/>
              </a:spcBef>
              <a:spcAft>
                <a:spcPts val="1800"/>
              </a:spcAft>
              <a:defRPr/>
            </a:pPr>
            <a:r>
              <a:rPr lang="en-US" dirty="0">
                <a:effectLst/>
              </a:rPr>
              <a:t>Adobe Illustrator</a:t>
            </a:r>
          </a:p>
        </p:txBody>
      </p:sp>
      <p:pic>
        <p:nvPicPr>
          <p:cNvPr id="4" name="Picture 3" descr="A screenshot of the Adobe Illustrator window shows pattern options for creating vector art, and the resulting pattern on the screen.">
            <a:extLst>
              <a:ext uri="{FF2B5EF4-FFF2-40B4-BE49-F238E27FC236}">
                <a16:creationId xmlns:a16="http://schemas.microsoft.com/office/drawing/2014/main" id="{7E1B0624-CECB-499B-AE89-DFF3B728B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1038" y="2971800"/>
            <a:ext cx="4485821" cy="3276600"/>
          </a:xfrm>
          <a:prstGeom prst="rect">
            <a:avLst/>
          </a:prstGeom>
        </p:spPr>
      </p:pic>
    </p:spTree>
    <p:extLst>
      <p:ext uri="{BB962C8B-B14F-4D97-AF65-F5344CB8AC3E}">
        <p14:creationId xmlns:p14="http://schemas.microsoft.com/office/powerpoint/2010/main" val="224164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0"/>
            <a:ext cx="8458200" cy="1600200"/>
          </a:xfrm>
        </p:spPr>
        <p:txBody>
          <a:bodyPr>
            <a:normAutofit/>
          </a:bodyPr>
          <a:lstStyle/>
          <a:p>
            <a:pPr>
              <a:defRPr/>
            </a:pPr>
            <a:r>
              <a:rPr lang="en-US" dirty="0"/>
              <a:t>Multimedia and Educational Software</a:t>
            </a:r>
            <a:br>
              <a:rPr lang="en-US" dirty="0">
                <a:effectLst/>
              </a:rPr>
            </a:br>
            <a:r>
              <a:rPr lang="en-US" sz="3200" dirty="0"/>
              <a:t>Digital Audio Software</a:t>
            </a:r>
            <a:br>
              <a:rPr lang="en-US" sz="3200" dirty="0"/>
            </a:br>
            <a:r>
              <a:rPr lang="en-US" sz="2000" dirty="0"/>
              <a:t>(Objective 4.10)</a:t>
            </a:r>
            <a:endParaRPr lang="en-US" dirty="0">
              <a:effectLst/>
            </a:endParaRPr>
          </a:p>
        </p:txBody>
      </p:sp>
      <p:sp>
        <p:nvSpPr>
          <p:cNvPr id="106499" name="Rectangle 3"/>
          <p:cNvSpPr>
            <a:spLocks noGrp="1" noChangeArrowheads="1"/>
          </p:cNvSpPr>
          <p:nvPr>
            <p:ph idx="1"/>
          </p:nvPr>
        </p:nvSpPr>
        <p:spPr>
          <a:xfrm>
            <a:off x="457200" y="1600200"/>
            <a:ext cx="8229600" cy="4724400"/>
          </a:xfrm>
        </p:spPr>
        <p:txBody>
          <a:bodyPr>
            <a:normAutofit/>
          </a:bodyPr>
          <a:lstStyle/>
          <a:p>
            <a:pPr>
              <a:spcBef>
                <a:spcPts val="0"/>
              </a:spcBef>
              <a:spcAft>
                <a:spcPts val="1800"/>
              </a:spcAft>
              <a:defRPr/>
            </a:pPr>
            <a:r>
              <a:rPr lang="en-US" dirty="0"/>
              <a:t>Digital audio files</a:t>
            </a:r>
          </a:p>
          <a:p>
            <a:pPr>
              <a:spcBef>
                <a:spcPts val="0"/>
              </a:spcBef>
              <a:spcAft>
                <a:spcPts val="1800"/>
              </a:spcAft>
              <a:defRPr/>
            </a:pPr>
            <a:r>
              <a:rPr lang="en-US" dirty="0"/>
              <a:t>Downloaded music files, audiobooks, or podcasts</a:t>
            </a:r>
          </a:p>
          <a:p>
            <a:pPr lvl="1">
              <a:spcBef>
                <a:spcPts val="0"/>
              </a:spcBef>
              <a:spcAft>
                <a:spcPts val="1800"/>
              </a:spcAft>
              <a:defRPr/>
            </a:pPr>
            <a:r>
              <a:rPr lang="en-US" dirty="0">
                <a:effectLst/>
              </a:rPr>
              <a:t>Compressed: MP3, ACC, WMA</a:t>
            </a:r>
            <a:endParaRPr lang="en-US" dirty="0"/>
          </a:p>
          <a:p>
            <a:pPr lvl="1">
              <a:spcBef>
                <a:spcPts val="0"/>
              </a:spcBef>
              <a:spcAft>
                <a:spcPts val="1800"/>
              </a:spcAft>
              <a:defRPr/>
            </a:pPr>
            <a:r>
              <a:rPr lang="en-US" dirty="0">
                <a:effectLst/>
              </a:rPr>
              <a:t>Uncompressed: WAV, AIFF</a:t>
            </a:r>
          </a:p>
          <a:p>
            <a:pPr>
              <a:spcBef>
                <a:spcPts val="0"/>
              </a:spcBef>
              <a:spcAft>
                <a:spcPts val="1800"/>
              </a:spcAft>
              <a:defRPr/>
            </a:pPr>
            <a:r>
              <a:rPr lang="en-US" dirty="0"/>
              <a:t>Digital audio workstation software</a:t>
            </a:r>
          </a:p>
          <a:p>
            <a:pPr>
              <a:spcBef>
                <a:spcPts val="0"/>
              </a:spcBef>
              <a:spcAft>
                <a:spcPts val="1800"/>
              </a:spcAft>
              <a:defRPr/>
            </a:pPr>
            <a:r>
              <a:rPr lang="en-US" dirty="0"/>
              <a:t>Audio-editing software</a:t>
            </a:r>
          </a:p>
        </p:txBody>
      </p:sp>
    </p:spTree>
    <p:extLst>
      <p:ext uri="{BB962C8B-B14F-4D97-AF65-F5344CB8AC3E}">
        <p14:creationId xmlns:p14="http://schemas.microsoft.com/office/powerpoint/2010/main" val="18115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458200" cy="1600200"/>
          </a:xfrm>
        </p:spPr>
        <p:txBody>
          <a:bodyPr>
            <a:normAutofit/>
          </a:bodyPr>
          <a:lstStyle/>
          <a:p>
            <a:r>
              <a:rPr lang="en-US" dirty="0"/>
              <a:t>Multimedia and Educational Software</a:t>
            </a:r>
            <a:br>
              <a:rPr lang="en-US" dirty="0">
                <a:effectLst/>
              </a:rPr>
            </a:br>
            <a:r>
              <a:rPr lang="en-US" sz="3200" dirty="0"/>
              <a:t>App Creation Software</a:t>
            </a:r>
            <a:br>
              <a:rPr lang="en-US" sz="3200" dirty="0"/>
            </a:br>
            <a:r>
              <a:rPr lang="en-US" sz="2000" dirty="0"/>
              <a:t>(Objective 4.11)</a:t>
            </a:r>
            <a:endParaRPr lang="en-US" dirty="0">
              <a:effectLst/>
            </a:endParaRPr>
          </a:p>
        </p:txBody>
      </p:sp>
      <p:sp>
        <p:nvSpPr>
          <p:cNvPr id="8" name="Content Placeholder 7"/>
          <p:cNvSpPr>
            <a:spLocks noGrp="1"/>
          </p:cNvSpPr>
          <p:nvPr>
            <p:ph idx="1"/>
          </p:nvPr>
        </p:nvSpPr>
        <p:spPr>
          <a:xfrm>
            <a:off x="482930" y="1600200"/>
            <a:ext cx="4546270" cy="5257800"/>
          </a:xfrm>
        </p:spPr>
        <p:txBody>
          <a:bodyPr>
            <a:normAutofit/>
          </a:bodyPr>
          <a:lstStyle/>
          <a:p>
            <a:pPr>
              <a:spcBef>
                <a:spcPts val="0"/>
              </a:spcBef>
              <a:spcAft>
                <a:spcPts val="1500"/>
              </a:spcAft>
              <a:defRPr/>
            </a:pPr>
            <a:r>
              <a:rPr lang="it-IT" dirty="0"/>
              <a:t>Create characters to extend a game</a:t>
            </a:r>
          </a:p>
          <a:p>
            <a:pPr lvl="1">
              <a:spcBef>
                <a:spcPts val="0"/>
              </a:spcBef>
              <a:spcAft>
                <a:spcPts val="1500"/>
              </a:spcAft>
            </a:pPr>
            <a:r>
              <a:rPr lang="it-IT" dirty="0"/>
              <a:t>EverQuest, Oblivion, Unreal Tournament</a:t>
            </a:r>
          </a:p>
          <a:p>
            <a:pPr>
              <a:spcBef>
                <a:spcPts val="0"/>
              </a:spcBef>
              <a:spcAft>
                <a:spcPts val="1500"/>
              </a:spcAft>
              <a:defRPr/>
            </a:pPr>
            <a:r>
              <a:rPr lang="it-IT" dirty="0"/>
              <a:t>Create your own games</a:t>
            </a:r>
          </a:p>
          <a:p>
            <a:pPr lvl="1">
              <a:spcBef>
                <a:spcPts val="0"/>
              </a:spcBef>
              <a:spcAft>
                <a:spcPts val="1500"/>
              </a:spcAft>
            </a:pPr>
            <a:r>
              <a:rPr lang="it-IT" dirty="0"/>
              <a:t>Unity, Adobe Flash, RPG Maker VX, GameMaker</a:t>
            </a:r>
          </a:p>
        </p:txBody>
      </p:sp>
      <p:pic>
        <p:nvPicPr>
          <p:cNvPr id="4" name="Picture 3" descr="Window shows the title ch12 MakeThisWorkingModel, and the tabs screen1, add screen, and remove screen. Blocks, Built-in show the following:&#10;• Control&#10;• Logic&#10;• Math&#10;• Text&#10;• Lists&#10;• Colors&#10;• Variables&#10;• Procedures&#10;Screen1 has folders named ShareMessageButton, MessageTextBox, SharePictureButton, and components Sharing1, Camera1.&#10;The Viewer tab shows the background of Screen1.">
            <a:extLst>
              <a:ext uri="{FF2B5EF4-FFF2-40B4-BE49-F238E27FC236}">
                <a16:creationId xmlns:a16="http://schemas.microsoft.com/office/drawing/2014/main" id="{F519DDEC-97BD-4743-95DD-419448363B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3810000"/>
            <a:ext cx="4546270" cy="2640410"/>
          </a:xfrm>
          <a:prstGeom prst="rect">
            <a:avLst/>
          </a:prstGeom>
        </p:spPr>
      </p:pic>
    </p:spTree>
    <p:extLst>
      <p:ext uri="{BB962C8B-B14F-4D97-AF65-F5344CB8AC3E}">
        <p14:creationId xmlns:p14="http://schemas.microsoft.com/office/powerpoint/2010/main" val="227593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382000" cy="1600200"/>
          </a:xfrm>
        </p:spPr>
        <p:txBody>
          <a:bodyPr>
            <a:noAutofit/>
          </a:bodyPr>
          <a:lstStyle/>
          <a:p>
            <a:r>
              <a:rPr lang="en-US" dirty="0"/>
              <a:t>Multimedia and Educational Software</a:t>
            </a:r>
            <a:br>
              <a:rPr lang="en-US" sz="2400" dirty="0"/>
            </a:br>
            <a:r>
              <a:rPr lang="en-US" sz="3200" dirty="0"/>
              <a:t>Educational and Reference Software</a:t>
            </a:r>
            <a:br>
              <a:rPr lang="en-US" sz="3200" dirty="0"/>
            </a:br>
            <a:r>
              <a:rPr lang="en-US" sz="2000" dirty="0"/>
              <a:t>(Objective 4.12)</a:t>
            </a:r>
            <a:endParaRPr lang="en-US" sz="2700" dirty="0"/>
          </a:p>
        </p:txBody>
      </p:sp>
      <p:sp>
        <p:nvSpPr>
          <p:cNvPr id="4" name="TextBox 3">
            <a:extLst>
              <a:ext uri="{FF2B5EF4-FFF2-40B4-BE49-F238E27FC236}">
                <a16:creationId xmlns:a16="http://schemas.microsoft.com/office/drawing/2014/main" id="{D6DC8903-18F2-47D1-9370-38C3419120DD}"/>
              </a:ext>
            </a:extLst>
          </p:cNvPr>
          <p:cNvSpPr txBox="1"/>
          <p:nvPr/>
        </p:nvSpPr>
        <p:spPr>
          <a:xfrm>
            <a:off x="457200" y="1600200"/>
            <a:ext cx="8534400" cy="4832092"/>
          </a:xfrm>
          <a:prstGeom prst="rect">
            <a:avLst/>
          </a:prstGeom>
          <a:noFill/>
        </p:spPr>
        <p:txBody>
          <a:bodyPr wrap="square" rtlCol="0">
            <a:spAutoFit/>
          </a:bodyPr>
          <a:lstStyle/>
          <a:p>
            <a:pPr marL="256032" indent="-154432">
              <a:spcAft>
                <a:spcPts val="300"/>
              </a:spcAft>
              <a:buClr>
                <a:srgbClr val="007FA3"/>
              </a:buClr>
              <a:buSzPct val="100000"/>
              <a:buFont typeface="Arial"/>
              <a:buChar char="•"/>
              <a:defRPr/>
            </a:pPr>
            <a:r>
              <a:rPr lang="en-US" sz="3200" dirty="0">
                <a:solidFill>
                  <a:srgbClr val="007FA3"/>
                </a:solidFill>
              </a:rPr>
              <a:t>Educational and Reference Software: A Sample</a:t>
            </a:r>
          </a:p>
          <a:p>
            <a:pPr marL="742950" lvl="1" indent="-184150">
              <a:spcAft>
                <a:spcPts val="300"/>
              </a:spcAft>
              <a:buClr>
                <a:srgbClr val="007FA3"/>
              </a:buClr>
              <a:buSzPct val="100000"/>
              <a:buFont typeface="Arial"/>
              <a:buChar char="–"/>
              <a:defRPr/>
            </a:pPr>
            <a:r>
              <a:rPr lang="en-US" sz="2800" dirty="0">
                <a:solidFill>
                  <a:schemeClr val="dk1"/>
                </a:solidFill>
              </a:rPr>
              <a:t>Test Preparation</a:t>
            </a:r>
          </a:p>
          <a:p>
            <a:pPr marL="742950" lvl="1" indent="-184150">
              <a:spcAft>
                <a:spcPts val="300"/>
              </a:spcAft>
              <a:buClr>
                <a:srgbClr val="007FA3"/>
              </a:buClr>
              <a:buSzPct val="100000"/>
              <a:buFont typeface="Arial"/>
              <a:buChar char="–"/>
              <a:defRPr/>
            </a:pPr>
            <a:r>
              <a:rPr lang="en-US" sz="2800" dirty="0">
                <a:solidFill>
                  <a:schemeClr val="dk1"/>
                </a:solidFill>
              </a:rPr>
              <a:t>Simulation</a:t>
            </a:r>
          </a:p>
          <a:p>
            <a:pPr marL="742950" lvl="1" indent="-184150">
              <a:spcAft>
                <a:spcPts val="300"/>
              </a:spcAft>
              <a:buClr>
                <a:srgbClr val="007FA3"/>
              </a:buClr>
              <a:buSzPct val="100000"/>
              <a:buFont typeface="Arial"/>
              <a:buChar char="–"/>
              <a:defRPr/>
            </a:pPr>
            <a:r>
              <a:rPr lang="en-US" sz="2800" dirty="0">
                <a:solidFill>
                  <a:schemeClr val="dk1"/>
                </a:solidFill>
              </a:rPr>
              <a:t>Instructional</a:t>
            </a:r>
          </a:p>
          <a:p>
            <a:pPr marL="742950" lvl="1" indent="-184150">
              <a:spcAft>
                <a:spcPts val="300"/>
              </a:spcAft>
              <a:buClr>
                <a:srgbClr val="007FA3"/>
              </a:buClr>
              <a:buSzPct val="100000"/>
              <a:buFont typeface="Arial"/>
              <a:buChar char="–"/>
              <a:defRPr/>
            </a:pPr>
            <a:r>
              <a:rPr lang="en-US" sz="2800" dirty="0">
                <a:solidFill>
                  <a:schemeClr val="dk1"/>
                </a:solidFill>
              </a:rPr>
              <a:t>Trip Planning</a:t>
            </a:r>
          </a:p>
          <a:p>
            <a:pPr marL="742950" lvl="1" indent="-184150">
              <a:spcAft>
                <a:spcPts val="300"/>
              </a:spcAft>
              <a:buClr>
                <a:srgbClr val="007FA3"/>
              </a:buClr>
              <a:buSzPct val="100000"/>
              <a:buFont typeface="Arial"/>
              <a:buChar char="–"/>
              <a:defRPr/>
            </a:pPr>
            <a:r>
              <a:rPr lang="en-US" sz="2800" dirty="0">
                <a:solidFill>
                  <a:schemeClr val="dk1"/>
                </a:solidFill>
              </a:rPr>
              <a:t>Home design/Improvement</a:t>
            </a:r>
          </a:p>
          <a:p>
            <a:pPr marL="742950" lvl="1" indent="-184150">
              <a:spcAft>
                <a:spcPts val="300"/>
              </a:spcAft>
              <a:buClr>
                <a:srgbClr val="007FA3"/>
              </a:buClr>
              <a:buSzPct val="100000"/>
              <a:buFont typeface="Arial"/>
              <a:buChar char="–"/>
              <a:defRPr/>
            </a:pPr>
            <a:r>
              <a:rPr lang="en-US" sz="2800" dirty="0">
                <a:solidFill>
                  <a:schemeClr val="dk1"/>
                </a:solidFill>
              </a:rPr>
              <a:t>Course Management</a:t>
            </a:r>
          </a:p>
          <a:p>
            <a:pPr marL="742950" lvl="1" indent="-184150">
              <a:spcAft>
                <a:spcPts val="300"/>
              </a:spcAft>
              <a:buClr>
                <a:srgbClr val="007FA3"/>
              </a:buClr>
              <a:buSzPct val="100000"/>
              <a:buFont typeface="Arial"/>
              <a:buChar char="–"/>
              <a:defRPr/>
            </a:pPr>
            <a:r>
              <a:rPr lang="en-US" sz="2800" dirty="0">
                <a:solidFill>
                  <a:schemeClr val="dk1"/>
                </a:solidFill>
              </a:rPr>
              <a:t>Brain Training</a:t>
            </a:r>
          </a:p>
          <a:p>
            <a:pPr marL="742950" lvl="1" indent="-184150">
              <a:spcAft>
                <a:spcPts val="300"/>
              </a:spcAft>
              <a:buClr>
                <a:srgbClr val="007FA3"/>
              </a:buClr>
              <a:buSzPct val="100000"/>
              <a:buFont typeface="Arial"/>
              <a:buChar char="–"/>
              <a:defRPr/>
            </a:pPr>
            <a:r>
              <a:rPr lang="en-US" sz="2800" dirty="0">
                <a:solidFill>
                  <a:schemeClr val="dk1"/>
                </a:solidFill>
              </a:rPr>
              <a:t>Genealogy</a:t>
            </a:r>
          </a:p>
        </p:txBody>
      </p:sp>
    </p:spTree>
    <p:extLst>
      <p:ext uri="{BB962C8B-B14F-4D97-AF65-F5344CB8AC3E}">
        <p14:creationId xmlns:p14="http://schemas.microsoft.com/office/powerpoint/2010/main" val="202163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59" y="4458372"/>
            <a:ext cx="8211854" cy="994172"/>
          </a:xfrm>
          <a:noFill/>
        </p:spPr>
        <p:txBody>
          <a:bodyPr>
            <a:normAutofit fontScale="90000"/>
          </a:bodyPr>
          <a:lstStyle/>
          <a:p>
            <a:r>
              <a:rPr lang="en-US" sz="5400" dirty="0">
                <a:solidFill>
                  <a:schemeClr val="tx1"/>
                </a:solidFill>
                <a:latin typeface="Arial Narrow" panose="020B0606020202030204" pitchFamily="34" charset="0"/>
              </a:rPr>
              <a:t>Questions</a:t>
            </a:r>
          </a:p>
        </p:txBody>
      </p:sp>
      <p:sp>
        <p:nvSpPr>
          <p:cNvPr id="4" name="Oval Callout 3"/>
          <p:cNvSpPr/>
          <p:nvPr/>
        </p:nvSpPr>
        <p:spPr>
          <a:xfrm>
            <a:off x="3175930" y="1520927"/>
            <a:ext cx="2946494" cy="3019733"/>
          </a:xfrm>
          <a:prstGeom prst="wedgeEllipseCallout">
            <a:avLst>
              <a:gd name="adj1" fmla="val -53869"/>
              <a:gd name="adj2" fmla="val 5957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525" dirty="0"/>
              <a:t>?</a:t>
            </a:r>
          </a:p>
        </p:txBody>
      </p:sp>
      <p:cxnSp>
        <p:nvCxnSpPr>
          <p:cNvPr id="7" name="Straight Connector 6"/>
          <p:cNvCxnSpPr/>
          <p:nvPr/>
        </p:nvCxnSpPr>
        <p:spPr>
          <a:xfrm>
            <a:off x="3175931" y="4955458"/>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687141" y="5434781"/>
            <a:ext cx="799597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68103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136824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4.7  Categorize the types of application software used to enhance productivity, and describe their uses and features.</a:t>
            </a:r>
          </a:p>
          <a:p>
            <a:pPr marL="692150" indent="-692150">
              <a:buNone/>
            </a:pPr>
            <a:r>
              <a:rPr lang="en-US" sz="2600" dirty="0">
                <a:latin typeface="Arial" panose="020B0604020202020204" pitchFamily="34" charset="0"/>
                <a:cs typeface="Arial" panose="020B0604020202020204" pitchFamily="34" charset="0"/>
              </a:rPr>
              <a:t>4.8  Summarize the types of software that large and small businesses use.</a:t>
            </a:r>
          </a:p>
          <a:p>
            <a:pPr marL="692150" indent="-692150">
              <a:buNone/>
            </a:pPr>
            <a:r>
              <a:rPr lang="en-US" sz="2600" dirty="0">
                <a:latin typeface="Arial" panose="020B0604020202020204" pitchFamily="34" charset="0"/>
                <a:cs typeface="Arial" panose="020B0604020202020204" pitchFamily="34" charset="0"/>
              </a:rPr>
              <a:t>4.9  Describe the uses and features of digital multimedia software.</a:t>
            </a:r>
          </a:p>
          <a:p>
            <a:pPr marL="692150" indent="-692150">
              <a:buNone/>
            </a:pPr>
            <a:r>
              <a:rPr lang="en-US" sz="2600" dirty="0">
                <a:latin typeface="Arial" panose="020B0604020202020204" pitchFamily="34" charset="0"/>
                <a:cs typeface="Arial" panose="020B0604020202020204" pitchFamily="34" charset="0"/>
              </a:rPr>
              <a:t>4.10 Describe the uses and features of digital audio software.</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4.11 Describe the features of app creation software.</a:t>
            </a:r>
          </a:p>
          <a:p>
            <a:pPr marL="692150" indent="-692150">
              <a:buNone/>
            </a:pPr>
            <a:r>
              <a:rPr lang="en-US" sz="2600" dirty="0">
                <a:latin typeface="Arial" panose="020B0604020202020204" pitchFamily="34" charset="0"/>
                <a:cs typeface="Arial" panose="020B0604020202020204" pitchFamily="34" charset="0"/>
              </a:rPr>
              <a:t>4.12 Categorize educational and reference software and explain their features.</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Tree>
    <p:extLst>
      <p:ext uri="{BB962C8B-B14F-4D97-AF65-F5344CB8AC3E}">
        <p14:creationId xmlns:p14="http://schemas.microsoft.com/office/powerpoint/2010/main" val="19047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
            <a:ext cx="8686800" cy="1600201"/>
          </a:xfrm>
        </p:spPr>
        <p:txBody>
          <a:bodyPr>
            <a:normAutofit/>
          </a:bodyPr>
          <a:lstStyle/>
          <a:p>
            <a:pPr>
              <a:defRPr/>
            </a:pPr>
            <a:r>
              <a:rPr lang="en-US" dirty="0"/>
              <a:t>Software Basics</a:t>
            </a:r>
            <a:br>
              <a:rPr lang="en-US" sz="3000" dirty="0"/>
            </a:br>
            <a:r>
              <a:rPr lang="en-US" sz="3200" dirty="0"/>
              <a:t>Application vs. System Software</a:t>
            </a:r>
            <a:br>
              <a:rPr lang="en-US" sz="3200" dirty="0"/>
            </a:br>
            <a:r>
              <a:rPr lang="en-US" sz="2000" dirty="0"/>
              <a:t>(Objective 4.1)</a:t>
            </a:r>
            <a:endParaRPr lang="en-US" sz="3000" dirty="0"/>
          </a:p>
        </p:txBody>
      </p:sp>
      <p:sp>
        <p:nvSpPr>
          <p:cNvPr id="67587" name="Rectangle 3"/>
          <p:cNvSpPr>
            <a:spLocks noGrp="1" noChangeArrowheads="1"/>
          </p:cNvSpPr>
          <p:nvPr>
            <p:ph idx="1"/>
          </p:nvPr>
        </p:nvSpPr>
        <p:spPr>
          <a:xfrm>
            <a:off x="457200" y="1600200"/>
            <a:ext cx="8358649" cy="5105400"/>
          </a:xfrm>
        </p:spPr>
        <p:txBody>
          <a:bodyPr>
            <a:normAutofit/>
          </a:bodyPr>
          <a:lstStyle/>
          <a:p>
            <a:pPr eaLnBrk="1" hangingPunct="1">
              <a:spcBef>
                <a:spcPts val="0"/>
              </a:spcBef>
              <a:spcAft>
                <a:spcPts val="1800"/>
              </a:spcAft>
              <a:defRPr/>
            </a:pPr>
            <a:r>
              <a:rPr lang="en-US" dirty="0">
                <a:effectLst/>
              </a:rPr>
              <a:t>Software: A set </a:t>
            </a:r>
            <a:r>
              <a:rPr lang="en-US" dirty="0"/>
              <a:t>of i</a:t>
            </a:r>
            <a:r>
              <a:rPr lang="en-US" dirty="0">
                <a:effectLst/>
              </a:rPr>
              <a:t>nstructions that tells the computer what to do</a:t>
            </a:r>
          </a:p>
          <a:p>
            <a:pPr>
              <a:spcBef>
                <a:spcPts val="0"/>
              </a:spcBef>
              <a:spcAft>
                <a:spcPts val="1800"/>
              </a:spcAft>
              <a:defRPr/>
            </a:pPr>
            <a:r>
              <a:rPr lang="en-US" dirty="0"/>
              <a:t>Two basic types of software</a:t>
            </a:r>
          </a:p>
          <a:p>
            <a:pPr lvl="1">
              <a:spcBef>
                <a:spcPts val="0"/>
              </a:spcBef>
              <a:spcAft>
                <a:spcPts val="1800"/>
              </a:spcAft>
              <a:defRPr/>
            </a:pPr>
            <a:r>
              <a:rPr lang="en-US" dirty="0"/>
              <a:t>Application software</a:t>
            </a:r>
          </a:p>
          <a:p>
            <a:pPr lvl="1">
              <a:spcBef>
                <a:spcPts val="0"/>
              </a:spcBef>
              <a:spcAft>
                <a:spcPts val="1800"/>
              </a:spcAft>
              <a:defRPr/>
            </a:pPr>
            <a:r>
              <a:rPr lang="en-US" dirty="0">
                <a:effectLst/>
              </a:rPr>
              <a:t>System software</a:t>
            </a:r>
          </a:p>
        </p:txBody>
      </p:sp>
      <p:sp>
        <p:nvSpPr>
          <p:cNvPr id="33801" name="AutoShape 9"/>
          <p:cNvSpPr>
            <a:spLocks/>
          </p:cNvSpPr>
          <p:nvPr/>
        </p:nvSpPr>
        <p:spPr bwMode="auto">
          <a:xfrm>
            <a:off x="1600200" y="4000500"/>
            <a:ext cx="2743200" cy="1485900"/>
          </a:xfrm>
          <a:prstGeom prst="borderCallout1">
            <a:avLst>
              <a:gd name="adj1" fmla="val 5769"/>
              <a:gd name="adj2" fmla="val -2083"/>
              <a:gd name="adj3" fmla="val -7694"/>
              <a:gd name="adj4" fmla="val -2083"/>
            </a:avLst>
          </a:prstGeom>
          <a:noFill/>
          <a:ln w="9525" algn="ctr">
            <a:noFill/>
            <a:miter lim="800000"/>
            <a:headEnd/>
            <a:tailEnd/>
          </a:ln>
        </p:spPr>
        <p:txBody>
          <a:bodyPr anchor="ctr"/>
          <a:lstStyle/>
          <a:p>
            <a:pPr algn="ctr"/>
            <a:endParaRPr lang="en-US" sz="1350" dirty="0"/>
          </a:p>
        </p:txBody>
      </p:sp>
      <p:sp>
        <p:nvSpPr>
          <p:cNvPr id="33802" name="AutoShape 10"/>
          <p:cNvSpPr>
            <a:spLocks/>
          </p:cNvSpPr>
          <p:nvPr/>
        </p:nvSpPr>
        <p:spPr bwMode="auto">
          <a:xfrm>
            <a:off x="1485900" y="3971925"/>
            <a:ext cx="2914650" cy="1457325"/>
          </a:xfrm>
          <a:prstGeom prst="borderCallout1">
            <a:avLst>
              <a:gd name="adj1" fmla="val 5884"/>
              <a:gd name="adj2" fmla="val -1963"/>
              <a:gd name="adj3" fmla="val -9806"/>
              <a:gd name="adj4" fmla="val -1963"/>
            </a:avLst>
          </a:prstGeom>
          <a:noFill/>
          <a:ln w="9525" algn="ctr">
            <a:noFill/>
            <a:miter lim="800000"/>
            <a:headEnd/>
            <a:tailEnd/>
          </a:ln>
        </p:spPr>
        <p:txBody>
          <a:bodyPr anchor="ctr"/>
          <a:lstStyle/>
          <a:p>
            <a:pPr algn="ctr"/>
            <a:endParaRPr lang="en-US" sz="1350" dirty="0"/>
          </a:p>
        </p:txBody>
      </p:sp>
    </p:spTree>
    <p:extLst>
      <p:ext uri="{BB962C8B-B14F-4D97-AF65-F5344CB8AC3E}">
        <p14:creationId xmlns:p14="http://schemas.microsoft.com/office/powerpoint/2010/main" val="2017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
            <a:ext cx="8229600" cy="1600201"/>
          </a:xfrm>
        </p:spPr>
        <p:txBody>
          <a:bodyPr>
            <a:normAutofit/>
          </a:bodyPr>
          <a:lstStyle/>
          <a:p>
            <a:pPr>
              <a:defRPr/>
            </a:pPr>
            <a:r>
              <a:rPr lang="en-US" dirty="0"/>
              <a:t>Software Basics</a:t>
            </a:r>
            <a:br>
              <a:rPr lang="en-US" sz="3000" dirty="0"/>
            </a:br>
            <a:r>
              <a:rPr lang="en-US" sz="3200" dirty="0"/>
              <a:t>Distributing Software</a:t>
            </a:r>
            <a:br>
              <a:rPr lang="en-US" sz="3200" dirty="0"/>
            </a:br>
            <a:r>
              <a:rPr lang="en-US" sz="2000" dirty="0"/>
              <a:t>(Objective 4.2)</a:t>
            </a:r>
            <a:endParaRPr lang="en-US" sz="3000" dirty="0"/>
          </a:p>
        </p:txBody>
      </p:sp>
      <p:sp>
        <p:nvSpPr>
          <p:cNvPr id="67587" name="Rectangle 3"/>
          <p:cNvSpPr>
            <a:spLocks noGrp="1" noChangeArrowheads="1"/>
          </p:cNvSpPr>
          <p:nvPr>
            <p:ph idx="1"/>
          </p:nvPr>
        </p:nvSpPr>
        <p:spPr>
          <a:xfrm>
            <a:off x="457200" y="1600200"/>
            <a:ext cx="8358649" cy="5105400"/>
          </a:xfrm>
        </p:spPr>
        <p:txBody>
          <a:bodyPr>
            <a:normAutofit/>
          </a:bodyPr>
          <a:lstStyle/>
          <a:p>
            <a:pPr>
              <a:spcBef>
                <a:spcPts val="0"/>
              </a:spcBef>
              <a:spcAft>
                <a:spcPts val="1200"/>
              </a:spcAft>
              <a:defRPr/>
            </a:pPr>
            <a:r>
              <a:rPr lang="en-US" dirty="0"/>
              <a:t>Ways software is created</a:t>
            </a:r>
          </a:p>
          <a:p>
            <a:pPr lvl="1">
              <a:spcBef>
                <a:spcPts val="0"/>
              </a:spcBef>
              <a:spcAft>
                <a:spcPts val="1200"/>
              </a:spcAft>
              <a:defRPr/>
            </a:pPr>
            <a:r>
              <a:rPr lang="en-US" dirty="0">
                <a:solidFill>
                  <a:schemeClr val="bg2"/>
                </a:solidFill>
              </a:rPr>
              <a:t>Proprietary (Commercial)</a:t>
            </a:r>
          </a:p>
          <a:p>
            <a:pPr lvl="1">
              <a:spcBef>
                <a:spcPts val="0"/>
              </a:spcBef>
              <a:spcAft>
                <a:spcPts val="1200"/>
              </a:spcAft>
              <a:defRPr/>
            </a:pPr>
            <a:r>
              <a:rPr lang="en-US" dirty="0">
                <a:solidFill>
                  <a:schemeClr val="bg2"/>
                </a:solidFill>
              </a:rPr>
              <a:t>Open-source (free)</a:t>
            </a:r>
          </a:p>
          <a:p>
            <a:pPr>
              <a:spcBef>
                <a:spcPts val="0"/>
              </a:spcBef>
              <a:spcAft>
                <a:spcPts val="1200"/>
              </a:spcAft>
              <a:defRPr/>
            </a:pPr>
            <a:r>
              <a:rPr lang="en-US" dirty="0"/>
              <a:t>Ways to distribute software</a:t>
            </a:r>
          </a:p>
          <a:p>
            <a:pPr lvl="1">
              <a:spcBef>
                <a:spcPts val="0"/>
              </a:spcBef>
              <a:spcAft>
                <a:spcPts val="1200"/>
              </a:spcAft>
              <a:defRPr/>
            </a:pPr>
            <a:r>
              <a:rPr lang="en-US" dirty="0">
                <a:effectLst/>
              </a:rPr>
              <a:t>Local installation</a:t>
            </a:r>
          </a:p>
          <a:p>
            <a:pPr lvl="1">
              <a:spcBef>
                <a:spcPts val="0"/>
              </a:spcBef>
              <a:spcAft>
                <a:spcPts val="1200"/>
              </a:spcAft>
              <a:defRPr/>
            </a:pPr>
            <a:r>
              <a:rPr lang="en-US" dirty="0"/>
              <a:t>Software as a Service (SaaS)</a:t>
            </a:r>
          </a:p>
          <a:p>
            <a:pPr lvl="1">
              <a:spcBef>
                <a:spcPts val="0"/>
              </a:spcBef>
              <a:spcAft>
                <a:spcPts val="1200"/>
              </a:spcAft>
              <a:defRPr/>
            </a:pPr>
            <a:r>
              <a:rPr lang="en-US" dirty="0">
                <a:effectLst/>
              </a:rPr>
              <a:t>Subscription</a:t>
            </a:r>
          </a:p>
        </p:txBody>
      </p:sp>
      <p:sp>
        <p:nvSpPr>
          <p:cNvPr id="33801" name="AutoShape 9"/>
          <p:cNvSpPr>
            <a:spLocks/>
          </p:cNvSpPr>
          <p:nvPr/>
        </p:nvSpPr>
        <p:spPr bwMode="auto">
          <a:xfrm>
            <a:off x="1600200" y="4000500"/>
            <a:ext cx="2743200" cy="1485900"/>
          </a:xfrm>
          <a:prstGeom prst="borderCallout1">
            <a:avLst>
              <a:gd name="adj1" fmla="val 5769"/>
              <a:gd name="adj2" fmla="val -2083"/>
              <a:gd name="adj3" fmla="val -7694"/>
              <a:gd name="adj4" fmla="val -2083"/>
            </a:avLst>
          </a:prstGeom>
          <a:noFill/>
          <a:ln w="9525" algn="ctr">
            <a:noFill/>
            <a:miter lim="800000"/>
            <a:headEnd/>
            <a:tailEnd/>
          </a:ln>
        </p:spPr>
        <p:txBody>
          <a:bodyPr anchor="ctr"/>
          <a:lstStyle/>
          <a:p>
            <a:pPr algn="ctr"/>
            <a:endParaRPr lang="en-US" sz="1350" dirty="0"/>
          </a:p>
        </p:txBody>
      </p:sp>
      <p:sp>
        <p:nvSpPr>
          <p:cNvPr id="33802" name="AutoShape 10"/>
          <p:cNvSpPr>
            <a:spLocks/>
          </p:cNvSpPr>
          <p:nvPr/>
        </p:nvSpPr>
        <p:spPr bwMode="auto">
          <a:xfrm>
            <a:off x="1485900" y="3971925"/>
            <a:ext cx="2914650" cy="1457325"/>
          </a:xfrm>
          <a:prstGeom prst="borderCallout1">
            <a:avLst>
              <a:gd name="adj1" fmla="val 5884"/>
              <a:gd name="adj2" fmla="val -1963"/>
              <a:gd name="adj3" fmla="val -9806"/>
              <a:gd name="adj4" fmla="val -1963"/>
            </a:avLst>
          </a:prstGeom>
          <a:noFill/>
          <a:ln w="9525" algn="ctr">
            <a:noFill/>
            <a:miter lim="800000"/>
            <a:headEnd/>
            <a:tailEnd/>
          </a:ln>
        </p:spPr>
        <p:txBody>
          <a:bodyPr anchor="ctr"/>
          <a:lstStyle/>
          <a:p>
            <a:pPr algn="ctr"/>
            <a:endParaRPr lang="en-US" sz="1350" dirty="0"/>
          </a:p>
        </p:txBody>
      </p:sp>
    </p:spTree>
    <p:extLst>
      <p:ext uri="{BB962C8B-B14F-4D97-AF65-F5344CB8AC3E}">
        <p14:creationId xmlns:p14="http://schemas.microsoft.com/office/powerpoint/2010/main" val="113275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0"/>
            <a:ext cx="8229600" cy="1600200"/>
          </a:xfrm>
        </p:spPr>
        <p:txBody>
          <a:bodyPr>
            <a:normAutofit/>
          </a:bodyPr>
          <a:lstStyle/>
          <a:p>
            <a:pPr eaLnBrk="1" hangingPunct="1">
              <a:defRPr/>
            </a:pPr>
            <a:r>
              <a:rPr lang="en-US" dirty="0">
                <a:effectLst/>
              </a:rPr>
              <a:t>Managing Your Software</a:t>
            </a:r>
            <a:br>
              <a:rPr lang="en-US" dirty="0">
                <a:effectLst/>
              </a:rPr>
            </a:br>
            <a:r>
              <a:rPr lang="en-US" sz="3200" dirty="0"/>
              <a:t>Purchasing Software</a:t>
            </a:r>
            <a:br>
              <a:rPr lang="en-US" sz="3200" dirty="0"/>
            </a:br>
            <a:r>
              <a:rPr lang="en-US" sz="2000" dirty="0"/>
              <a:t>(Objective 4.3)</a:t>
            </a:r>
            <a:endParaRPr lang="en-US" sz="3000" dirty="0"/>
          </a:p>
        </p:txBody>
      </p:sp>
      <p:sp>
        <p:nvSpPr>
          <p:cNvPr id="119811" name="Rectangle 3"/>
          <p:cNvSpPr>
            <a:spLocks noGrp="1" noChangeArrowheads="1"/>
          </p:cNvSpPr>
          <p:nvPr>
            <p:ph idx="1"/>
          </p:nvPr>
        </p:nvSpPr>
        <p:spPr>
          <a:ln>
            <a:solidFill>
              <a:srgbClr val="FFFFFF"/>
            </a:solidFill>
          </a:ln>
        </p:spPr>
        <p:txBody>
          <a:bodyPr>
            <a:noAutofit/>
          </a:bodyPr>
          <a:lstStyle/>
          <a:p>
            <a:pPr>
              <a:spcBef>
                <a:spcPts val="0"/>
              </a:spcBef>
              <a:spcAft>
                <a:spcPts val="1800"/>
              </a:spcAft>
              <a:defRPr/>
            </a:pPr>
            <a:r>
              <a:rPr lang="en-US" dirty="0"/>
              <a:t>DVD from brick and mortar store</a:t>
            </a:r>
          </a:p>
          <a:p>
            <a:pPr>
              <a:spcBef>
                <a:spcPts val="0"/>
              </a:spcBef>
              <a:spcAft>
                <a:spcPts val="1800"/>
              </a:spcAft>
              <a:defRPr/>
            </a:pPr>
            <a:r>
              <a:rPr lang="en-US" dirty="0"/>
              <a:t>Downloading from the Internet (as purchase or subscription)</a:t>
            </a:r>
          </a:p>
          <a:p>
            <a:pPr>
              <a:spcBef>
                <a:spcPts val="0"/>
              </a:spcBef>
              <a:spcAft>
                <a:spcPts val="1800"/>
              </a:spcAft>
              <a:defRPr/>
            </a:pPr>
            <a:r>
              <a:rPr lang="en-US" dirty="0"/>
              <a:t>Student discounts</a:t>
            </a:r>
          </a:p>
          <a:p>
            <a:pPr>
              <a:spcBef>
                <a:spcPts val="0"/>
              </a:spcBef>
              <a:spcAft>
                <a:spcPts val="1800"/>
              </a:spcAft>
              <a:defRPr/>
            </a:pPr>
            <a:r>
              <a:rPr lang="en-US" dirty="0"/>
              <a:t>Freeware</a:t>
            </a:r>
          </a:p>
          <a:p>
            <a:pPr>
              <a:spcBef>
                <a:spcPts val="0"/>
              </a:spcBef>
              <a:spcAft>
                <a:spcPts val="1800"/>
              </a:spcAft>
              <a:defRPr/>
            </a:pPr>
            <a:r>
              <a:rPr lang="en-US" dirty="0"/>
              <a:t>Beta version</a:t>
            </a:r>
          </a:p>
        </p:txBody>
      </p:sp>
      <p:pic>
        <p:nvPicPr>
          <p:cNvPr id="4" name="Picture 3" descr="A screenshot shows the logos of App Store and Google play.">
            <a:extLst>
              <a:ext uri="{FF2B5EF4-FFF2-40B4-BE49-F238E27FC236}">
                <a16:creationId xmlns:a16="http://schemas.microsoft.com/office/drawing/2014/main" id="{24E39660-963A-4A6E-9685-420FC2C6C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429000"/>
            <a:ext cx="4038600" cy="2920928"/>
          </a:xfrm>
          <a:prstGeom prst="rect">
            <a:avLst/>
          </a:prstGeom>
        </p:spPr>
      </p:pic>
    </p:spTree>
    <p:extLst>
      <p:ext uri="{BB962C8B-B14F-4D97-AF65-F5344CB8AC3E}">
        <p14:creationId xmlns:p14="http://schemas.microsoft.com/office/powerpoint/2010/main" val="404230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0"/>
            <a:ext cx="8229600" cy="1600200"/>
          </a:xfrm>
        </p:spPr>
        <p:txBody>
          <a:bodyPr>
            <a:normAutofit/>
          </a:bodyPr>
          <a:lstStyle/>
          <a:p>
            <a:pPr eaLnBrk="1" hangingPunct="1">
              <a:defRPr/>
            </a:pPr>
            <a:r>
              <a:rPr lang="en-US" dirty="0">
                <a:effectLst/>
              </a:rPr>
              <a:t>Managing Your Software</a:t>
            </a:r>
            <a:br>
              <a:rPr lang="en-US" dirty="0">
                <a:effectLst/>
              </a:rPr>
            </a:br>
            <a:r>
              <a:rPr lang="en-US" sz="3200" dirty="0"/>
              <a:t>Installing and Uninstalling Software</a:t>
            </a:r>
            <a:br>
              <a:rPr lang="en-US" sz="3200" dirty="0"/>
            </a:br>
            <a:r>
              <a:rPr lang="en-US" sz="2000" dirty="0"/>
              <a:t>(Objective 4.4)</a:t>
            </a:r>
            <a:endParaRPr lang="en-US" sz="3000" dirty="0"/>
          </a:p>
        </p:txBody>
      </p:sp>
      <p:sp>
        <p:nvSpPr>
          <p:cNvPr id="119811" name="Rectangle 3"/>
          <p:cNvSpPr>
            <a:spLocks noGrp="1" noChangeArrowheads="1"/>
          </p:cNvSpPr>
          <p:nvPr>
            <p:ph idx="1"/>
          </p:nvPr>
        </p:nvSpPr>
        <p:spPr>
          <a:ln>
            <a:solidFill>
              <a:srgbClr val="FFFFFF"/>
            </a:solidFill>
          </a:ln>
        </p:spPr>
        <p:txBody>
          <a:bodyPr>
            <a:noAutofit/>
          </a:bodyPr>
          <a:lstStyle/>
          <a:p>
            <a:pPr>
              <a:spcBef>
                <a:spcPts val="0"/>
              </a:spcBef>
              <a:spcAft>
                <a:spcPts val="1200"/>
              </a:spcAft>
              <a:defRPr/>
            </a:pPr>
            <a:r>
              <a:rPr lang="en-US" dirty="0"/>
              <a:t>System requirements</a:t>
            </a:r>
          </a:p>
          <a:p>
            <a:pPr>
              <a:spcBef>
                <a:spcPts val="0"/>
              </a:spcBef>
              <a:spcAft>
                <a:spcPts val="1200"/>
              </a:spcAft>
              <a:defRPr/>
            </a:pPr>
            <a:r>
              <a:rPr lang="en-US" dirty="0"/>
              <a:t>Restore point</a:t>
            </a:r>
          </a:p>
          <a:p>
            <a:pPr>
              <a:spcBef>
                <a:spcPts val="0"/>
              </a:spcBef>
              <a:spcAft>
                <a:spcPts val="1200"/>
              </a:spcAft>
              <a:defRPr/>
            </a:pPr>
            <a:r>
              <a:rPr lang="en-US" dirty="0"/>
              <a:t>Full installation</a:t>
            </a:r>
          </a:p>
          <a:p>
            <a:pPr>
              <a:spcBef>
                <a:spcPts val="0"/>
              </a:spcBef>
              <a:spcAft>
                <a:spcPts val="1200"/>
              </a:spcAft>
              <a:defRPr/>
            </a:pPr>
            <a:r>
              <a:rPr lang="en-US" dirty="0"/>
              <a:t>Custom installation</a:t>
            </a:r>
          </a:p>
          <a:p>
            <a:pPr>
              <a:spcBef>
                <a:spcPts val="0"/>
              </a:spcBef>
              <a:spcAft>
                <a:spcPts val="1200"/>
              </a:spcAft>
              <a:defRPr/>
            </a:pPr>
            <a:r>
              <a:rPr lang="en-US" dirty="0"/>
              <a:t>Recovering from a computer crash</a:t>
            </a:r>
          </a:p>
          <a:p>
            <a:pPr>
              <a:spcBef>
                <a:spcPts val="0"/>
              </a:spcBef>
              <a:spcAft>
                <a:spcPts val="1200"/>
              </a:spcAft>
              <a:defRPr/>
            </a:pPr>
            <a:r>
              <a:rPr lang="en-US" dirty="0"/>
              <a:t>Uninstalling Software</a:t>
            </a:r>
          </a:p>
          <a:p>
            <a:pPr>
              <a:spcBef>
                <a:spcPts val="0"/>
              </a:spcBef>
              <a:spcAft>
                <a:spcPts val="1200"/>
              </a:spcAft>
              <a:defRPr/>
            </a:pPr>
            <a:r>
              <a:rPr lang="en-US" dirty="0"/>
              <a:t>Recovery drive</a:t>
            </a:r>
          </a:p>
        </p:txBody>
      </p:sp>
    </p:spTree>
    <p:extLst>
      <p:ext uri="{BB962C8B-B14F-4D97-AF65-F5344CB8AC3E}">
        <p14:creationId xmlns:p14="http://schemas.microsoft.com/office/powerpoint/2010/main" val="331127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pPr eaLnBrk="1" hangingPunct="1">
              <a:defRPr/>
            </a:pPr>
            <a:r>
              <a:rPr lang="en-US" dirty="0">
                <a:effectLst/>
              </a:rPr>
              <a:t>Managing Your Software</a:t>
            </a:r>
            <a:br>
              <a:rPr lang="en-US" dirty="0">
                <a:effectLst/>
              </a:rPr>
            </a:br>
            <a:r>
              <a:rPr lang="en-US" sz="3200" dirty="0"/>
              <a:t>Upgrading Software</a:t>
            </a:r>
            <a:br>
              <a:rPr lang="en-US" sz="3200" dirty="0"/>
            </a:br>
            <a:r>
              <a:rPr lang="en-US" sz="2000" dirty="0"/>
              <a:t>(Objective 4.5)</a:t>
            </a:r>
            <a:endParaRPr lang="en-US" dirty="0">
              <a:effectLst/>
            </a:endParaRPr>
          </a:p>
        </p:txBody>
      </p:sp>
      <p:sp>
        <p:nvSpPr>
          <p:cNvPr id="8" name="Content Placeholder 7"/>
          <p:cNvSpPr>
            <a:spLocks noGrp="1"/>
          </p:cNvSpPr>
          <p:nvPr>
            <p:ph idx="1"/>
          </p:nvPr>
        </p:nvSpPr>
        <p:spPr>
          <a:xfrm>
            <a:off x="457200" y="1600200"/>
            <a:ext cx="8358649" cy="4400550"/>
          </a:xfrm>
        </p:spPr>
        <p:txBody>
          <a:bodyPr>
            <a:normAutofit/>
          </a:bodyPr>
          <a:lstStyle/>
          <a:p>
            <a:pPr>
              <a:spcBef>
                <a:spcPts val="0"/>
              </a:spcBef>
              <a:spcAft>
                <a:spcPts val="1800"/>
              </a:spcAft>
              <a:defRPr/>
            </a:pPr>
            <a:r>
              <a:rPr lang="en-US" dirty="0"/>
              <a:t>Not needed for subscriptions or SaaS</a:t>
            </a:r>
          </a:p>
          <a:p>
            <a:pPr>
              <a:spcBef>
                <a:spcPts val="0"/>
              </a:spcBef>
              <a:spcAft>
                <a:spcPts val="1800"/>
              </a:spcAft>
              <a:defRPr/>
            </a:pPr>
            <a:r>
              <a:rPr lang="en-US" dirty="0"/>
              <a:t>Is it cost effective?</a:t>
            </a:r>
          </a:p>
          <a:p>
            <a:pPr>
              <a:spcBef>
                <a:spcPts val="0"/>
              </a:spcBef>
              <a:spcAft>
                <a:spcPts val="1800"/>
              </a:spcAft>
              <a:defRPr/>
            </a:pPr>
            <a:r>
              <a:rPr lang="en-US" dirty="0"/>
              <a:t>Backwards compatibility</a:t>
            </a:r>
          </a:p>
        </p:txBody>
      </p:sp>
    </p:spTree>
    <p:extLst>
      <p:ext uri="{BB962C8B-B14F-4D97-AF65-F5344CB8AC3E}">
        <p14:creationId xmlns:p14="http://schemas.microsoft.com/office/powerpoint/2010/main" val="287372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2330</Words>
  <Application>Microsoft Office PowerPoint</Application>
  <PresentationFormat>On-screen Show (4:3)</PresentationFormat>
  <Paragraphs>294</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Narrow</vt:lpstr>
      <vt:lpstr>Noto Sans Symbols</vt:lpstr>
      <vt:lpstr>Times New Roman</vt:lpstr>
      <vt:lpstr>Verdana</vt:lpstr>
      <vt:lpstr>508 Lecture</vt:lpstr>
      <vt:lpstr>Technology in Action</vt:lpstr>
      <vt:lpstr>Learning Objectives (1 of 3)</vt:lpstr>
      <vt:lpstr>Learning Objectives (2 of 3)</vt:lpstr>
      <vt:lpstr>Learning Objectives (3 of 3)</vt:lpstr>
      <vt:lpstr>Software Basics Application vs. System Software (Objective 4.1)</vt:lpstr>
      <vt:lpstr>Software Basics Distributing Software (Objective 4.2)</vt:lpstr>
      <vt:lpstr>Managing Your Software Purchasing Software (Objective 4.3)</vt:lpstr>
      <vt:lpstr>Managing Your Software Installing and Uninstalling Software (Objective 4.4)</vt:lpstr>
      <vt:lpstr>Managing Your Software Upgrading Software (Objective 4.5)</vt:lpstr>
      <vt:lpstr>Managing Your Software Software Licenses (Objective 4.6)</vt:lpstr>
      <vt:lpstr>Productivity and Business Software Productivity Software (1 of 9) (Objective 4.7)</vt:lpstr>
      <vt:lpstr>Productivity and Business Software Productivity Software (2 of 9) (Objective 4.7)</vt:lpstr>
      <vt:lpstr>Productivity and Business Software Productivity Software (3 of 9) (Objective 4.7)</vt:lpstr>
      <vt:lpstr>Productivity and Business Software Productivity Software (4 of 9) (Objective 4.7)</vt:lpstr>
      <vt:lpstr>Productivity and Business Software Productivity Software (5 of 9) (Objective 4.7)</vt:lpstr>
      <vt:lpstr>Productivity and Business Software Productivity Software (6 of 9) (Objective 4.7)</vt:lpstr>
      <vt:lpstr>Productivity and Business Software Productivity Software (7 of 9) (Objective 4.7)</vt:lpstr>
      <vt:lpstr>Productivity and Business Software Productivity Software (8 of 9) (Objective 4.7)</vt:lpstr>
      <vt:lpstr>Productivity and Business Software Productivity Software (9 of 9) (Objective 4.7)</vt:lpstr>
      <vt:lpstr>Productivity and Business Software Business Software (1 of 2) (Objective 4.8)</vt:lpstr>
      <vt:lpstr>Productivity and Business Software Business Software (2 of 2) (Objective 4.8)</vt:lpstr>
      <vt:lpstr>Multimedia and Educational Software Digital Multimedia Software (1 of 2) (Objective 4.9)</vt:lpstr>
      <vt:lpstr>Multimedia and Educational Software Digital Multimedia Software (2 of 2) (Objective 4.9)</vt:lpstr>
      <vt:lpstr>Multimedia and Educational Software Digital Audio Software (Objective 4.10)</vt:lpstr>
      <vt:lpstr>Multimedia and Educational Software App Creation Software (Objective 4.11)</vt:lpstr>
      <vt:lpstr>Multimedia and Educational Software Educational and Reference Software (Objective 4.12)</vt:lpstr>
      <vt:lpstr>Questions</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4</dc:subject>
  <dc:creator/>
  <cp:lastModifiedBy/>
  <cp:revision>1</cp:revision>
  <dcterms:created xsi:type="dcterms:W3CDTF">2017-01-24T02:43:43Z</dcterms:created>
  <dcterms:modified xsi:type="dcterms:W3CDTF">2018-08-29T22:02:03Z</dcterms:modified>
</cp:coreProperties>
</file>