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35"/>
  </p:notesMasterIdLst>
  <p:handoutMasterIdLst>
    <p:handoutMasterId r:id="rId36"/>
  </p:handoutMasterIdLst>
  <p:sldIdLst>
    <p:sldId id="394" r:id="rId2"/>
    <p:sldId id="352" r:id="rId3"/>
    <p:sldId id="389" r:id="rId4"/>
    <p:sldId id="450" r:id="rId5"/>
    <p:sldId id="417" r:id="rId6"/>
    <p:sldId id="418" r:id="rId7"/>
    <p:sldId id="419" r:id="rId8"/>
    <p:sldId id="420" r:id="rId9"/>
    <p:sldId id="421" r:id="rId10"/>
    <p:sldId id="422" r:id="rId11"/>
    <p:sldId id="423" r:id="rId12"/>
    <p:sldId id="424" r:id="rId13"/>
    <p:sldId id="425" r:id="rId14"/>
    <p:sldId id="426" r:id="rId15"/>
    <p:sldId id="427" r:id="rId16"/>
    <p:sldId id="428" r:id="rId17"/>
    <p:sldId id="429" r:id="rId18"/>
    <p:sldId id="430" r:id="rId19"/>
    <p:sldId id="431" r:id="rId20"/>
    <p:sldId id="436" r:id="rId21"/>
    <p:sldId id="437" r:id="rId22"/>
    <p:sldId id="438" r:id="rId23"/>
    <p:sldId id="439" r:id="rId24"/>
    <p:sldId id="451" r:id="rId25"/>
    <p:sldId id="440" r:id="rId26"/>
    <p:sldId id="441" r:id="rId27"/>
    <p:sldId id="442" r:id="rId28"/>
    <p:sldId id="443" r:id="rId29"/>
    <p:sldId id="444" r:id="rId30"/>
    <p:sldId id="446" r:id="rId31"/>
    <p:sldId id="447" r:id="rId32"/>
    <p:sldId id="448" r:id="rId33"/>
    <p:sldId id="449"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662" autoAdjust="0"/>
  </p:normalViewPr>
  <p:slideViewPr>
    <p:cSldViewPr>
      <p:cViewPr varScale="1">
        <p:scale>
          <a:sx n="58" d="100"/>
          <a:sy n="58" d="100"/>
        </p:scale>
        <p:origin x="2198" y="62"/>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Exploit kits are software programs that run on servers searching for vulnerabilities.</a:t>
            </a:r>
          </a:p>
          <a:p>
            <a:pPr marL="171450" indent="-171450">
              <a:buFont typeface="Arial" panose="020B0604020202020204" pitchFamily="34" charset="0"/>
              <a:buChar char="•"/>
            </a:pPr>
            <a:r>
              <a:rPr lang="en-US" dirty="0"/>
              <a:t>Logical ports are virtual, not physical, communications paths.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Ports are like a doorway to your comp</a:t>
            </a:r>
          </a:p>
          <a:p>
            <a:pPr marL="171450" indent="-171450">
              <a:buFont typeface="Arial" panose="020B0604020202020204" pitchFamily="34" charset="0"/>
              <a:buChar char="•"/>
            </a:pPr>
            <a:r>
              <a:rPr lang="en-US" dirty="0"/>
              <a:t>Several thousand ports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10</a:t>
            </a:fld>
            <a:endParaRPr lang="en-US" dirty="0"/>
          </a:p>
        </p:txBody>
      </p:sp>
    </p:spTree>
    <p:extLst>
      <p:ext uri="{BB962C8B-B14F-4D97-AF65-F5344CB8AC3E}">
        <p14:creationId xmlns:p14="http://schemas.microsoft.com/office/powerpoint/2010/main" val="3561481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A virus is a program that attaches to a computer program to spread to other computers.</a:t>
            </a:r>
          </a:p>
          <a:p>
            <a:pPr marL="171450" indent="-171450">
              <a:spcBef>
                <a:spcPts val="0"/>
              </a:spcBef>
              <a:buFont typeface="Arial" panose="020B0604020202020204" pitchFamily="34" charset="0"/>
              <a:buChar char="•"/>
            </a:pPr>
            <a:r>
              <a:rPr lang="en-US" dirty="0"/>
              <a:t>Their main purpose is to replicate itself and copy its code into as many other host files as possible.</a:t>
            </a:r>
          </a:p>
          <a:p>
            <a:pPr marL="171450" indent="-171450">
              <a:spcBef>
                <a:spcPts val="0"/>
              </a:spcBef>
              <a:buFont typeface="Arial" panose="020B0604020202020204" pitchFamily="34" charset="0"/>
              <a:buChar char="•"/>
            </a:pPr>
            <a:r>
              <a:rPr lang="en-US" dirty="0"/>
              <a:t>Secondary objectives can be destructive.</a:t>
            </a:r>
          </a:p>
          <a:p>
            <a:pPr marL="171450" indent="-171450">
              <a:spcBef>
                <a:spcPts val="0"/>
              </a:spcBef>
              <a:buFont typeface="Arial" panose="020B0604020202020204" pitchFamily="34" charset="0"/>
              <a:buChar char="•"/>
              <a:defRPr/>
            </a:pPr>
            <a:r>
              <a:rPr lang="en-US" dirty="0"/>
              <a:t>Smartphones, tablets, and other devices can be infected with viruses.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11</a:t>
            </a:fld>
            <a:endParaRPr lang="en-US" dirty="0"/>
          </a:p>
        </p:txBody>
      </p:sp>
    </p:spTree>
    <p:extLst>
      <p:ext uri="{BB962C8B-B14F-4D97-AF65-F5344CB8AC3E}">
        <p14:creationId xmlns:p14="http://schemas.microsoft.com/office/powerpoint/2010/main" val="1610575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buClr>
                <a:schemeClr val="tx1"/>
              </a:buClr>
              <a:buSzPct val="100000"/>
              <a:buFont typeface="Arial" panose="020B0604020202020204" pitchFamily="34" charset="0"/>
              <a:buChar char="•"/>
            </a:pPr>
            <a:r>
              <a:rPr lang="en-US" sz="1200" dirty="0"/>
              <a:t>Viruses can come in many types,</a:t>
            </a:r>
            <a:r>
              <a:rPr lang="en-US" sz="1200" baseline="0" dirty="0"/>
              <a:t> including:</a:t>
            </a:r>
            <a:endParaRPr lang="en-US" sz="1200" dirty="0"/>
          </a:p>
          <a:p>
            <a:pPr marL="400050" lvl="1" indent="-255588">
              <a:buClr>
                <a:schemeClr val="tx1"/>
              </a:buClr>
              <a:buSzPct val="100000"/>
              <a:buFont typeface="Arial" panose="020B0604020202020204" pitchFamily="34" charset="0"/>
              <a:buChar char="•"/>
            </a:pPr>
            <a:r>
              <a:rPr lang="en-US" sz="1200" dirty="0"/>
              <a:t>Boot sector viruses.</a:t>
            </a:r>
          </a:p>
          <a:p>
            <a:pPr marL="400050" lvl="1" indent="-255588">
              <a:buClr>
                <a:schemeClr val="tx1"/>
              </a:buClr>
              <a:buSzPct val="100000"/>
              <a:buFont typeface="Arial" panose="020B0604020202020204" pitchFamily="34" charset="0"/>
              <a:buChar char="•"/>
            </a:pPr>
            <a:r>
              <a:rPr lang="en-US" sz="1200" dirty="0"/>
              <a:t>Logic Bombs and Time Bombs.</a:t>
            </a:r>
          </a:p>
          <a:p>
            <a:pPr marL="400050" lvl="1" indent="-255588">
              <a:buClr>
                <a:schemeClr val="tx1"/>
              </a:buClr>
              <a:buSzPct val="100000"/>
              <a:buFont typeface="Arial" panose="020B0604020202020204" pitchFamily="34" charset="0"/>
              <a:buChar char="•"/>
            </a:pPr>
            <a:r>
              <a:rPr lang="en-US" sz="1200" dirty="0"/>
              <a:t>Worms.</a:t>
            </a:r>
          </a:p>
          <a:p>
            <a:pPr marL="857250" lvl="2" indent="-255588">
              <a:buClr>
                <a:schemeClr val="tx1"/>
              </a:buClr>
              <a:buSzPct val="100000"/>
              <a:buFont typeface="Arial" panose="020B0604020202020204" pitchFamily="34" charset="0"/>
              <a:buChar char="•"/>
            </a:pPr>
            <a:r>
              <a:rPr lang="en-US" sz="1200" dirty="0"/>
              <a:t>Replicate then use a port to spread </a:t>
            </a:r>
          </a:p>
          <a:p>
            <a:pPr marL="857250" lvl="2" indent="-255588">
              <a:buClr>
                <a:schemeClr val="tx1"/>
              </a:buClr>
              <a:buSzPct val="100000"/>
              <a:buFont typeface="Arial" panose="020B0604020202020204" pitchFamily="34" charset="0"/>
              <a:buChar char="•"/>
            </a:pPr>
            <a:r>
              <a:rPr lang="en-US" sz="1200" dirty="0"/>
              <a:t>Can destroy computers</a:t>
            </a:r>
          </a:p>
          <a:p>
            <a:pPr marL="400050" lvl="1" indent="-255588">
              <a:buClr>
                <a:schemeClr val="tx1"/>
              </a:buClr>
              <a:buSzPct val="100000"/>
              <a:buFont typeface="Arial" panose="020B0604020202020204" pitchFamily="34" charset="0"/>
              <a:buChar char="•"/>
            </a:pPr>
            <a:r>
              <a:rPr lang="en-US" sz="1200" dirty="0"/>
              <a:t>Script and macro viruses.</a:t>
            </a:r>
          </a:p>
          <a:p>
            <a:pPr marL="400050" lvl="1" indent="-255588">
              <a:buClr>
                <a:schemeClr val="tx1"/>
              </a:buClr>
              <a:buSzPct val="100000"/>
              <a:buFont typeface="Arial" panose="020B0604020202020204" pitchFamily="34" charset="0"/>
              <a:buChar char="•"/>
            </a:pPr>
            <a:r>
              <a:rPr lang="en-US" sz="1200" dirty="0"/>
              <a:t>Email viruses.</a:t>
            </a:r>
          </a:p>
          <a:p>
            <a:pPr marL="400050" lvl="1" indent="-255588">
              <a:buClr>
                <a:schemeClr val="tx1"/>
              </a:buClr>
              <a:buSzPct val="100000"/>
              <a:buFont typeface="Arial" panose="020B0604020202020204" pitchFamily="34" charset="0"/>
              <a:buChar char="•"/>
            </a:pPr>
            <a:r>
              <a:rPr lang="en-US" sz="1200" dirty="0"/>
              <a:t>Encryption viruses.</a:t>
            </a:r>
          </a:p>
          <a:p>
            <a:pPr marL="601662" lvl="2" indent="0">
              <a:buClr>
                <a:schemeClr val="tx1"/>
              </a:buClr>
              <a:buSzPct val="100000"/>
              <a:buFont typeface="Arial" panose="020B0604020202020204" pitchFamily="34" charset="0"/>
              <a:buNone/>
            </a:pPr>
            <a:endParaRPr lang="en-US" sz="1200" dirty="0"/>
          </a:p>
          <a:p>
            <a:pPr marL="171450" lvl="0" indent="-171450">
              <a:buClr>
                <a:schemeClr val="tx1"/>
              </a:buClr>
              <a:buFont typeface="Arial" pitchFamily="34" charset="0"/>
              <a:buChar char="•"/>
            </a:pPr>
            <a:r>
              <a:rPr lang="en-US" sz="1200" b="0" i="0" u="none" strike="noStrike" kern="1200" baseline="0" dirty="0">
                <a:latin typeface="+mn-lt"/>
                <a:ea typeface="+mn-ea"/>
                <a:cs typeface="+mn-cs"/>
              </a:rPr>
              <a:t>Figure 9.7 summarizes the major types of viruses.</a:t>
            </a:r>
            <a:endParaRPr lang="en-US" sz="1200" kern="1200" dirty="0">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12</a:t>
            </a:fld>
            <a:endParaRPr lang="en-US" dirty="0"/>
          </a:p>
        </p:txBody>
      </p:sp>
    </p:spTree>
    <p:extLst>
      <p:ext uri="{BB962C8B-B14F-4D97-AF65-F5344CB8AC3E}">
        <p14:creationId xmlns:p14="http://schemas.microsoft.com/office/powerpoint/2010/main" val="2287670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p:spPr>
        <p:txBody>
          <a:bodyPr/>
          <a:lstStyle/>
          <a:p>
            <a:fld id="{24B5A60E-8676-4D6F-AB3C-8ED7EB166CAB}" type="slidenum">
              <a:rPr lang="en-US" smtClean="0"/>
              <a:pPr/>
              <a:t>13</a:t>
            </a:fld>
            <a:endParaRPr lang="en-US" dirty="0"/>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Viruses can be classified by the methods they take to avoid detection:</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A polymorphic virus changes its code to avoid detection. Most polymorphic viruses infect a particular type of file.</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A multipartite virus is designed to infect multiple file types in an effort to fool the antivirus software that is looking for it.</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Stealth viruses temporarily erase their code from the files where they reside and hide in the active memory of the computer.</a:t>
            </a:r>
          </a:p>
        </p:txBody>
      </p:sp>
    </p:spTree>
    <p:extLst>
      <p:ext uri="{BB962C8B-B14F-4D97-AF65-F5344CB8AC3E}">
        <p14:creationId xmlns:p14="http://schemas.microsoft.com/office/powerpoint/2010/main" val="376950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Malware is software that has a malicious intent.</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Adware displays</a:t>
            </a:r>
            <a:r>
              <a:rPr lang="en-US" sz="1200" kern="1200" baseline="0" dirty="0">
                <a:solidFill>
                  <a:schemeClr val="tx1"/>
                </a:solidFill>
                <a:effectLst/>
                <a:latin typeface="+mn-lt"/>
                <a:ea typeface="+mn-ea"/>
                <a:cs typeface="+mn-cs"/>
              </a:rPr>
              <a:t> unsponsored advertisements.</a:t>
            </a:r>
            <a:endParaRPr lang="en-US" sz="1200" kern="1200" dirty="0">
              <a:solidFill>
                <a:schemeClr val="tx1"/>
              </a:solidFill>
              <a:effectLst/>
              <a:latin typeface="+mn-lt"/>
              <a:ea typeface="+mn-ea"/>
              <a:cs typeface="+mn-cs"/>
            </a:endParaRP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Spyware is an unwanted program that downloads with other software from the Internet and runs in the background.</a:t>
            </a:r>
          </a:p>
          <a:p>
            <a:pPr marL="514350" lvl="2" indent="-171450">
              <a:buFont typeface="Arial" panose="020B0604020202020204" pitchFamily="34" charset="0"/>
              <a:buChar char="•"/>
            </a:pPr>
            <a:r>
              <a:rPr lang="en-US" sz="1200" kern="1200" dirty="0">
                <a:solidFill>
                  <a:schemeClr val="tx1"/>
                </a:solidFill>
                <a:effectLst/>
                <a:latin typeface="+mn-lt"/>
                <a:ea typeface="+mn-ea"/>
                <a:cs typeface="+mn-cs"/>
              </a:rPr>
              <a:t>Spyware transmits information about you.</a:t>
            </a:r>
          </a:p>
          <a:p>
            <a:pPr marL="514350" lvl="2" indent="-171450">
              <a:buFont typeface="Arial" panose="020B0604020202020204" pitchFamily="34" charset="0"/>
              <a:buChar char="•"/>
            </a:pPr>
            <a:r>
              <a:rPr lang="en-US" sz="1200" kern="1200" dirty="0">
                <a:solidFill>
                  <a:schemeClr val="tx1"/>
                </a:solidFill>
                <a:effectLst/>
                <a:latin typeface="+mn-lt"/>
                <a:ea typeface="+mn-ea"/>
                <a:cs typeface="+mn-cs"/>
              </a:rPr>
              <a:t>Many spyware programs use tracking cookies.</a:t>
            </a:r>
          </a:p>
          <a:p>
            <a:pPr marL="514350" lvl="2" indent="-171450">
              <a:buFont typeface="Arial" panose="020B0604020202020204" pitchFamily="34" charset="0"/>
              <a:buChar char="•"/>
            </a:pPr>
            <a:r>
              <a:rPr lang="en-US" sz="1200" kern="1200" dirty="0">
                <a:solidFill>
                  <a:schemeClr val="tx1"/>
                </a:solidFill>
                <a:effectLst/>
                <a:latin typeface="+mn-lt"/>
                <a:ea typeface="+mn-ea"/>
                <a:cs typeface="+mn-cs"/>
              </a:rPr>
              <a:t>A keystroke logger program monitors keystrokes.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Other anti-spyware programs are easy to install and update.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14</a:t>
            </a:fld>
            <a:endParaRPr lang="en-US" dirty="0"/>
          </a:p>
        </p:txBody>
      </p:sp>
    </p:spTree>
    <p:extLst>
      <p:ext uri="{BB962C8B-B14F-4D97-AF65-F5344CB8AC3E}">
        <p14:creationId xmlns:p14="http://schemas.microsoft.com/office/powerpoint/2010/main" val="1083540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Spam is unwanted or junk e-mail.</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There are several ways to help avoid spam:</a:t>
            </a:r>
          </a:p>
          <a:p>
            <a:pPr marL="342900" lvl="1" indent="-171450">
              <a:buFont typeface="Arial" panose="020B0604020202020204" pitchFamily="34" charset="0"/>
              <a:buChar char="•"/>
            </a:pPr>
            <a:r>
              <a:rPr lang="en-US" sz="1200" i="0" kern="1200" dirty="0">
                <a:solidFill>
                  <a:schemeClr val="tx1"/>
                </a:solidFill>
                <a:effectLst/>
                <a:latin typeface="+mn-lt"/>
                <a:ea typeface="+mn-ea"/>
                <a:cs typeface="+mn-cs"/>
              </a:rPr>
              <a:t>Create a free e-mail address</a:t>
            </a:r>
          </a:p>
          <a:p>
            <a:pPr marL="342900" lvl="1" indent="-171450">
              <a:buFont typeface="Arial" panose="020B0604020202020204" pitchFamily="34" charset="0"/>
              <a:buChar char="•"/>
            </a:pPr>
            <a:r>
              <a:rPr lang="en-US" sz="1200" i="0" kern="1200" dirty="0">
                <a:solidFill>
                  <a:schemeClr val="tx1"/>
                </a:solidFill>
                <a:effectLst/>
                <a:latin typeface="+mn-lt"/>
                <a:ea typeface="+mn-ea"/>
                <a:cs typeface="+mn-cs"/>
              </a:rPr>
              <a:t>Spam</a:t>
            </a:r>
            <a:r>
              <a:rPr lang="en-US" sz="1200" i="0" kern="1200" baseline="0" dirty="0">
                <a:solidFill>
                  <a:schemeClr val="tx1"/>
                </a:solidFill>
                <a:effectLst/>
                <a:latin typeface="+mn-lt"/>
                <a:ea typeface="+mn-ea"/>
                <a:cs typeface="+mn-cs"/>
              </a:rPr>
              <a:t> filters</a:t>
            </a:r>
            <a:endParaRPr lang="en-US" sz="1200" i="0" kern="1200" dirty="0">
              <a:solidFill>
                <a:schemeClr val="tx1"/>
              </a:solidFill>
              <a:effectLst/>
              <a:latin typeface="+mn-lt"/>
              <a:ea typeface="+mn-ea"/>
              <a:cs typeface="+mn-cs"/>
            </a:endParaRPr>
          </a:p>
          <a:p>
            <a:pPr marL="342900" lvl="1" indent="-171450">
              <a:buFont typeface="Arial" panose="020B0604020202020204" pitchFamily="34" charset="0"/>
              <a:buChar char="•"/>
            </a:pPr>
            <a:r>
              <a:rPr lang="en-US" sz="1200" i="0" kern="1200" dirty="0">
                <a:solidFill>
                  <a:schemeClr val="tx1"/>
                </a:solidFill>
                <a:effectLst/>
                <a:latin typeface="+mn-lt"/>
                <a:ea typeface="+mn-ea"/>
                <a:cs typeface="+mn-cs"/>
              </a:rPr>
              <a:t>Buy third-party programs</a:t>
            </a:r>
          </a:p>
          <a:p>
            <a:pPr marL="342900" lvl="1" indent="-171450">
              <a:buFont typeface="Arial" panose="020B0604020202020204" pitchFamily="34" charset="0"/>
              <a:buChar char="•"/>
            </a:pPr>
            <a:r>
              <a:rPr lang="en-US" sz="1200" i="0" kern="1200" dirty="0">
                <a:solidFill>
                  <a:schemeClr val="tx1"/>
                </a:solidFill>
                <a:effectLst/>
                <a:latin typeface="+mn-lt"/>
                <a:ea typeface="+mn-ea"/>
                <a:cs typeface="+mn-cs"/>
              </a:rPr>
              <a:t>Reclassify e-mails that have been misidentified as spam</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15</a:t>
            </a:fld>
            <a:endParaRPr lang="en-US" dirty="0"/>
          </a:p>
        </p:txBody>
      </p:sp>
    </p:spTree>
    <p:extLst>
      <p:ext uri="{BB962C8B-B14F-4D97-AF65-F5344CB8AC3E}">
        <p14:creationId xmlns:p14="http://schemas.microsoft.com/office/powerpoint/2010/main" val="2927182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Cookies are small text files that some websites automatically store on your hard drive when you visit them.</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Companies use this information to determine the traffic flowing through their website and the effectiveness of their marketing strategy.</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Cookies do not go through your hard drive in search of personal information.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main concern is that advertisers will use this information indiscriminately, thus invading your privacy.</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Cookies pose no security threat because it is virtually impossible to hide a virus or malicious software program in a cookie.</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16</a:t>
            </a:fld>
            <a:endParaRPr lang="en-US" dirty="0"/>
          </a:p>
        </p:txBody>
      </p:sp>
    </p:spTree>
    <p:extLst>
      <p:ext uri="{BB962C8B-B14F-4D97-AF65-F5344CB8AC3E}">
        <p14:creationId xmlns:p14="http://schemas.microsoft.com/office/powerpoint/2010/main" val="3047815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Social engineering is any technique using social skills to generate human interaction</a:t>
            </a:r>
            <a:r>
              <a:rPr lang="en-US" baseline="0" dirty="0"/>
              <a:t> with the purpose of e</a:t>
            </a:r>
            <a:r>
              <a:rPr lang="en-US" dirty="0"/>
              <a:t>nticing individuals to reveal sensitive information.</a:t>
            </a:r>
          </a:p>
          <a:p>
            <a:pPr marL="171450" indent="-171450">
              <a:spcBef>
                <a:spcPts val="0"/>
              </a:spcBef>
              <a:buFont typeface="Arial" panose="020B0604020202020204" pitchFamily="34" charset="0"/>
              <a:buChar char="•"/>
            </a:pPr>
            <a:r>
              <a:rPr lang="en-US" dirty="0"/>
              <a:t>Pretexting involves creating a scenario that sounds legitimate.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17</a:t>
            </a:fld>
            <a:endParaRPr lang="en-US" dirty="0"/>
          </a:p>
        </p:txBody>
      </p:sp>
    </p:spTree>
    <p:extLst>
      <p:ext uri="{BB962C8B-B14F-4D97-AF65-F5344CB8AC3E}">
        <p14:creationId xmlns:p14="http://schemas.microsoft.com/office/powerpoint/2010/main" val="2355297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Phishing lures Internet users to reveal personal information.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Pharming occurs when malicious code is planted on your computer.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These guidelines help to avoid such schemes:</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Never reply directly to any e-mail asking for personal information.</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Don’t click on a link in an e-mail.</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Check with the company asking for information.</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Never give personal information over the Internet unless you know the site is secure.</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Use phishing filters.</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Use Internet security software that’s constantly being updated.</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18</a:t>
            </a:fld>
            <a:endParaRPr lang="en-US" dirty="0"/>
          </a:p>
        </p:txBody>
      </p:sp>
    </p:spTree>
    <p:extLst>
      <p:ext uri="{BB962C8B-B14F-4D97-AF65-F5344CB8AC3E}">
        <p14:creationId xmlns:p14="http://schemas.microsoft.com/office/powerpoint/2010/main" val="2862657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Scareware is a type of malware that downloads onto your computer and tries to convince you that your computer is infected with a virus or other type of malware.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You’re then directed to a website where you can buy fake removal or antivirus tools that provide little or no value.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Scareware is a social engineering technique because it uses people’s fear of computer viruses to convince them to part with their money.</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19</a:t>
            </a:fld>
            <a:endParaRPr lang="en-US" dirty="0"/>
          </a:p>
        </p:txBody>
      </p:sp>
    </p:spTree>
    <p:extLst>
      <p:ext uri="{BB962C8B-B14F-4D97-AF65-F5344CB8AC3E}">
        <p14:creationId xmlns:p14="http://schemas.microsoft.com/office/powerpoint/2010/main" val="328008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755AE6AE-2DF6-4D79-A00E-636CDD03D2E8}" type="slidenum">
              <a:rPr lang="en-US" smtClean="0"/>
              <a:pPr/>
              <a:t>20</a:t>
            </a:fld>
            <a:endParaRPr lang="en-US" dirty="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firewall is a software program or hardware device designed to protect computers from hackers.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Both Windows and </a:t>
            </a:r>
            <a:r>
              <a:rPr lang="en-US" sz="1200" kern="1200" dirty="0" err="1">
                <a:solidFill>
                  <a:schemeClr val="tx1"/>
                </a:solidFill>
                <a:effectLst/>
                <a:latin typeface="+mn-lt"/>
                <a:ea typeface="+mn-ea"/>
                <a:cs typeface="+mn-cs"/>
              </a:rPr>
              <a:t>macOS</a:t>
            </a:r>
            <a:r>
              <a:rPr lang="en-US" sz="1200" kern="1200" dirty="0">
                <a:solidFill>
                  <a:schemeClr val="tx1"/>
                </a:solidFill>
                <a:effectLst/>
                <a:latin typeface="+mn-lt"/>
                <a:ea typeface="+mn-ea"/>
                <a:cs typeface="+mn-cs"/>
              </a:rPr>
              <a:t> include reliable firewalls. The Windows Action Center is a good source of information about the security settings on your computer, including the status of your firewall.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Security suites such as Norton Internet Security, McAfee Internet Security, and ZoneAlarm Internet Security Suite also include firewall software. </a:t>
            </a:r>
          </a:p>
        </p:txBody>
      </p:sp>
    </p:spTree>
    <p:extLst>
      <p:ext uri="{BB962C8B-B14F-4D97-AF65-F5344CB8AC3E}">
        <p14:creationId xmlns:p14="http://schemas.microsoft.com/office/powerpoint/2010/main" val="3010988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Firewalls can be configured so that they filter out packets sent to specific logical ports in a process known as packet filtering.</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Firewalls can also be configured to completely refuse requests from the Internet asking for access to specific ports in a process known as logical port blocking.</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Firewalls use a process called network address translation (NAT) to assign internal IP addresses on a network.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21</a:t>
            </a:fld>
            <a:endParaRPr lang="en-US" dirty="0"/>
          </a:p>
        </p:txBody>
      </p:sp>
    </p:spTree>
    <p:extLst>
      <p:ext uri="{BB962C8B-B14F-4D97-AF65-F5344CB8AC3E}">
        <p14:creationId xmlns:p14="http://schemas.microsoft.com/office/powerpoint/2010/main" val="2261678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Antivirus</a:t>
            </a:r>
            <a:r>
              <a:rPr lang="en-US" sz="1200" kern="1200" baseline="0" dirty="0">
                <a:solidFill>
                  <a:schemeClr val="tx1"/>
                </a:solidFill>
                <a:effectLst/>
                <a:latin typeface="+mn-lt"/>
                <a:ea typeface="+mn-ea"/>
                <a:cs typeface="+mn-cs"/>
              </a:rPr>
              <a:t> software is specifically designed to detect viruses and protect your computer and files from harm</a:t>
            </a:r>
            <a:r>
              <a:rPr lang="en-US" sz="1200" kern="1200" dirty="0">
                <a:solidFill>
                  <a:schemeClr val="tx1"/>
                </a:solidFill>
                <a:effectLst/>
                <a:latin typeface="+mn-lt"/>
                <a:ea typeface="+mn-ea"/>
                <a:cs typeface="+mn-cs"/>
              </a:rPr>
              <a:t>. </a:t>
            </a:r>
            <a:r>
              <a:rPr lang="en-US" sz="1200" b="0" i="0" u="none" strike="noStrike" kern="1200" baseline="0" dirty="0">
                <a:solidFill>
                  <a:schemeClr val="tx1"/>
                </a:solidFill>
                <a:latin typeface="+mn-lt"/>
                <a:ea typeface="+mn-ea"/>
                <a:cs typeface="+mn-cs"/>
              </a:rPr>
              <a:t>Symantec, Kaspersky, Trend Micro, and Avast are among the companies that offer highly rated antivirus software packages.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22</a:t>
            </a:fld>
            <a:endParaRPr lang="en-US" dirty="0"/>
          </a:p>
        </p:txBody>
      </p:sp>
    </p:spTree>
    <p:extLst>
      <p:ext uri="{BB962C8B-B14F-4D97-AF65-F5344CB8AC3E}">
        <p14:creationId xmlns:p14="http://schemas.microsoft.com/office/powerpoint/2010/main" val="1512190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virus signature is a portion of the virus code that’s unique to a particular computer virus.</a:t>
            </a:r>
          </a:p>
          <a:p>
            <a:pPr marL="171450" indent="-171450">
              <a:buFont typeface="Arial" panose="020B0604020202020204" pitchFamily="34" charset="0"/>
              <a:buChar char="•"/>
            </a:pPr>
            <a:r>
              <a:rPr lang="en-US" dirty="0"/>
              <a:t>Quarantining involves placing virus in a secure area so it won’t spread to other files.</a:t>
            </a:r>
          </a:p>
          <a:p>
            <a:pPr marL="171450" indent="-171450">
              <a:buFont typeface="Arial" panose="020B0604020202020204" pitchFamily="34" charset="0"/>
              <a:buChar char="•"/>
            </a:pPr>
            <a:r>
              <a:rPr lang="en-US" dirty="0"/>
              <a:t>During inoculation, key attributes about your computer files are recorded</a:t>
            </a:r>
            <a:r>
              <a:rPr lang="en-US" baseline="0" dirty="0"/>
              <a:t> </a:t>
            </a:r>
            <a:r>
              <a:rPr lang="en-US" dirty="0"/>
              <a:t>and keep stats in secure place.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23</a:t>
            </a:fld>
            <a:endParaRPr lang="en-US" dirty="0"/>
          </a:p>
        </p:txBody>
      </p:sp>
    </p:spTree>
    <p:extLst>
      <p:ext uri="{BB962C8B-B14F-4D97-AF65-F5344CB8AC3E}">
        <p14:creationId xmlns:p14="http://schemas.microsoft.com/office/powerpoint/2010/main" val="1852615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450"/>
              </a:spcAft>
              <a:buFont typeface="Arial" panose="020B0604020202020204" pitchFamily="34" charset="0"/>
              <a:buChar char="•"/>
            </a:pPr>
            <a:r>
              <a:rPr lang="en-US" sz="1200" b="0" i="0" u="none" strike="noStrike" kern="1200" baseline="0" dirty="0">
                <a:solidFill>
                  <a:schemeClr val="tx1"/>
                </a:solidFill>
                <a:latin typeface="+mn-lt"/>
                <a:ea typeface="+mn-ea"/>
                <a:cs typeface="+mn-cs"/>
              </a:rPr>
              <a:t>Many viruses exploit weaknesses in operating systems. This type of attack, known as a drive-by download, affects almost 1 in 1,000 web pages.</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24</a:t>
            </a:fld>
            <a:endParaRPr lang="en-US" dirty="0"/>
          </a:p>
        </p:txBody>
      </p:sp>
    </p:spTree>
    <p:extLst>
      <p:ext uri="{BB962C8B-B14F-4D97-AF65-F5344CB8AC3E}">
        <p14:creationId xmlns:p14="http://schemas.microsoft.com/office/powerpoint/2010/main" val="1758894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Strong passwords are difficult for someone to guess.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 are many password generators available for free, such as the Strong Password Generator.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 can use online password strength testers, such as the Password Meter, to evaluate your passwords.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restrict access to your computer, Windows, </a:t>
            </a:r>
            <a:r>
              <a:rPr lang="en-US" sz="1200" kern="1200" dirty="0" err="1">
                <a:solidFill>
                  <a:schemeClr val="tx1"/>
                </a:solidFill>
                <a:effectLst/>
                <a:latin typeface="+mn-lt"/>
                <a:ea typeface="+mn-ea"/>
                <a:cs typeface="+mn-cs"/>
              </a:rPr>
              <a:t>macOS</a:t>
            </a:r>
            <a:r>
              <a:rPr lang="en-US" sz="1200" kern="1200" dirty="0">
                <a:solidFill>
                  <a:schemeClr val="tx1"/>
                </a:solidFill>
                <a:effectLst/>
                <a:latin typeface="+mn-lt"/>
                <a:ea typeface="+mn-ea"/>
                <a:cs typeface="+mn-cs"/>
              </a:rPr>
              <a:t>, and most other operating systems have built-in password (or passcode) protection for files as well as the entire desktop.</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Password-management tools are now available to help recall the passwords used.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25</a:t>
            </a:fld>
            <a:endParaRPr lang="en-US" dirty="0"/>
          </a:p>
        </p:txBody>
      </p:sp>
    </p:spTree>
    <p:extLst>
      <p:ext uri="{BB962C8B-B14F-4D97-AF65-F5344CB8AC3E}">
        <p14:creationId xmlns:p14="http://schemas.microsoft.com/office/powerpoint/2010/main" val="3491168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biometric authentication device is a device that reads a unique personal characteristic such as a fingerprint or the iris pattern in your eye and converts it to a digital code.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Because no two people have the same biometric characteristics, these devices provide a high level of security.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Other biometric devices, including voice authentication and facial</a:t>
            </a:r>
            <a:r>
              <a:rPr lang="en-US" sz="1200" kern="1200" baseline="0" dirty="0">
                <a:solidFill>
                  <a:schemeClr val="tx1"/>
                </a:solidFill>
                <a:effectLst/>
                <a:latin typeface="+mn-lt"/>
                <a:ea typeface="+mn-ea"/>
                <a:cs typeface="+mn-cs"/>
              </a:rPr>
              <a:t> recognition</a:t>
            </a:r>
            <a:r>
              <a:rPr lang="en-US" sz="1200" kern="1200" dirty="0">
                <a:solidFill>
                  <a:schemeClr val="tx1"/>
                </a:solidFill>
                <a:effectLst/>
                <a:latin typeface="+mn-lt"/>
                <a:ea typeface="+mn-ea"/>
                <a:cs typeface="+mn-cs"/>
              </a:rPr>
              <a:t> systems, are now widely offered in notebook computers, tablets, and smartphones.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26</a:t>
            </a:fld>
            <a:endParaRPr lang="en-US" dirty="0"/>
          </a:p>
        </p:txBody>
      </p:sp>
    </p:spTree>
    <p:extLst>
      <p:ext uri="{BB962C8B-B14F-4D97-AF65-F5344CB8AC3E}">
        <p14:creationId xmlns:p14="http://schemas.microsoft.com/office/powerpoint/2010/main" val="2873124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Privacy tools connected with web</a:t>
            </a:r>
            <a:r>
              <a:rPr lang="en-US" baseline="0" dirty="0"/>
              <a:t> browsers </a:t>
            </a:r>
            <a:r>
              <a:rPr lang="en-US" dirty="0"/>
              <a:t>include:</a:t>
            </a:r>
          </a:p>
          <a:p>
            <a:pPr marL="285750" lvl="1" indent="-171450">
              <a:spcBef>
                <a:spcPts val="0"/>
              </a:spcBef>
              <a:buFont typeface="Arial" panose="020B0604020202020204" pitchFamily="34" charset="0"/>
              <a:buChar char="•"/>
            </a:pPr>
            <a:r>
              <a:rPr lang="en-US" dirty="0"/>
              <a:t>Private Browsing.</a:t>
            </a:r>
          </a:p>
          <a:p>
            <a:pPr marL="285750" lvl="1" indent="-171450">
              <a:spcBef>
                <a:spcPts val="0"/>
              </a:spcBef>
              <a:buFont typeface="Arial" panose="020B0604020202020204" pitchFamily="34" charset="0"/>
              <a:buChar char="•"/>
            </a:pPr>
            <a:r>
              <a:rPr lang="en-US" dirty="0"/>
              <a:t>InPrivate.</a:t>
            </a:r>
          </a:p>
          <a:p>
            <a:pPr marL="285750" lvl="1" indent="-171450">
              <a:spcBef>
                <a:spcPts val="0"/>
              </a:spcBef>
              <a:buFont typeface="Arial" panose="020B0604020202020204" pitchFamily="34" charset="0"/>
              <a:buChar char="•"/>
            </a:pPr>
            <a:r>
              <a:rPr lang="en-US" dirty="0"/>
              <a:t>Incognito.</a:t>
            </a:r>
          </a:p>
          <a:p>
            <a:pPr marL="171450" indent="-171450">
              <a:spcBef>
                <a:spcPts val="0"/>
              </a:spcBef>
              <a:buFont typeface="Arial" panose="020B0604020202020204" pitchFamily="34" charset="0"/>
              <a:buChar char="•"/>
            </a:pPr>
            <a:r>
              <a:rPr lang="en-US" dirty="0"/>
              <a:t>Portable privacy devices are available,</a:t>
            </a:r>
            <a:r>
              <a:rPr lang="en-US" baseline="0" dirty="0"/>
              <a:t> for example:</a:t>
            </a:r>
            <a:endParaRPr lang="en-US" dirty="0"/>
          </a:p>
          <a:p>
            <a:pPr marL="285750" lvl="1" indent="-171450">
              <a:spcBef>
                <a:spcPts val="0"/>
              </a:spcBef>
              <a:buFont typeface="Arial" panose="020B0604020202020204" pitchFamily="34" charset="0"/>
              <a:buChar char="•"/>
            </a:pPr>
            <a:r>
              <a:rPr lang="en-US" dirty="0"/>
              <a:t>Kingston Personal Flash Drives.</a:t>
            </a:r>
          </a:p>
          <a:p>
            <a:pPr marL="171450" indent="-171450">
              <a:spcBef>
                <a:spcPts val="0"/>
              </a:spcBef>
              <a:buFont typeface="Arial" panose="020B0604020202020204" pitchFamily="34" charset="0"/>
              <a:buChar char="•"/>
            </a:pPr>
            <a:r>
              <a:rPr lang="en-US" dirty="0"/>
              <a:t>Virtual private networks (VPNs) are secure networks that are established using the public Internet infrastructure.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27</a:t>
            </a:fld>
            <a:endParaRPr lang="en-US" dirty="0"/>
          </a:p>
        </p:txBody>
      </p:sp>
    </p:spTree>
    <p:extLst>
      <p:ext uri="{BB962C8B-B14F-4D97-AF65-F5344CB8AC3E}">
        <p14:creationId xmlns:p14="http://schemas.microsoft.com/office/powerpoint/2010/main" val="982167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Reveal as little information as possible in social media.</a:t>
            </a:r>
          </a:p>
          <a:p>
            <a:pPr marL="171450" indent="-171450">
              <a:buFont typeface="Arial" panose="020B0604020202020204" pitchFamily="34" charset="0"/>
              <a:buChar char="•"/>
            </a:pPr>
            <a:r>
              <a:rPr lang="en-US" dirty="0"/>
              <a:t>In Facebook, change your privacy settings.</a:t>
            </a:r>
          </a:p>
          <a:p>
            <a:pPr marL="171450" indent="-171450">
              <a:buFont typeface="Arial" panose="020B0604020202020204" pitchFamily="34" charset="0"/>
              <a:buChar char="•"/>
            </a:pPr>
            <a:r>
              <a:rPr lang="en-US" dirty="0"/>
              <a:t>Figure 9.30 shows</a:t>
            </a:r>
            <a:r>
              <a:rPr lang="en-US" baseline="0" dirty="0"/>
              <a:t> Internet Information-Sharing precautions.</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28</a:t>
            </a:fld>
            <a:endParaRPr lang="en-US" dirty="0"/>
          </a:p>
        </p:txBody>
      </p:sp>
    </p:spTree>
    <p:extLst>
      <p:ext uri="{BB962C8B-B14F-4D97-AF65-F5344CB8AC3E}">
        <p14:creationId xmlns:p14="http://schemas.microsoft.com/office/powerpoint/2010/main" val="1794661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buClr>
                <a:schemeClr val="tx1"/>
              </a:buClr>
              <a:buSzPct val="100000"/>
              <a:buFont typeface="Arial" panose="020B0604020202020204" pitchFamily="34" charset="0"/>
              <a:buChar char="•"/>
            </a:pPr>
            <a:r>
              <a:rPr lang="en-US" dirty="0"/>
              <a:t>Backups are copies of files used to replace the originals if they’re lost or damaged.</a:t>
            </a:r>
          </a:p>
          <a:p>
            <a:pPr marL="256032" indent="-256032">
              <a:buClr>
                <a:schemeClr val="tx1"/>
              </a:buClr>
              <a:buSzPct val="100000"/>
              <a:buFont typeface="Arial" panose="020B0604020202020204" pitchFamily="34" charset="0"/>
              <a:buChar char="•"/>
            </a:pPr>
            <a:r>
              <a:rPr lang="en-US" dirty="0"/>
              <a:t>Files to backup include:</a:t>
            </a:r>
          </a:p>
          <a:p>
            <a:pPr marL="285750" lvl="1" indent="-114300">
              <a:buClr>
                <a:schemeClr val="tx1"/>
              </a:buClr>
              <a:buSzPct val="100000"/>
              <a:buFont typeface="Arial" panose="020B0604020202020204" pitchFamily="34" charset="0"/>
              <a:buChar char="•"/>
            </a:pPr>
            <a:r>
              <a:rPr lang="en-US" dirty="0"/>
              <a:t>Data files.</a:t>
            </a:r>
          </a:p>
          <a:p>
            <a:pPr marL="285750" lvl="1" indent="-114300">
              <a:buClr>
                <a:schemeClr val="tx1"/>
              </a:buClr>
              <a:buSzPct val="100000"/>
              <a:buFont typeface="Arial" panose="020B0604020202020204" pitchFamily="34" charset="0"/>
              <a:buChar char="•"/>
            </a:pPr>
            <a:r>
              <a:rPr lang="en-US" dirty="0"/>
              <a:t>Program files.</a:t>
            </a:r>
          </a:p>
          <a:p>
            <a:pPr marL="256032" indent="-256032">
              <a:buClr>
                <a:schemeClr val="tx1"/>
              </a:buClr>
              <a:buSzPct val="100000"/>
              <a:buFont typeface="Arial" panose="020B0604020202020204" pitchFamily="34" charset="0"/>
              <a:buChar char="•"/>
            </a:pPr>
            <a:r>
              <a:rPr lang="en-US" dirty="0"/>
              <a:t>Types of backups include:</a:t>
            </a:r>
          </a:p>
          <a:p>
            <a:pPr marL="285750" lvl="1" indent="-114300">
              <a:buClr>
                <a:schemeClr val="tx1"/>
              </a:buClr>
              <a:buSzPct val="100000"/>
              <a:buFont typeface="Arial" panose="020B0604020202020204" pitchFamily="34" charset="0"/>
              <a:buChar char="•"/>
            </a:pPr>
            <a:r>
              <a:rPr lang="en-US" dirty="0"/>
              <a:t>Full.</a:t>
            </a:r>
          </a:p>
          <a:p>
            <a:pPr marL="285750" lvl="1" indent="-114300">
              <a:buClr>
                <a:schemeClr val="tx1"/>
              </a:buClr>
              <a:buSzPct val="100000"/>
              <a:buFont typeface="Arial" panose="020B0604020202020204" pitchFamily="34" charset="0"/>
              <a:buChar char="•"/>
            </a:pPr>
            <a:r>
              <a:rPr lang="en-US" dirty="0"/>
              <a:t>Incremental.</a:t>
            </a:r>
          </a:p>
          <a:p>
            <a:pPr marL="285750" lvl="1" indent="-114300">
              <a:buClr>
                <a:schemeClr val="tx1"/>
              </a:buClr>
              <a:buSzPct val="100000"/>
              <a:buFont typeface="Arial" panose="020B0604020202020204" pitchFamily="34" charset="0"/>
              <a:buChar char="•"/>
            </a:pPr>
            <a:r>
              <a:rPr lang="en-US" dirty="0"/>
              <a:t>Image.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29</a:t>
            </a:fld>
            <a:endParaRPr lang="en-US" dirty="0"/>
          </a:p>
        </p:txBody>
      </p:sp>
    </p:spTree>
    <p:extLst>
      <p:ext uri="{BB962C8B-B14F-4D97-AF65-F5344CB8AC3E}">
        <p14:creationId xmlns:p14="http://schemas.microsoft.com/office/powerpoint/2010/main" val="3859204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a continued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Power surges occur when an electrical current is supplied in excess of normal voltage. Old or faulty wiring, downed power lines, malfunctions at electric company substations, and lightning strikes can all cause power surges.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surge protector protects your computer.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Replace surge protectors every 2–3 years or after a major surge.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electronic devices that have solid-state components, such as TVs, stereos, printers, and cell phones should be connected to a surge protector.</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30</a:t>
            </a:fld>
            <a:endParaRPr lang="en-US" dirty="0"/>
          </a:p>
        </p:txBody>
      </p:sp>
    </p:spTree>
    <p:extLst>
      <p:ext uri="{BB962C8B-B14F-4D97-AF65-F5344CB8AC3E}">
        <p14:creationId xmlns:p14="http://schemas.microsoft.com/office/powerpoint/2010/main" val="4164015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You have three main security concerns with mobile devices: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Keeping them from being stolen.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Keeping data secure in case they are stolen.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Finding a device if it is stolen.</a:t>
            </a:r>
          </a:p>
        </p:txBody>
      </p:sp>
      <p:sp>
        <p:nvSpPr>
          <p:cNvPr id="4" name="Slide Number Placeholder 3"/>
          <p:cNvSpPr>
            <a:spLocks noGrp="1"/>
          </p:cNvSpPr>
          <p:nvPr>
            <p:ph type="sldNum" sz="quarter" idx="10"/>
          </p:nvPr>
        </p:nvSpPr>
        <p:spPr/>
        <p:txBody>
          <a:bodyPr/>
          <a:lstStyle/>
          <a:p>
            <a:fld id="{15436EEF-3ACC-4468-87D3-BB2E9E995702}" type="slidenum">
              <a:rPr lang="en-US" smtClean="0"/>
              <a:t>31</a:t>
            </a:fld>
            <a:endParaRPr lang="en-US"/>
          </a:p>
        </p:txBody>
      </p:sp>
    </p:spTree>
    <p:extLst>
      <p:ext uri="{BB962C8B-B14F-4D97-AF65-F5344CB8AC3E}">
        <p14:creationId xmlns:p14="http://schemas.microsoft.com/office/powerpoint/2010/main" val="2391725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436EEF-3ACC-4468-87D3-BB2E9E995702}" type="slidenum">
              <a:rPr lang="en-US" smtClean="0"/>
              <a:t>32</a:t>
            </a:fld>
            <a:endParaRPr lang="en-US"/>
          </a:p>
        </p:txBody>
      </p:sp>
    </p:spTree>
    <p:extLst>
      <p:ext uri="{BB962C8B-B14F-4D97-AF65-F5344CB8AC3E}">
        <p14:creationId xmlns:p14="http://schemas.microsoft.com/office/powerpoint/2010/main" val="13075034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436EEF-3ACC-4468-87D3-BB2E9E995702}" type="slidenum">
              <a:rPr lang="en-US" smtClean="0"/>
              <a:t>33</a:t>
            </a:fld>
            <a:endParaRPr lang="en-US"/>
          </a:p>
        </p:txBody>
      </p:sp>
    </p:spTree>
    <p:extLst>
      <p:ext uri="{BB962C8B-B14F-4D97-AF65-F5344CB8AC3E}">
        <p14:creationId xmlns:p14="http://schemas.microsoft.com/office/powerpoint/2010/main" val="169791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4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527027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Cybercrime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any criminal action perpetrated primarily through the use of a computer.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Cybercriminals are individuals who use computers, networks, and the Internet to perpetrate crime.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Four common categories of complaints received were FBI-related scams, identity theft, nonauction/non-delivery of merchandise, and advance fee fraud.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Although the top four complaints all relate to some type of fraud, other complaints received involved equally serious matters such as computer intrusions—hacking—child pornography, and </a:t>
            </a:r>
            <a:r>
              <a:rPr lang="en-US" sz="1200" kern="1200">
                <a:solidFill>
                  <a:schemeClr val="tx1"/>
                </a:solidFill>
                <a:effectLst/>
                <a:latin typeface="+mn-lt"/>
                <a:ea typeface="+mn-ea"/>
                <a:cs typeface="+mn-cs"/>
              </a:rPr>
              <a:t>blackmail.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5</a:t>
            </a:fld>
            <a:endParaRPr lang="en-US" dirty="0"/>
          </a:p>
        </p:txBody>
      </p:sp>
    </p:spTree>
    <p:extLst>
      <p:ext uri="{BB962C8B-B14F-4D97-AF65-F5344CB8AC3E}">
        <p14:creationId xmlns:p14="http://schemas.microsoft.com/office/powerpoint/2010/main" val="286219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Identity theft occurs when a thief steals personal information and poses as you.</a:t>
            </a:r>
          </a:p>
          <a:p>
            <a:pPr marL="285750" lvl="1" indent="-171450">
              <a:spcBef>
                <a:spcPts val="0"/>
              </a:spcBef>
              <a:buFont typeface="Arial" panose="020B0604020202020204" pitchFamily="34" charset="0"/>
              <a:buChar char="•"/>
            </a:pPr>
            <a:r>
              <a:rPr lang="en-US" dirty="0"/>
              <a:t>It is the most financially damaging cybercrime for individuals.</a:t>
            </a:r>
          </a:p>
          <a:p>
            <a:pPr marL="171450" indent="-171450">
              <a:spcBef>
                <a:spcPts val="0"/>
              </a:spcBef>
              <a:buFont typeface="Arial" panose="020B0604020202020204" pitchFamily="34" charset="0"/>
              <a:buChar char="•"/>
            </a:pPr>
            <a:r>
              <a:rPr lang="en-US" dirty="0"/>
              <a:t>Types of scams include:</a:t>
            </a:r>
          </a:p>
          <a:p>
            <a:pPr marL="342900" lvl="1" indent="-171450">
              <a:spcBef>
                <a:spcPts val="0"/>
              </a:spcBef>
              <a:buFont typeface="Arial" panose="020B0604020202020204" pitchFamily="34" charset="0"/>
              <a:buChar char="•"/>
            </a:pPr>
            <a:r>
              <a:rPr lang="en-US" dirty="0"/>
              <a:t>Counterfeiting credit and debit cards.</a:t>
            </a:r>
          </a:p>
          <a:p>
            <a:pPr marL="342900" lvl="1" indent="-171450">
              <a:spcBef>
                <a:spcPts val="0"/>
              </a:spcBef>
              <a:buFont typeface="Arial" panose="020B0604020202020204" pitchFamily="34" charset="0"/>
              <a:buChar char="•"/>
            </a:pPr>
            <a:r>
              <a:rPr lang="en-US" dirty="0"/>
              <a:t>Requesting changes of address.</a:t>
            </a:r>
          </a:p>
          <a:p>
            <a:pPr marL="342900" lvl="1" indent="-171450">
              <a:spcBef>
                <a:spcPts val="0"/>
              </a:spcBef>
              <a:buFont typeface="Arial" panose="020B0604020202020204" pitchFamily="34" charset="0"/>
              <a:buChar char="•"/>
            </a:pPr>
            <a:r>
              <a:rPr lang="en-US" dirty="0"/>
              <a:t>Opening new credit cards.</a:t>
            </a:r>
          </a:p>
          <a:p>
            <a:pPr marL="342900" lvl="1" indent="-171450">
              <a:spcBef>
                <a:spcPts val="0"/>
              </a:spcBef>
              <a:buFont typeface="Arial" panose="020B0604020202020204" pitchFamily="34" charset="0"/>
              <a:buChar char="•"/>
            </a:pPr>
            <a:r>
              <a:rPr lang="en-US" dirty="0"/>
              <a:t>Obtaining medical services.</a:t>
            </a:r>
          </a:p>
          <a:p>
            <a:pPr marL="342900" lvl="1" indent="-171450">
              <a:spcBef>
                <a:spcPts val="0"/>
              </a:spcBef>
              <a:buFont typeface="Arial" panose="020B0604020202020204" pitchFamily="34" charset="0"/>
              <a:buChar char="•"/>
            </a:pPr>
            <a:r>
              <a:rPr lang="en-US" dirty="0"/>
              <a:t>Buying a home.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6</a:t>
            </a:fld>
            <a:endParaRPr lang="en-US" dirty="0"/>
          </a:p>
        </p:txBody>
      </p:sp>
    </p:spTree>
    <p:extLst>
      <p:ext uri="{BB962C8B-B14F-4D97-AF65-F5344CB8AC3E}">
        <p14:creationId xmlns:p14="http://schemas.microsoft.com/office/powerpoint/2010/main" val="1112980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hacker is most commonly defined as anyone who unlawfully breaks into a computer system.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Hackers may be identified as:</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White-hat hackers break into systems for nonmalicious reasons such as to test system security vulnerabilities or to expose undisclosed weaknesses.</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Black-hat hackers break into systems to destroy information or for illegal gain.</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Grey-hat hackers illegally break into systems to flaunt their expertise or to attempt to sell their services in repairing security breaches.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packet analyzer (sniffer) is a program deployed by hackers that looks at (or sniffs) each packet as it travels on the Internet.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keylogger is a program that captures all keystrokes made on a computer.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7</a:t>
            </a:fld>
            <a:endParaRPr lang="en-US" dirty="0"/>
          </a:p>
        </p:txBody>
      </p:sp>
    </p:spTree>
    <p:extLst>
      <p:ext uri="{BB962C8B-B14F-4D97-AF65-F5344CB8AC3E}">
        <p14:creationId xmlns:p14="http://schemas.microsoft.com/office/powerpoint/2010/main" val="284385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Trojan horse is a program that appears to be something useful or desirable, but does something malicious in the background without your knowledge.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Backdoor programs and rootkits are programs that allow hackers to gain access to your computer and take almost complete control of it without your knowledge.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computer that a hacker controls is referred to as a zombie. Zombies are often used to launch denial-of-service attacks on other computers.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8</a:t>
            </a:fld>
            <a:endParaRPr lang="en-US" dirty="0"/>
          </a:p>
        </p:txBody>
      </p:sp>
    </p:spTree>
    <p:extLst>
      <p:ext uri="{BB962C8B-B14F-4D97-AF65-F5344CB8AC3E}">
        <p14:creationId xmlns:p14="http://schemas.microsoft.com/office/powerpoint/2010/main" val="2227802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effectLst/>
                <a:latin typeface="+mn-lt"/>
                <a:ea typeface="+mn-ea"/>
                <a:cs typeface="+mn-cs"/>
              </a:rPr>
              <a:t>In a denial-of-service attack, legitimate users are denied access to a system because a hacker is repeatedly making requests of that system through a computer the hacker</a:t>
            </a:r>
            <a:r>
              <a:rPr lang="en-US" sz="1200" kern="1200" baseline="0" dirty="0">
                <a:effectLst/>
                <a:latin typeface="+mn-lt"/>
                <a:ea typeface="+mn-ea"/>
                <a:cs typeface="+mn-cs"/>
              </a:rPr>
              <a:t> </a:t>
            </a:r>
            <a:r>
              <a:rPr lang="en-US" sz="1200" kern="1200" dirty="0">
                <a:effectLst/>
                <a:latin typeface="+mn-lt"/>
                <a:ea typeface="+mn-ea"/>
                <a:cs typeface="+mn-cs"/>
              </a:rPr>
              <a:t>has taken over as a zombie. A computer can handle only a certain number of requests for information at one time. When it is flooded with requests, it shuts down and refuses to answer any requests for information, even if the requests are from a legitimate user.</a:t>
            </a:r>
          </a:p>
          <a:p>
            <a:pPr marL="171450" indent="-171450">
              <a:buFont typeface="Arial" panose="020B0604020202020204" pitchFamily="34" charset="0"/>
              <a:buChar char="•"/>
            </a:pPr>
            <a:r>
              <a:rPr lang="en-US" sz="1200" b="0" u="none" strike="noStrike" kern="1200" baseline="0" dirty="0">
                <a:latin typeface="+mn-lt"/>
                <a:ea typeface="+mn-ea"/>
                <a:cs typeface="+mn-cs"/>
              </a:rPr>
              <a:t>A distributed denial-of-service (DDoS) attack launches DoS attacks from more than one zombie at the same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botnet is a large group of software running on zombie computers.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9</a:t>
            </a:fld>
            <a:endParaRPr lang="en-US" dirty="0"/>
          </a:p>
        </p:txBody>
      </p:sp>
    </p:spTree>
    <p:extLst>
      <p:ext uri="{BB962C8B-B14F-4D97-AF65-F5344CB8AC3E}">
        <p14:creationId xmlns:p14="http://schemas.microsoft.com/office/powerpoint/2010/main" val="306359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9/12/2018</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9/12/2018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9/12/2018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9/12/2018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9/12/2018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9/12/2018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9/12/2018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9/12/2018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F52CDF79-089C-41C3-B55D-96DC1881DBBF}" type="datetime1">
              <a:rPr lang="en-US" smtClean="0"/>
              <a:t>9/12/2018</a:t>
            </a:fld>
            <a:endParaRPr lang="en-US" dirty="0"/>
          </a:p>
        </p:txBody>
      </p:sp>
    </p:spTree>
    <p:extLst>
      <p:ext uri="{BB962C8B-B14F-4D97-AF65-F5344CB8AC3E}">
        <p14:creationId xmlns:p14="http://schemas.microsoft.com/office/powerpoint/2010/main" val="336610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9/12/2018</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9/12/2018</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9/12/2018</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9/12/2018</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9/12/2018</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9/12/2018</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9/12/2018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9/12/2018</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2" r:id="rId8"/>
    <p:sldLayoutId id="2147483657" r:id="rId9"/>
    <p:sldLayoutId id="2147483656" r:id="rId10"/>
    <p:sldLayoutId id="2147483650" r:id="rId11"/>
    <p:sldLayoutId id="2147483659" r:id="rId12"/>
    <p:sldLayoutId id="2147483658" r:id="rId13"/>
    <p:sldLayoutId id="2147483660" r:id="rId14"/>
    <p:sldLayoutId id="2147483654" r:id="rId15"/>
    <p:sldLayoutId id="2147483655" r:id="rId1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dirty="0"/>
              <a:t>9</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Securing Your System: Protecting Your Digital Data and Devices</a:t>
            </a:r>
          </a:p>
        </p:txBody>
      </p:sp>
      <p:pic>
        <p:nvPicPr>
          <p:cNvPr id="7" name="Picture 6" descr="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Identity Theft and Hackers</a:t>
            </a:r>
            <a:br>
              <a:rPr lang="en-US" sz="3600" dirty="0"/>
            </a:br>
            <a:r>
              <a:rPr lang="en-US" sz="3200" dirty="0"/>
              <a:t>Hacking (4 of 4)</a:t>
            </a:r>
            <a:br>
              <a:rPr lang="en-US" sz="3200" dirty="0"/>
            </a:br>
            <a:r>
              <a:rPr lang="en-US" sz="2000" dirty="0"/>
              <a:t>(Objective 9.2)</a:t>
            </a:r>
            <a:endParaRPr lang="en-US" dirty="0"/>
          </a:p>
        </p:txBody>
      </p:sp>
      <p:sp>
        <p:nvSpPr>
          <p:cNvPr id="3" name="Content Placeholder 2"/>
          <p:cNvSpPr>
            <a:spLocks noGrp="1"/>
          </p:cNvSpPr>
          <p:nvPr>
            <p:ph idx="1"/>
          </p:nvPr>
        </p:nvSpPr>
        <p:spPr>
          <a:xfrm>
            <a:off x="457200" y="1600200"/>
            <a:ext cx="8382000" cy="2743200"/>
          </a:xfrm>
        </p:spPr>
        <p:txBody>
          <a:bodyPr>
            <a:normAutofit/>
          </a:bodyPr>
          <a:lstStyle/>
          <a:p>
            <a:pPr>
              <a:spcBef>
                <a:spcPts val="0"/>
              </a:spcBef>
              <a:spcAft>
                <a:spcPts val="1800"/>
              </a:spcAft>
            </a:pPr>
            <a:r>
              <a:rPr lang="en-US" dirty="0">
                <a:solidFill>
                  <a:srgbClr val="007FA3"/>
                </a:solidFill>
              </a:rPr>
              <a:t>Exploit kits–software that runs on servers searching for vulnerabilities</a:t>
            </a:r>
          </a:p>
          <a:p>
            <a:pPr>
              <a:spcBef>
                <a:spcPts val="0"/>
              </a:spcBef>
              <a:spcAft>
                <a:spcPts val="1800"/>
              </a:spcAft>
            </a:pPr>
            <a:r>
              <a:rPr lang="en-US" dirty="0">
                <a:solidFill>
                  <a:srgbClr val="007FA3"/>
                </a:solidFill>
              </a:rPr>
              <a:t>Logical ports are virtual, not physical, communications paths</a:t>
            </a:r>
          </a:p>
        </p:txBody>
      </p:sp>
      <p:pic>
        <p:nvPicPr>
          <p:cNvPr id="6" name="Picture 5" descr="The illustration shows a thief with a bundle escapes from the house. The windows represent Telnet (port 23), DNS (port 53), E-mail (port 25), and FTP (port 21). The main door HTTP (port 80) is open through a website request.">
            <a:extLst>
              <a:ext uri="{FF2B5EF4-FFF2-40B4-BE49-F238E27FC236}">
                <a16:creationId xmlns:a16="http://schemas.microsoft.com/office/drawing/2014/main" id="{97325E68-E085-4291-B1FD-EAF3F8E145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3350" y="3505200"/>
            <a:ext cx="3968250" cy="2590800"/>
          </a:xfrm>
          <a:prstGeom prst="rect">
            <a:avLst/>
          </a:prstGeom>
        </p:spPr>
      </p:pic>
    </p:spTree>
    <p:extLst>
      <p:ext uri="{BB962C8B-B14F-4D97-AF65-F5344CB8AC3E}">
        <p14:creationId xmlns:p14="http://schemas.microsoft.com/office/powerpoint/2010/main" val="330455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Computer Viruses</a:t>
            </a:r>
            <a:br>
              <a:rPr lang="en-US" sz="3000" dirty="0"/>
            </a:br>
            <a:r>
              <a:rPr lang="en-US" sz="3200" dirty="0"/>
              <a:t>Virus Basics</a:t>
            </a:r>
            <a:br>
              <a:rPr lang="en-US" sz="3200" dirty="0"/>
            </a:br>
            <a:r>
              <a:rPr lang="en-US" sz="2000" dirty="0"/>
              <a:t>(Objective 9.3)</a:t>
            </a:r>
            <a:endParaRPr lang="en-US" sz="3000" dirty="0"/>
          </a:p>
        </p:txBody>
      </p:sp>
      <p:sp>
        <p:nvSpPr>
          <p:cNvPr id="3" name="Content Placeholder 2"/>
          <p:cNvSpPr>
            <a:spLocks noGrp="1"/>
          </p:cNvSpPr>
          <p:nvPr>
            <p:ph idx="1"/>
          </p:nvPr>
        </p:nvSpPr>
        <p:spPr>
          <a:xfrm>
            <a:off x="457200" y="1600200"/>
            <a:ext cx="8358649" cy="5105400"/>
          </a:xfrm>
        </p:spPr>
        <p:txBody>
          <a:bodyPr>
            <a:normAutofit/>
          </a:bodyPr>
          <a:lstStyle/>
          <a:p>
            <a:pPr>
              <a:spcBef>
                <a:spcPts val="0"/>
              </a:spcBef>
              <a:spcAft>
                <a:spcPts val="1200"/>
              </a:spcAft>
            </a:pPr>
            <a:r>
              <a:rPr lang="en-US" dirty="0">
                <a:solidFill>
                  <a:srgbClr val="007FA3"/>
                </a:solidFill>
              </a:rPr>
              <a:t>Program that attaches to a computer program to spread to other computers</a:t>
            </a:r>
          </a:p>
          <a:p>
            <a:pPr>
              <a:spcBef>
                <a:spcPts val="0"/>
              </a:spcBef>
              <a:spcAft>
                <a:spcPts val="1200"/>
              </a:spcAft>
            </a:pPr>
            <a:r>
              <a:rPr lang="en-US" dirty="0">
                <a:solidFill>
                  <a:srgbClr val="007FA3"/>
                </a:solidFill>
              </a:rPr>
              <a:t>Main purpose–replicate itself and copy its code into as many other host files as possible</a:t>
            </a:r>
          </a:p>
          <a:p>
            <a:pPr>
              <a:spcBef>
                <a:spcPts val="0"/>
              </a:spcBef>
              <a:spcAft>
                <a:spcPts val="1200"/>
              </a:spcAft>
            </a:pPr>
            <a:r>
              <a:rPr lang="en-US" dirty="0">
                <a:solidFill>
                  <a:srgbClr val="007FA3"/>
                </a:solidFill>
              </a:rPr>
              <a:t>Secondary objectives can be destructive</a:t>
            </a:r>
          </a:p>
          <a:p>
            <a:pPr>
              <a:spcBef>
                <a:spcPts val="0"/>
              </a:spcBef>
              <a:spcAft>
                <a:spcPts val="1200"/>
              </a:spcAft>
              <a:defRPr/>
            </a:pPr>
            <a:r>
              <a:rPr lang="en-US" dirty="0">
                <a:solidFill>
                  <a:srgbClr val="007FA3"/>
                </a:solidFill>
              </a:rPr>
              <a:t>Smartphones, tablets, and other devices can be infected with viruses</a:t>
            </a:r>
          </a:p>
        </p:txBody>
      </p:sp>
    </p:spTree>
    <p:extLst>
      <p:ext uri="{BB962C8B-B14F-4D97-AF65-F5344CB8AC3E}">
        <p14:creationId xmlns:p14="http://schemas.microsoft.com/office/powerpoint/2010/main" val="296748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Computer Viruses</a:t>
            </a:r>
            <a:br>
              <a:rPr lang="en-US" sz="3000" dirty="0"/>
            </a:br>
            <a:r>
              <a:rPr lang="en-US" sz="3200" dirty="0"/>
              <a:t>Types of Viruses (1 of 2)</a:t>
            </a:r>
            <a:br>
              <a:rPr lang="en-US" sz="3200" dirty="0"/>
            </a:br>
            <a:r>
              <a:rPr lang="en-US" sz="2000" dirty="0"/>
              <a:t>(Objective 9.4)</a:t>
            </a:r>
            <a:endParaRPr lang="en-US" dirty="0"/>
          </a:p>
        </p:txBody>
      </p:sp>
      <p:sp>
        <p:nvSpPr>
          <p:cNvPr id="5" name="TextBox 4"/>
          <p:cNvSpPr txBox="1"/>
          <p:nvPr/>
        </p:nvSpPr>
        <p:spPr>
          <a:xfrm>
            <a:off x="457200" y="1600200"/>
            <a:ext cx="4495800" cy="4608954"/>
          </a:xfrm>
          <a:prstGeom prst="rect">
            <a:avLst/>
          </a:prstGeom>
          <a:noFill/>
        </p:spPr>
        <p:txBody>
          <a:bodyPr wrap="square" rtlCol="0">
            <a:spAutoFit/>
          </a:bodyPr>
          <a:lstStyle/>
          <a:p>
            <a:pPr marL="256032" indent="-256032">
              <a:spcAft>
                <a:spcPts val="900"/>
              </a:spcAft>
              <a:buClr>
                <a:srgbClr val="007FA3"/>
              </a:buClr>
              <a:buSzPct val="100000"/>
              <a:buFont typeface="Arial" panose="020B0604020202020204" pitchFamily="34" charset="0"/>
              <a:buChar char="•"/>
            </a:pPr>
            <a:r>
              <a:rPr lang="en-US" sz="3200" dirty="0">
                <a:solidFill>
                  <a:srgbClr val="007FA3"/>
                </a:solidFill>
              </a:rPr>
              <a:t>Boot sector viruses</a:t>
            </a:r>
          </a:p>
          <a:p>
            <a:pPr marL="256032" indent="-256032">
              <a:spcAft>
                <a:spcPts val="900"/>
              </a:spcAft>
              <a:buClr>
                <a:srgbClr val="007FA3"/>
              </a:buClr>
              <a:buSzPct val="100000"/>
              <a:buFont typeface="Arial" panose="020B0604020202020204" pitchFamily="34" charset="0"/>
              <a:buChar char="•"/>
            </a:pPr>
            <a:r>
              <a:rPr lang="en-US" sz="3200" dirty="0">
                <a:solidFill>
                  <a:srgbClr val="007FA3"/>
                </a:solidFill>
              </a:rPr>
              <a:t>Logic Bombs and Time Bombs</a:t>
            </a:r>
          </a:p>
          <a:p>
            <a:pPr marL="256032" indent="-256032">
              <a:spcAft>
                <a:spcPts val="900"/>
              </a:spcAft>
              <a:buClr>
                <a:srgbClr val="007FA3"/>
              </a:buClr>
              <a:buSzPct val="100000"/>
              <a:buFont typeface="Arial" panose="020B0604020202020204" pitchFamily="34" charset="0"/>
              <a:buChar char="•"/>
            </a:pPr>
            <a:r>
              <a:rPr lang="en-US" sz="3200" dirty="0">
                <a:solidFill>
                  <a:srgbClr val="007FA3"/>
                </a:solidFill>
              </a:rPr>
              <a:t>Worms</a:t>
            </a:r>
          </a:p>
          <a:p>
            <a:pPr marL="256032" indent="-256032">
              <a:spcAft>
                <a:spcPts val="900"/>
              </a:spcAft>
              <a:buClr>
                <a:srgbClr val="007FA3"/>
              </a:buClr>
              <a:buSzPct val="100000"/>
              <a:buFont typeface="Arial" panose="020B0604020202020204" pitchFamily="34" charset="0"/>
              <a:buChar char="•"/>
            </a:pPr>
            <a:r>
              <a:rPr lang="en-US" sz="3200" dirty="0">
                <a:solidFill>
                  <a:srgbClr val="007FA3"/>
                </a:solidFill>
              </a:rPr>
              <a:t>Script and macro viruses</a:t>
            </a:r>
          </a:p>
          <a:p>
            <a:pPr marL="256032" indent="-256032">
              <a:spcAft>
                <a:spcPts val="900"/>
              </a:spcAft>
              <a:buClr>
                <a:srgbClr val="007FA3"/>
              </a:buClr>
              <a:buSzPct val="100000"/>
              <a:buFont typeface="Arial" panose="020B0604020202020204" pitchFamily="34" charset="0"/>
              <a:buChar char="•"/>
            </a:pPr>
            <a:r>
              <a:rPr lang="en-US" sz="3200" dirty="0">
                <a:solidFill>
                  <a:srgbClr val="007FA3"/>
                </a:solidFill>
              </a:rPr>
              <a:t>Email viruses</a:t>
            </a:r>
          </a:p>
          <a:p>
            <a:pPr marL="256032" indent="-256032">
              <a:spcAft>
                <a:spcPts val="900"/>
              </a:spcAft>
              <a:buClr>
                <a:srgbClr val="007FA3"/>
              </a:buClr>
              <a:buSzPct val="100000"/>
              <a:buFont typeface="Arial" panose="020B0604020202020204" pitchFamily="34" charset="0"/>
              <a:buChar char="•"/>
            </a:pPr>
            <a:r>
              <a:rPr lang="en-US" sz="3200" dirty="0">
                <a:solidFill>
                  <a:srgbClr val="007FA3"/>
                </a:solidFill>
              </a:rPr>
              <a:t>Encryption viruses</a:t>
            </a:r>
          </a:p>
        </p:txBody>
      </p:sp>
      <p:pic>
        <p:nvPicPr>
          <p:cNvPr id="6" name="Picture 5" descr="• Boot-sector viruses: execute when the computer boots up.&#10;• Logic bombs/time bombs: execute when certain conditions or dates are reached.&#10;• Worms: spread on their own with no human interaction needed. &#10;• Script and Macro Viruses: give series of commands with malicious intent.&#10;• E-mail viruses: spread as attachments to e-mail, often using address books.&#10;• Encryption viruses: hold files “hostage” by encrypting them; ask for ransom to unlock them.">
            <a:extLst>
              <a:ext uri="{FF2B5EF4-FFF2-40B4-BE49-F238E27FC236}">
                <a16:creationId xmlns:a16="http://schemas.microsoft.com/office/drawing/2014/main" id="{8CD86D93-5E8E-41D2-B242-B5ACC6E5D6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2133600"/>
            <a:ext cx="4724400" cy="3561704"/>
          </a:xfrm>
          <a:prstGeom prst="rect">
            <a:avLst/>
          </a:prstGeom>
        </p:spPr>
      </p:pic>
    </p:spTree>
    <p:extLst>
      <p:ext uri="{BB962C8B-B14F-4D97-AF65-F5344CB8AC3E}">
        <p14:creationId xmlns:p14="http://schemas.microsoft.com/office/powerpoint/2010/main" val="265619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57200" y="0"/>
            <a:ext cx="8686800" cy="1600200"/>
          </a:xfrm>
        </p:spPr>
        <p:txBody>
          <a:bodyPr>
            <a:normAutofit/>
          </a:bodyPr>
          <a:lstStyle/>
          <a:p>
            <a:pPr>
              <a:defRPr/>
            </a:pPr>
            <a:r>
              <a:rPr lang="en-US" dirty="0"/>
              <a:t>Computer Viruses</a:t>
            </a:r>
            <a:br>
              <a:rPr lang="en-US" dirty="0"/>
            </a:br>
            <a:r>
              <a:rPr lang="en-US" sz="3200" dirty="0"/>
              <a:t>Types of Viruses (2 of 2)</a:t>
            </a:r>
            <a:br>
              <a:rPr lang="en-US" sz="3200" dirty="0"/>
            </a:br>
            <a:r>
              <a:rPr lang="en-US" sz="2000" dirty="0"/>
              <a:t>(Objective 9.4)</a:t>
            </a:r>
            <a:endParaRPr lang="en-US" sz="2700" dirty="0"/>
          </a:p>
        </p:txBody>
      </p:sp>
      <p:sp>
        <p:nvSpPr>
          <p:cNvPr id="107523" name="Rectangle 3"/>
          <p:cNvSpPr>
            <a:spLocks noGrp="1" noChangeArrowheads="1"/>
          </p:cNvSpPr>
          <p:nvPr>
            <p:ph idx="1"/>
          </p:nvPr>
        </p:nvSpPr>
        <p:spPr>
          <a:xfrm>
            <a:off x="457200" y="1600200"/>
            <a:ext cx="8229600" cy="5029200"/>
          </a:xfrm>
        </p:spPr>
        <p:txBody>
          <a:bodyPr>
            <a:normAutofit/>
          </a:bodyPr>
          <a:lstStyle/>
          <a:p>
            <a:pPr>
              <a:spcBef>
                <a:spcPts val="0"/>
              </a:spcBef>
              <a:spcAft>
                <a:spcPts val="900"/>
              </a:spcAft>
            </a:pPr>
            <a:r>
              <a:rPr lang="en-US" dirty="0">
                <a:solidFill>
                  <a:srgbClr val="007FA3"/>
                </a:solidFill>
              </a:rPr>
              <a:t>Classified by methods used to avoid detection</a:t>
            </a:r>
          </a:p>
          <a:p>
            <a:pPr lvl="1">
              <a:spcBef>
                <a:spcPts val="0"/>
              </a:spcBef>
              <a:spcAft>
                <a:spcPts val="900"/>
              </a:spcAft>
            </a:pPr>
            <a:r>
              <a:rPr lang="en-US" dirty="0">
                <a:effectLst/>
              </a:rPr>
              <a:t>Polymorphic </a:t>
            </a:r>
            <a:r>
              <a:rPr lang="en-US" dirty="0"/>
              <a:t>viruses changes their code or periodically rewrites themselves to avoid detection</a:t>
            </a:r>
            <a:endParaRPr lang="en-US" dirty="0">
              <a:effectLst/>
            </a:endParaRPr>
          </a:p>
          <a:p>
            <a:pPr lvl="1">
              <a:spcBef>
                <a:spcPts val="0"/>
              </a:spcBef>
              <a:spcAft>
                <a:spcPts val="900"/>
              </a:spcAft>
            </a:pPr>
            <a:r>
              <a:rPr lang="en-US" dirty="0">
                <a:effectLst/>
              </a:rPr>
              <a:t>Multipartite </a:t>
            </a:r>
            <a:r>
              <a:rPr lang="en-US" dirty="0"/>
              <a:t>viruses are designed to infect multiple file types</a:t>
            </a:r>
            <a:endParaRPr lang="en-US" dirty="0">
              <a:effectLst/>
            </a:endParaRPr>
          </a:p>
          <a:p>
            <a:pPr lvl="1">
              <a:spcBef>
                <a:spcPts val="0"/>
              </a:spcBef>
              <a:spcAft>
                <a:spcPts val="900"/>
              </a:spcAft>
            </a:pPr>
            <a:r>
              <a:rPr lang="en-US" dirty="0">
                <a:effectLst/>
              </a:rPr>
              <a:t>Stealth </a:t>
            </a:r>
            <a:r>
              <a:rPr lang="en-US" dirty="0"/>
              <a:t>viruses temporarily erase their code from the files where they reside and hide in active memory</a:t>
            </a:r>
            <a:endParaRPr lang="en-US" dirty="0">
              <a:effectLst/>
            </a:endParaRPr>
          </a:p>
        </p:txBody>
      </p:sp>
    </p:spTree>
    <p:extLst>
      <p:ext uri="{BB962C8B-B14F-4D97-AF65-F5344CB8AC3E}">
        <p14:creationId xmlns:p14="http://schemas.microsoft.com/office/powerpoint/2010/main" val="376988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Online Annoyances and Social Engineering</a:t>
            </a:r>
            <a:br>
              <a:rPr lang="en-US" sz="2700" dirty="0"/>
            </a:br>
            <a:r>
              <a:rPr lang="en-US" sz="3200" dirty="0"/>
              <a:t>Online Annoyances (1 of 3)</a:t>
            </a:r>
            <a:br>
              <a:rPr lang="en-US" sz="3200" dirty="0"/>
            </a:br>
            <a:r>
              <a:rPr lang="en-US" sz="2000" dirty="0"/>
              <a:t>(Objective 9.5)</a:t>
            </a:r>
            <a:endParaRPr lang="en-US" sz="3000" dirty="0"/>
          </a:p>
        </p:txBody>
      </p:sp>
      <p:sp>
        <p:nvSpPr>
          <p:cNvPr id="3" name="Content Placeholder 2"/>
          <p:cNvSpPr>
            <a:spLocks noGrp="1"/>
          </p:cNvSpPr>
          <p:nvPr>
            <p:ph idx="1"/>
          </p:nvPr>
        </p:nvSpPr>
        <p:spPr>
          <a:xfrm>
            <a:off x="457200" y="1600200"/>
            <a:ext cx="8358649" cy="4800600"/>
          </a:xfrm>
        </p:spPr>
        <p:txBody>
          <a:bodyPr>
            <a:normAutofit/>
          </a:bodyPr>
          <a:lstStyle/>
          <a:p>
            <a:pPr>
              <a:spcBef>
                <a:spcPts val="0"/>
              </a:spcBef>
              <a:spcAft>
                <a:spcPts val="1800"/>
              </a:spcAft>
            </a:pPr>
            <a:r>
              <a:rPr lang="en-US" dirty="0">
                <a:solidFill>
                  <a:srgbClr val="007FA3"/>
                </a:solidFill>
              </a:rPr>
              <a:t>Malware has malicious intent</a:t>
            </a:r>
          </a:p>
          <a:p>
            <a:pPr lvl="1">
              <a:spcBef>
                <a:spcPts val="0"/>
              </a:spcBef>
              <a:spcAft>
                <a:spcPts val="1800"/>
              </a:spcAft>
            </a:pPr>
            <a:r>
              <a:rPr lang="en-US" dirty="0"/>
              <a:t>Adware displays sponsored advertisements</a:t>
            </a:r>
          </a:p>
          <a:p>
            <a:pPr lvl="1">
              <a:spcBef>
                <a:spcPts val="0"/>
              </a:spcBef>
              <a:spcAft>
                <a:spcPts val="1800"/>
              </a:spcAft>
            </a:pPr>
            <a:r>
              <a:rPr lang="en-US" dirty="0"/>
              <a:t>Spyware is an unwanted piggy-back program</a:t>
            </a:r>
          </a:p>
          <a:p>
            <a:pPr lvl="2">
              <a:spcBef>
                <a:spcPts val="0"/>
              </a:spcBef>
              <a:spcAft>
                <a:spcPts val="1800"/>
              </a:spcAft>
            </a:pPr>
            <a:r>
              <a:rPr lang="en-US" dirty="0"/>
              <a:t>Transmits information</a:t>
            </a:r>
          </a:p>
          <a:p>
            <a:pPr lvl="2">
              <a:spcBef>
                <a:spcPts val="0"/>
              </a:spcBef>
              <a:spcAft>
                <a:spcPts val="1800"/>
              </a:spcAft>
            </a:pPr>
            <a:r>
              <a:rPr lang="en-US" dirty="0"/>
              <a:t>Tracking cookies</a:t>
            </a:r>
          </a:p>
          <a:p>
            <a:pPr lvl="2">
              <a:spcBef>
                <a:spcPts val="0"/>
              </a:spcBef>
              <a:spcAft>
                <a:spcPts val="1800"/>
              </a:spcAft>
            </a:pPr>
            <a:r>
              <a:rPr lang="en-US" dirty="0"/>
              <a:t>Keystroke logger</a:t>
            </a:r>
          </a:p>
          <a:p>
            <a:pPr>
              <a:spcBef>
                <a:spcPts val="0"/>
              </a:spcBef>
              <a:spcAft>
                <a:spcPts val="1800"/>
              </a:spcAft>
            </a:pPr>
            <a:r>
              <a:rPr lang="en-US" dirty="0">
                <a:solidFill>
                  <a:srgbClr val="007FA3"/>
                </a:solidFill>
              </a:rPr>
              <a:t>Many anti-spyware packages are available</a:t>
            </a:r>
          </a:p>
        </p:txBody>
      </p:sp>
    </p:spTree>
    <p:extLst>
      <p:ext uri="{BB962C8B-B14F-4D97-AF65-F5344CB8AC3E}">
        <p14:creationId xmlns:p14="http://schemas.microsoft.com/office/powerpoint/2010/main" val="285400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Online Annoyances and Social Engineering</a:t>
            </a:r>
            <a:br>
              <a:rPr lang="en-US" sz="2700" dirty="0"/>
            </a:br>
            <a:r>
              <a:rPr lang="en-US" sz="3200" dirty="0"/>
              <a:t>Online Annoyances (2 of 3)</a:t>
            </a:r>
            <a:br>
              <a:rPr lang="en-US" sz="3200" dirty="0"/>
            </a:br>
            <a:r>
              <a:rPr lang="en-US" sz="2000" dirty="0"/>
              <a:t>(Objective 9.5)</a:t>
            </a:r>
            <a:endParaRPr lang="en-US" sz="2700" dirty="0"/>
          </a:p>
        </p:txBody>
      </p:sp>
      <p:sp>
        <p:nvSpPr>
          <p:cNvPr id="3" name="Content Placeholder 2"/>
          <p:cNvSpPr>
            <a:spLocks noGrp="1"/>
          </p:cNvSpPr>
          <p:nvPr>
            <p:ph idx="1"/>
          </p:nvPr>
        </p:nvSpPr>
        <p:spPr>
          <a:xfrm>
            <a:off x="457200" y="1600201"/>
            <a:ext cx="8229600" cy="1371600"/>
          </a:xfrm>
        </p:spPr>
        <p:txBody>
          <a:bodyPr/>
          <a:lstStyle/>
          <a:p>
            <a:pPr>
              <a:spcBef>
                <a:spcPts val="0"/>
              </a:spcBef>
              <a:spcAft>
                <a:spcPts val="900"/>
              </a:spcAft>
            </a:pPr>
            <a:r>
              <a:rPr lang="en-US" dirty="0">
                <a:solidFill>
                  <a:srgbClr val="007FA3"/>
                </a:solidFill>
              </a:rPr>
              <a:t>Spam (junk e-mail)</a:t>
            </a:r>
          </a:p>
          <a:p>
            <a:pPr>
              <a:spcBef>
                <a:spcPts val="0"/>
              </a:spcBef>
              <a:spcAft>
                <a:spcPts val="900"/>
              </a:spcAft>
            </a:pPr>
            <a:r>
              <a:rPr lang="en-US" dirty="0">
                <a:solidFill>
                  <a:srgbClr val="007FA3"/>
                </a:solidFill>
              </a:rPr>
              <a:t>Tactics to minimize spam (spam filter)</a:t>
            </a:r>
          </a:p>
        </p:txBody>
      </p:sp>
      <p:pic>
        <p:nvPicPr>
          <p:cNvPr id="6" name="Picture 5" descr="A screenshot shows the Google Inbox with Spam encircled.  On the right, text reads, Items that have been in Spam more than 30 days will be automatically deleted. An option reads, EMPTY SPAM NOW. ">
            <a:extLst>
              <a:ext uri="{FF2B5EF4-FFF2-40B4-BE49-F238E27FC236}">
                <a16:creationId xmlns:a16="http://schemas.microsoft.com/office/drawing/2014/main" id="{29C0E615-648D-41AC-8ACE-E03ACB980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819400"/>
            <a:ext cx="8270240" cy="3500931"/>
          </a:xfrm>
          <a:prstGeom prst="rect">
            <a:avLst/>
          </a:prstGeom>
        </p:spPr>
      </p:pic>
    </p:spTree>
    <p:extLst>
      <p:ext uri="{BB962C8B-B14F-4D97-AF65-F5344CB8AC3E}">
        <p14:creationId xmlns:p14="http://schemas.microsoft.com/office/powerpoint/2010/main" val="277651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Online Annoyances and Social Engineering</a:t>
            </a:r>
            <a:br>
              <a:rPr lang="en-US" sz="2700" dirty="0"/>
            </a:br>
            <a:r>
              <a:rPr lang="en-US" sz="3200" dirty="0"/>
              <a:t>Online Annoyances (3 of 3)</a:t>
            </a:r>
            <a:br>
              <a:rPr lang="en-US" sz="3200" dirty="0"/>
            </a:br>
            <a:r>
              <a:rPr lang="en-US" sz="2000" dirty="0"/>
              <a:t>(Objective 9.5)</a:t>
            </a:r>
            <a:endParaRPr lang="en-US" sz="2700" dirty="0"/>
          </a:p>
        </p:txBody>
      </p:sp>
      <p:sp>
        <p:nvSpPr>
          <p:cNvPr id="3" name="Content Placeholder 2"/>
          <p:cNvSpPr>
            <a:spLocks noGrp="1"/>
          </p:cNvSpPr>
          <p:nvPr>
            <p:ph idx="1"/>
          </p:nvPr>
        </p:nvSpPr>
        <p:spPr>
          <a:xfrm>
            <a:off x="457200" y="1600200"/>
            <a:ext cx="8358649" cy="5105400"/>
          </a:xfrm>
        </p:spPr>
        <p:txBody>
          <a:bodyPr>
            <a:normAutofit/>
          </a:bodyPr>
          <a:lstStyle/>
          <a:p>
            <a:pPr>
              <a:spcBef>
                <a:spcPts val="0"/>
              </a:spcBef>
              <a:spcAft>
                <a:spcPts val="1200"/>
              </a:spcAft>
            </a:pPr>
            <a:r>
              <a:rPr lang="en-US" dirty="0">
                <a:solidFill>
                  <a:srgbClr val="007FA3"/>
                </a:solidFill>
              </a:rPr>
              <a:t>Cookies are small text files received when you visit a website</a:t>
            </a:r>
          </a:p>
          <a:p>
            <a:pPr>
              <a:spcBef>
                <a:spcPts val="0"/>
              </a:spcBef>
              <a:spcAft>
                <a:spcPts val="1200"/>
              </a:spcAft>
            </a:pPr>
            <a:r>
              <a:rPr lang="en-US" dirty="0">
                <a:solidFill>
                  <a:srgbClr val="007FA3"/>
                </a:solidFill>
              </a:rPr>
              <a:t>Help companies determine the effectiveness of their marketing</a:t>
            </a:r>
          </a:p>
          <a:p>
            <a:pPr>
              <a:spcBef>
                <a:spcPts val="0"/>
              </a:spcBef>
              <a:spcAft>
                <a:spcPts val="1200"/>
              </a:spcAft>
            </a:pPr>
            <a:r>
              <a:rPr lang="en-US" dirty="0">
                <a:solidFill>
                  <a:srgbClr val="007FA3"/>
                </a:solidFill>
              </a:rPr>
              <a:t>Do not search your hard drive for personal information</a:t>
            </a:r>
          </a:p>
          <a:p>
            <a:pPr>
              <a:spcBef>
                <a:spcPts val="0"/>
              </a:spcBef>
              <a:spcAft>
                <a:spcPts val="1200"/>
              </a:spcAft>
            </a:pPr>
            <a:r>
              <a:rPr lang="en-US" dirty="0">
                <a:solidFill>
                  <a:srgbClr val="007FA3"/>
                </a:solidFill>
              </a:rPr>
              <a:t>May invade your privacy</a:t>
            </a:r>
          </a:p>
          <a:p>
            <a:pPr>
              <a:spcBef>
                <a:spcPts val="0"/>
              </a:spcBef>
              <a:spcAft>
                <a:spcPts val="1200"/>
              </a:spcAft>
            </a:pPr>
            <a:r>
              <a:rPr lang="en-US" dirty="0">
                <a:solidFill>
                  <a:srgbClr val="007FA3"/>
                </a:solidFill>
              </a:rPr>
              <a:t>Pose no security threat</a:t>
            </a:r>
          </a:p>
        </p:txBody>
      </p:sp>
    </p:spTree>
    <p:extLst>
      <p:ext uri="{BB962C8B-B14F-4D97-AF65-F5344CB8AC3E}">
        <p14:creationId xmlns:p14="http://schemas.microsoft.com/office/powerpoint/2010/main" val="104577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Online Annoyances and Social Engineering</a:t>
            </a:r>
            <a:br>
              <a:rPr lang="en-US" sz="3000" dirty="0"/>
            </a:br>
            <a:r>
              <a:rPr lang="en-US" sz="3200" dirty="0"/>
              <a:t>Social Engineering (1 of 3)</a:t>
            </a:r>
            <a:br>
              <a:rPr lang="en-US" sz="3200" dirty="0"/>
            </a:br>
            <a:r>
              <a:rPr lang="en-US" sz="2000" dirty="0"/>
              <a:t>(Objective 9.6)</a:t>
            </a:r>
            <a:endParaRPr lang="en-US" dirty="0"/>
          </a:p>
        </p:txBody>
      </p:sp>
      <p:sp>
        <p:nvSpPr>
          <p:cNvPr id="3" name="Content Placeholder 2"/>
          <p:cNvSpPr>
            <a:spLocks noGrp="1"/>
          </p:cNvSpPr>
          <p:nvPr>
            <p:ph idx="1"/>
          </p:nvPr>
        </p:nvSpPr>
        <p:spPr>
          <a:xfrm>
            <a:off x="457200" y="1600200"/>
            <a:ext cx="8458200" cy="4298034"/>
          </a:xfrm>
        </p:spPr>
        <p:txBody>
          <a:bodyPr>
            <a:normAutofit/>
          </a:bodyPr>
          <a:lstStyle/>
          <a:p>
            <a:pPr>
              <a:spcBef>
                <a:spcPts val="0"/>
              </a:spcBef>
              <a:spcAft>
                <a:spcPts val="2400"/>
              </a:spcAft>
            </a:pPr>
            <a:r>
              <a:rPr lang="en-US" dirty="0">
                <a:solidFill>
                  <a:srgbClr val="007FA3"/>
                </a:solidFill>
              </a:rPr>
              <a:t>Social engineering is any technique using social skills to generate human interaction</a:t>
            </a:r>
          </a:p>
          <a:p>
            <a:pPr lvl="1">
              <a:spcBef>
                <a:spcPts val="0"/>
              </a:spcBef>
              <a:spcAft>
                <a:spcPts val="2400"/>
              </a:spcAft>
            </a:pPr>
            <a:r>
              <a:rPr lang="en-US" dirty="0"/>
              <a:t>Entices individuals to reveal sensitive information</a:t>
            </a:r>
          </a:p>
          <a:p>
            <a:pPr>
              <a:spcBef>
                <a:spcPts val="0"/>
              </a:spcBef>
              <a:spcAft>
                <a:spcPts val="2400"/>
              </a:spcAft>
            </a:pPr>
            <a:r>
              <a:rPr lang="en-US" dirty="0">
                <a:solidFill>
                  <a:srgbClr val="007FA3"/>
                </a:solidFill>
              </a:rPr>
              <a:t>Pretexting involves creating a scenario that sounds legitimate</a:t>
            </a:r>
          </a:p>
        </p:txBody>
      </p:sp>
    </p:spTree>
    <p:extLst>
      <p:ext uri="{BB962C8B-B14F-4D97-AF65-F5344CB8AC3E}">
        <p14:creationId xmlns:p14="http://schemas.microsoft.com/office/powerpoint/2010/main" val="156476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Online Annoyances and Social Engineering</a:t>
            </a:r>
            <a:br>
              <a:rPr lang="en-US" sz="3000" dirty="0"/>
            </a:br>
            <a:r>
              <a:rPr lang="en-US" sz="3200" dirty="0"/>
              <a:t>Social Engineering (2 of 3)</a:t>
            </a:r>
            <a:br>
              <a:rPr lang="en-US" sz="3200" dirty="0"/>
            </a:br>
            <a:r>
              <a:rPr lang="en-US" sz="2000" dirty="0"/>
              <a:t>(Objective 9.6)</a:t>
            </a:r>
            <a:endParaRPr lang="en-US" sz="3200" dirty="0"/>
          </a:p>
        </p:txBody>
      </p:sp>
      <p:sp>
        <p:nvSpPr>
          <p:cNvPr id="3" name="Content Placeholder 2"/>
          <p:cNvSpPr>
            <a:spLocks noGrp="1"/>
          </p:cNvSpPr>
          <p:nvPr>
            <p:ph idx="1"/>
          </p:nvPr>
        </p:nvSpPr>
        <p:spPr>
          <a:xfrm>
            <a:off x="457200" y="1600200"/>
            <a:ext cx="6172199" cy="4876800"/>
          </a:xfrm>
        </p:spPr>
        <p:txBody>
          <a:bodyPr>
            <a:normAutofit/>
          </a:bodyPr>
          <a:lstStyle/>
          <a:p>
            <a:pPr>
              <a:spcBef>
                <a:spcPts val="0"/>
              </a:spcBef>
              <a:spcAft>
                <a:spcPts val="1200"/>
              </a:spcAft>
            </a:pPr>
            <a:r>
              <a:rPr lang="en-US" dirty="0">
                <a:solidFill>
                  <a:srgbClr val="007FA3"/>
                </a:solidFill>
              </a:rPr>
              <a:t>Phishing</a:t>
            </a:r>
          </a:p>
          <a:p>
            <a:pPr lvl="1">
              <a:spcBef>
                <a:spcPts val="0"/>
              </a:spcBef>
              <a:spcAft>
                <a:spcPts val="1200"/>
              </a:spcAft>
            </a:pPr>
            <a:r>
              <a:rPr lang="en-US" dirty="0"/>
              <a:t>Luring people into</a:t>
            </a:r>
            <a:br>
              <a:rPr lang="en-US" dirty="0"/>
            </a:br>
            <a:r>
              <a:rPr lang="en-US" dirty="0"/>
              <a:t>revealing information</a:t>
            </a:r>
          </a:p>
          <a:p>
            <a:pPr>
              <a:spcBef>
                <a:spcPts val="0"/>
              </a:spcBef>
              <a:spcAft>
                <a:spcPts val="1200"/>
              </a:spcAft>
            </a:pPr>
            <a:r>
              <a:rPr lang="en-US" dirty="0">
                <a:solidFill>
                  <a:srgbClr val="007FA3"/>
                </a:solidFill>
              </a:rPr>
              <a:t>Pharming</a:t>
            </a:r>
          </a:p>
          <a:p>
            <a:pPr lvl="1">
              <a:spcBef>
                <a:spcPts val="0"/>
              </a:spcBef>
              <a:spcAft>
                <a:spcPts val="1200"/>
              </a:spcAft>
            </a:pPr>
            <a:r>
              <a:rPr lang="en-US" dirty="0"/>
              <a:t>Malicious code</a:t>
            </a:r>
            <a:br>
              <a:rPr lang="en-US" dirty="0"/>
            </a:br>
            <a:r>
              <a:rPr lang="en-US" dirty="0"/>
              <a:t>planted on your computer to gather information</a:t>
            </a:r>
          </a:p>
          <a:p>
            <a:pPr>
              <a:spcBef>
                <a:spcPts val="0"/>
              </a:spcBef>
              <a:spcAft>
                <a:spcPts val="1200"/>
              </a:spcAft>
            </a:pPr>
            <a:r>
              <a:rPr lang="en-US" dirty="0">
                <a:solidFill>
                  <a:srgbClr val="007FA3"/>
                </a:solidFill>
              </a:rPr>
              <a:t>Guidelines to avoid schemes</a:t>
            </a:r>
          </a:p>
        </p:txBody>
      </p:sp>
      <p:pic>
        <p:nvPicPr>
          <p:cNvPr id="6" name="Picture 5" descr="A web page of HealthCare.gov  shows the Norton Safe Web popup window on top of the page reading, Norton Rating, Secure with a Norton Secured checkmark.">
            <a:extLst>
              <a:ext uri="{FF2B5EF4-FFF2-40B4-BE49-F238E27FC236}">
                <a16:creationId xmlns:a16="http://schemas.microsoft.com/office/drawing/2014/main" id="{83CAC0B7-3183-4110-9E18-47CADB27FD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1600200"/>
            <a:ext cx="4349136" cy="2667000"/>
          </a:xfrm>
          <a:prstGeom prst="rect">
            <a:avLst/>
          </a:prstGeom>
        </p:spPr>
      </p:pic>
    </p:spTree>
    <p:extLst>
      <p:ext uri="{BB962C8B-B14F-4D97-AF65-F5344CB8AC3E}">
        <p14:creationId xmlns:p14="http://schemas.microsoft.com/office/powerpoint/2010/main" val="276316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Online Annoyances and Social Engineering</a:t>
            </a:r>
            <a:br>
              <a:rPr lang="en-US" sz="4050" dirty="0"/>
            </a:br>
            <a:r>
              <a:rPr lang="en-US" sz="3200" dirty="0"/>
              <a:t>Social Engineering (3 of 3)</a:t>
            </a:r>
            <a:br>
              <a:rPr lang="en-US" sz="3200" dirty="0"/>
            </a:br>
            <a:r>
              <a:rPr lang="en-US" sz="2000" dirty="0"/>
              <a:t>(Objective 9.6)</a:t>
            </a:r>
            <a:endParaRPr lang="en-US" sz="3200" dirty="0"/>
          </a:p>
        </p:txBody>
      </p:sp>
      <p:sp>
        <p:nvSpPr>
          <p:cNvPr id="3" name="Content Placeholder 2"/>
          <p:cNvSpPr>
            <a:spLocks noGrp="1"/>
          </p:cNvSpPr>
          <p:nvPr>
            <p:ph idx="1"/>
          </p:nvPr>
        </p:nvSpPr>
        <p:spPr>
          <a:xfrm>
            <a:off x="457200" y="1600200"/>
            <a:ext cx="8382000" cy="2286000"/>
          </a:xfrm>
        </p:spPr>
        <p:txBody>
          <a:bodyPr>
            <a:normAutofit/>
          </a:bodyPr>
          <a:lstStyle/>
          <a:p>
            <a:pPr>
              <a:spcBef>
                <a:spcPts val="0"/>
              </a:spcBef>
              <a:spcAft>
                <a:spcPts val="1200"/>
              </a:spcAft>
            </a:pPr>
            <a:r>
              <a:rPr lang="en-US" dirty="0">
                <a:solidFill>
                  <a:srgbClr val="007FA3"/>
                </a:solidFill>
              </a:rPr>
              <a:t>Scareware</a:t>
            </a:r>
          </a:p>
          <a:p>
            <a:pPr lvl="1">
              <a:spcBef>
                <a:spcPts val="0"/>
              </a:spcBef>
              <a:spcAft>
                <a:spcPts val="1200"/>
              </a:spcAft>
            </a:pPr>
            <a:r>
              <a:rPr lang="en-US" dirty="0"/>
              <a:t>Type of malware</a:t>
            </a:r>
          </a:p>
          <a:p>
            <a:pPr lvl="1">
              <a:spcBef>
                <a:spcPts val="0"/>
              </a:spcBef>
              <a:spcAft>
                <a:spcPts val="1200"/>
              </a:spcAft>
            </a:pPr>
            <a:r>
              <a:rPr lang="en-US" dirty="0"/>
              <a:t>Attempts to convince you something is wrong … and to pay money to fix it</a:t>
            </a:r>
          </a:p>
        </p:txBody>
      </p:sp>
      <p:pic>
        <p:nvPicPr>
          <p:cNvPr id="6" name="Picture 5" descr="The text reads:&#10;Along with other NHS hospitals, our hospitals are experiencing a major computer problem which is affecting a range of our clinical and non-clinical systems - including telephones. The Trusts IT specialists are working to resolve the problem as quickly as possible.">
            <a:extLst>
              <a:ext uri="{FF2B5EF4-FFF2-40B4-BE49-F238E27FC236}">
                <a16:creationId xmlns:a16="http://schemas.microsoft.com/office/drawing/2014/main" id="{B3F69D96-F9B7-44E6-A338-06F1016C9F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3810000"/>
            <a:ext cx="3614338" cy="2529220"/>
          </a:xfrm>
          <a:prstGeom prst="rect">
            <a:avLst/>
          </a:prstGeom>
        </p:spPr>
      </p:pic>
    </p:spTree>
    <p:extLst>
      <p:ext uri="{BB962C8B-B14F-4D97-AF65-F5344CB8AC3E}">
        <p14:creationId xmlns:p14="http://schemas.microsoft.com/office/powerpoint/2010/main" val="310047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0200"/>
            <a:ext cx="8458200" cy="5257800"/>
          </a:xfrm>
        </p:spPr>
        <p:txBody>
          <a:bodyPr>
            <a:normAutofit/>
          </a:bodyPr>
          <a:lstStyle/>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9.1  Describe how identity theft is committed and the types of scams identity thieves perpetrate.</a:t>
            </a:r>
          </a:p>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9.2  Describe the different types of hackers and the tools they use.</a:t>
            </a:r>
          </a:p>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9.3  Explain what a computer virus is, why it is a threat to your security, how a computing device catches a virus, and the symptoms it may display.</a:t>
            </a:r>
          </a:p>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9.4  List the different categories of computer viruses, and describe their behaviors.</a:t>
            </a:r>
          </a:p>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9.5  Explain what malware, spam, and cookies are and how they impact your security.</a:t>
            </a:r>
          </a:p>
        </p:txBody>
      </p:sp>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3)</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0"/>
            <a:ext cx="8686800" cy="1600200"/>
          </a:xfrm>
        </p:spPr>
        <p:txBody>
          <a:bodyPr>
            <a:noAutofit/>
          </a:bodyPr>
          <a:lstStyle/>
          <a:p>
            <a:pPr eaLnBrk="1" hangingPunct="1">
              <a:defRPr/>
            </a:pPr>
            <a:r>
              <a:rPr lang="en-US" dirty="0"/>
              <a:t>Restricting Access to Your Digital Assets</a:t>
            </a:r>
            <a:br>
              <a:rPr lang="en-US" sz="3000" dirty="0"/>
            </a:br>
            <a:r>
              <a:rPr lang="en-US" sz="3200" dirty="0"/>
              <a:t>Firewalls (1 of 2)</a:t>
            </a:r>
            <a:br>
              <a:rPr lang="en-US" sz="3200" dirty="0"/>
            </a:br>
            <a:r>
              <a:rPr lang="en-US" sz="2000" dirty="0"/>
              <a:t>(Objective 9.7)</a:t>
            </a:r>
            <a:endParaRPr lang="en-US" sz="2400" dirty="0"/>
          </a:p>
        </p:txBody>
      </p:sp>
      <p:sp>
        <p:nvSpPr>
          <p:cNvPr id="117763" name="Rectangle 3"/>
          <p:cNvSpPr>
            <a:spLocks noGrp="1" noChangeArrowheads="1"/>
          </p:cNvSpPr>
          <p:nvPr>
            <p:ph idx="1"/>
          </p:nvPr>
        </p:nvSpPr>
        <p:spPr>
          <a:xfrm>
            <a:off x="457200" y="1600201"/>
            <a:ext cx="8229600" cy="1981200"/>
          </a:xfrm>
        </p:spPr>
        <p:txBody>
          <a:bodyPr>
            <a:normAutofit/>
          </a:bodyPr>
          <a:lstStyle/>
          <a:p>
            <a:pPr>
              <a:spcBef>
                <a:spcPts val="0"/>
              </a:spcBef>
              <a:spcAft>
                <a:spcPts val="1200"/>
              </a:spcAft>
            </a:pPr>
            <a:r>
              <a:rPr lang="en-US" dirty="0">
                <a:solidFill>
                  <a:srgbClr val="007FA3"/>
                </a:solidFill>
              </a:rPr>
              <a:t>Firewall—hardware or software</a:t>
            </a:r>
          </a:p>
          <a:p>
            <a:pPr>
              <a:spcBef>
                <a:spcPts val="0"/>
              </a:spcBef>
              <a:spcAft>
                <a:spcPts val="1200"/>
              </a:spcAft>
            </a:pPr>
            <a:r>
              <a:rPr lang="en-US" dirty="0">
                <a:solidFill>
                  <a:srgbClr val="007FA3"/>
                </a:solidFill>
              </a:rPr>
              <a:t>Windows and </a:t>
            </a:r>
            <a:r>
              <a:rPr lang="en-US" dirty="0" err="1">
                <a:solidFill>
                  <a:srgbClr val="007FA3"/>
                </a:solidFill>
              </a:rPr>
              <a:t>macOS</a:t>
            </a:r>
            <a:r>
              <a:rPr lang="en-US" dirty="0">
                <a:solidFill>
                  <a:srgbClr val="007FA3"/>
                </a:solidFill>
              </a:rPr>
              <a:t> include firewalls</a:t>
            </a:r>
          </a:p>
          <a:p>
            <a:pPr>
              <a:spcBef>
                <a:spcPts val="0"/>
              </a:spcBef>
              <a:spcAft>
                <a:spcPts val="1200"/>
              </a:spcAft>
            </a:pPr>
            <a:r>
              <a:rPr lang="en-US" dirty="0">
                <a:solidFill>
                  <a:srgbClr val="007FA3"/>
                </a:solidFill>
              </a:rPr>
              <a:t>Security suites include firewall software</a:t>
            </a:r>
          </a:p>
        </p:txBody>
      </p:sp>
      <p:pic>
        <p:nvPicPr>
          <p:cNvPr id="5" name="Picture 4" descr="The diagram shows a laptop placed on one side of a brick wall (representing a firewall) that lets in only legitimate information requests through the wall. On the other side of the wall, Internet sends in data packets, out of which some blocked packets are sent out. The data that goes out from the wall are filtered packets.">
            <a:extLst>
              <a:ext uri="{FF2B5EF4-FFF2-40B4-BE49-F238E27FC236}">
                <a16:creationId xmlns:a16="http://schemas.microsoft.com/office/drawing/2014/main" id="{6E207CC9-B38E-4020-831E-8D05AC8DC8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709" y="3505200"/>
            <a:ext cx="2906463" cy="2667000"/>
          </a:xfrm>
          <a:prstGeom prst="rect">
            <a:avLst/>
          </a:prstGeom>
        </p:spPr>
      </p:pic>
      <p:pic>
        <p:nvPicPr>
          <p:cNvPr id="7" name="Picture 6" descr="A screenshot of the Windows Firewall dialog box, which shows Windows Firewall state as On, and Incoming connections reading, Block all connections to apps that are not on the list of allowed apps.">
            <a:extLst>
              <a:ext uri="{FF2B5EF4-FFF2-40B4-BE49-F238E27FC236}">
                <a16:creationId xmlns:a16="http://schemas.microsoft.com/office/drawing/2014/main" id="{CED60A09-9B3A-4579-9C97-F6CD2BC03D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1198" y="3505199"/>
            <a:ext cx="5186602" cy="2811701"/>
          </a:xfrm>
          <a:prstGeom prst="rect">
            <a:avLst/>
          </a:prstGeom>
        </p:spPr>
      </p:pic>
    </p:spTree>
    <p:extLst>
      <p:ext uri="{BB962C8B-B14F-4D97-AF65-F5344CB8AC3E}">
        <p14:creationId xmlns:p14="http://schemas.microsoft.com/office/powerpoint/2010/main" val="232991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686800" cy="1600201"/>
          </a:xfrm>
        </p:spPr>
        <p:txBody>
          <a:bodyPr>
            <a:normAutofit fontScale="90000"/>
          </a:bodyPr>
          <a:lstStyle/>
          <a:p>
            <a:r>
              <a:rPr lang="en-US" sz="3800" dirty="0"/>
              <a:t>Restricting Access to Your Digital Assets</a:t>
            </a:r>
            <a:br>
              <a:rPr lang="en-US" sz="3000" dirty="0"/>
            </a:br>
            <a:r>
              <a:rPr lang="en-US" sz="3600" dirty="0"/>
              <a:t>Firewalls (2 of 2)</a:t>
            </a:r>
            <a:br>
              <a:rPr lang="en-US" sz="3600" dirty="0"/>
            </a:br>
            <a:r>
              <a:rPr lang="en-US" sz="2200" dirty="0"/>
              <a:t>(Objective 9.7)</a:t>
            </a:r>
            <a:endParaRPr lang="en-US" sz="3600" dirty="0"/>
          </a:p>
        </p:txBody>
      </p:sp>
      <p:sp>
        <p:nvSpPr>
          <p:cNvPr id="3" name="Content Placeholder 2"/>
          <p:cNvSpPr>
            <a:spLocks noGrp="1"/>
          </p:cNvSpPr>
          <p:nvPr>
            <p:ph idx="1"/>
          </p:nvPr>
        </p:nvSpPr>
        <p:spPr>
          <a:xfrm>
            <a:off x="457200" y="1600200"/>
            <a:ext cx="8686800" cy="4800600"/>
          </a:xfrm>
        </p:spPr>
        <p:txBody>
          <a:bodyPr>
            <a:normAutofit/>
          </a:bodyPr>
          <a:lstStyle/>
          <a:p>
            <a:pPr>
              <a:spcBef>
                <a:spcPts val="0"/>
              </a:spcBef>
              <a:spcAft>
                <a:spcPts val="900"/>
              </a:spcAft>
            </a:pPr>
            <a:r>
              <a:rPr lang="en-US" dirty="0">
                <a:solidFill>
                  <a:srgbClr val="007FA3"/>
                </a:solidFill>
              </a:rPr>
              <a:t>Packet filtering</a:t>
            </a:r>
          </a:p>
          <a:p>
            <a:pPr lvl="1">
              <a:spcBef>
                <a:spcPts val="0"/>
              </a:spcBef>
              <a:spcAft>
                <a:spcPts val="900"/>
              </a:spcAft>
            </a:pPr>
            <a:r>
              <a:rPr lang="en-US" dirty="0"/>
              <a:t>Filter out packets sent to logical ports</a:t>
            </a:r>
          </a:p>
          <a:p>
            <a:pPr>
              <a:spcBef>
                <a:spcPts val="0"/>
              </a:spcBef>
              <a:spcAft>
                <a:spcPts val="900"/>
              </a:spcAft>
            </a:pPr>
            <a:r>
              <a:rPr lang="en-US" dirty="0">
                <a:solidFill>
                  <a:srgbClr val="007FA3"/>
                </a:solidFill>
              </a:rPr>
              <a:t>Logical port blocking</a:t>
            </a:r>
          </a:p>
          <a:p>
            <a:pPr lvl="1">
              <a:spcBef>
                <a:spcPts val="0"/>
              </a:spcBef>
              <a:spcAft>
                <a:spcPts val="900"/>
              </a:spcAft>
            </a:pPr>
            <a:r>
              <a:rPr lang="en-US" dirty="0"/>
              <a:t>Completely refuses requests from the Internet asking for access to specific ports</a:t>
            </a:r>
          </a:p>
          <a:p>
            <a:pPr>
              <a:spcBef>
                <a:spcPts val="0"/>
              </a:spcBef>
              <a:spcAft>
                <a:spcPts val="900"/>
              </a:spcAft>
            </a:pPr>
            <a:r>
              <a:rPr lang="en-US" dirty="0"/>
              <a:t>Network address translation</a:t>
            </a:r>
          </a:p>
          <a:p>
            <a:pPr lvl="1">
              <a:spcBef>
                <a:spcPts val="0"/>
              </a:spcBef>
              <a:spcAft>
                <a:spcPts val="900"/>
              </a:spcAft>
            </a:pPr>
            <a:r>
              <a:rPr lang="en-US" dirty="0"/>
              <a:t>Assign IP addresses on a network</a:t>
            </a:r>
          </a:p>
        </p:txBody>
      </p:sp>
    </p:spTree>
    <p:extLst>
      <p:ext uri="{BB962C8B-B14F-4D97-AF65-F5344CB8AC3E}">
        <p14:creationId xmlns:p14="http://schemas.microsoft.com/office/powerpoint/2010/main" val="50387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686800" cy="1600201"/>
          </a:xfrm>
        </p:spPr>
        <p:txBody>
          <a:bodyPr>
            <a:normAutofit fontScale="90000"/>
          </a:bodyPr>
          <a:lstStyle/>
          <a:p>
            <a:r>
              <a:rPr lang="en-US" sz="3800" dirty="0"/>
              <a:t>Restricting Access to Your Digital Assets</a:t>
            </a:r>
            <a:br>
              <a:rPr lang="en-US" sz="3000" dirty="0"/>
            </a:br>
            <a:r>
              <a:rPr lang="en-US" sz="3600" dirty="0"/>
              <a:t>Preventing Virus Infections (1 of 3)</a:t>
            </a:r>
            <a:br>
              <a:rPr lang="en-US" sz="3600" dirty="0"/>
            </a:br>
            <a:r>
              <a:rPr lang="en-US" sz="2200" dirty="0"/>
              <a:t>(Objective 9.8)</a:t>
            </a:r>
            <a:endParaRPr lang="en-US" sz="3600" dirty="0"/>
          </a:p>
        </p:txBody>
      </p:sp>
      <p:sp>
        <p:nvSpPr>
          <p:cNvPr id="3" name="Content Placeholder 2"/>
          <p:cNvSpPr>
            <a:spLocks noGrp="1"/>
          </p:cNvSpPr>
          <p:nvPr>
            <p:ph idx="1"/>
          </p:nvPr>
        </p:nvSpPr>
        <p:spPr>
          <a:xfrm>
            <a:off x="457201" y="1600200"/>
            <a:ext cx="4267200" cy="5257800"/>
          </a:xfrm>
        </p:spPr>
        <p:txBody>
          <a:bodyPr>
            <a:normAutofit/>
          </a:bodyPr>
          <a:lstStyle/>
          <a:p>
            <a:pPr>
              <a:spcBef>
                <a:spcPts val="0"/>
              </a:spcBef>
              <a:spcAft>
                <a:spcPts val="1000"/>
              </a:spcAft>
            </a:pPr>
            <a:r>
              <a:rPr lang="en-US" dirty="0">
                <a:solidFill>
                  <a:srgbClr val="007FA3"/>
                </a:solidFill>
              </a:rPr>
              <a:t>Antivirus software </a:t>
            </a:r>
          </a:p>
          <a:p>
            <a:pPr lvl="1">
              <a:spcBef>
                <a:spcPts val="0"/>
              </a:spcBef>
              <a:spcAft>
                <a:spcPts val="1000"/>
              </a:spcAft>
            </a:pPr>
            <a:r>
              <a:rPr lang="en-US" dirty="0"/>
              <a:t>Detects viruses and</a:t>
            </a:r>
            <a:br>
              <a:rPr lang="en-US" dirty="0"/>
            </a:br>
            <a:r>
              <a:rPr lang="en-US" dirty="0"/>
              <a:t>protects your computer</a:t>
            </a:r>
          </a:p>
          <a:p>
            <a:pPr>
              <a:spcBef>
                <a:spcPts val="0"/>
              </a:spcBef>
              <a:spcAft>
                <a:spcPts val="1000"/>
              </a:spcAft>
            </a:pPr>
            <a:r>
              <a:rPr lang="en-US" dirty="0">
                <a:solidFill>
                  <a:srgbClr val="007FA3"/>
                </a:solidFill>
              </a:rPr>
              <a:t>Popular programs</a:t>
            </a:r>
          </a:p>
          <a:p>
            <a:pPr lvl="1">
              <a:spcBef>
                <a:spcPts val="0"/>
              </a:spcBef>
              <a:spcAft>
                <a:spcPts val="1000"/>
              </a:spcAft>
            </a:pPr>
            <a:r>
              <a:rPr lang="en-US" dirty="0"/>
              <a:t>Symantec</a:t>
            </a:r>
          </a:p>
          <a:p>
            <a:pPr lvl="1">
              <a:spcBef>
                <a:spcPts val="0"/>
              </a:spcBef>
              <a:spcAft>
                <a:spcPts val="1000"/>
              </a:spcAft>
            </a:pPr>
            <a:r>
              <a:rPr lang="en-US" dirty="0"/>
              <a:t>Kaspersky</a:t>
            </a:r>
          </a:p>
          <a:p>
            <a:pPr lvl="1">
              <a:spcBef>
                <a:spcPts val="0"/>
              </a:spcBef>
              <a:spcAft>
                <a:spcPts val="1000"/>
              </a:spcAft>
            </a:pPr>
            <a:r>
              <a:rPr lang="en-US" dirty="0"/>
              <a:t>Trend Micro</a:t>
            </a:r>
          </a:p>
          <a:p>
            <a:pPr lvl="1">
              <a:spcBef>
                <a:spcPts val="0"/>
              </a:spcBef>
              <a:spcAft>
                <a:spcPts val="1000"/>
              </a:spcAft>
            </a:pPr>
            <a:r>
              <a:rPr lang="en-US" dirty="0"/>
              <a:t>Avast</a:t>
            </a:r>
          </a:p>
        </p:txBody>
      </p:sp>
      <p:pic>
        <p:nvPicPr>
          <p:cNvPr id="6" name="Picture 5" descr="A screenshot of the Trend Micro internet security page, which has options for selecting a smart schedule or setting a specific schedule, and a quick scan or a full scan.">
            <a:extLst>
              <a:ext uri="{FF2B5EF4-FFF2-40B4-BE49-F238E27FC236}">
                <a16:creationId xmlns:a16="http://schemas.microsoft.com/office/drawing/2014/main" id="{D8EFA437-1C91-48CB-A744-EC0346AA6E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2743200"/>
            <a:ext cx="4495799" cy="3474919"/>
          </a:xfrm>
          <a:prstGeom prst="rect">
            <a:avLst/>
          </a:prstGeom>
        </p:spPr>
      </p:pic>
    </p:spTree>
    <p:extLst>
      <p:ext uri="{BB962C8B-B14F-4D97-AF65-F5344CB8AC3E}">
        <p14:creationId xmlns:p14="http://schemas.microsoft.com/office/powerpoint/2010/main" val="296814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686800" cy="1600201"/>
          </a:xfrm>
        </p:spPr>
        <p:txBody>
          <a:bodyPr>
            <a:normAutofit fontScale="90000"/>
          </a:bodyPr>
          <a:lstStyle/>
          <a:p>
            <a:r>
              <a:rPr lang="en-US" sz="3800" dirty="0"/>
              <a:t>Restricting Access to Your Digital Assets</a:t>
            </a:r>
            <a:br>
              <a:rPr lang="en-US" sz="3000" dirty="0"/>
            </a:br>
            <a:r>
              <a:rPr lang="en-US" sz="3600" dirty="0"/>
              <a:t>Preventing Virus Infections (2 of 3)</a:t>
            </a:r>
            <a:br>
              <a:rPr lang="en-US" sz="3600" dirty="0"/>
            </a:br>
            <a:r>
              <a:rPr lang="en-US" sz="2200" dirty="0"/>
              <a:t>(Objective 9.8)</a:t>
            </a:r>
            <a:endParaRPr lang="en-US" sz="3600" dirty="0"/>
          </a:p>
        </p:txBody>
      </p:sp>
      <p:sp>
        <p:nvSpPr>
          <p:cNvPr id="3" name="Content Placeholder 2"/>
          <p:cNvSpPr>
            <a:spLocks noGrp="1"/>
          </p:cNvSpPr>
          <p:nvPr>
            <p:ph idx="1"/>
          </p:nvPr>
        </p:nvSpPr>
        <p:spPr>
          <a:xfrm>
            <a:off x="457200" y="1600200"/>
            <a:ext cx="8305800" cy="5257800"/>
          </a:xfrm>
        </p:spPr>
        <p:txBody>
          <a:bodyPr>
            <a:normAutofit/>
          </a:bodyPr>
          <a:lstStyle/>
          <a:p>
            <a:pPr>
              <a:spcBef>
                <a:spcPts val="0"/>
              </a:spcBef>
              <a:spcAft>
                <a:spcPts val="1000"/>
              </a:spcAft>
            </a:pPr>
            <a:r>
              <a:rPr lang="en-US" dirty="0">
                <a:solidFill>
                  <a:srgbClr val="007FA3"/>
                </a:solidFill>
              </a:rPr>
              <a:t>Virus signature</a:t>
            </a:r>
          </a:p>
          <a:p>
            <a:pPr lvl="1">
              <a:spcBef>
                <a:spcPts val="0"/>
              </a:spcBef>
              <a:spcAft>
                <a:spcPts val="1000"/>
              </a:spcAft>
            </a:pPr>
            <a:r>
              <a:rPr lang="en-US" dirty="0"/>
              <a:t>Portion of the virus code that’s unique to a particular computer virus</a:t>
            </a:r>
          </a:p>
          <a:p>
            <a:pPr>
              <a:spcBef>
                <a:spcPts val="0"/>
              </a:spcBef>
              <a:spcAft>
                <a:spcPts val="1000"/>
              </a:spcAft>
            </a:pPr>
            <a:r>
              <a:rPr lang="en-US" dirty="0">
                <a:solidFill>
                  <a:srgbClr val="007FA3"/>
                </a:solidFill>
              </a:rPr>
              <a:t>Quarantining</a:t>
            </a:r>
          </a:p>
          <a:p>
            <a:pPr lvl="1">
              <a:spcBef>
                <a:spcPts val="0"/>
              </a:spcBef>
              <a:spcAft>
                <a:spcPts val="1000"/>
              </a:spcAft>
            </a:pPr>
            <a:r>
              <a:rPr lang="en-US" dirty="0"/>
              <a:t>Placing virus in a secure area so it won’t spread to other files</a:t>
            </a:r>
          </a:p>
          <a:p>
            <a:pPr>
              <a:spcBef>
                <a:spcPts val="0"/>
              </a:spcBef>
              <a:spcAft>
                <a:spcPts val="1000"/>
              </a:spcAft>
            </a:pPr>
            <a:r>
              <a:rPr lang="en-US" dirty="0">
                <a:solidFill>
                  <a:srgbClr val="007FA3"/>
                </a:solidFill>
              </a:rPr>
              <a:t>Inoculation</a:t>
            </a:r>
          </a:p>
          <a:p>
            <a:pPr lvl="1">
              <a:spcBef>
                <a:spcPts val="0"/>
              </a:spcBef>
              <a:spcAft>
                <a:spcPts val="1000"/>
              </a:spcAft>
            </a:pPr>
            <a:r>
              <a:rPr lang="en-US" dirty="0"/>
              <a:t>Records key attributes about your computer files and keep stats in secure place</a:t>
            </a:r>
          </a:p>
        </p:txBody>
      </p:sp>
    </p:spTree>
    <p:extLst>
      <p:ext uri="{BB962C8B-B14F-4D97-AF65-F5344CB8AC3E}">
        <p14:creationId xmlns:p14="http://schemas.microsoft.com/office/powerpoint/2010/main" val="64229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686800" cy="1600201"/>
          </a:xfrm>
        </p:spPr>
        <p:txBody>
          <a:bodyPr>
            <a:normAutofit fontScale="90000"/>
          </a:bodyPr>
          <a:lstStyle/>
          <a:p>
            <a:r>
              <a:rPr lang="en-US" sz="3800" dirty="0"/>
              <a:t>Restricting Access to Your Digital Assets</a:t>
            </a:r>
            <a:br>
              <a:rPr lang="en-US" sz="3000" dirty="0"/>
            </a:br>
            <a:r>
              <a:rPr lang="en-US" sz="3600" dirty="0"/>
              <a:t>Preventing Virus Infections (3 of 3)</a:t>
            </a:r>
            <a:br>
              <a:rPr lang="en-US" sz="3600" dirty="0"/>
            </a:br>
            <a:r>
              <a:rPr lang="en-US" sz="2200" dirty="0"/>
              <a:t>(Objective 9.8)</a:t>
            </a:r>
            <a:endParaRPr lang="en-US" sz="3600" dirty="0"/>
          </a:p>
        </p:txBody>
      </p:sp>
      <p:sp>
        <p:nvSpPr>
          <p:cNvPr id="3" name="Content Placeholder 2"/>
          <p:cNvSpPr>
            <a:spLocks noGrp="1"/>
          </p:cNvSpPr>
          <p:nvPr>
            <p:ph idx="1"/>
          </p:nvPr>
        </p:nvSpPr>
        <p:spPr>
          <a:xfrm>
            <a:off x="457200" y="1600200"/>
            <a:ext cx="8305800" cy="5257800"/>
          </a:xfrm>
        </p:spPr>
        <p:txBody>
          <a:bodyPr>
            <a:normAutofit/>
          </a:bodyPr>
          <a:lstStyle/>
          <a:p>
            <a:pPr>
              <a:spcBef>
                <a:spcPts val="0"/>
              </a:spcBef>
              <a:spcAft>
                <a:spcPts val="1000"/>
              </a:spcAft>
            </a:pPr>
            <a:r>
              <a:rPr lang="en-US" dirty="0">
                <a:solidFill>
                  <a:srgbClr val="007FA3"/>
                </a:solidFill>
              </a:rPr>
              <a:t>Drive-by </a:t>
            </a:r>
            <a:r>
              <a:rPr lang="en-US" dirty="0"/>
              <a:t>download</a:t>
            </a:r>
          </a:p>
          <a:p>
            <a:pPr lvl="1">
              <a:spcBef>
                <a:spcPts val="0"/>
              </a:spcBef>
              <a:spcAft>
                <a:spcPts val="1000"/>
              </a:spcAft>
            </a:pPr>
            <a:r>
              <a:rPr lang="en-US" dirty="0"/>
              <a:t>Exploit weaknesses in operating systems</a:t>
            </a:r>
          </a:p>
        </p:txBody>
      </p:sp>
      <p:pic>
        <p:nvPicPr>
          <p:cNvPr id="6" name="Picture 5" descr="• Update Status with options Check for updates and Update history.&#10;• Update settings with options:&#10;          -Change activation hours&#10;          -Restart options&#10;          -Advanced options&#10;• Information on the latest update">
            <a:extLst>
              <a:ext uri="{FF2B5EF4-FFF2-40B4-BE49-F238E27FC236}">
                <a16:creationId xmlns:a16="http://schemas.microsoft.com/office/drawing/2014/main" id="{7857E39D-0BD0-47AF-886F-0BD781CC86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2819400"/>
            <a:ext cx="4267200" cy="3540038"/>
          </a:xfrm>
          <a:prstGeom prst="rect">
            <a:avLst/>
          </a:prstGeom>
        </p:spPr>
      </p:pic>
    </p:spTree>
    <p:extLst>
      <p:ext uri="{BB962C8B-B14F-4D97-AF65-F5344CB8AC3E}">
        <p14:creationId xmlns:p14="http://schemas.microsoft.com/office/powerpoint/2010/main" val="170142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686800" cy="1600200"/>
          </a:xfrm>
        </p:spPr>
        <p:txBody>
          <a:bodyPr>
            <a:noAutofit/>
          </a:bodyPr>
          <a:lstStyle/>
          <a:p>
            <a:r>
              <a:rPr lang="en-US" dirty="0"/>
              <a:t>Restricting Access to Your Digital Assets</a:t>
            </a:r>
            <a:br>
              <a:rPr lang="en-US" sz="2700" dirty="0"/>
            </a:br>
            <a:r>
              <a:rPr lang="en-US" sz="3100" dirty="0"/>
              <a:t>Authentication: Passwords and Biometrics (1 of 2)</a:t>
            </a:r>
            <a:br>
              <a:rPr lang="en-US" sz="3100" dirty="0"/>
            </a:br>
            <a:r>
              <a:rPr lang="en-US" sz="2000" dirty="0"/>
              <a:t>(Objective 9.9)</a:t>
            </a:r>
            <a:endParaRPr lang="en-US" sz="3000" dirty="0"/>
          </a:p>
        </p:txBody>
      </p:sp>
      <p:sp>
        <p:nvSpPr>
          <p:cNvPr id="8" name="Content Placeholder 7"/>
          <p:cNvSpPr>
            <a:spLocks noGrp="1"/>
          </p:cNvSpPr>
          <p:nvPr>
            <p:ph idx="1"/>
          </p:nvPr>
        </p:nvSpPr>
        <p:spPr>
          <a:xfrm>
            <a:off x="457200" y="1600200"/>
            <a:ext cx="8229600" cy="4648199"/>
          </a:xfrm>
        </p:spPr>
        <p:txBody>
          <a:bodyPr>
            <a:normAutofit/>
          </a:bodyPr>
          <a:lstStyle/>
          <a:p>
            <a:pPr>
              <a:spcBef>
                <a:spcPts val="0"/>
              </a:spcBef>
              <a:spcAft>
                <a:spcPts val="1800"/>
              </a:spcAft>
            </a:pPr>
            <a:r>
              <a:rPr lang="en-US" dirty="0">
                <a:solidFill>
                  <a:srgbClr val="007FA3"/>
                </a:solidFill>
              </a:rPr>
              <a:t>Need strong passwords</a:t>
            </a:r>
          </a:p>
          <a:p>
            <a:pPr>
              <a:spcBef>
                <a:spcPts val="0"/>
              </a:spcBef>
              <a:spcAft>
                <a:spcPts val="1800"/>
              </a:spcAft>
            </a:pPr>
            <a:r>
              <a:rPr lang="en-US" dirty="0">
                <a:solidFill>
                  <a:srgbClr val="007FA3"/>
                </a:solidFill>
              </a:rPr>
              <a:t>Password strength tests </a:t>
            </a:r>
          </a:p>
          <a:p>
            <a:pPr>
              <a:spcBef>
                <a:spcPts val="0"/>
              </a:spcBef>
              <a:spcAft>
                <a:spcPts val="1800"/>
              </a:spcAft>
            </a:pPr>
            <a:r>
              <a:rPr lang="en-US" dirty="0">
                <a:solidFill>
                  <a:srgbClr val="007FA3"/>
                </a:solidFill>
              </a:rPr>
              <a:t>Operating systems have built-in password protection</a:t>
            </a:r>
          </a:p>
          <a:p>
            <a:pPr>
              <a:spcBef>
                <a:spcPts val="0"/>
              </a:spcBef>
              <a:spcAft>
                <a:spcPts val="1800"/>
              </a:spcAft>
            </a:pPr>
            <a:r>
              <a:rPr lang="en-US" dirty="0">
                <a:solidFill>
                  <a:srgbClr val="007FA3"/>
                </a:solidFill>
              </a:rPr>
              <a:t>Managing passwords</a:t>
            </a:r>
          </a:p>
        </p:txBody>
      </p:sp>
    </p:spTree>
    <p:extLst>
      <p:ext uri="{BB962C8B-B14F-4D97-AF65-F5344CB8AC3E}">
        <p14:creationId xmlns:p14="http://schemas.microsoft.com/office/powerpoint/2010/main" val="314206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Restricting Access to Your Digital Assets</a:t>
            </a:r>
            <a:br>
              <a:rPr lang="en-US" sz="2800" dirty="0"/>
            </a:br>
            <a:r>
              <a:rPr lang="en-US" sz="3100" dirty="0"/>
              <a:t>Authentication: Passwords and Biometrics (2 of 2)</a:t>
            </a:r>
            <a:br>
              <a:rPr lang="en-US" sz="3600" dirty="0"/>
            </a:br>
            <a:r>
              <a:rPr lang="en-US" sz="2000" dirty="0"/>
              <a:t>(Objective 9.9)</a:t>
            </a:r>
            <a:endParaRPr lang="en-US" sz="3600" dirty="0"/>
          </a:p>
        </p:txBody>
      </p:sp>
      <p:sp>
        <p:nvSpPr>
          <p:cNvPr id="3" name="Content Placeholder 2"/>
          <p:cNvSpPr>
            <a:spLocks noGrp="1"/>
          </p:cNvSpPr>
          <p:nvPr>
            <p:ph idx="1"/>
          </p:nvPr>
        </p:nvSpPr>
        <p:spPr>
          <a:xfrm>
            <a:off x="457201" y="1600200"/>
            <a:ext cx="8458199" cy="4572000"/>
          </a:xfrm>
        </p:spPr>
        <p:txBody>
          <a:bodyPr/>
          <a:lstStyle/>
          <a:p>
            <a:pPr>
              <a:spcBef>
                <a:spcPts val="0"/>
              </a:spcBef>
              <a:spcAft>
                <a:spcPts val="600"/>
              </a:spcAft>
            </a:pPr>
            <a:r>
              <a:rPr lang="en-US" dirty="0"/>
              <a:t>Biometric Authentication Devices</a:t>
            </a:r>
          </a:p>
          <a:p>
            <a:pPr lvl="1">
              <a:spcBef>
                <a:spcPts val="0"/>
              </a:spcBef>
              <a:spcAft>
                <a:spcPts val="600"/>
              </a:spcAft>
            </a:pPr>
            <a:r>
              <a:rPr lang="en-US" dirty="0">
                <a:solidFill>
                  <a:schemeClr val="tx1"/>
                </a:solidFill>
              </a:rPr>
              <a:t>Fingerprint</a:t>
            </a:r>
          </a:p>
          <a:p>
            <a:pPr lvl="1">
              <a:spcBef>
                <a:spcPts val="0"/>
              </a:spcBef>
              <a:spcAft>
                <a:spcPts val="600"/>
              </a:spcAft>
            </a:pPr>
            <a:r>
              <a:rPr lang="en-US" dirty="0">
                <a:solidFill>
                  <a:schemeClr val="tx1"/>
                </a:solidFill>
              </a:rPr>
              <a:t>Iris pattern in eye</a:t>
            </a:r>
          </a:p>
          <a:p>
            <a:pPr lvl="1">
              <a:spcBef>
                <a:spcPts val="0"/>
              </a:spcBef>
              <a:spcAft>
                <a:spcPts val="600"/>
              </a:spcAft>
            </a:pPr>
            <a:r>
              <a:rPr lang="en-US" dirty="0">
                <a:solidFill>
                  <a:schemeClr val="tx1"/>
                </a:solidFill>
              </a:rPr>
              <a:t>Voice authentication</a:t>
            </a:r>
          </a:p>
          <a:p>
            <a:pPr lvl="1">
              <a:spcBef>
                <a:spcPts val="0"/>
              </a:spcBef>
              <a:spcAft>
                <a:spcPts val="600"/>
              </a:spcAft>
            </a:pPr>
            <a:r>
              <a:rPr lang="en-US" dirty="0">
                <a:solidFill>
                  <a:schemeClr val="tx1"/>
                </a:solidFill>
              </a:rPr>
              <a:t>Face pattern</a:t>
            </a:r>
            <a:br>
              <a:rPr lang="en-US" dirty="0">
                <a:solidFill>
                  <a:schemeClr val="tx1"/>
                </a:solidFill>
              </a:rPr>
            </a:br>
            <a:r>
              <a:rPr lang="en-US" dirty="0">
                <a:solidFill>
                  <a:schemeClr val="tx1"/>
                </a:solidFill>
              </a:rPr>
              <a:t>recognition</a:t>
            </a:r>
          </a:p>
          <a:p>
            <a:pPr lvl="1">
              <a:spcBef>
                <a:spcPts val="0"/>
              </a:spcBef>
              <a:spcAft>
                <a:spcPts val="600"/>
              </a:spcAft>
            </a:pPr>
            <a:r>
              <a:rPr lang="en-US" dirty="0">
                <a:solidFill>
                  <a:schemeClr val="tx1"/>
                </a:solidFill>
              </a:rPr>
              <a:t>Provide a high</a:t>
            </a:r>
            <a:br>
              <a:rPr lang="en-US" dirty="0">
                <a:solidFill>
                  <a:schemeClr val="tx1"/>
                </a:solidFill>
              </a:rPr>
            </a:br>
            <a:r>
              <a:rPr lang="en-US" dirty="0">
                <a:solidFill>
                  <a:schemeClr val="tx1"/>
                </a:solidFill>
              </a:rPr>
              <a:t>level of security</a:t>
            </a:r>
          </a:p>
        </p:txBody>
      </p:sp>
      <p:pic>
        <p:nvPicPr>
          <p:cNvPr id="6" name="Picture 5" descr="A screenshot of a desktop screen shows a smiley face with the text, Hello Terry Myerson.">
            <a:extLst>
              <a:ext uri="{FF2B5EF4-FFF2-40B4-BE49-F238E27FC236}">
                <a16:creationId xmlns:a16="http://schemas.microsoft.com/office/drawing/2014/main" id="{33448E1C-3E0A-4641-8E33-C27F2ABBC9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3756" y="3733800"/>
            <a:ext cx="4543043" cy="2695218"/>
          </a:xfrm>
          <a:prstGeom prst="rect">
            <a:avLst/>
          </a:prstGeom>
        </p:spPr>
      </p:pic>
    </p:spTree>
    <p:extLst>
      <p:ext uri="{BB962C8B-B14F-4D97-AF65-F5344CB8AC3E}">
        <p14:creationId xmlns:p14="http://schemas.microsoft.com/office/powerpoint/2010/main" val="114055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Restricting Access to Your Digital Assets</a:t>
            </a:r>
            <a:br>
              <a:rPr lang="en-US" sz="2800" dirty="0"/>
            </a:br>
            <a:r>
              <a:rPr lang="en-US" sz="2800" dirty="0"/>
              <a:t>Anonymous Web Surfing: Hiding from Prying Eyes</a:t>
            </a:r>
            <a:br>
              <a:rPr lang="en-US" sz="3600" dirty="0"/>
            </a:br>
            <a:r>
              <a:rPr lang="en-US" sz="2000" dirty="0"/>
              <a:t>(Objective 9.10)</a:t>
            </a:r>
            <a:endParaRPr lang="en-US" sz="3600" dirty="0"/>
          </a:p>
        </p:txBody>
      </p:sp>
      <p:sp>
        <p:nvSpPr>
          <p:cNvPr id="3" name="Content Placeholder 2"/>
          <p:cNvSpPr>
            <a:spLocks noGrp="1"/>
          </p:cNvSpPr>
          <p:nvPr>
            <p:ph idx="1"/>
          </p:nvPr>
        </p:nvSpPr>
        <p:spPr>
          <a:xfrm>
            <a:off x="457200" y="1600200"/>
            <a:ext cx="8458200" cy="4724400"/>
          </a:xfrm>
        </p:spPr>
        <p:txBody>
          <a:bodyPr/>
          <a:lstStyle/>
          <a:p>
            <a:pPr>
              <a:spcBef>
                <a:spcPts val="0"/>
              </a:spcBef>
              <a:spcAft>
                <a:spcPts val="600"/>
              </a:spcAft>
            </a:pPr>
            <a:r>
              <a:rPr lang="en-US" dirty="0">
                <a:solidFill>
                  <a:srgbClr val="007FA3"/>
                </a:solidFill>
              </a:rPr>
              <a:t>Privacy tools</a:t>
            </a:r>
          </a:p>
          <a:p>
            <a:pPr lvl="1">
              <a:spcBef>
                <a:spcPts val="0"/>
              </a:spcBef>
              <a:spcAft>
                <a:spcPts val="600"/>
              </a:spcAft>
            </a:pPr>
            <a:r>
              <a:rPr lang="en-US" dirty="0"/>
              <a:t>Private Browsing</a:t>
            </a:r>
          </a:p>
          <a:p>
            <a:pPr lvl="1">
              <a:spcBef>
                <a:spcPts val="0"/>
              </a:spcBef>
              <a:spcAft>
                <a:spcPts val="600"/>
              </a:spcAft>
            </a:pPr>
            <a:r>
              <a:rPr lang="en-US" dirty="0"/>
              <a:t>InPrivate</a:t>
            </a:r>
          </a:p>
          <a:p>
            <a:pPr lvl="1">
              <a:spcBef>
                <a:spcPts val="0"/>
              </a:spcBef>
              <a:spcAft>
                <a:spcPts val="600"/>
              </a:spcAft>
            </a:pPr>
            <a:r>
              <a:rPr lang="en-US" dirty="0"/>
              <a:t>Incognito</a:t>
            </a:r>
          </a:p>
          <a:p>
            <a:pPr>
              <a:spcBef>
                <a:spcPts val="0"/>
              </a:spcBef>
              <a:spcAft>
                <a:spcPts val="600"/>
              </a:spcAft>
            </a:pPr>
            <a:r>
              <a:rPr lang="en-US" dirty="0">
                <a:solidFill>
                  <a:srgbClr val="007FA3"/>
                </a:solidFill>
              </a:rPr>
              <a:t>Portable privacy devices</a:t>
            </a:r>
          </a:p>
          <a:p>
            <a:pPr lvl="1">
              <a:spcBef>
                <a:spcPts val="0"/>
              </a:spcBef>
              <a:spcAft>
                <a:spcPts val="600"/>
              </a:spcAft>
            </a:pPr>
            <a:r>
              <a:rPr lang="en-US" dirty="0"/>
              <a:t>Kingston Personal Flash Drives</a:t>
            </a:r>
          </a:p>
          <a:p>
            <a:pPr>
              <a:spcBef>
                <a:spcPts val="0"/>
              </a:spcBef>
              <a:spcAft>
                <a:spcPts val="600"/>
              </a:spcAft>
            </a:pPr>
            <a:r>
              <a:rPr lang="en-US" dirty="0">
                <a:solidFill>
                  <a:srgbClr val="007FA3"/>
                </a:solidFill>
              </a:rPr>
              <a:t>Virtual private networks (VPNs)</a:t>
            </a:r>
          </a:p>
          <a:p>
            <a:pPr lvl="1">
              <a:spcBef>
                <a:spcPts val="0"/>
              </a:spcBef>
              <a:spcAft>
                <a:spcPts val="600"/>
              </a:spcAft>
            </a:pPr>
            <a:r>
              <a:rPr lang="en-US" dirty="0"/>
              <a:t>Secure networks that are established using the public Internet infrastructure</a:t>
            </a:r>
          </a:p>
        </p:txBody>
      </p:sp>
      <p:pic>
        <p:nvPicPr>
          <p:cNvPr id="6" name="Picture 5" descr="A screenshot of a browser shows the text, You've gone incognito, along with some text.">
            <a:extLst>
              <a:ext uri="{FF2B5EF4-FFF2-40B4-BE49-F238E27FC236}">
                <a16:creationId xmlns:a16="http://schemas.microsoft.com/office/drawing/2014/main" id="{22F2E1A5-D277-442E-A561-17886457E3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6672" y="1600200"/>
            <a:ext cx="3643028" cy="2590800"/>
          </a:xfrm>
          <a:prstGeom prst="rect">
            <a:avLst/>
          </a:prstGeom>
        </p:spPr>
      </p:pic>
    </p:spTree>
    <p:extLst>
      <p:ext uri="{BB962C8B-B14F-4D97-AF65-F5344CB8AC3E}">
        <p14:creationId xmlns:p14="http://schemas.microsoft.com/office/powerpoint/2010/main" val="111340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Keeping Your Data Safe</a:t>
            </a:r>
            <a:br>
              <a:rPr lang="en-US" dirty="0"/>
            </a:br>
            <a:r>
              <a:rPr lang="en-US" sz="3200" dirty="0"/>
              <a:t>Protecting Your Personal Information</a:t>
            </a:r>
            <a:br>
              <a:rPr lang="en-US" sz="3200" dirty="0"/>
            </a:br>
            <a:r>
              <a:rPr lang="en-US" sz="2000" dirty="0"/>
              <a:t>(Objective 9.11)</a:t>
            </a:r>
            <a:endParaRPr lang="en-US" sz="2700" dirty="0"/>
          </a:p>
        </p:txBody>
      </p:sp>
      <p:sp>
        <p:nvSpPr>
          <p:cNvPr id="3" name="Content Placeholder 2"/>
          <p:cNvSpPr>
            <a:spLocks noGrp="1"/>
          </p:cNvSpPr>
          <p:nvPr>
            <p:ph idx="1"/>
          </p:nvPr>
        </p:nvSpPr>
        <p:spPr>
          <a:xfrm>
            <a:off x="457200" y="1600200"/>
            <a:ext cx="8305799" cy="1524000"/>
          </a:xfrm>
        </p:spPr>
        <p:txBody>
          <a:bodyPr>
            <a:normAutofit/>
          </a:bodyPr>
          <a:lstStyle/>
          <a:p>
            <a:pPr>
              <a:spcBef>
                <a:spcPts val="0"/>
              </a:spcBef>
              <a:spcAft>
                <a:spcPts val="1200"/>
              </a:spcAft>
            </a:pPr>
            <a:r>
              <a:rPr lang="en-US" dirty="0">
                <a:solidFill>
                  <a:srgbClr val="007FA3"/>
                </a:solidFill>
              </a:rPr>
              <a:t>Reveal as little information as possible</a:t>
            </a:r>
          </a:p>
          <a:p>
            <a:pPr>
              <a:spcBef>
                <a:spcPts val="0"/>
              </a:spcBef>
              <a:spcAft>
                <a:spcPts val="1200"/>
              </a:spcAft>
            </a:pPr>
            <a:r>
              <a:rPr lang="en-US" dirty="0">
                <a:solidFill>
                  <a:srgbClr val="007FA3"/>
                </a:solidFill>
              </a:rPr>
              <a:t>In Facebook, change your privacy settings</a:t>
            </a:r>
          </a:p>
        </p:txBody>
      </p:sp>
      <p:pic>
        <p:nvPicPr>
          <p:cNvPr id="6" name="Picture 5" descr="•Information Identity Thieves Crave: Social security number,  Full date of birth, Phone number, Street address. A Stop sign is shown, along with the callout, Never make this information visible on websites.                                                                              • Other Sensitive Information: Full legal name,  E-mail address, Zip code, Gender, and School or Workplace. A Caution sign is shown, along with the callout, Only reveal this information to people you know- don't make it visible to everyone!">
            <a:extLst>
              <a:ext uri="{FF2B5EF4-FFF2-40B4-BE49-F238E27FC236}">
                <a16:creationId xmlns:a16="http://schemas.microsoft.com/office/drawing/2014/main" id="{387594DC-E759-4179-B8EF-CE660C98E8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2895600"/>
            <a:ext cx="6559648" cy="3429000"/>
          </a:xfrm>
          <a:prstGeom prst="rect">
            <a:avLst/>
          </a:prstGeom>
        </p:spPr>
      </p:pic>
    </p:spTree>
    <p:extLst>
      <p:ext uri="{BB962C8B-B14F-4D97-AF65-F5344CB8AC3E}">
        <p14:creationId xmlns:p14="http://schemas.microsoft.com/office/powerpoint/2010/main" val="72991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Keeping Your Data Safe</a:t>
            </a:r>
            <a:br>
              <a:rPr lang="en-US" sz="3000" dirty="0"/>
            </a:br>
            <a:r>
              <a:rPr lang="en-US" sz="3200" dirty="0"/>
              <a:t>Backing Up Your Data (1 of 2)</a:t>
            </a:r>
            <a:br>
              <a:rPr lang="en-US" sz="3200" dirty="0"/>
            </a:br>
            <a:r>
              <a:rPr lang="en-US" sz="2000" dirty="0"/>
              <a:t>(Objective 9.12)</a:t>
            </a:r>
            <a:endParaRPr lang="en-US" sz="2700" dirty="0"/>
          </a:p>
        </p:txBody>
      </p:sp>
      <p:sp>
        <p:nvSpPr>
          <p:cNvPr id="3" name="TextBox 2"/>
          <p:cNvSpPr txBox="1"/>
          <p:nvPr/>
        </p:nvSpPr>
        <p:spPr>
          <a:xfrm>
            <a:off x="457200" y="1600200"/>
            <a:ext cx="8534400" cy="4755148"/>
          </a:xfrm>
          <a:prstGeom prst="rect">
            <a:avLst/>
          </a:prstGeom>
          <a:noFill/>
        </p:spPr>
        <p:txBody>
          <a:bodyPr wrap="square" rtlCol="0">
            <a:spAutoFit/>
          </a:bodyPr>
          <a:lstStyle/>
          <a:p>
            <a:pPr marL="256032" indent="-256032">
              <a:spcAft>
                <a:spcPts val="600"/>
              </a:spcAft>
              <a:buClr>
                <a:srgbClr val="007FA3"/>
              </a:buClr>
              <a:buSzPct val="100000"/>
              <a:buFont typeface="Arial" panose="020B0604020202020204" pitchFamily="34" charset="0"/>
              <a:buChar char="•"/>
            </a:pPr>
            <a:r>
              <a:rPr lang="en-US" sz="3200" dirty="0">
                <a:solidFill>
                  <a:srgbClr val="007FA3"/>
                </a:solidFill>
              </a:rPr>
              <a:t>Backups are copies of files used to replace the originals if they’re lost or damaged</a:t>
            </a:r>
          </a:p>
          <a:p>
            <a:pPr marL="256032" indent="-256032">
              <a:spcAft>
                <a:spcPts val="600"/>
              </a:spcAft>
              <a:buClr>
                <a:srgbClr val="007FA3"/>
              </a:buClr>
              <a:buSzPct val="100000"/>
              <a:buFont typeface="Arial" panose="020B0604020202020204" pitchFamily="34" charset="0"/>
              <a:buChar char="•"/>
            </a:pPr>
            <a:r>
              <a:rPr lang="en-US" sz="3200" dirty="0">
                <a:solidFill>
                  <a:srgbClr val="007FA3"/>
                </a:solidFill>
              </a:rPr>
              <a:t>Files to backup</a:t>
            </a:r>
          </a:p>
          <a:p>
            <a:pPr marL="742950" lvl="1" indent="-184150">
              <a:spcAft>
                <a:spcPts val="600"/>
              </a:spcAft>
              <a:buClr>
                <a:srgbClr val="007FA3"/>
              </a:buClr>
              <a:buSzPct val="100000"/>
              <a:buFont typeface="Arial"/>
              <a:buChar char="–"/>
            </a:pPr>
            <a:r>
              <a:rPr lang="en-US" sz="2800" dirty="0">
                <a:solidFill>
                  <a:schemeClr val="dk1"/>
                </a:solidFill>
              </a:rPr>
              <a:t>Data files</a:t>
            </a:r>
          </a:p>
          <a:p>
            <a:pPr marL="742950" lvl="1" indent="-184150">
              <a:spcAft>
                <a:spcPts val="600"/>
              </a:spcAft>
              <a:buClr>
                <a:srgbClr val="007FA3"/>
              </a:buClr>
              <a:buSzPct val="100000"/>
              <a:buFont typeface="Arial"/>
              <a:buChar char="–"/>
            </a:pPr>
            <a:r>
              <a:rPr lang="en-US" sz="2800" dirty="0">
                <a:solidFill>
                  <a:schemeClr val="dk1"/>
                </a:solidFill>
              </a:rPr>
              <a:t>Program files</a:t>
            </a:r>
          </a:p>
          <a:p>
            <a:pPr marL="256032" indent="-256032">
              <a:spcAft>
                <a:spcPts val="600"/>
              </a:spcAft>
              <a:buClr>
                <a:srgbClr val="007FA3"/>
              </a:buClr>
              <a:buSzPct val="100000"/>
              <a:buFont typeface="Arial" panose="020B0604020202020204" pitchFamily="34" charset="0"/>
              <a:buChar char="•"/>
            </a:pPr>
            <a:r>
              <a:rPr lang="en-US" sz="3200" dirty="0">
                <a:solidFill>
                  <a:srgbClr val="007FA3"/>
                </a:solidFill>
              </a:rPr>
              <a:t>Types of backups</a:t>
            </a:r>
          </a:p>
          <a:p>
            <a:pPr marL="742950" lvl="1" indent="-184150">
              <a:spcAft>
                <a:spcPts val="600"/>
              </a:spcAft>
              <a:buClr>
                <a:srgbClr val="007FA3"/>
              </a:buClr>
              <a:buSzPct val="100000"/>
              <a:buFont typeface="Arial"/>
              <a:buChar char="–"/>
            </a:pPr>
            <a:r>
              <a:rPr lang="en-US" sz="2800" dirty="0">
                <a:solidFill>
                  <a:schemeClr val="dk1"/>
                </a:solidFill>
              </a:rPr>
              <a:t>Full</a:t>
            </a:r>
          </a:p>
          <a:p>
            <a:pPr marL="742950" lvl="1" indent="-184150">
              <a:spcAft>
                <a:spcPts val="600"/>
              </a:spcAft>
              <a:buClr>
                <a:srgbClr val="007FA3"/>
              </a:buClr>
              <a:buSzPct val="100000"/>
              <a:buFont typeface="Arial"/>
              <a:buChar char="–"/>
            </a:pPr>
            <a:r>
              <a:rPr lang="en-US" sz="2800" dirty="0">
                <a:solidFill>
                  <a:schemeClr val="dk1"/>
                </a:solidFill>
              </a:rPr>
              <a:t>Incremental</a:t>
            </a:r>
          </a:p>
          <a:p>
            <a:pPr marL="742950" lvl="1" indent="-184150">
              <a:spcAft>
                <a:spcPts val="600"/>
              </a:spcAft>
              <a:buClr>
                <a:srgbClr val="007FA3"/>
              </a:buClr>
              <a:buSzPct val="100000"/>
              <a:buFont typeface="Arial"/>
              <a:buChar char="–"/>
            </a:pPr>
            <a:r>
              <a:rPr lang="en-US" sz="2800" dirty="0">
                <a:solidFill>
                  <a:schemeClr val="dk1"/>
                </a:solidFill>
              </a:rPr>
              <a:t>Image</a:t>
            </a:r>
          </a:p>
        </p:txBody>
      </p:sp>
    </p:spTree>
    <p:extLst>
      <p:ext uri="{BB962C8B-B14F-4D97-AF65-F5344CB8AC3E}">
        <p14:creationId xmlns:p14="http://schemas.microsoft.com/office/powerpoint/2010/main" val="114513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400" dirty="0">
                <a:latin typeface="Arial" panose="020B0604020202020204" pitchFamily="34" charset="0"/>
                <a:cs typeface="Arial" panose="020B0604020202020204" pitchFamily="34" charset="0"/>
              </a:rPr>
              <a:t>9.6  Describe social engineering techniques, and explain strategies to avoid falling prey to them.</a:t>
            </a:r>
          </a:p>
          <a:p>
            <a:pPr marL="692150" indent="-692150">
              <a:buNone/>
            </a:pPr>
            <a:r>
              <a:rPr lang="en-US" sz="2400" dirty="0">
                <a:latin typeface="Arial" panose="020B0604020202020204" pitchFamily="34" charset="0"/>
                <a:cs typeface="Arial" panose="020B0604020202020204" pitchFamily="34" charset="0"/>
              </a:rPr>
              <a:t>9.7  Explain what a firewall is and how a firewall protects your computer from hackers.</a:t>
            </a:r>
          </a:p>
          <a:p>
            <a:pPr marL="692150" indent="-692150">
              <a:buNone/>
            </a:pPr>
            <a:r>
              <a:rPr lang="en-US" sz="2400" dirty="0">
                <a:latin typeface="Arial" panose="020B0604020202020204" pitchFamily="34" charset="0"/>
                <a:cs typeface="Arial" panose="020B0604020202020204" pitchFamily="34" charset="0"/>
              </a:rPr>
              <a:t>9.8  Explain how to protect your computer from virus infection.</a:t>
            </a:r>
          </a:p>
          <a:p>
            <a:pPr marL="692150" indent="-692150">
              <a:buNone/>
            </a:pPr>
            <a:r>
              <a:rPr lang="en-US" sz="2400" dirty="0">
                <a:latin typeface="Arial" panose="020B0604020202020204" pitchFamily="34" charset="0"/>
                <a:cs typeface="Arial" panose="020B0604020202020204" pitchFamily="34" charset="0"/>
              </a:rPr>
              <a:t>9.9  Describe how passwords and biometric characteristics can be used for user authentication.</a:t>
            </a:r>
          </a:p>
          <a:p>
            <a:pPr marL="692150" indent="-692150">
              <a:buNone/>
            </a:pPr>
            <a:r>
              <a:rPr lang="en-US" sz="2400" dirty="0">
                <a:latin typeface="Arial" panose="020B0604020202020204" pitchFamily="34" charset="0"/>
                <a:cs typeface="Arial" panose="020B0604020202020204" pitchFamily="34" charset="0"/>
              </a:rPr>
              <a:t>9.10 Describe ways to surf the web anonymously.</a:t>
            </a:r>
          </a:p>
        </p:txBody>
      </p:sp>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3)</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Protecting Your Physical Computing Assets</a:t>
            </a:r>
            <a:br>
              <a:rPr lang="en-US" sz="2400" dirty="0"/>
            </a:br>
            <a:r>
              <a:rPr lang="en-US" sz="3200" dirty="0"/>
              <a:t>Environmental Factors and Power Surges</a:t>
            </a:r>
            <a:br>
              <a:rPr lang="en-US" sz="2800" dirty="0"/>
            </a:br>
            <a:r>
              <a:rPr lang="en-US" sz="2000" dirty="0"/>
              <a:t>(Objective 9.13)</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a:spcBef>
                <a:spcPts val="0"/>
              </a:spcBef>
              <a:spcAft>
                <a:spcPts val="300"/>
              </a:spcAft>
            </a:pPr>
            <a:r>
              <a:rPr lang="en-US" dirty="0">
                <a:solidFill>
                  <a:srgbClr val="007FA3"/>
                </a:solidFill>
              </a:rPr>
              <a:t>Power surges</a:t>
            </a:r>
          </a:p>
          <a:p>
            <a:pPr lvl="1">
              <a:spcBef>
                <a:spcPts val="0"/>
              </a:spcBef>
              <a:spcAft>
                <a:spcPts val="300"/>
              </a:spcAft>
            </a:pPr>
            <a:r>
              <a:rPr lang="en-US" dirty="0"/>
              <a:t>Old or faulty wiring</a:t>
            </a:r>
          </a:p>
          <a:p>
            <a:pPr lvl="1">
              <a:spcBef>
                <a:spcPts val="0"/>
              </a:spcBef>
              <a:spcAft>
                <a:spcPts val="300"/>
              </a:spcAft>
            </a:pPr>
            <a:r>
              <a:rPr lang="en-US" dirty="0"/>
              <a:t>Downed power lines</a:t>
            </a:r>
          </a:p>
          <a:p>
            <a:pPr lvl="1">
              <a:spcBef>
                <a:spcPts val="0"/>
              </a:spcBef>
              <a:spcAft>
                <a:spcPts val="300"/>
              </a:spcAft>
            </a:pPr>
            <a:r>
              <a:rPr lang="en-US" dirty="0"/>
              <a:t>Lightning strikes</a:t>
            </a:r>
          </a:p>
          <a:p>
            <a:pPr lvl="1">
              <a:spcBef>
                <a:spcPts val="0"/>
              </a:spcBef>
              <a:spcAft>
                <a:spcPts val="300"/>
              </a:spcAft>
            </a:pPr>
            <a:r>
              <a:rPr lang="en-US" dirty="0"/>
              <a:t>Malfunctions at electric company substations</a:t>
            </a:r>
          </a:p>
          <a:p>
            <a:pPr>
              <a:spcBef>
                <a:spcPts val="0"/>
              </a:spcBef>
              <a:spcAft>
                <a:spcPts val="300"/>
              </a:spcAft>
            </a:pPr>
            <a:r>
              <a:rPr lang="en-US" dirty="0">
                <a:solidFill>
                  <a:srgbClr val="007FA3"/>
                </a:solidFill>
              </a:rPr>
              <a:t>Surge protector / Whole-house surge protector</a:t>
            </a:r>
          </a:p>
          <a:p>
            <a:pPr lvl="1">
              <a:spcBef>
                <a:spcPts val="0"/>
              </a:spcBef>
              <a:spcAft>
                <a:spcPts val="300"/>
              </a:spcAft>
            </a:pPr>
            <a:r>
              <a:rPr lang="en-US" dirty="0"/>
              <a:t>Replace every 2–3 years</a:t>
            </a:r>
          </a:p>
          <a:p>
            <a:pPr lvl="1">
              <a:spcBef>
                <a:spcPts val="0"/>
              </a:spcBef>
              <a:spcAft>
                <a:spcPts val="300"/>
              </a:spcAft>
            </a:pPr>
            <a:r>
              <a:rPr lang="en-US" dirty="0"/>
              <a:t>Use with all devices that have solid-state components</a:t>
            </a:r>
          </a:p>
        </p:txBody>
      </p:sp>
      <p:pic>
        <p:nvPicPr>
          <p:cNvPr id="6" name="Picture 5" descr="A photo of a surge protector.">
            <a:extLst>
              <a:ext uri="{FF2B5EF4-FFF2-40B4-BE49-F238E27FC236}">
                <a16:creationId xmlns:a16="http://schemas.microsoft.com/office/drawing/2014/main" id="{E4089574-DA68-4E00-B449-33C7F87B1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600200"/>
            <a:ext cx="4114800" cy="1956766"/>
          </a:xfrm>
          <a:prstGeom prst="rect">
            <a:avLst/>
          </a:prstGeom>
        </p:spPr>
      </p:pic>
    </p:spTree>
    <p:extLst>
      <p:ext uri="{BB962C8B-B14F-4D97-AF65-F5344CB8AC3E}">
        <p14:creationId xmlns:p14="http://schemas.microsoft.com/office/powerpoint/2010/main" val="111476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Protecting Your Physical Computing Assets</a:t>
            </a:r>
            <a:br>
              <a:rPr lang="en-US" sz="2400" dirty="0"/>
            </a:br>
            <a:r>
              <a:rPr lang="en-US" sz="3200" dirty="0"/>
              <a:t>Preventing and Handling Theft</a:t>
            </a:r>
            <a:br>
              <a:rPr lang="en-US" sz="3200" dirty="0"/>
            </a:br>
            <a:r>
              <a:rPr lang="en-US" sz="2000" dirty="0"/>
              <a:t>(Objective 9.14)</a:t>
            </a:r>
            <a:endParaRPr lang="en-US" sz="3000" dirty="0"/>
          </a:p>
        </p:txBody>
      </p:sp>
      <p:sp>
        <p:nvSpPr>
          <p:cNvPr id="3" name="Content Placeholder 2"/>
          <p:cNvSpPr>
            <a:spLocks noGrp="1"/>
          </p:cNvSpPr>
          <p:nvPr>
            <p:ph idx="1"/>
          </p:nvPr>
        </p:nvSpPr>
        <p:spPr>
          <a:xfrm>
            <a:off x="457200" y="1600200"/>
            <a:ext cx="8610599" cy="5029200"/>
          </a:xfrm>
        </p:spPr>
        <p:txBody>
          <a:bodyPr/>
          <a:lstStyle/>
          <a:p>
            <a:pPr>
              <a:spcBef>
                <a:spcPts val="0"/>
              </a:spcBef>
              <a:spcAft>
                <a:spcPts val="1800"/>
              </a:spcAft>
            </a:pPr>
            <a:r>
              <a:rPr lang="en-US" dirty="0">
                <a:solidFill>
                  <a:srgbClr val="007FA3"/>
                </a:solidFill>
              </a:rPr>
              <a:t>Three main security concerns with mobile devices:</a:t>
            </a:r>
          </a:p>
          <a:p>
            <a:pPr lvl="1">
              <a:spcBef>
                <a:spcPts val="0"/>
              </a:spcBef>
              <a:spcAft>
                <a:spcPts val="1800"/>
              </a:spcAft>
            </a:pPr>
            <a:r>
              <a:rPr lang="en-US" dirty="0"/>
              <a:t>Keeping them from being stolen</a:t>
            </a:r>
          </a:p>
          <a:p>
            <a:pPr lvl="1">
              <a:spcBef>
                <a:spcPts val="0"/>
              </a:spcBef>
              <a:spcAft>
                <a:spcPts val="1800"/>
              </a:spcAft>
            </a:pPr>
            <a:r>
              <a:rPr lang="en-US" dirty="0"/>
              <a:t>Keeping data secure in case they are stolen</a:t>
            </a:r>
          </a:p>
          <a:p>
            <a:pPr lvl="1">
              <a:spcBef>
                <a:spcPts val="0"/>
              </a:spcBef>
              <a:spcAft>
                <a:spcPts val="1800"/>
              </a:spcAft>
            </a:pPr>
            <a:r>
              <a:rPr lang="en-US" dirty="0"/>
              <a:t>Finding a device if it is stolen</a:t>
            </a:r>
          </a:p>
        </p:txBody>
      </p:sp>
    </p:spTree>
    <p:extLst>
      <p:ext uri="{BB962C8B-B14F-4D97-AF65-F5344CB8AC3E}">
        <p14:creationId xmlns:p14="http://schemas.microsoft.com/office/powerpoint/2010/main" val="3784687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59" y="4458372"/>
            <a:ext cx="8211854" cy="994172"/>
          </a:xfrm>
          <a:noFill/>
        </p:spPr>
        <p:txBody>
          <a:bodyPr>
            <a:normAutofit fontScale="90000"/>
          </a:bodyPr>
          <a:lstStyle/>
          <a:p>
            <a:r>
              <a:rPr lang="en-US" sz="5400" dirty="0">
                <a:solidFill>
                  <a:schemeClr val="tx1"/>
                </a:solidFill>
                <a:latin typeface="Arial Narrow" panose="020B0606020202030204" pitchFamily="34" charset="0"/>
              </a:rPr>
              <a:t>Questions</a:t>
            </a:r>
          </a:p>
        </p:txBody>
      </p:sp>
      <p:sp>
        <p:nvSpPr>
          <p:cNvPr id="4" name="Oval Callout 3"/>
          <p:cNvSpPr/>
          <p:nvPr/>
        </p:nvSpPr>
        <p:spPr>
          <a:xfrm>
            <a:off x="3175930" y="1520927"/>
            <a:ext cx="2946494" cy="3019733"/>
          </a:xfrm>
          <a:prstGeom prst="wedgeEllipseCallout">
            <a:avLst>
              <a:gd name="adj1" fmla="val -53869"/>
              <a:gd name="adj2" fmla="val 5957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525" dirty="0"/>
              <a:t>?</a:t>
            </a:r>
          </a:p>
        </p:txBody>
      </p:sp>
      <p:cxnSp>
        <p:nvCxnSpPr>
          <p:cNvPr id="7" name="Straight Connector 6"/>
          <p:cNvCxnSpPr/>
          <p:nvPr/>
        </p:nvCxnSpPr>
        <p:spPr>
          <a:xfrm>
            <a:off x="3175931" y="4955458"/>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687141" y="5434781"/>
            <a:ext cx="799597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71029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pic>
        <p:nvPicPr>
          <p:cNvPr id="6" name="Picture 1"/>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Tree>
    <p:extLst>
      <p:ext uri="{BB962C8B-B14F-4D97-AF65-F5344CB8AC3E}">
        <p14:creationId xmlns:p14="http://schemas.microsoft.com/office/powerpoint/2010/main" val="28288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6825"/>
            <a:ext cx="8229600" cy="5138103"/>
          </a:xfrm>
        </p:spPr>
        <p:txBody>
          <a:bodyPr>
            <a:normAutofit/>
          </a:bodyPr>
          <a:lstStyle/>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9.11  Describe the types of information you should never share online.</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9.12  List the various types of backups you can perform on your computing devices, and explain the various places you can store backup files.</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9.13  Explain the negative effects environment and power surges can have on computing devices.</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9.14  Describe the major concerns when a device is stolen and strategies for solving the problems.</a:t>
            </a:r>
          </a:p>
        </p:txBody>
      </p:sp>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(3 of 3)</a:t>
            </a:r>
          </a:p>
        </p:txBody>
      </p:sp>
    </p:spTree>
    <p:extLst>
      <p:ext uri="{BB962C8B-B14F-4D97-AF65-F5344CB8AC3E}">
        <p14:creationId xmlns:p14="http://schemas.microsoft.com/office/powerpoint/2010/main" val="87652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Identity Theft and Hackers</a:t>
            </a:r>
          </a:p>
        </p:txBody>
      </p:sp>
      <p:sp>
        <p:nvSpPr>
          <p:cNvPr id="3" name="Content Placeholder 2"/>
          <p:cNvSpPr>
            <a:spLocks noGrp="1"/>
          </p:cNvSpPr>
          <p:nvPr>
            <p:ph idx="1"/>
          </p:nvPr>
        </p:nvSpPr>
        <p:spPr>
          <a:xfrm>
            <a:off x="457200" y="1600200"/>
            <a:ext cx="3410147" cy="3943713"/>
          </a:xfrm>
        </p:spPr>
        <p:txBody>
          <a:bodyPr>
            <a:normAutofit/>
          </a:bodyPr>
          <a:lstStyle/>
          <a:p>
            <a:pPr>
              <a:spcAft>
                <a:spcPts val="900"/>
              </a:spcAft>
            </a:pPr>
            <a:r>
              <a:rPr lang="en-US" dirty="0">
                <a:solidFill>
                  <a:srgbClr val="007FA3"/>
                </a:solidFill>
              </a:rPr>
              <a:t>Cybercrime</a:t>
            </a:r>
          </a:p>
          <a:p>
            <a:pPr>
              <a:spcAft>
                <a:spcPts val="900"/>
              </a:spcAft>
            </a:pPr>
            <a:r>
              <a:rPr lang="en-US" dirty="0">
                <a:solidFill>
                  <a:srgbClr val="007FA3"/>
                </a:solidFill>
              </a:rPr>
              <a:t>Cybercriminals</a:t>
            </a:r>
          </a:p>
          <a:p>
            <a:pPr>
              <a:spcAft>
                <a:spcPts val="900"/>
              </a:spcAft>
            </a:pPr>
            <a:r>
              <a:rPr lang="en-US" dirty="0">
                <a:solidFill>
                  <a:srgbClr val="007FA3"/>
                </a:solidFill>
              </a:rPr>
              <a:t>Common types of cybercrimes</a:t>
            </a:r>
          </a:p>
        </p:txBody>
      </p:sp>
      <p:pic>
        <p:nvPicPr>
          <p:cNvPr id="6" name="Picture 5" descr="A bar graph of cyberattacks on the Federal Government  from the years 2007 to 2015 shows data as follows:&#10;• 2007: 11.9 K&#10;• 2008: 16.8 K&#10;• 2009: 29.9 K&#10;• 2010: 41.7 K&#10;• 2011: 42.8 K&#10;• 2012: 45.5 K&#10;• 2013: 61.2K&#10;• 2014: 67.1 K&#10;• 2015: 77.1 K&#10;A set of 6 charts show data of how industries respond to the threat.                                                                                                        • Manufacturing: 35% compliant with OWASP Top 10 Policies; 81% has strong cybersecurity                                        • Financial Services: 42% compliant with OWASP Top 10 Policies; 65% has strong cybersecurity                                          • Retail and Hospitality: 30% compliant with OWASP Top 10 Policies; 60% has strong cybersecurity                                           • Technology: 32% compliant with OWASP Top 10 Policies; 50% has strong cybersecurity                                            • Healthcare: 31% compliant with OWASP Top 10 Policies; 43% has strong cybersecurity&#10;• Government: 24% compliant with OWASP Top 10 Policies; 27% has strong cybersecurity">
            <a:extLst>
              <a:ext uri="{FF2B5EF4-FFF2-40B4-BE49-F238E27FC236}">
                <a16:creationId xmlns:a16="http://schemas.microsoft.com/office/drawing/2014/main" id="{CA232B3A-0819-4866-A005-53F17CBCE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752600"/>
            <a:ext cx="5242458" cy="3943712"/>
          </a:xfrm>
          <a:prstGeom prst="rect">
            <a:avLst/>
          </a:prstGeom>
        </p:spPr>
      </p:pic>
    </p:spTree>
    <p:extLst>
      <p:ext uri="{BB962C8B-B14F-4D97-AF65-F5344CB8AC3E}">
        <p14:creationId xmlns:p14="http://schemas.microsoft.com/office/powerpoint/2010/main" val="429141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Identity Theft and Hackers</a:t>
            </a:r>
            <a:br>
              <a:rPr lang="en-US" sz="3000" dirty="0"/>
            </a:br>
            <a:r>
              <a:rPr lang="en-US" sz="3200" dirty="0"/>
              <a:t>Identity Theft</a:t>
            </a:r>
            <a:br>
              <a:rPr lang="en-US" sz="3200" dirty="0"/>
            </a:br>
            <a:r>
              <a:rPr lang="en-US" sz="2000" dirty="0"/>
              <a:t>(Objective 9.1)</a:t>
            </a:r>
            <a:endParaRPr lang="en-US" sz="2700" dirty="0"/>
          </a:p>
        </p:txBody>
      </p:sp>
      <p:sp>
        <p:nvSpPr>
          <p:cNvPr id="3" name="Content Placeholder 2"/>
          <p:cNvSpPr>
            <a:spLocks noGrp="1"/>
          </p:cNvSpPr>
          <p:nvPr>
            <p:ph idx="1"/>
          </p:nvPr>
        </p:nvSpPr>
        <p:spPr>
          <a:xfrm>
            <a:off x="457200" y="1600200"/>
            <a:ext cx="8534400" cy="5181600"/>
          </a:xfrm>
        </p:spPr>
        <p:txBody>
          <a:bodyPr>
            <a:normAutofit/>
          </a:bodyPr>
          <a:lstStyle/>
          <a:p>
            <a:pPr>
              <a:spcBef>
                <a:spcPts val="0"/>
              </a:spcBef>
              <a:spcAft>
                <a:spcPts val="300"/>
              </a:spcAft>
            </a:pPr>
            <a:r>
              <a:rPr lang="en-US" dirty="0">
                <a:solidFill>
                  <a:srgbClr val="007FA3"/>
                </a:solidFill>
              </a:rPr>
              <a:t>Occurs when a thief steals personal information and poses as you</a:t>
            </a:r>
          </a:p>
          <a:p>
            <a:pPr lvl="1">
              <a:spcBef>
                <a:spcPts val="0"/>
              </a:spcBef>
              <a:spcAft>
                <a:spcPts val="300"/>
              </a:spcAft>
            </a:pPr>
            <a:r>
              <a:rPr lang="en-US" dirty="0"/>
              <a:t>Most financially damaging cybercrime for individuals</a:t>
            </a:r>
          </a:p>
          <a:p>
            <a:pPr>
              <a:spcBef>
                <a:spcPts val="0"/>
              </a:spcBef>
              <a:spcAft>
                <a:spcPts val="300"/>
              </a:spcAft>
            </a:pPr>
            <a:r>
              <a:rPr lang="en-US" dirty="0">
                <a:solidFill>
                  <a:srgbClr val="007FA3"/>
                </a:solidFill>
              </a:rPr>
              <a:t>Types of scams</a:t>
            </a:r>
          </a:p>
          <a:p>
            <a:pPr lvl="1">
              <a:spcBef>
                <a:spcPts val="0"/>
              </a:spcBef>
              <a:spcAft>
                <a:spcPts val="300"/>
              </a:spcAft>
            </a:pPr>
            <a:r>
              <a:rPr lang="en-US" dirty="0"/>
              <a:t>Counterfeiting credit and debit cards</a:t>
            </a:r>
          </a:p>
          <a:p>
            <a:pPr lvl="1">
              <a:spcBef>
                <a:spcPts val="0"/>
              </a:spcBef>
              <a:spcAft>
                <a:spcPts val="300"/>
              </a:spcAft>
            </a:pPr>
            <a:r>
              <a:rPr lang="en-US" dirty="0"/>
              <a:t>Requesting changes of address</a:t>
            </a:r>
          </a:p>
          <a:p>
            <a:pPr lvl="1">
              <a:spcBef>
                <a:spcPts val="0"/>
              </a:spcBef>
              <a:spcAft>
                <a:spcPts val="300"/>
              </a:spcAft>
            </a:pPr>
            <a:r>
              <a:rPr lang="en-US" dirty="0"/>
              <a:t>Opening new credit cards</a:t>
            </a:r>
          </a:p>
          <a:p>
            <a:pPr lvl="1">
              <a:spcBef>
                <a:spcPts val="0"/>
              </a:spcBef>
              <a:spcAft>
                <a:spcPts val="300"/>
              </a:spcAft>
            </a:pPr>
            <a:r>
              <a:rPr lang="en-US" dirty="0"/>
              <a:t>Obtaining medical services</a:t>
            </a:r>
          </a:p>
          <a:p>
            <a:pPr lvl="1">
              <a:spcBef>
                <a:spcPts val="0"/>
              </a:spcBef>
              <a:spcAft>
                <a:spcPts val="300"/>
              </a:spcAft>
            </a:pPr>
            <a:r>
              <a:rPr lang="en-US" dirty="0"/>
              <a:t>Buying a home</a:t>
            </a:r>
          </a:p>
        </p:txBody>
      </p:sp>
    </p:spTree>
    <p:extLst>
      <p:ext uri="{BB962C8B-B14F-4D97-AF65-F5344CB8AC3E}">
        <p14:creationId xmlns:p14="http://schemas.microsoft.com/office/powerpoint/2010/main" val="200103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Identity Theft and Hackers</a:t>
            </a:r>
            <a:br>
              <a:rPr lang="en-US" sz="3000" dirty="0"/>
            </a:br>
            <a:r>
              <a:rPr lang="en-US" sz="3200" dirty="0"/>
              <a:t>Hacking (1 of 4)</a:t>
            </a:r>
            <a:br>
              <a:rPr lang="en-US" sz="3200" dirty="0"/>
            </a:br>
            <a:r>
              <a:rPr lang="en-US" sz="2000" dirty="0"/>
              <a:t>(Objective 9.2)</a:t>
            </a:r>
            <a:endParaRPr lang="en-US" sz="3000" dirty="0"/>
          </a:p>
        </p:txBody>
      </p:sp>
      <p:sp>
        <p:nvSpPr>
          <p:cNvPr id="3" name="Content Placeholder 2"/>
          <p:cNvSpPr>
            <a:spLocks noGrp="1"/>
          </p:cNvSpPr>
          <p:nvPr>
            <p:ph idx="1"/>
          </p:nvPr>
        </p:nvSpPr>
        <p:spPr>
          <a:xfrm>
            <a:off x="457200" y="1600200"/>
            <a:ext cx="7391400" cy="5181600"/>
          </a:xfrm>
        </p:spPr>
        <p:txBody>
          <a:bodyPr>
            <a:normAutofit/>
          </a:bodyPr>
          <a:lstStyle/>
          <a:p>
            <a:pPr>
              <a:lnSpc>
                <a:spcPct val="110000"/>
              </a:lnSpc>
              <a:spcBef>
                <a:spcPts val="0"/>
              </a:spcBef>
              <a:spcAft>
                <a:spcPts val="900"/>
              </a:spcAft>
            </a:pPr>
            <a:r>
              <a:rPr lang="en-US" dirty="0">
                <a:solidFill>
                  <a:srgbClr val="007FA3"/>
                </a:solidFill>
              </a:rPr>
              <a:t>Defined as anyone who unlawfully breaks into a computer system</a:t>
            </a:r>
          </a:p>
          <a:p>
            <a:pPr>
              <a:lnSpc>
                <a:spcPct val="110000"/>
              </a:lnSpc>
              <a:spcBef>
                <a:spcPts val="0"/>
              </a:spcBef>
              <a:spcAft>
                <a:spcPts val="900"/>
              </a:spcAft>
            </a:pPr>
            <a:r>
              <a:rPr lang="en-US" dirty="0">
                <a:solidFill>
                  <a:srgbClr val="007FA3"/>
                </a:solidFill>
              </a:rPr>
              <a:t>Types of hackers</a:t>
            </a:r>
          </a:p>
          <a:p>
            <a:pPr lvl="1">
              <a:lnSpc>
                <a:spcPct val="110000"/>
              </a:lnSpc>
              <a:spcBef>
                <a:spcPts val="0"/>
              </a:spcBef>
              <a:spcAft>
                <a:spcPts val="900"/>
              </a:spcAft>
            </a:pPr>
            <a:r>
              <a:rPr lang="en-US" dirty="0"/>
              <a:t>White-hat (ethical hackers)</a:t>
            </a:r>
          </a:p>
          <a:p>
            <a:pPr lvl="1">
              <a:lnSpc>
                <a:spcPct val="110000"/>
              </a:lnSpc>
              <a:spcBef>
                <a:spcPts val="0"/>
              </a:spcBef>
              <a:spcAft>
                <a:spcPts val="900"/>
              </a:spcAft>
            </a:pPr>
            <a:r>
              <a:rPr lang="en-US" dirty="0"/>
              <a:t>Black-hat hackers</a:t>
            </a:r>
          </a:p>
          <a:p>
            <a:pPr lvl="1">
              <a:lnSpc>
                <a:spcPct val="110000"/>
              </a:lnSpc>
              <a:spcBef>
                <a:spcPts val="0"/>
              </a:spcBef>
              <a:spcAft>
                <a:spcPts val="900"/>
              </a:spcAft>
            </a:pPr>
            <a:r>
              <a:rPr lang="en-US" dirty="0"/>
              <a:t>Grey-hat hackers</a:t>
            </a:r>
          </a:p>
          <a:p>
            <a:pPr>
              <a:lnSpc>
                <a:spcPct val="110000"/>
              </a:lnSpc>
              <a:spcBef>
                <a:spcPts val="0"/>
              </a:spcBef>
              <a:spcAft>
                <a:spcPts val="900"/>
              </a:spcAft>
            </a:pPr>
            <a:r>
              <a:rPr lang="en-US" dirty="0">
                <a:solidFill>
                  <a:srgbClr val="007FA3"/>
                </a:solidFill>
              </a:rPr>
              <a:t>Packet analyzer (sniffer)</a:t>
            </a:r>
          </a:p>
          <a:p>
            <a:pPr>
              <a:lnSpc>
                <a:spcPct val="110000"/>
              </a:lnSpc>
              <a:spcBef>
                <a:spcPts val="0"/>
              </a:spcBef>
              <a:spcAft>
                <a:spcPts val="900"/>
              </a:spcAft>
            </a:pPr>
            <a:r>
              <a:rPr lang="en-US" dirty="0">
                <a:solidFill>
                  <a:srgbClr val="007FA3"/>
                </a:solidFill>
              </a:rPr>
              <a:t>Keylogger</a:t>
            </a:r>
          </a:p>
        </p:txBody>
      </p:sp>
      <p:pic>
        <p:nvPicPr>
          <p:cNvPr id="6" name="Picture 5" descr="Headline reads: Cyber Security Experts fear that computer hackers could get into our microwave ovens and coffee makers. A man says, Computer chips in these machines make them vulnerable to attack!&#10;A woman says, Hackers could overcook vegetables  or underbrew coffee, causing vitamin deficiencies, irritability, and a lack of alertness!&#10;Product manufacturers refuse to comment.">
            <a:extLst>
              <a:ext uri="{FF2B5EF4-FFF2-40B4-BE49-F238E27FC236}">
                <a16:creationId xmlns:a16="http://schemas.microsoft.com/office/drawing/2014/main" id="{9513DEC0-DF1D-4296-9E8B-0C28A01F2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192" y="2743200"/>
            <a:ext cx="2959608" cy="3622968"/>
          </a:xfrm>
          <a:prstGeom prst="rect">
            <a:avLst/>
          </a:prstGeom>
        </p:spPr>
      </p:pic>
    </p:spTree>
    <p:extLst>
      <p:ext uri="{BB962C8B-B14F-4D97-AF65-F5344CB8AC3E}">
        <p14:creationId xmlns:p14="http://schemas.microsoft.com/office/powerpoint/2010/main" val="110164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Identity Theft and Hackers</a:t>
            </a:r>
            <a:br>
              <a:rPr lang="en-US" sz="2000" dirty="0"/>
            </a:br>
            <a:r>
              <a:rPr lang="en-US" sz="3200" dirty="0"/>
              <a:t>Hacking (2 of 4)</a:t>
            </a:r>
            <a:br>
              <a:rPr lang="en-US" sz="3200" dirty="0"/>
            </a:br>
            <a:r>
              <a:rPr lang="en-US" sz="2000" dirty="0"/>
              <a:t>(Objective 9.2)</a:t>
            </a:r>
            <a:endParaRPr lang="en-US" sz="3200" dirty="0"/>
          </a:p>
        </p:txBody>
      </p:sp>
      <p:sp>
        <p:nvSpPr>
          <p:cNvPr id="3" name="Content Placeholder 2"/>
          <p:cNvSpPr>
            <a:spLocks noGrp="1"/>
          </p:cNvSpPr>
          <p:nvPr>
            <p:ph idx="1"/>
          </p:nvPr>
        </p:nvSpPr>
        <p:spPr>
          <a:xfrm>
            <a:off x="457200" y="1600200"/>
            <a:ext cx="5257800" cy="4953000"/>
          </a:xfrm>
        </p:spPr>
        <p:txBody>
          <a:bodyPr>
            <a:normAutofit/>
          </a:bodyPr>
          <a:lstStyle/>
          <a:p>
            <a:pPr>
              <a:spcBef>
                <a:spcPts val="0"/>
              </a:spcBef>
              <a:spcAft>
                <a:spcPts val="1200"/>
              </a:spcAft>
            </a:pPr>
            <a:r>
              <a:rPr lang="en-US" dirty="0">
                <a:solidFill>
                  <a:srgbClr val="007FA3"/>
                </a:solidFill>
              </a:rPr>
              <a:t>Trojan horses appear to be useful but run malicious code</a:t>
            </a:r>
          </a:p>
          <a:p>
            <a:pPr>
              <a:spcBef>
                <a:spcPts val="0"/>
              </a:spcBef>
              <a:spcAft>
                <a:spcPts val="1200"/>
              </a:spcAft>
            </a:pPr>
            <a:r>
              <a:rPr lang="en-US" dirty="0">
                <a:solidFill>
                  <a:srgbClr val="007FA3"/>
                </a:solidFill>
              </a:rPr>
              <a:t>Backdoor programs and rootkits allow hackers to gain access to your computer</a:t>
            </a:r>
          </a:p>
          <a:p>
            <a:pPr>
              <a:spcBef>
                <a:spcPts val="0"/>
              </a:spcBef>
              <a:spcAft>
                <a:spcPts val="1200"/>
              </a:spcAft>
            </a:pPr>
            <a:r>
              <a:rPr lang="en-US" dirty="0">
                <a:solidFill>
                  <a:srgbClr val="007FA3"/>
                </a:solidFill>
              </a:rPr>
              <a:t>Zombies are computers that a hacker controls</a:t>
            </a:r>
          </a:p>
        </p:txBody>
      </p:sp>
      <p:pic>
        <p:nvPicPr>
          <p:cNvPr id="6" name="Picture 5">
            <a:extLst>
              <a:ext uri="{FF2B5EF4-FFF2-40B4-BE49-F238E27FC236}">
                <a16:creationId xmlns:a16="http://schemas.microsoft.com/office/drawing/2014/main" id="{74862367-A961-4EE2-B272-6B4089031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593" y="1752600"/>
            <a:ext cx="3744287" cy="3962400"/>
          </a:xfrm>
          <a:prstGeom prst="rect">
            <a:avLst/>
          </a:prstGeom>
        </p:spPr>
      </p:pic>
    </p:spTree>
    <p:extLst>
      <p:ext uri="{BB962C8B-B14F-4D97-AF65-F5344CB8AC3E}">
        <p14:creationId xmlns:p14="http://schemas.microsoft.com/office/powerpoint/2010/main" val="86968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Identity Theft and Hackers</a:t>
            </a:r>
            <a:br>
              <a:rPr lang="en-US" sz="3600" dirty="0"/>
            </a:br>
            <a:r>
              <a:rPr lang="en-US" sz="3200" dirty="0"/>
              <a:t>Hacking (3 of 4)</a:t>
            </a:r>
            <a:br>
              <a:rPr lang="en-US" sz="3200" dirty="0"/>
            </a:br>
            <a:r>
              <a:rPr lang="en-US" sz="2000" dirty="0"/>
              <a:t>(Objective 9.2)</a:t>
            </a:r>
            <a:endParaRPr lang="en-US" dirty="0"/>
          </a:p>
        </p:txBody>
      </p:sp>
      <p:sp>
        <p:nvSpPr>
          <p:cNvPr id="3" name="Content Placeholder 2"/>
          <p:cNvSpPr>
            <a:spLocks noGrp="1"/>
          </p:cNvSpPr>
          <p:nvPr>
            <p:ph idx="1"/>
          </p:nvPr>
        </p:nvSpPr>
        <p:spPr>
          <a:xfrm>
            <a:off x="457200" y="1600200"/>
            <a:ext cx="4876799" cy="5105400"/>
          </a:xfrm>
        </p:spPr>
        <p:txBody>
          <a:bodyPr>
            <a:normAutofit/>
          </a:bodyPr>
          <a:lstStyle/>
          <a:p>
            <a:pPr>
              <a:spcBef>
                <a:spcPts val="0"/>
              </a:spcBef>
              <a:spcAft>
                <a:spcPts val="1200"/>
              </a:spcAft>
            </a:pPr>
            <a:r>
              <a:rPr lang="en-US" dirty="0">
                <a:solidFill>
                  <a:srgbClr val="007FA3"/>
                </a:solidFill>
              </a:rPr>
              <a:t>Denial-of-Service</a:t>
            </a:r>
          </a:p>
          <a:p>
            <a:pPr lvl="1">
              <a:spcBef>
                <a:spcPts val="0"/>
              </a:spcBef>
              <a:spcAft>
                <a:spcPts val="1200"/>
              </a:spcAft>
            </a:pPr>
            <a:r>
              <a:rPr lang="en-US" dirty="0"/>
              <a:t>Legitimate users are denied access to a computer system</a:t>
            </a:r>
          </a:p>
          <a:p>
            <a:pPr lvl="1">
              <a:spcBef>
                <a:spcPts val="0"/>
              </a:spcBef>
              <a:spcAft>
                <a:spcPts val="1200"/>
              </a:spcAft>
            </a:pPr>
            <a:r>
              <a:rPr lang="en-US" dirty="0"/>
              <a:t>System shuts down</a:t>
            </a:r>
          </a:p>
          <a:p>
            <a:pPr>
              <a:spcBef>
                <a:spcPts val="0"/>
              </a:spcBef>
              <a:spcAft>
                <a:spcPts val="1200"/>
              </a:spcAft>
            </a:pPr>
            <a:r>
              <a:rPr lang="en-US" dirty="0">
                <a:solidFill>
                  <a:srgbClr val="007FA3"/>
                </a:solidFill>
              </a:rPr>
              <a:t>DDoS</a:t>
            </a:r>
          </a:p>
          <a:p>
            <a:pPr>
              <a:spcBef>
                <a:spcPts val="0"/>
              </a:spcBef>
              <a:spcAft>
                <a:spcPts val="1200"/>
              </a:spcAft>
            </a:pPr>
            <a:r>
              <a:rPr lang="en-US" dirty="0">
                <a:solidFill>
                  <a:srgbClr val="007FA3"/>
                </a:solidFill>
              </a:rPr>
              <a:t>Botnet (large group of software running on zombie computers)</a:t>
            </a:r>
          </a:p>
        </p:txBody>
      </p:sp>
      <p:pic>
        <p:nvPicPr>
          <p:cNvPr id="6" name="Picture 5" descr="The hacker's computer launches DDoS by activating zombies, represented by an academic computer, government computer, home computer, corporate computer, and an ISP computer. These zombie computers attack the target system, represented as a CPU, which is the victim of DDoS.">
            <a:extLst>
              <a:ext uri="{FF2B5EF4-FFF2-40B4-BE49-F238E27FC236}">
                <a16:creationId xmlns:a16="http://schemas.microsoft.com/office/drawing/2014/main" id="{6739E47E-2CAD-4912-A532-5B4A3C1252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5476" y="1636776"/>
            <a:ext cx="4021186" cy="3773424"/>
          </a:xfrm>
          <a:prstGeom prst="rect">
            <a:avLst/>
          </a:prstGeom>
        </p:spPr>
      </p:pic>
    </p:spTree>
    <p:extLst>
      <p:ext uri="{BB962C8B-B14F-4D97-AF65-F5344CB8AC3E}">
        <p14:creationId xmlns:p14="http://schemas.microsoft.com/office/powerpoint/2010/main" val="287972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2911</Words>
  <Application>Microsoft Office PowerPoint</Application>
  <PresentationFormat>On-screen Show (4:3)</PresentationFormat>
  <Paragraphs>348</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Narrow</vt:lpstr>
      <vt:lpstr>Noto Sans Symbols</vt:lpstr>
      <vt:lpstr>Times New Roman</vt:lpstr>
      <vt:lpstr>Verdana</vt:lpstr>
      <vt:lpstr>508 Lecture</vt:lpstr>
      <vt:lpstr>Technology in Action</vt:lpstr>
      <vt:lpstr>Learning Objectives (1 of 3)</vt:lpstr>
      <vt:lpstr>Learning Objectives (2 of 3)</vt:lpstr>
      <vt:lpstr>Learning Objectives (3 of 3)</vt:lpstr>
      <vt:lpstr>Identity Theft and Hackers</vt:lpstr>
      <vt:lpstr>Identity Theft and Hackers Identity Theft (Objective 9.1)</vt:lpstr>
      <vt:lpstr>Identity Theft and Hackers Hacking (1 of 4) (Objective 9.2)</vt:lpstr>
      <vt:lpstr>Identity Theft and Hackers Hacking (2 of 4) (Objective 9.2)</vt:lpstr>
      <vt:lpstr>Identity Theft and Hackers Hacking (3 of 4) (Objective 9.2)</vt:lpstr>
      <vt:lpstr>Identity Theft and Hackers Hacking (4 of 4) (Objective 9.2)</vt:lpstr>
      <vt:lpstr>Computer Viruses Virus Basics (Objective 9.3)</vt:lpstr>
      <vt:lpstr>Computer Viruses Types of Viruses (1 of 2) (Objective 9.4)</vt:lpstr>
      <vt:lpstr>Computer Viruses Types of Viruses (2 of 2) (Objective 9.4)</vt:lpstr>
      <vt:lpstr>Online Annoyances and Social Engineering Online Annoyances (1 of 3) (Objective 9.5)</vt:lpstr>
      <vt:lpstr>Online Annoyances and Social Engineering Online Annoyances (2 of 3) (Objective 9.5)</vt:lpstr>
      <vt:lpstr>Online Annoyances and Social Engineering Online Annoyances (3 of 3) (Objective 9.5)</vt:lpstr>
      <vt:lpstr>Online Annoyances and Social Engineering Social Engineering (1 of 3) (Objective 9.6)</vt:lpstr>
      <vt:lpstr>Online Annoyances and Social Engineering Social Engineering (2 of 3) (Objective 9.6)</vt:lpstr>
      <vt:lpstr>Online Annoyances and Social Engineering Social Engineering (3 of 3) (Objective 9.6)</vt:lpstr>
      <vt:lpstr>Restricting Access to Your Digital Assets Firewalls (1 of 2) (Objective 9.7)</vt:lpstr>
      <vt:lpstr>Restricting Access to Your Digital Assets Firewalls (2 of 2) (Objective 9.7)</vt:lpstr>
      <vt:lpstr>Restricting Access to Your Digital Assets Preventing Virus Infections (1 of 3) (Objective 9.8)</vt:lpstr>
      <vt:lpstr>Restricting Access to Your Digital Assets Preventing Virus Infections (2 of 3) (Objective 9.8)</vt:lpstr>
      <vt:lpstr>Restricting Access to Your Digital Assets Preventing Virus Infections (3 of 3) (Objective 9.8)</vt:lpstr>
      <vt:lpstr>Restricting Access to Your Digital Assets Authentication: Passwords and Biometrics (1 of 2) (Objective 9.9)</vt:lpstr>
      <vt:lpstr>Restricting Access to Your Digital Assets Authentication: Passwords and Biometrics (2 of 2) (Objective 9.9)</vt:lpstr>
      <vt:lpstr>Restricting Access to Your Digital Assets Anonymous Web Surfing: Hiding from Prying Eyes (Objective 9.10)</vt:lpstr>
      <vt:lpstr>Keeping Your Data Safe Protecting Your Personal Information (Objective 9.11)</vt:lpstr>
      <vt:lpstr>Keeping Your Data Safe Backing Up Your Data (1 of 2) (Objective 9.12)</vt:lpstr>
      <vt:lpstr>Protecting Your Physical Computing Assets Environmental Factors and Power Surges (Objective 9.13)</vt:lpstr>
      <vt:lpstr>Protecting Your Physical Computing Assets Preventing and Handling Theft (Objective 9.14)</vt:lpstr>
      <vt:lpstr>Questions</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9</dc:subject>
  <dc:creator/>
  <cp:lastModifiedBy/>
  <cp:revision>1</cp:revision>
  <dcterms:created xsi:type="dcterms:W3CDTF">2017-01-24T02:43:43Z</dcterms:created>
  <dcterms:modified xsi:type="dcterms:W3CDTF">2018-09-12T22:35:11Z</dcterms:modified>
</cp:coreProperties>
</file>