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4"/>
  </p:notesMasterIdLst>
  <p:handoutMasterIdLst>
    <p:handoutMasterId r:id="rId35"/>
  </p:handoutMasterIdLst>
  <p:sldIdLst>
    <p:sldId id="394" r:id="rId2"/>
    <p:sldId id="352" r:id="rId3"/>
    <p:sldId id="38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3" r:id="rId25"/>
    <p:sldId id="474" r:id="rId26"/>
    <p:sldId id="475" r:id="rId27"/>
    <p:sldId id="479" r:id="rId28"/>
    <p:sldId id="480" r:id="rId29"/>
    <p:sldId id="481" r:id="rId30"/>
    <p:sldId id="476" r:id="rId31"/>
    <p:sldId id="477" r:id="rId32"/>
    <p:sldId id="478"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2135" autoAdjust="0"/>
  </p:normalViewPr>
  <p:slideViewPr>
    <p:cSldViewPr>
      <p:cViewPr varScale="1">
        <p:scale>
          <a:sx n="71" d="100"/>
          <a:sy n="71" d="100"/>
        </p:scale>
        <p:origin x="1464" y="53"/>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1" indent="-256032">
              <a:buClr>
                <a:srgbClr val="007FA3"/>
              </a:buClr>
              <a:buSzPct val="100000"/>
              <a:buFont typeface="Arial" panose="020B0604020202020204" pitchFamily="34" charset="0"/>
              <a:buChar char="•"/>
            </a:pPr>
            <a:r>
              <a:rPr lang="en-US" dirty="0"/>
              <a:t>The problem statement is the starting point of programming.</a:t>
            </a:r>
          </a:p>
          <a:p>
            <a:pPr marL="285750" lvl="1" indent="-171450">
              <a:buFont typeface="Arial" panose="020B0604020202020204" pitchFamily="34" charset="0"/>
              <a:buChar char="•"/>
            </a:pPr>
            <a:r>
              <a:rPr lang="en-US" dirty="0"/>
              <a:t>It provides a clear description of tasks to be performed.</a:t>
            </a:r>
          </a:p>
          <a:p>
            <a:pPr marL="285750" lvl="1" indent="-171450">
              <a:buFont typeface="Arial" panose="020B0604020202020204" pitchFamily="34" charset="0"/>
              <a:buChar char="•"/>
            </a:pPr>
            <a:r>
              <a:rPr lang="en-US" dirty="0"/>
              <a:t>It</a:t>
            </a:r>
            <a:r>
              <a:rPr lang="en-US" baseline="0" dirty="0"/>
              <a:t> helps the programmer u</a:t>
            </a:r>
            <a:r>
              <a:rPr lang="en-US" dirty="0"/>
              <a:t>nderstand goals of programming.</a:t>
            </a:r>
          </a:p>
          <a:p>
            <a:pPr marL="171450" indent="-171450">
              <a:buFont typeface="Arial" panose="020B0604020202020204" pitchFamily="34" charset="0"/>
              <a:buChar char="•"/>
            </a:pPr>
            <a:r>
              <a:rPr lang="en-US" dirty="0"/>
              <a:t>The goal</a:t>
            </a:r>
            <a:r>
              <a:rPr lang="en-US" baseline="0" dirty="0"/>
              <a:t> of a good problem statement is to have programmers i</a:t>
            </a:r>
            <a:r>
              <a:rPr lang="en-US" dirty="0"/>
              <a:t>nteract with users</a:t>
            </a:r>
            <a:r>
              <a:rPr lang="en-US" baseline="0" dirty="0"/>
              <a:t> in these three areas:</a:t>
            </a:r>
            <a:endParaRPr lang="en-US" dirty="0"/>
          </a:p>
          <a:p>
            <a:pPr marL="285750" lvl="1" indent="-171450">
              <a:buFont typeface="Arial" panose="020B0604020202020204" pitchFamily="34" charset="0"/>
              <a:buChar char="•"/>
            </a:pPr>
            <a:r>
              <a:rPr lang="en-US" dirty="0"/>
              <a:t>Data is raw input.</a:t>
            </a:r>
          </a:p>
          <a:p>
            <a:pPr marL="285750" lvl="1" indent="-171450">
              <a:buFont typeface="Arial" panose="020B0604020202020204" pitchFamily="34" charset="0"/>
              <a:buChar char="•"/>
            </a:pPr>
            <a:r>
              <a:rPr lang="en-US" dirty="0"/>
              <a:t>Information is the result.</a:t>
            </a:r>
          </a:p>
          <a:p>
            <a:pPr marL="285750" lvl="1" indent="-171450">
              <a:buFont typeface="Arial" panose="020B0604020202020204" pitchFamily="34" charset="0"/>
              <a:buChar char="•"/>
            </a:pPr>
            <a:r>
              <a:rPr lang="en-US" dirty="0"/>
              <a:t>Method is the process of converting inputs into proper outputs.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10</a:t>
            </a:fld>
            <a:endParaRPr lang="en-US" dirty="0"/>
          </a:p>
        </p:txBody>
      </p:sp>
    </p:spTree>
    <p:extLst>
      <p:ext uri="{BB962C8B-B14F-4D97-AF65-F5344CB8AC3E}">
        <p14:creationId xmlns:p14="http://schemas.microsoft.com/office/powerpoint/2010/main" val="350171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Programmers must describe what the program should do if the input is invalid. This is referred to as error handling.</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 testing plan can’t list every input. Instead, programmers identify categories of inputs, find an example, and specify what output must be generated.</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11</a:t>
            </a:fld>
            <a:endParaRPr lang="en-US" dirty="0"/>
          </a:p>
        </p:txBody>
      </p:sp>
    </p:spTree>
    <p:extLst>
      <p:ext uri="{BB962C8B-B14F-4D97-AF65-F5344CB8AC3E}">
        <p14:creationId xmlns:p14="http://schemas.microsoft.com/office/powerpoint/2010/main" val="1401056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algorithm is a set of steps that describe what the program must do to complete its task.</a:t>
            </a:r>
          </a:p>
          <a:p>
            <a:pPr marL="171450" indent="-171450">
              <a:buFont typeface="Arial" panose="020B0604020202020204" pitchFamily="34" charset="0"/>
              <a:buChar char="•"/>
            </a:pPr>
            <a:r>
              <a:rPr lang="en-US" dirty="0"/>
              <a:t>Algorithms are limited.</a:t>
            </a:r>
          </a:p>
          <a:p>
            <a:pPr marL="171450" indent="-171450">
              <a:lnSpc>
                <a:spcPct val="105000"/>
              </a:lnSpc>
              <a:buFont typeface="Arial" panose="020B0604020202020204" pitchFamily="34" charset="0"/>
              <a:buChar char="•"/>
            </a:pPr>
            <a:r>
              <a:rPr lang="en-US" dirty="0"/>
              <a:t>Algorithms are represented through flowcharts.</a:t>
            </a:r>
          </a:p>
          <a:p>
            <a:pPr marL="285750" lvl="1" indent="-171450">
              <a:lnSpc>
                <a:spcPct val="105000"/>
              </a:lnSpc>
              <a:buFont typeface="Arial" panose="020B0604020202020204" pitchFamily="34" charset="0"/>
              <a:buChar char="•"/>
            </a:pPr>
            <a:r>
              <a:rPr lang="en-US" dirty="0"/>
              <a:t>It provides visual representations of patterns.</a:t>
            </a:r>
          </a:p>
          <a:p>
            <a:pPr marL="171450" indent="-171450">
              <a:lnSpc>
                <a:spcPct val="105000"/>
              </a:lnSpc>
              <a:buFont typeface="Arial" panose="020B0604020202020204" pitchFamily="34" charset="0"/>
              <a:buChar char="•"/>
            </a:pPr>
            <a:r>
              <a:rPr lang="en-US" dirty="0"/>
              <a:t>Pseudocode is a text-based approach to documenting an algorithm.</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12</a:t>
            </a:fld>
            <a:endParaRPr lang="en-US" dirty="0"/>
          </a:p>
        </p:txBody>
      </p:sp>
    </p:spTree>
    <p:extLst>
      <p:ext uri="{BB962C8B-B14F-4D97-AF65-F5344CB8AC3E}">
        <p14:creationId xmlns:p14="http://schemas.microsoft.com/office/powerpoint/2010/main" val="3277083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Complex problems involve choices. Algorithms include decision points.</a:t>
            </a:r>
          </a:p>
          <a:p>
            <a:pPr marL="285750" lvl="1"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Binary decisions are</a:t>
            </a:r>
            <a:r>
              <a:rPr lang="en-US" sz="1200" i="0" kern="1200" baseline="0" dirty="0">
                <a:solidFill>
                  <a:schemeClr val="tx1"/>
                </a:solidFill>
                <a:effectLst/>
                <a:latin typeface="Arial" pitchFamily="34" charset="0"/>
                <a:ea typeface="+mn-ea"/>
                <a:cs typeface="+mn-cs"/>
              </a:rPr>
              <a:t> questions that c</a:t>
            </a:r>
            <a:r>
              <a:rPr lang="en-US" sz="1200" i="0" kern="1200" dirty="0">
                <a:solidFill>
                  <a:schemeClr val="tx1"/>
                </a:solidFill>
                <a:effectLst/>
                <a:latin typeface="Arial" pitchFamily="34" charset="0"/>
                <a:ea typeface="+mn-ea"/>
                <a:cs typeface="+mn-cs"/>
              </a:rPr>
              <a:t>an be answered in either yes (true) or no (false).</a:t>
            </a:r>
          </a:p>
          <a:p>
            <a:pPr marL="285750" lvl="1"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Loops are</a:t>
            </a:r>
            <a:r>
              <a:rPr lang="en-US" sz="1200" i="0" kern="1200" baseline="0" dirty="0">
                <a:solidFill>
                  <a:schemeClr val="tx1"/>
                </a:solidFill>
                <a:effectLst/>
                <a:latin typeface="Arial" pitchFamily="34" charset="0"/>
                <a:ea typeface="+mn-ea"/>
                <a:cs typeface="+mn-cs"/>
              </a:rPr>
              <a:t> when a </a:t>
            </a:r>
            <a:r>
              <a:rPr lang="en-US" sz="1200" i="0" kern="1200" dirty="0">
                <a:solidFill>
                  <a:schemeClr val="tx1"/>
                </a:solidFill>
                <a:effectLst/>
                <a:latin typeface="Arial" pitchFamily="34" charset="0"/>
                <a:ea typeface="+mn-ea"/>
                <a:cs typeface="+mn-cs"/>
              </a:rPr>
              <a:t>question is asked. If the answer is yes, actions are performed. Once the actions have finished, the question is asked again, creating a loop. When the answer is no, the algorithm moves to the first step that follows the loop.</a:t>
            </a:r>
          </a:p>
          <a:p>
            <a:pPr marL="285750" lvl="1"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The initial value is the beginning point.</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set of actions that will be performed.</a:t>
            </a:r>
            <a:endParaRPr lang="en-US" sz="1200" i="0" kern="1200" dirty="0">
              <a:solidFill>
                <a:schemeClr val="tx1"/>
              </a:solidFill>
              <a:effectLst/>
              <a:latin typeface="Arial" pitchFamily="34" charset="0"/>
              <a:ea typeface="+mn-ea"/>
              <a:cs typeface="+mn-cs"/>
            </a:endParaRPr>
          </a:p>
          <a:p>
            <a:pPr marL="285750" lvl="1"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A test condition checks to see if the loop</a:t>
            </a:r>
            <a:r>
              <a:rPr lang="en-US" sz="1200" i="0" kern="1200" baseline="0" dirty="0">
                <a:solidFill>
                  <a:schemeClr val="tx1"/>
                </a:solidFill>
                <a:effectLst/>
                <a:latin typeface="Arial" pitchFamily="34" charset="0"/>
                <a:ea typeface="+mn-ea"/>
                <a:cs typeface="+mn-cs"/>
              </a:rPr>
              <a:t> is completed.</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Control structures are keywords in a programming language that allow the programmer to direct the flow of the program based on a decision.</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13</a:t>
            </a:fld>
            <a:endParaRPr lang="en-US" dirty="0"/>
          </a:p>
        </p:txBody>
      </p:sp>
    </p:spTree>
    <p:extLst>
      <p:ext uri="{BB962C8B-B14F-4D97-AF65-F5344CB8AC3E}">
        <p14:creationId xmlns:p14="http://schemas.microsoft.com/office/powerpoint/2010/main" val="799019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1B1A5414-82C8-4588-89D7-2D94C9CB58A1}" type="slidenum">
              <a:rPr lang="en-US" smtClean="0">
                <a:latin typeface="Arial" charset="0"/>
                <a:cs typeface="Arial" charset="0"/>
              </a:rPr>
              <a:pPr/>
              <a:t>14</a:t>
            </a:fld>
            <a:endParaRPr lang="en-US" dirty="0">
              <a:latin typeface="Arial" charset="0"/>
              <a:cs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Top-down design is a systematic approach in which a problem is broken into a series of high-level tasks. In top-down design, programmers apply the same strategy repeatedly, breaking each task into successively more detailed subtasks.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They continue until they have a sequence of steps that are close to the types of commands allowed by the programming language they’ll use for coding.</a:t>
            </a:r>
          </a:p>
        </p:txBody>
      </p:sp>
    </p:spTree>
    <p:extLst>
      <p:ext uri="{BB962C8B-B14F-4D97-AF65-F5344CB8AC3E}">
        <p14:creationId xmlns:p14="http://schemas.microsoft.com/office/powerpoint/2010/main" val="3758052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1B1A5414-82C8-4588-89D7-2D94C9CB58A1}" type="slidenum">
              <a:rPr lang="en-US" smtClean="0">
                <a:latin typeface="Arial" charset="0"/>
                <a:cs typeface="Arial" charset="0"/>
              </a:rPr>
              <a:pPr/>
              <a:t>15</a:t>
            </a:fld>
            <a:endParaRPr lang="en-US" dirty="0">
              <a:latin typeface="Arial" charset="0"/>
              <a:cs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Top-down design is an approach in which a problem is broken into a series of high-level tasks.</a:t>
            </a:r>
            <a:endParaRPr lang="en-US" sz="1200" b="0" i="0" u="none" strike="noStrike" kern="1200" baseline="0" dirty="0"/>
          </a:p>
          <a:p>
            <a:pPr marL="171450" indent="-171450">
              <a:buFont typeface="Arial" panose="020B0604020202020204" pitchFamily="34" charset="0"/>
              <a:buChar char="•"/>
            </a:pPr>
            <a:r>
              <a:rPr lang="en-US" sz="1200" b="0" i="0" u="none" strike="noStrike" kern="1200" baseline="0" dirty="0"/>
              <a:t>In this figure:</a:t>
            </a:r>
          </a:p>
          <a:p>
            <a:pPr marL="285750" lvl="1" indent="-171450">
              <a:buFont typeface="Arial" panose="020B0604020202020204" pitchFamily="34" charset="0"/>
              <a:buChar char="•"/>
            </a:pPr>
            <a:r>
              <a:rPr lang="en-US" b="0" i="0" u="none" strike="noStrike" kern="1200" baseline="0" dirty="0"/>
              <a:t>A top-down design is applied to the highest level of tasks in our parking garage example,</a:t>
            </a:r>
          </a:p>
          <a:p>
            <a:pPr marL="285750" lvl="1" indent="-171450">
              <a:buFont typeface="Arial" panose="020B0604020202020204" pitchFamily="34" charset="0"/>
              <a:buChar char="•"/>
            </a:pPr>
            <a:r>
              <a:rPr lang="en-US" b="0" i="0" u="none" strike="noStrike" kern="1200" baseline="0" dirty="0"/>
              <a:t>The tasks are further refined into subtasks, and</a:t>
            </a:r>
          </a:p>
          <a:p>
            <a:pPr marL="285750" lvl="1" indent="-171450">
              <a:buFont typeface="Arial" panose="020B0604020202020204" pitchFamily="34" charset="0"/>
              <a:buChar char="•"/>
            </a:pPr>
            <a:r>
              <a:rPr lang="en-US" b="0" i="0" u="none" strike="noStrike" kern="1200" baseline="0" dirty="0"/>
              <a:t>Subtasks are refined into a sequence of instructions—an algorithm.</a:t>
            </a:r>
            <a:endParaRPr lang="en-US" dirty="0"/>
          </a:p>
        </p:txBody>
      </p:sp>
    </p:spTree>
    <p:extLst>
      <p:ext uri="{BB962C8B-B14F-4D97-AF65-F5344CB8AC3E}">
        <p14:creationId xmlns:p14="http://schemas.microsoft.com/office/powerpoint/2010/main" val="1529611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6EC5DA17-06D0-4575-A7C0-E9B60A681C6A}" type="slidenum">
              <a:rPr lang="en-US" smtClean="0">
                <a:latin typeface="Arial" charset="0"/>
                <a:cs typeface="Arial" charset="0"/>
              </a:rPr>
              <a:pPr/>
              <a:t>16</a:t>
            </a:fld>
            <a:endParaRPr lang="en-US" dirty="0">
              <a:latin typeface="Arial" charset="0"/>
              <a:cs typeface="Arial"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In object-oriented analysis, programmers first identify all the categories of inputs the program is meant to solve. These categories are called classes.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important aspect of object-oriented design is that it leads to reusability.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Inheritance means that a new class can automatically pick up all the data and methods of an existing class and then can extend and customize those to fit its own specific needs.</a:t>
            </a:r>
          </a:p>
          <a:p>
            <a:pPr marL="34290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original class is called the base class, and the new, modified class is called the derived class.</a:t>
            </a:r>
            <a:endParaRPr lang="en-US" sz="1200" kern="1200" dirty="0">
              <a:solidFill>
                <a:schemeClr val="tx1"/>
              </a:solidFill>
              <a:effectLst/>
              <a:latin typeface="Arial" pitchFamily="34" charset="0"/>
              <a:ea typeface="+mn-ea"/>
              <a:cs typeface="+mn-cs"/>
            </a:endParaRPr>
          </a:p>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Programmers may need to create several different examples of a class. Each of these examples is an object. In Figure 10.11, John Doe, Jane Doe, and Bill McGillicutty are each Employee objects (specific examples of the Employee class).</a:t>
            </a:r>
          </a:p>
        </p:txBody>
      </p:sp>
    </p:spTree>
    <p:extLst>
      <p:ext uri="{BB962C8B-B14F-4D97-AF65-F5344CB8AC3E}">
        <p14:creationId xmlns:p14="http://schemas.microsoft.com/office/powerpoint/2010/main" val="815463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Once programmers create an algorithm, they select the best programming language for the problem and then translate the algorithm into that language. Translating an algorithm into a programming language is the act of coding.</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Once programmers have an algorithm, they identify the key pieces of information the algorithm uses to make decisions.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Then they can begin converting the algorithm into computer code in a specific programming language.</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17</a:t>
            </a:fld>
            <a:endParaRPr lang="en-US" dirty="0"/>
          </a:p>
        </p:txBody>
      </p:sp>
    </p:spTree>
    <p:extLst>
      <p:ext uri="{BB962C8B-B14F-4D97-AF65-F5344CB8AC3E}">
        <p14:creationId xmlns:p14="http://schemas.microsoft.com/office/powerpoint/2010/main" val="4145891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programming language is a kind of “code” for the set of instructions the CPU knows how to perform. Computer programming languages use special words and strict rules so that programmers can control the CPU without having to know all of its hardware details. There are five generations of languages.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18</a:t>
            </a:fld>
            <a:endParaRPr lang="en-US" dirty="0"/>
          </a:p>
        </p:txBody>
      </p:sp>
    </p:spTree>
    <p:extLst>
      <p:ext uri="{BB962C8B-B14F-4D97-AF65-F5344CB8AC3E}">
        <p14:creationId xmlns:p14="http://schemas.microsoft.com/office/powerpoint/2010/main" val="3922590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Portability is the capability to move a solution from one type of computer to another.</a:t>
            </a:r>
          </a:p>
          <a:p>
            <a:pPr marL="171450" indent="-171450">
              <a:spcBef>
                <a:spcPts val="0"/>
              </a:spcBef>
              <a:buFont typeface="Arial" panose="020B0604020202020204" pitchFamily="34" charset="0"/>
              <a:buChar char="•"/>
            </a:pPr>
            <a:r>
              <a:rPr lang="en-US" dirty="0"/>
              <a:t>Variables are each input and output a program manipulates.</a:t>
            </a:r>
          </a:p>
          <a:p>
            <a:pPr marL="285750" lvl="1" indent="-171450">
              <a:spcBef>
                <a:spcPts val="0"/>
              </a:spcBef>
              <a:buFont typeface="Arial" panose="020B0604020202020204" pitchFamily="34" charset="0"/>
              <a:buChar char="•"/>
            </a:pPr>
            <a:r>
              <a:rPr lang="en-US" dirty="0"/>
              <a:t>Declarations tell the system to allocate space in RAM.</a:t>
            </a:r>
          </a:p>
          <a:p>
            <a:pPr marL="171450" indent="-171450">
              <a:spcBef>
                <a:spcPts val="0"/>
              </a:spcBef>
              <a:buFont typeface="Arial" panose="020B0604020202020204" pitchFamily="34" charset="0"/>
              <a:buChar char="•"/>
            </a:pPr>
            <a:r>
              <a:rPr lang="en-US" dirty="0"/>
              <a:t>Comments are added to explain the purpose of a section of code.</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19</a:t>
            </a:fld>
            <a:endParaRPr lang="en-US" dirty="0"/>
          </a:p>
        </p:txBody>
      </p:sp>
    </p:spTree>
    <p:extLst>
      <p:ext uri="{BB962C8B-B14F-4D97-AF65-F5344CB8AC3E}">
        <p14:creationId xmlns:p14="http://schemas.microsoft.com/office/powerpoint/2010/main" val="241253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p:spPr>
        <p:txBody>
          <a:bodyPr/>
          <a:lstStyle/>
          <a:p>
            <a:fld id="{EC016EA0-7AA4-47AA-B48D-BECEC8FED959}" type="slidenum">
              <a:rPr lang="en-US" smtClean="0">
                <a:latin typeface="Arial" charset="0"/>
                <a:cs typeface="Arial" charset="0"/>
              </a:rPr>
              <a:pPr/>
              <a:t>20</a:t>
            </a:fld>
            <a:endParaRPr lang="en-US" dirty="0">
              <a:latin typeface="Arial" charset="0"/>
              <a:cs typeface="Arial"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Compilation is the process by which code is converted into machine language—the language the CPU can understand (1s and 0s).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compiler is a program that understands bot syntax and programming language and the exact structure of the CPU.</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 interpreter translates the source code into an intermediate form, line by line. Each line is executed as it’s translated. The finished program runs faster than an interpreter.</a:t>
            </a:r>
          </a:p>
        </p:txBody>
      </p:sp>
    </p:spTree>
    <p:extLst>
      <p:ext uri="{BB962C8B-B14F-4D97-AF65-F5344CB8AC3E}">
        <p14:creationId xmlns:p14="http://schemas.microsoft.com/office/powerpoint/2010/main" val="2043065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An integrated development environment (IDE) is a developmental tool that helps programmers write and test their programs.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21</a:t>
            </a:fld>
            <a:endParaRPr lang="en-US" dirty="0"/>
          </a:p>
        </p:txBody>
      </p:sp>
    </p:spTree>
    <p:extLst>
      <p:ext uri="{BB962C8B-B14F-4D97-AF65-F5344CB8AC3E}">
        <p14:creationId xmlns:p14="http://schemas.microsoft.com/office/powerpoint/2010/main" val="276248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The process of running the program over and over to find and repair errors and to make sure the program behaves in the way it should is termed debugging.</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A complete testing plan includes sample inputs that exercise all the error handling required as well as all the processing paths.</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Logical errors in the problem are caught when the program executes.</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Runtime</a:t>
            </a:r>
            <a:r>
              <a:rPr lang="en-US" sz="1200" i="0" kern="1200" baseline="0" dirty="0">
                <a:solidFill>
                  <a:schemeClr val="tx1"/>
                </a:solidFill>
                <a:effectLst/>
                <a:latin typeface="Arial" pitchFamily="34" charset="0"/>
                <a:ea typeface="+mn-ea"/>
                <a:cs typeface="+mn-cs"/>
              </a:rPr>
              <a:t> errors include issues like dividing by zero.</a:t>
            </a:r>
            <a:endParaRPr lang="en-US" sz="1200" i="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22</a:t>
            </a:fld>
            <a:endParaRPr lang="en-US" dirty="0"/>
          </a:p>
        </p:txBody>
      </p:sp>
    </p:spTree>
    <p:extLst>
      <p:ext uri="{BB962C8B-B14F-4D97-AF65-F5344CB8AC3E}">
        <p14:creationId xmlns:p14="http://schemas.microsoft.com/office/powerpoint/2010/main" val="4170081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In internal testing, a group uses the program in every possible way.</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In external testing, people like those who will use the software work with it.</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Before commercial release, software is often provided in a beta version to test sites or to interested users.</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Releasing to other manufacturers is called release to manufacturers (or RTM).</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Documentation is created.</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Finally, the product is in general availability (or GA) and can be purchased by the public. </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23</a:t>
            </a:fld>
            <a:endParaRPr lang="en-US" dirty="0"/>
          </a:p>
        </p:txBody>
      </p:sp>
    </p:spTree>
    <p:extLst>
      <p:ext uri="{BB962C8B-B14F-4D97-AF65-F5344CB8AC3E}">
        <p14:creationId xmlns:p14="http://schemas.microsoft.com/office/powerpoint/2010/main" val="367629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One quick way to determine which languages are popular is to examine job postings for programmers. As of this presentation, the languages most in demand include C/C++ and Java.</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In specific industries, certain languages tend to dominate the work.</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 good introductory programming course will emphasize many skills and techniques. You should find a course that emphasizes design, algorithm development, debugging techniques, and project management.</a:t>
            </a:r>
            <a:endParaRPr lang="en-US" sz="120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24</a:t>
            </a:fld>
            <a:endParaRPr lang="en-US" dirty="0"/>
          </a:p>
        </p:txBody>
      </p:sp>
    </p:spTree>
    <p:extLst>
      <p:ext uri="{BB962C8B-B14F-4D97-AF65-F5344CB8AC3E}">
        <p14:creationId xmlns:p14="http://schemas.microsoft.com/office/powerpoint/2010/main" val="3889086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 programming team considers several factors before selecting the language it will use for a specific project:</a:t>
            </a:r>
          </a:p>
          <a:p>
            <a:pPr marL="34290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Space available</a:t>
            </a:r>
          </a:p>
          <a:p>
            <a:pPr marL="34290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Speed required</a:t>
            </a:r>
          </a:p>
          <a:p>
            <a:pPr marL="34290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Organizational resources available</a:t>
            </a:r>
          </a:p>
          <a:p>
            <a:pPr marL="34290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Type of target application</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25</a:t>
            </a:fld>
            <a:endParaRPr lang="en-US" dirty="0"/>
          </a:p>
        </p:txBody>
      </p:sp>
    </p:spTree>
    <p:extLst>
      <p:ext uri="{BB962C8B-B14F-4D97-AF65-F5344CB8AC3E}">
        <p14:creationId xmlns:p14="http://schemas.microsoft.com/office/powerpoint/2010/main" val="859864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Programmers often like to build a prototype, or small model, of their program at the beginning of a large project. Prototyping is a form of rapid application development (RAD).</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Microsoft Visual Basic (VB) is a powerful programming language used to build a wide range of Windows applications.</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Microsoft .NET (pronounced “dot net”) Framework is a software development environment designed to let websites “talk” to each other.</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rules are documented in an Application Programming Interface (API).</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Windows application that demands raw processing power to execute difficult, repetitive numerical calculations is most often a candidate for C/C++.</a:t>
            </a:r>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26</a:t>
            </a:fld>
            <a:endParaRPr lang="en-US" dirty="0"/>
          </a:p>
        </p:txBody>
      </p:sp>
    </p:spTree>
    <p:extLst>
      <p:ext uri="{BB962C8B-B14F-4D97-AF65-F5344CB8AC3E}">
        <p14:creationId xmlns:p14="http://schemas.microsoft.com/office/powerpoint/2010/main" val="159770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Java and C# were developed to collect information from networked computers. They are architecture neutral. C# competes with Java.</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Objective C is the language most often used to program applications to run under macOS. It’s an object-oriented style of language. Swift is a new programming language introduced by Apple for developing for iOS and macOS.</a:t>
            </a:r>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27</a:t>
            </a:fld>
            <a:endParaRPr lang="en-US" dirty="0"/>
          </a:p>
        </p:txBody>
      </p:sp>
    </p:spTree>
    <p:extLst>
      <p:ext uri="{BB962C8B-B14F-4D97-AF65-F5344CB8AC3E}">
        <p14:creationId xmlns:p14="http://schemas.microsoft.com/office/powerpoint/2010/main" val="964735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Hypertext Markup Language (HTML) is the basic formatting language for web applications.</a:t>
            </a:r>
          </a:p>
          <a:p>
            <a:pPr marL="171450" indent="-171450">
              <a:spcBef>
                <a:spcPts val="0"/>
              </a:spcBef>
              <a:buFont typeface="Arial" panose="020B0604020202020204" pitchFamily="34" charset="0"/>
              <a:buChar char="•"/>
            </a:pPr>
            <a:r>
              <a:rPr lang="en-US" dirty="0"/>
              <a:t>Scripting Languages are limited to performing a set of specialized tasks. Some examples include: JavaScript, PHP, and VBScript.</a:t>
            </a:r>
          </a:p>
          <a:p>
            <a:pPr marL="171450" indent="-171450">
              <a:spcBef>
                <a:spcPts val="0"/>
              </a:spcBef>
              <a:buFont typeface="Arial" panose="020B0604020202020204" pitchFamily="34" charset="0"/>
              <a:buChar char="•"/>
            </a:pPr>
            <a:r>
              <a:rPr lang="en-US" dirty="0"/>
              <a:t>ASP, JSP, and PHP are used to build interactive web pages.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28</a:t>
            </a:fld>
            <a:endParaRPr lang="en-US" dirty="0"/>
          </a:p>
        </p:txBody>
      </p:sp>
    </p:spTree>
    <p:extLst>
      <p:ext uri="{BB962C8B-B14F-4D97-AF65-F5344CB8AC3E}">
        <p14:creationId xmlns:p14="http://schemas.microsoft.com/office/powerpoint/2010/main" val="730863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AJAX, XML, and JSON are languages used to create web applications that updates and communicates with other computers.</a:t>
            </a:r>
          </a:p>
          <a:p>
            <a:pPr marL="171450" indent="-171450">
              <a:spcBef>
                <a:spcPts val="0"/>
              </a:spcBef>
              <a:buFont typeface="Arial" panose="020B0604020202020204" pitchFamily="34" charset="0"/>
              <a:buChar char="•"/>
            </a:pPr>
            <a:r>
              <a:rPr lang="en-US" dirty="0"/>
              <a:t>Mobile Application Development speeds the development of applications for mobile devices.</a:t>
            </a: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29</a:t>
            </a:fld>
            <a:endParaRPr lang="en-US" dirty="0"/>
          </a:p>
        </p:txBody>
      </p:sp>
    </p:spTree>
    <p:extLst>
      <p:ext uri="{BB962C8B-B14F-4D97-AF65-F5344CB8AC3E}">
        <p14:creationId xmlns:p14="http://schemas.microsoft.com/office/powerpoint/2010/main" val="395497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rPr>
              <a:t>It is never easy to predict which language will become the next “great” language.</a:t>
            </a:r>
          </a:p>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rPr>
              <a:t>The future may bring a push for the elegance of visual programming. VPLs use visual modeling, creating the code using images to represent each statement, which helps programmers understand complex designs.</a:t>
            </a:r>
          </a:p>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rPr>
              <a:t>There will always be a variety of languages, each with its own personality.</a:t>
            </a:r>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30</a:t>
            </a:fld>
            <a:endParaRPr lang="en-US" dirty="0"/>
          </a:p>
        </p:txBody>
      </p:sp>
    </p:spTree>
    <p:extLst>
      <p:ext uri="{BB962C8B-B14F-4D97-AF65-F5344CB8AC3E}">
        <p14:creationId xmlns:p14="http://schemas.microsoft.com/office/powerpoint/2010/main" val="2653892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31</a:t>
            </a:fld>
            <a:endParaRPr lang="en-US"/>
          </a:p>
        </p:txBody>
      </p:sp>
    </p:spTree>
    <p:extLst>
      <p:ext uri="{BB962C8B-B14F-4D97-AF65-F5344CB8AC3E}">
        <p14:creationId xmlns:p14="http://schemas.microsoft.com/office/powerpoint/2010/main" val="4205826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32</a:t>
            </a:fld>
            <a:endParaRPr lang="en-US"/>
          </a:p>
        </p:txBody>
      </p:sp>
    </p:spTree>
    <p:extLst>
      <p:ext uri="{BB962C8B-B14F-4D97-AF65-F5344CB8AC3E}">
        <p14:creationId xmlns:p14="http://schemas.microsoft.com/office/powerpoint/2010/main" val="249844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52702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182CD42F-29D6-4672-AB7C-40C35851A953}" type="slidenum">
              <a:rPr lang="en-US" smtClean="0">
                <a:latin typeface="Arial" charset="0"/>
                <a:cs typeface="Arial" charset="0"/>
              </a:rPr>
              <a:pPr/>
              <a:t>5</a:t>
            </a:fld>
            <a:endParaRPr lang="en-US" dirty="0">
              <a:latin typeface="Arial" charset="0"/>
              <a:cs typeface="Arial"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Every day we face a wide array of tasks. Some tasks are complex.</a:t>
            </a:r>
            <a:r>
              <a:rPr lang="en-US" sz="1200" b="0" i="0" u="none" strike="noStrike" kern="1200" dirty="0">
                <a:solidFill>
                  <a:schemeClr val="tx1"/>
                </a:solidFill>
                <a:latin typeface="Arial" pitchFamily="34" charset="0"/>
                <a:ea typeface="+mn-ea"/>
                <a:cs typeface="+mn-cs"/>
              </a:rPr>
              <a:t> These tasks require</a:t>
            </a:r>
            <a:r>
              <a:rPr lang="en-US" sz="1200" b="0" i="0" u="none" strike="noStrike" kern="1200" baseline="0" dirty="0">
                <a:solidFill>
                  <a:schemeClr val="tx1"/>
                </a:solidFill>
                <a:latin typeface="Arial" pitchFamily="34" charset="0"/>
                <a:ea typeface="+mn-ea"/>
                <a:cs typeface="+mn-cs"/>
              </a:rPr>
              <a:t>:</a:t>
            </a:r>
          </a:p>
          <a:p>
            <a:pPr marL="285750" lvl="1" indent="-171450">
              <a:buFont typeface="Arial" panose="020B0604020202020204" pitchFamily="34" charset="0"/>
              <a:buChar char="•"/>
            </a:pPr>
            <a:r>
              <a:rPr lang="en-US" dirty="0"/>
              <a:t>C</a:t>
            </a:r>
            <a:r>
              <a:rPr lang="en-US" b="0" i="0" u="none" strike="noStrike" kern="1200" baseline="0" dirty="0">
                <a:solidFill>
                  <a:schemeClr val="tx1"/>
                </a:solidFill>
                <a:latin typeface="Arial" pitchFamily="34" charset="0"/>
                <a:ea typeface="+mn-ea"/>
                <a:cs typeface="+mn-cs"/>
              </a:rPr>
              <a:t>reative thought.</a:t>
            </a:r>
          </a:p>
          <a:p>
            <a:pPr marL="285750" lvl="1" indent="-171450">
              <a:buFont typeface="Arial" panose="020B0604020202020204" pitchFamily="34" charset="0"/>
              <a:buChar char="•"/>
            </a:pPr>
            <a:r>
              <a:rPr lang="en-US" b="0" i="0" u="none" strike="noStrike" kern="1200" baseline="0" dirty="0">
                <a:solidFill>
                  <a:schemeClr val="tx1"/>
                </a:solidFill>
                <a:latin typeface="Arial" pitchFamily="34" charset="0"/>
                <a:ea typeface="+mn-ea"/>
                <a:cs typeface="+mn-cs"/>
              </a:rPr>
              <a:t>Human touch.</a:t>
            </a:r>
          </a:p>
          <a:p>
            <a:pPr marL="171450" indent="-171450">
              <a:buFont typeface="Arial" panose="020B0604020202020204" pitchFamily="34" charset="0"/>
              <a:buChar char="•"/>
            </a:pPr>
            <a:r>
              <a:rPr lang="en-US" dirty="0"/>
              <a:t>But some tasks are candidates for automation with computers—automation achieved through programming:</a:t>
            </a:r>
          </a:p>
          <a:p>
            <a:pPr marL="285750" lvl="1" indent="-171450">
              <a:buFont typeface="Arial" panose="020B0604020202020204" pitchFamily="34" charset="0"/>
              <a:buChar char="•"/>
            </a:pPr>
            <a:r>
              <a:rPr lang="en-US" dirty="0"/>
              <a:t>Tasks that </a:t>
            </a:r>
            <a:r>
              <a:rPr lang="en-US" b="0" i="0" u="none" strike="noStrike" kern="1200" baseline="0" dirty="0">
                <a:solidFill>
                  <a:schemeClr val="tx1"/>
                </a:solidFill>
                <a:latin typeface="Arial" pitchFamily="34" charset="0"/>
                <a:ea typeface="+mn-ea"/>
                <a:cs typeface="+mn-cs"/>
              </a:rPr>
              <a:t>are repetitive.</a:t>
            </a:r>
          </a:p>
          <a:p>
            <a:pPr marL="285750" lvl="1" indent="-171450">
              <a:buFont typeface="Arial" panose="020B0604020202020204" pitchFamily="34" charset="0"/>
              <a:buChar char="•"/>
            </a:pPr>
            <a:r>
              <a:rPr lang="en-US" dirty="0"/>
              <a:t>Those that </a:t>
            </a:r>
            <a:r>
              <a:rPr lang="en-US" b="0" i="0" u="none" strike="noStrike" kern="1200" baseline="0" dirty="0">
                <a:solidFill>
                  <a:schemeClr val="tx1"/>
                </a:solidFill>
                <a:latin typeface="Arial" pitchFamily="34" charset="0"/>
                <a:ea typeface="+mn-ea"/>
                <a:cs typeface="+mn-cs"/>
              </a:rPr>
              <a:t>work with electronic information.</a:t>
            </a:r>
          </a:p>
          <a:p>
            <a:pPr marL="285750" lvl="1" indent="-171450">
              <a:buFont typeface="Arial" panose="020B0604020202020204" pitchFamily="34" charset="0"/>
              <a:buChar char="•"/>
            </a:pPr>
            <a:r>
              <a:rPr lang="en-US" dirty="0"/>
              <a:t>Those that </a:t>
            </a:r>
            <a:r>
              <a:rPr lang="en-US" b="0" i="0" u="none" strike="noStrike" kern="1200" baseline="0" dirty="0">
                <a:solidFill>
                  <a:schemeClr val="tx1"/>
                </a:solidFill>
                <a:latin typeface="Arial" pitchFamily="34" charset="0"/>
                <a:ea typeface="+mn-ea"/>
                <a:cs typeface="+mn-cs"/>
              </a:rPr>
              <a:t>follow a series of clear steps.</a:t>
            </a:r>
            <a:endParaRPr lang="en-US" dirty="0">
              <a:latin typeface="Arial" charset="0"/>
            </a:endParaRPr>
          </a:p>
        </p:txBody>
      </p:sp>
    </p:spTree>
    <p:extLst>
      <p:ext uri="{BB962C8B-B14F-4D97-AF65-F5344CB8AC3E}">
        <p14:creationId xmlns:p14="http://schemas.microsoft.com/office/powerpoint/2010/main" val="355373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839D564D-7786-4798-8741-0D6EB6F70770}" type="slidenum">
              <a:rPr lang="en-US" smtClean="0">
                <a:latin typeface="Arial" charset="0"/>
                <a:cs typeface="Arial" charset="0"/>
              </a:rPr>
              <a:pPr/>
              <a:t>6</a:t>
            </a:fld>
            <a:endParaRPr lang="en-US" dirty="0">
              <a:latin typeface="Arial" charset="0"/>
              <a:cs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career in programming offers many advantages:</a:t>
            </a:r>
          </a:p>
          <a:p>
            <a:pPr marL="342900" lvl="1" indent="-171450">
              <a:buFont typeface="Arial" panose="020B0604020202020204" pitchFamily="34" charset="0"/>
              <a:buChar char="•"/>
              <a:tabLst>
                <a:tab pos="285750" algn="l"/>
              </a:tabLst>
            </a:pPr>
            <a:r>
              <a:rPr lang="en-US" sz="1200" kern="1200" dirty="0">
                <a:solidFill>
                  <a:schemeClr val="tx1"/>
                </a:solidFill>
                <a:effectLst/>
                <a:latin typeface="Arial" pitchFamily="34" charset="0"/>
                <a:ea typeface="+mn-ea"/>
                <a:cs typeface="+mn-cs"/>
              </a:rPr>
              <a:t>Jobs are plentiful.</a:t>
            </a:r>
          </a:p>
          <a:p>
            <a:pPr marL="342900" lvl="1" indent="-171450">
              <a:buFont typeface="Arial" panose="020B0604020202020204" pitchFamily="34" charset="0"/>
              <a:buChar char="•"/>
              <a:tabLst>
                <a:tab pos="285750" algn="l"/>
              </a:tabLst>
            </a:pPr>
            <a:r>
              <a:rPr lang="en-US" sz="1200" kern="1200" dirty="0">
                <a:solidFill>
                  <a:schemeClr val="tx1"/>
                </a:solidFill>
                <a:effectLst/>
                <a:latin typeface="Arial" pitchFamily="34" charset="0"/>
                <a:ea typeface="+mn-ea"/>
                <a:cs typeface="+mn-cs"/>
              </a:rPr>
              <a:t>Salaries are strong.</a:t>
            </a:r>
          </a:p>
          <a:p>
            <a:pPr marL="342900" lvl="1" indent="-171450">
              <a:buFont typeface="Arial" panose="020B0604020202020204" pitchFamily="34" charset="0"/>
              <a:buChar char="•"/>
              <a:tabLst>
                <a:tab pos="285750" algn="l"/>
              </a:tabLst>
            </a:pPr>
            <a:r>
              <a:rPr lang="en-US" sz="1200" kern="1200" dirty="0">
                <a:solidFill>
                  <a:schemeClr val="tx1"/>
                </a:solidFill>
                <a:effectLst/>
                <a:latin typeface="Arial" pitchFamily="34" charset="0"/>
                <a:ea typeface="+mn-ea"/>
                <a:cs typeface="+mn-cs"/>
              </a:rPr>
              <a:t>Telecommuting is often easy to arrange.</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If you can’t find an existing software product to accomplish a task, programming is mandatory.</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Having a basic knowledge of programming enables you to add features that support your personal needs. If you plan to create custom applications from scratch, having a detailed knowledge of programming will be critical to the successful completion of your projects. It also helps you understand how to create and use macros.</a:t>
            </a:r>
          </a:p>
        </p:txBody>
      </p:sp>
    </p:spTree>
    <p:extLst>
      <p:ext uri="{BB962C8B-B14F-4D97-AF65-F5344CB8AC3E}">
        <p14:creationId xmlns:p14="http://schemas.microsoft.com/office/powerpoint/2010/main" val="221336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839D564D-7786-4798-8741-0D6EB6F70770}" type="slidenum">
              <a:rPr lang="en-US" smtClean="0">
                <a:latin typeface="Arial" charset="0"/>
                <a:cs typeface="Arial" charset="0"/>
              </a:rPr>
              <a:pPr/>
              <a:t>7</a:t>
            </a:fld>
            <a:endParaRPr lang="en-US" dirty="0">
              <a:latin typeface="Arial" charset="0"/>
              <a:cs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Generally speaking, a </a:t>
            </a:r>
            <a:r>
              <a:rPr lang="en-US" sz="1200" b="0" i="1" u="none" strike="noStrike" kern="1200" baseline="0" dirty="0">
                <a:solidFill>
                  <a:schemeClr val="tx1"/>
                </a:solidFill>
                <a:latin typeface="Arial" pitchFamily="34" charset="0"/>
                <a:ea typeface="+mn-ea"/>
                <a:cs typeface="+mn-cs"/>
              </a:rPr>
              <a:t>system </a:t>
            </a:r>
            <a:r>
              <a:rPr lang="en-US" sz="1200" b="0" i="0" u="none" strike="noStrike" kern="1200" baseline="0" dirty="0">
                <a:solidFill>
                  <a:schemeClr val="tx1"/>
                </a:solidFill>
                <a:latin typeface="Arial" pitchFamily="34" charset="0"/>
                <a:ea typeface="+mn-ea"/>
                <a:cs typeface="+mn-cs"/>
              </a:rPr>
              <a:t>is a collection of pieces working together to achieve a common goal. Your body, for example, is a system of muscles, organs, and other groups of cells working together.</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An information system includes data, people, procedures, hardware, and software that help in planning and decision making. Information systems help run an office and coordinate online-purchasing systems and are behind database-driven applications used by Amazon and Netflix.</a:t>
            </a:r>
            <a:endParaRPr lang="en-US" dirty="0">
              <a:latin typeface="Helvetica" pitchFamily="34" charset="0"/>
            </a:endParaRPr>
          </a:p>
        </p:txBody>
      </p:sp>
    </p:spTree>
    <p:extLst>
      <p:ext uri="{BB962C8B-B14F-4D97-AF65-F5344CB8AC3E}">
        <p14:creationId xmlns:p14="http://schemas.microsoft.com/office/powerpoint/2010/main" val="2691192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4AE9AE51-931B-43AE-8273-A9F8EE10D8B8}" type="slidenum">
              <a:rPr lang="en-US" smtClean="0">
                <a:latin typeface="Arial" charset="0"/>
                <a:cs typeface="Arial" charset="0"/>
              </a:rPr>
              <a:pPr/>
              <a:t>8</a:t>
            </a:fld>
            <a:endParaRPr lang="en-US" dirty="0">
              <a:latin typeface="Arial" charset="0"/>
              <a:cs typeface="Arial"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There are six steps in a </a:t>
            </a:r>
            <a:r>
              <a:rPr lang="en-US" sz="1200" b="0" i="0" u="none" strike="noStrike" kern="1200" baseline="0" dirty="0">
                <a:solidFill>
                  <a:schemeClr val="tx1"/>
                </a:solidFill>
                <a:effectLst/>
                <a:latin typeface="Arial" pitchFamily="34" charset="0"/>
                <a:ea typeface="+mn-ea"/>
                <a:cs typeface="+mn-cs"/>
              </a:rPr>
              <a:t>S</a:t>
            </a:r>
            <a:r>
              <a:rPr lang="en-US" sz="1200" b="0" i="0" u="none" strike="noStrike" kern="1200" baseline="0" dirty="0">
                <a:solidFill>
                  <a:schemeClr val="tx1"/>
                </a:solidFill>
                <a:latin typeface="Arial" pitchFamily="34" charset="0"/>
                <a:ea typeface="+mn-ea"/>
                <a:cs typeface="+mn-cs"/>
              </a:rPr>
              <a:t>ystem Development Life Cycle (</a:t>
            </a:r>
            <a:r>
              <a:rPr lang="en-US" sz="1200" kern="1200" dirty="0">
                <a:solidFill>
                  <a:schemeClr val="tx1"/>
                </a:solidFill>
                <a:effectLst/>
                <a:latin typeface="Arial" pitchFamily="34" charset="0"/>
                <a:ea typeface="+mn-ea"/>
                <a:cs typeface="+mn-cs"/>
              </a:rPr>
              <a:t>SDLC) model.</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Corporations form a development committee to evaluate proposals.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Analysts explore the problem, develop a program specification, define user requirements, and recommend a plan of action.</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plan using flowcharts and data-flow diagrams helps programmers.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Program development begins next.</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Testing and installing the program ensure it works properly.</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Program performance is monitored to determine whether the program is meeting the needs of end users.</a:t>
            </a:r>
          </a:p>
        </p:txBody>
      </p:sp>
    </p:spTree>
    <p:extLst>
      <p:ext uri="{BB962C8B-B14F-4D97-AF65-F5344CB8AC3E}">
        <p14:creationId xmlns:p14="http://schemas.microsoft.com/office/powerpoint/2010/main" val="1990143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26EE9CC0-9285-4EC1-813D-0691204794E4}" type="slidenum">
              <a:rPr lang="en-US" smtClean="0">
                <a:latin typeface="Arial" charset="0"/>
                <a:cs typeface="Arial" charset="0"/>
              </a:rPr>
              <a:pPr/>
              <a:t>9</a:t>
            </a:fld>
            <a:endParaRPr lang="en-US" dirty="0">
              <a:latin typeface="Arial" charset="0"/>
              <a:cs typeface="Arial"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t>Programming is the process of translating a task into commands that a computer uses to perform the task.</a:t>
            </a:r>
          </a:p>
          <a:p>
            <a:pPr marL="171450" indent="-171450">
              <a:spcBef>
                <a:spcPts val="0"/>
              </a:spcBef>
              <a:buFont typeface="Arial" panose="020B0604020202020204" pitchFamily="34" charset="0"/>
              <a:buChar char="•"/>
            </a:pPr>
            <a:r>
              <a:rPr lang="en-US" dirty="0"/>
              <a:t>Program development life cycle (PDLC) is the</a:t>
            </a:r>
            <a:r>
              <a:rPr lang="en-US" baseline="0" dirty="0"/>
              <a:t> process of moving through the s</a:t>
            </a:r>
            <a:r>
              <a:rPr lang="en-US" dirty="0">
                <a:effectLst/>
              </a:rPr>
              <a:t>tages a project goes through from development to deployment.</a:t>
            </a:r>
          </a:p>
        </p:txBody>
      </p:sp>
    </p:spTree>
    <p:extLst>
      <p:ext uri="{BB962C8B-B14F-4D97-AF65-F5344CB8AC3E}">
        <p14:creationId xmlns:p14="http://schemas.microsoft.com/office/powerpoint/2010/main" val="83250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9/13/2018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9/13/2018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9/13/2018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9/13/2018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9/13/2018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9/13/2018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9/13/2018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9/13/2018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9/13/2018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9/13/2018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9/13/2018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9/13/2018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9/13/2018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9/13/2018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9/13/2018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9/13/2018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9/13/2018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10</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Behind the Scenes: Software Programming</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br>
              <a:rPr lang="en-US" sz="3000" dirty="0"/>
            </a:br>
            <a:r>
              <a:rPr lang="en-US" sz="3200" dirty="0"/>
              <a:t>The Problem Statement (1 of 2)</a:t>
            </a:r>
            <a:br>
              <a:rPr lang="en-US" sz="3200" dirty="0"/>
            </a:br>
            <a:r>
              <a:rPr lang="en-US" sz="2000" dirty="0"/>
              <a:t>(Objective 10.4)</a:t>
            </a:r>
            <a:endParaRPr lang="en-US" sz="3200" dirty="0"/>
          </a:p>
        </p:txBody>
      </p:sp>
      <p:sp>
        <p:nvSpPr>
          <p:cNvPr id="3" name="Content Placeholder 2"/>
          <p:cNvSpPr>
            <a:spLocks noGrp="1"/>
          </p:cNvSpPr>
          <p:nvPr>
            <p:ph idx="1"/>
          </p:nvPr>
        </p:nvSpPr>
        <p:spPr/>
        <p:txBody>
          <a:bodyPr/>
          <a:lstStyle/>
          <a:p>
            <a:pPr marL="256032" lvl="1" indent="-154432">
              <a:spcBef>
                <a:spcPts val="0"/>
              </a:spcBef>
              <a:spcAft>
                <a:spcPts val="900"/>
              </a:spcAft>
              <a:buFont typeface="Arial"/>
              <a:buChar char="•"/>
            </a:pPr>
            <a:r>
              <a:rPr lang="en-US" sz="3200" dirty="0">
                <a:solidFill>
                  <a:srgbClr val="007FA3"/>
                </a:solidFill>
              </a:rPr>
              <a:t>Starting point of programming</a:t>
            </a:r>
          </a:p>
          <a:p>
            <a:pPr lvl="1">
              <a:spcBef>
                <a:spcPts val="0"/>
              </a:spcBef>
              <a:spcAft>
                <a:spcPts val="900"/>
              </a:spcAft>
            </a:pPr>
            <a:r>
              <a:rPr lang="en-US" dirty="0"/>
              <a:t>Clear description of tasks to be performed</a:t>
            </a:r>
          </a:p>
          <a:p>
            <a:pPr lvl="1">
              <a:spcBef>
                <a:spcPts val="0"/>
              </a:spcBef>
              <a:spcAft>
                <a:spcPts val="900"/>
              </a:spcAft>
            </a:pPr>
            <a:r>
              <a:rPr lang="en-US" dirty="0"/>
              <a:t>Understand goals of programming</a:t>
            </a:r>
          </a:p>
          <a:p>
            <a:pPr>
              <a:spcBef>
                <a:spcPts val="0"/>
              </a:spcBef>
              <a:spcAft>
                <a:spcPts val="900"/>
              </a:spcAft>
            </a:pPr>
            <a:r>
              <a:rPr lang="en-US" dirty="0"/>
              <a:t>Interact with users</a:t>
            </a:r>
          </a:p>
          <a:p>
            <a:pPr lvl="1">
              <a:spcBef>
                <a:spcPts val="0"/>
              </a:spcBef>
              <a:spcAft>
                <a:spcPts val="900"/>
              </a:spcAft>
            </a:pPr>
            <a:r>
              <a:rPr lang="en-US" dirty="0"/>
              <a:t>Data is raw input</a:t>
            </a:r>
          </a:p>
          <a:p>
            <a:pPr lvl="1">
              <a:spcBef>
                <a:spcPts val="0"/>
              </a:spcBef>
              <a:spcAft>
                <a:spcPts val="900"/>
              </a:spcAft>
            </a:pPr>
            <a:r>
              <a:rPr lang="en-US" dirty="0"/>
              <a:t>Information is the result</a:t>
            </a:r>
          </a:p>
          <a:p>
            <a:pPr lvl="1">
              <a:spcBef>
                <a:spcPts val="0"/>
              </a:spcBef>
              <a:spcAft>
                <a:spcPts val="900"/>
              </a:spcAft>
            </a:pPr>
            <a:r>
              <a:rPr lang="en-US" dirty="0"/>
              <a:t>Method is the process of converting inputs into proper outputs</a:t>
            </a:r>
          </a:p>
        </p:txBody>
      </p:sp>
    </p:spTree>
    <p:extLst>
      <p:ext uri="{BB962C8B-B14F-4D97-AF65-F5344CB8AC3E}">
        <p14:creationId xmlns:p14="http://schemas.microsoft.com/office/powerpoint/2010/main" val="310993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br>
              <a:rPr lang="en-US" sz="3000" dirty="0"/>
            </a:br>
            <a:r>
              <a:rPr lang="en-US" sz="3200" dirty="0"/>
              <a:t>The Problem Statement (2 of 2)</a:t>
            </a:r>
            <a:br>
              <a:rPr lang="en-US" sz="3200" dirty="0"/>
            </a:br>
            <a:r>
              <a:rPr lang="en-US" sz="2000" dirty="0"/>
              <a:t>(Objective 10.4)</a:t>
            </a:r>
            <a:endParaRPr lang="en-US" sz="3200" dirty="0"/>
          </a:p>
        </p:txBody>
      </p:sp>
      <p:sp>
        <p:nvSpPr>
          <p:cNvPr id="3" name="Content Placeholder 2"/>
          <p:cNvSpPr>
            <a:spLocks noGrp="1"/>
          </p:cNvSpPr>
          <p:nvPr>
            <p:ph idx="1"/>
          </p:nvPr>
        </p:nvSpPr>
        <p:spPr/>
        <p:txBody>
          <a:bodyPr/>
          <a:lstStyle/>
          <a:p>
            <a:pPr marL="256032" lvl="1" indent="-154432">
              <a:spcBef>
                <a:spcPts val="0"/>
              </a:spcBef>
              <a:spcAft>
                <a:spcPts val="900"/>
              </a:spcAft>
              <a:buFont typeface="Arial"/>
              <a:buChar char="•"/>
            </a:pPr>
            <a:r>
              <a:rPr lang="en-US" sz="3200" dirty="0">
                <a:solidFill>
                  <a:srgbClr val="007FA3"/>
                </a:solidFill>
              </a:rPr>
              <a:t>Error handling</a:t>
            </a:r>
          </a:p>
          <a:p>
            <a:pPr marL="256032" lvl="1" indent="-154432">
              <a:spcBef>
                <a:spcPts val="0"/>
              </a:spcBef>
              <a:spcAft>
                <a:spcPts val="900"/>
              </a:spcAft>
              <a:buFont typeface="Arial"/>
              <a:buChar char="•"/>
            </a:pPr>
            <a:r>
              <a:rPr lang="en-US" sz="3200" dirty="0">
                <a:solidFill>
                  <a:srgbClr val="007FA3"/>
                </a:solidFill>
              </a:rPr>
              <a:t>What program </a:t>
            </a:r>
            <a:r>
              <a:rPr lang="en-US" dirty="0"/>
              <a:t>should do when errors happen</a:t>
            </a:r>
          </a:p>
          <a:p>
            <a:pPr lvl="1">
              <a:spcBef>
                <a:spcPts val="0"/>
              </a:spcBef>
              <a:spcAft>
                <a:spcPts val="1800"/>
              </a:spcAft>
              <a:buSzPct val="100000"/>
            </a:pPr>
            <a:r>
              <a:rPr lang="en-US" dirty="0"/>
              <a:t>Includes a testing plan</a:t>
            </a:r>
          </a:p>
          <a:p>
            <a:pPr lvl="1">
              <a:spcBef>
                <a:spcPts val="0"/>
              </a:spcBef>
              <a:spcAft>
                <a:spcPts val="1800"/>
              </a:spcAft>
              <a:buSzPct val="100000"/>
            </a:pPr>
            <a:r>
              <a:rPr lang="en-US" dirty="0"/>
              <a:t>Addresses probable errors</a:t>
            </a:r>
          </a:p>
        </p:txBody>
      </p:sp>
    </p:spTree>
    <p:extLst>
      <p:ext uri="{BB962C8B-B14F-4D97-AF65-F5344CB8AC3E}">
        <p14:creationId xmlns:p14="http://schemas.microsoft.com/office/powerpoint/2010/main" val="189958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br>
              <a:rPr lang="en-US" sz="2700" dirty="0"/>
            </a:br>
            <a:r>
              <a:rPr lang="en-US" sz="3200" dirty="0"/>
              <a:t>Algorithm Development (1 of 5)</a:t>
            </a:r>
            <a:br>
              <a:rPr lang="en-US" sz="3200" dirty="0"/>
            </a:br>
            <a:r>
              <a:rPr lang="en-US" sz="2000" dirty="0"/>
              <a:t>(Objective 10.5)</a:t>
            </a:r>
            <a:endParaRPr lang="en-US" sz="3000" dirty="0"/>
          </a:p>
        </p:txBody>
      </p:sp>
      <p:sp>
        <p:nvSpPr>
          <p:cNvPr id="3" name="Content Placeholder 2"/>
          <p:cNvSpPr>
            <a:spLocks noGrp="1"/>
          </p:cNvSpPr>
          <p:nvPr>
            <p:ph idx="1"/>
          </p:nvPr>
        </p:nvSpPr>
        <p:spPr>
          <a:xfrm>
            <a:off x="457200" y="1600200"/>
            <a:ext cx="8382000" cy="5257800"/>
          </a:xfrm>
        </p:spPr>
        <p:txBody>
          <a:bodyPr/>
          <a:lstStyle/>
          <a:p>
            <a:pPr>
              <a:spcBef>
                <a:spcPts val="0"/>
              </a:spcBef>
              <a:spcAft>
                <a:spcPts val="1800"/>
              </a:spcAft>
            </a:pPr>
            <a:r>
              <a:rPr lang="en-US" dirty="0"/>
              <a:t>Set of steps that describe what the program must do to complete its task</a:t>
            </a:r>
          </a:p>
          <a:p>
            <a:pPr>
              <a:spcBef>
                <a:spcPts val="0"/>
              </a:spcBef>
              <a:spcAft>
                <a:spcPts val="1800"/>
              </a:spcAft>
            </a:pPr>
            <a:r>
              <a:rPr lang="en-US" dirty="0"/>
              <a:t>Algorithms are limited</a:t>
            </a:r>
          </a:p>
          <a:p>
            <a:pPr>
              <a:spcBef>
                <a:spcPts val="0"/>
              </a:spcBef>
              <a:spcAft>
                <a:spcPts val="1800"/>
              </a:spcAft>
            </a:pPr>
            <a:r>
              <a:rPr lang="en-US" dirty="0"/>
              <a:t>Algorithms represented through flowcharts</a:t>
            </a:r>
          </a:p>
          <a:p>
            <a:pPr lvl="1">
              <a:spcBef>
                <a:spcPts val="0"/>
              </a:spcBef>
              <a:spcAft>
                <a:spcPts val="1800"/>
              </a:spcAft>
            </a:pPr>
            <a:r>
              <a:rPr lang="en-US" dirty="0"/>
              <a:t>Provides visual representations of patterns</a:t>
            </a:r>
          </a:p>
          <a:p>
            <a:pPr>
              <a:spcBef>
                <a:spcPts val="0"/>
              </a:spcBef>
              <a:spcAft>
                <a:spcPts val="1800"/>
              </a:spcAft>
            </a:pPr>
            <a:r>
              <a:rPr lang="en-US" dirty="0"/>
              <a:t>Pseudocode is a text-based approach to documenting an algorithm</a:t>
            </a:r>
          </a:p>
        </p:txBody>
      </p:sp>
    </p:spTree>
    <p:extLst>
      <p:ext uri="{BB962C8B-B14F-4D97-AF65-F5344CB8AC3E}">
        <p14:creationId xmlns:p14="http://schemas.microsoft.com/office/powerpoint/2010/main" val="176536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br>
              <a:rPr lang="en-US" sz="2700" dirty="0"/>
            </a:br>
            <a:r>
              <a:rPr lang="en-US" sz="3200" dirty="0"/>
              <a:t>Algorithm Development (2 of 5)</a:t>
            </a:r>
            <a:br>
              <a:rPr lang="en-US" sz="3200" dirty="0"/>
            </a:br>
            <a:r>
              <a:rPr lang="en-US" sz="2000" dirty="0"/>
              <a:t>(Objective 10.5)</a:t>
            </a:r>
            <a:endParaRPr lang="en-US" sz="2100" dirty="0"/>
          </a:p>
        </p:txBody>
      </p:sp>
      <p:sp>
        <p:nvSpPr>
          <p:cNvPr id="3" name="Content Placeholder 2"/>
          <p:cNvSpPr>
            <a:spLocks noGrp="1"/>
          </p:cNvSpPr>
          <p:nvPr>
            <p:ph idx="1"/>
          </p:nvPr>
        </p:nvSpPr>
        <p:spPr>
          <a:xfrm>
            <a:off x="457200" y="1600200"/>
            <a:ext cx="5101736" cy="5257800"/>
          </a:xfrm>
        </p:spPr>
        <p:txBody>
          <a:bodyPr>
            <a:normAutofit lnSpcReduction="10000"/>
          </a:bodyPr>
          <a:lstStyle/>
          <a:p>
            <a:pPr>
              <a:spcAft>
                <a:spcPts val="600"/>
              </a:spcAft>
            </a:pPr>
            <a:r>
              <a:rPr lang="en-US" dirty="0"/>
              <a:t>Flow Control</a:t>
            </a:r>
          </a:p>
          <a:p>
            <a:pPr lvl="1">
              <a:spcBef>
                <a:spcPts val="0"/>
              </a:spcBef>
              <a:spcAft>
                <a:spcPts val="600"/>
              </a:spcAft>
            </a:pPr>
            <a:r>
              <a:rPr lang="en-US" dirty="0"/>
              <a:t>Programmers handle</a:t>
            </a:r>
            <a:br>
              <a:rPr lang="en-US" dirty="0"/>
            </a:br>
            <a:r>
              <a:rPr lang="en-US" dirty="0"/>
              <a:t>complex algorithms</a:t>
            </a:r>
          </a:p>
          <a:p>
            <a:pPr lvl="1">
              <a:spcBef>
                <a:spcPts val="0"/>
              </a:spcBef>
              <a:spcAft>
                <a:spcPts val="600"/>
              </a:spcAft>
            </a:pPr>
            <a:r>
              <a:rPr lang="en-US" dirty="0"/>
              <a:t>List of choices</a:t>
            </a:r>
          </a:p>
          <a:p>
            <a:pPr lvl="1">
              <a:spcBef>
                <a:spcPts val="0"/>
              </a:spcBef>
              <a:spcAft>
                <a:spcPts val="600"/>
              </a:spcAft>
            </a:pPr>
            <a:r>
              <a:rPr lang="en-US" dirty="0"/>
              <a:t>Decision points</a:t>
            </a:r>
          </a:p>
          <a:p>
            <a:pPr lvl="2">
              <a:spcBef>
                <a:spcPts val="0"/>
              </a:spcBef>
              <a:spcAft>
                <a:spcPts val="600"/>
              </a:spcAft>
            </a:pPr>
            <a:r>
              <a:rPr lang="en-US" dirty="0"/>
              <a:t>Binary decisions</a:t>
            </a:r>
          </a:p>
          <a:p>
            <a:pPr lvl="2">
              <a:spcBef>
                <a:spcPts val="0"/>
              </a:spcBef>
              <a:spcAft>
                <a:spcPts val="600"/>
              </a:spcAft>
            </a:pPr>
            <a:r>
              <a:rPr lang="en-US" dirty="0"/>
              <a:t>Loops</a:t>
            </a:r>
          </a:p>
          <a:p>
            <a:pPr lvl="2">
              <a:spcBef>
                <a:spcPts val="0"/>
              </a:spcBef>
              <a:spcAft>
                <a:spcPts val="600"/>
              </a:spcAft>
            </a:pPr>
            <a:r>
              <a:rPr lang="en-US" dirty="0"/>
              <a:t>Initial value</a:t>
            </a:r>
          </a:p>
          <a:p>
            <a:pPr lvl="2">
              <a:spcBef>
                <a:spcPts val="0"/>
              </a:spcBef>
              <a:spcAft>
                <a:spcPts val="600"/>
              </a:spcAft>
            </a:pPr>
            <a:r>
              <a:rPr lang="en-US" dirty="0"/>
              <a:t>Actions</a:t>
            </a:r>
          </a:p>
          <a:p>
            <a:pPr lvl="2">
              <a:spcBef>
                <a:spcPts val="0"/>
              </a:spcBef>
              <a:spcAft>
                <a:spcPts val="600"/>
              </a:spcAft>
            </a:pPr>
            <a:r>
              <a:rPr lang="en-US" dirty="0"/>
              <a:t>Test condition</a:t>
            </a:r>
          </a:p>
          <a:p>
            <a:pPr lvl="1">
              <a:spcBef>
                <a:spcPts val="0"/>
              </a:spcBef>
              <a:spcAft>
                <a:spcPts val="600"/>
              </a:spcAft>
            </a:pPr>
            <a:r>
              <a:rPr lang="en-US" dirty="0"/>
              <a:t>Control structures</a:t>
            </a:r>
          </a:p>
        </p:txBody>
      </p:sp>
      <p:pic>
        <p:nvPicPr>
          <p:cNvPr id="6" name="Picture 5" descr="Step 1: ask for number of hours worked.&#10;Step 2: read number of hours worked.&#10;Step 3 (Decision point): check if number of hours worked is less than or equal to 8.&#10;• If yes, total pay equals $7.50 multiplied by number of hours worked. (Program executes&#10;one set of steps if answer is Yes.). Step 4: Done. &#10;• If no, total pay equals $7.50 multiplied with 8 plus $11.25 multiplied by (number of hours worked minus 8). (Program executes different set of&#10;steps if answer is No.). Step 4: Done.">
            <a:extLst>
              <a:ext uri="{FF2B5EF4-FFF2-40B4-BE49-F238E27FC236}">
                <a16:creationId xmlns:a16="http://schemas.microsoft.com/office/drawing/2014/main" id="{FEC75DB7-CAC2-4557-90AD-F6F8C2C32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827114"/>
            <a:ext cx="4291584" cy="4278029"/>
          </a:xfrm>
          <a:prstGeom prst="rect">
            <a:avLst/>
          </a:prstGeom>
        </p:spPr>
      </p:pic>
    </p:spTree>
    <p:extLst>
      <p:ext uri="{BB962C8B-B14F-4D97-AF65-F5344CB8AC3E}">
        <p14:creationId xmlns:p14="http://schemas.microsoft.com/office/powerpoint/2010/main" val="229909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0"/>
            <a:ext cx="8686800" cy="1600200"/>
          </a:xfrm>
        </p:spPr>
        <p:txBody>
          <a:bodyPr>
            <a:normAutofit/>
          </a:bodyPr>
          <a:lstStyle/>
          <a:p>
            <a:pPr>
              <a:defRPr/>
            </a:pPr>
            <a:r>
              <a:rPr lang="en-US" dirty="0"/>
              <a:t>Life Cycle of a Program</a:t>
            </a:r>
            <a:br>
              <a:rPr lang="en-US" sz="3000" dirty="0"/>
            </a:br>
            <a:r>
              <a:rPr lang="en-US" sz="3200" dirty="0"/>
              <a:t>Algorithm Development (3 of 5)</a:t>
            </a:r>
            <a:br>
              <a:rPr lang="en-US" sz="3200" dirty="0"/>
            </a:br>
            <a:r>
              <a:rPr lang="en-US" sz="2000" dirty="0"/>
              <a:t>(Objective 10.5)</a:t>
            </a:r>
            <a:endParaRPr lang="en-US" dirty="0"/>
          </a:p>
        </p:txBody>
      </p:sp>
      <p:sp>
        <p:nvSpPr>
          <p:cNvPr id="72706" name="Rectangle 3"/>
          <p:cNvSpPr>
            <a:spLocks noGrp="1" noChangeArrowheads="1"/>
          </p:cNvSpPr>
          <p:nvPr>
            <p:ph idx="1"/>
          </p:nvPr>
        </p:nvSpPr>
        <p:spPr>
          <a:xfrm>
            <a:off x="457200" y="1600201"/>
            <a:ext cx="8229600" cy="3733800"/>
          </a:xfrm>
        </p:spPr>
        <p:txBody>
          <a:bodyPr/>
          <a:lstStyle/>
          <a:p>
            <a:pPr marL="256032" lvl="1" indent="-154432">
              <a:spcBef>
                <a:spcPts val="0"/>
              </a:spcBef>
              <a:spcAft>
                <a:spcPts val="900"/>
              </a:spcAft>
              <a:buFont typeface="Arial"/>
              <a:buChar char="•"/>
            </a:pPr>
            <a:r>
              <a:rPr lang="en-US" sz="3200" dirty="0">
                <a:solidFill>
                  <a:srgbClr val="007FA3"/>
                </a:solidFill>
              </a:rPr>
              <a:t>Design Methodology: Top-Down Design</a:t>
            </a:r>
          </a:p>
          <a:p>
            <a:pPr lvl="1">
              <a:spcBef>
                <a:spcPts val="0"/>
              </a:spcBef>
              <a:spcAft>
                <a:spcPts val="1800"/>
              </a:spcAft>
            </a:pPr>
            <a:r>
              <a:rPr lang="en-US" dirty="0"/>
              <a:t>Problem is broken into series of high-level tasks</a:t>
            </a:r>
          </a:p>
          <a:p>
            <a:pPr lvl="1">
              <a:spcBef>
                <a:spcPts val="0"/>
              </a:spcBef>
              <a:spcAft>
                <a:spcPts val="1800"/>
              </a:spcAft>
            </a:pPr>
            <a:r>
              <a:rPr lang="en-US" dirty="0"/>
              <a:t>Detailed subtasks created from high-level tasks</a:t>
            </a:r>
          </a:p>
          <a:p>
            <a:pPr lvl="1">
              <a:spcBef>
                <a:spcPts val="0"/>
              </a:spcBef>
              <a:spcAft>
                <a:spcPts val="1800"/>
              </a:spcAft>
            </a:pPr>
            <a:r>
              <a:rPr lang="en-US" dirty="0"/>
              <a:t>Continue until steps are close to programming language commands</a:t>
            </a:r>
          </a:p>
        </p:txBody>
      </p:sp>
    </p:spTree>
    <p:extLst>
      <p:ext uri="{BB962C8B-B14F-4D97-AF65-F5344CB8AC3E}">
        <p14:creationId xmlns:p14="http://schemas.microsoft.com/office/powerpoint/2010/main" val="377098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0"/>
            <a:ext cx="8686800" cy="1600200"/>
          </a:xfrm>
        </p:spPr>
        <p:txBody>
          <a:bodyPr>
            <a:normAutofit/>
          </a:bodyPr>
          <a:lstStyle/>
          <a:p>
            <a:pPr>
              <a:defRPr/>
            </a:pPr>
            <a:r>
              <a:rPr lang="en-US" dirty="0"/>
              <a:t>Life Cycle of a Program</a:t>
            </a:r>
            <a:br>
              <a:rPr lang="en-US" sz="3000" dirty="0"/>
            </a:br>
            <a:r>
              <a:rPr lang="en-US" sz="3200" dirty="0"/>
              <a:t>Algorithm Development (4 of 5)</a:t>
            </a:r>
            <a:br>
              <a:rPr lang="en-US" sz="3200" dirty="0"/>
            </a:br>
            <a:r>
              <a:rPr lang="en-US" sz="2000" dirty="0"/>
              <a:t>(Objective 10.5)</a:t>
            </a:r>
            <a:endParaRPr lang="en-US" sz="2700" dirty="0"/>
          </a:p>
        </p:txBody>
      </p:sp>
      <p:sp>
        <p:nvSpPr>
          <p:cNvPr id="72706" name="Rectangle 3"/>
          <p:cNvSpPr>
            <a:spLocks noGrp="1" noChangeArrowheads="1"/>
          </p:cNvSpPr>
          <p:nvPr>
            <p:ph idx="1"/>
          </p:nvPr>
        </p:nvSpPr>
        <p:spPr>
          <a:xfrm>
            <a:off x="457200" y="1600200"/>
            <a:ext cx="8686800" cy="1524000"/>
          </a:xfrm>
        </p:spPr>
        <p:txBody>
          <a:bodyPr/>
          <a:lstStyle/>
          <a:p>
            <a:r>
              <a:rPr lang="en-US" dirty="0"/>
              <a:t>Top-down design is an approach in which a problem is broken into a series of high-level tasks</a:t>
            </a:r>
          </a:p>
        </p:txBody>
      </p:sp>
      <p:pic>
        <p:nvPicPr>
          <p:cNvPr id="4" name="Picture 3" descr="• Get input: &#10;1. Announce program.&#10;2. Give users instructions.&#10;3. Read the input- NumberHoursWorkedToday.&#10;• Process data:&#10;1. Determine if they qualify for overtime.&#10;2. Compute pay.                                                     else (c)&#10;If(NumberHoursWorkedToday &lt;= 8)&#10;    Pay= $7.50* NumberHoursWorkedToday&#10; else &#10;    Pay =$7.50*8+$11.25*(NumberHoursWorkedToday-8).&#10;• Output results: &#10;1. Print total pay.">
            <a:extLst>
              <a:ext uri="{FF2B5EF4-FFF2-40B4-BE49-F238E27FC236}">
                <a16:creationId xmlns:a16="http://schemas.microsoft.com/office/drawing/2014/main" id="{428F082C-2F13-4A2B-ABBB-964C84447A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0636" y="2743199"/>
            <a:ext cx="6569964" cy="3595483"/>
          </a:xfrm>
          <a:prstGeom prst="rect">
            <a:avLst/>
          </a:prstGeom>
        </p:spPr>
      </p:pic>
    </p:spTree>
    <p:extLst>
      <p:ext uri="{BB962C8B-B14F-4D97-AF65-F5344CB8AC3E}">
        <p14:creationId xmlns:p14="http://schemas.microsoft.com/office/powerpoint/2010/main" val="348206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0"/>
            <a:ext cx="8686800" cy="1600200"/>
          </a:xfrm>
        </p:spPr>
        <p:txBody>
          <a:bodyPr/>
          <a:lstStyle/>
          <a:p>
            <a:pPr>
              <a:defRPr/>
            </a:pPr>
            <a:r>
              <a:rPr lang="en-US" dirty="0"/>
              <a:t>Life Cycle of a Program</a:t>
            </a:r>
            <a:br>
              <a:rPr lang="en-US" sz="3000" dirty="0"/>
            </a:br>
            <a:r>
              <a:rPr lang="en-US" sz="3200" dirty="0"/>
              <a:t>Algorithm Development (5 of 5)</a:t>
            </a:r>
            <a:br>
              <a:rPr lang="en-US" sz="3200" dirty="0"/>
            </a:br>
            <a:r>
              <a:rPr lang="en-US" sz="2000" dirty="0"/>
              <a:t>(Objective 10.5)</a:t>
            </a:r>
            <a:endParaRPr lang="en-US" sz="2700" dirty="0"/>
          </a:p>
        </p:txBody>
      </p:sp>
      <p:sp>
        <p:nvSpPr>
          <p:cNvPr id="4" name="TextBox 3"/>
          <p:cNvSpPr txBox="1"/>
          <p:nvPr/>
        </p:nvSpPr>
        <p:spPr>
          <a:xfrm>
            <a:off x="457200" y="1600200"/>
            <a:ext cx="8686800" cy="3993401"/>
          </a:xfrm>
          <a:prstGeom prst="rect">
            <a:avLst/>
          </a:prstGeom>
          <a:noFill/>
        </p:spPr>
        <p:txBody>
          <a:bodyPr wrap="square" rtlCol="0">
            <a:spAutoFit/>
          </a:bodyPr>
          <a:lstStyle/>
          <a:p>
            <a:pPr marL="256032" indent="-154432">
              <a:spcAft>
                <a:spcPts val="900"/>
              </a:spcAft>
              <a:buClr>
                <a:srgbClr val="007FA3"/>
              </a:buClr>
              <a:buSzPct val="100000"/>
              <a:buFont typeface="Arial"/>
              <a:buChar char="•"/>
            </a:pPr>
            <a:r>
              <a:rPr lang="en-US" sz="3200" dirty="0">
                <a:solidFill>
                  <a:srgbClr val="007FA3"/>
                </a:solidFill>
              </a:rPr>
              <a:t>In Object Oriented Analysis, programmers identify model classes to solve a problem</a:t>
            </a:r>
          </a:p>
          <a:p>
            <a:pPr marL="256032" indent="-154432">
              <a:spcAft>
                <a:spcPts val="900"/>
              </a:spcAft>
              <a:buClr>
                <a:srgbClr val="007FA3"/>
              </a:buClr>
              <a:buSzPct val="100000"/>
              <a:buFont typeface="Arial"/>
              <a:buChar char="•"/>
            </a:pPr>
            <a:r>
              <a:rPr lang="en-US" sz="3200" dirty="0">
                <a:solidFill>
                  <a:srgbClr val="007FA3"/>
                </a:solidFill>
              </a:rPr>
              <a:t>Reusability</a:t>
            </a:r>
          </a:p>
          <a:p>
            <a:pPr marL="256032" indent="-154432">
              <a:spcAft>
                <a:spcPts val="900"/>
              </a:spcAft>
              <a:buClr>
                <a:srgbClr val="007FA3"/>
              </a:buClr>
              <a:buSzPct val="100000"/>
              <a:buFont typeface="Arial"/>
              <a:buChar char="•"/>
            </a:pPr>
            <a:r>
              <a:rPr lang="en-US" sz="3200" dirty="0">
                <a:solidFill>
                  <a:srgbClr val="007FA3"/>
                </a:solidFill>
              </a:rPr>
              <a:t>Inheritance</a:t>
            </a:r>
          </a:p>
          <a:p>
            <a:pPr marL="256032" lvl="1" indent="-154432">
              <a:spcAft>
                <a:spcPts val="900"/>
              </a:spcAft>
              <a:buClr>
                <a:srgbClr val="007FA3"/>
              </a:buClr>
              <a:buSzPct val="100000"/>
              <a:buFont typeface="Arial"/>
              <a:buChar char="•"/>
            </a:pPr>
            <a:r>
              <a:rPr lang="en-US" sz="3200" dirty="0">
                <a:solidFill>
                  <a:srgbClr val="007FA3"/>
                </a:solidFill>
              </a:rPr>
              <a:t>Classes</a:t>
            </a:r>
          </a:p>
          <a:p>
            <a:pPr marL="742950" lvl="1" indent="-184150">
              <a:spcAft>
                <a:spcPts val="900"/>
              </a:spcAft>
              <a:buClr>
                <a:srgbClr val="007FA3"/>
              </a:buClr>
              <a:buSzPct val="100000"/>
              <a:buFont typeface="Arial"/>
              <a:buChar char="–"/>
            </a:pPr>
            <a:r>
              <a:rPr lang="en-US" sz="2800" dirty="0">
                <a:solidFill>
                  <a:schemeClr val="dk1"/>
                </a:solidFill>
              </a:rPr>
              <a:t>Base class</a:t>
            </a:r>
          </a:p>
          <a:p>
            <a:pPr marL="742950" lvl="1" indent="-184150">
              <a:spcAft>
                <a:spcPts val="900"/>
              </a:spcAft>
              <a:buClr>
                <a:srgbClr val="007FA3"/>
              </a:buClr>
              <a:buSzPct val="100000"/>
              <a:buFont typeface="Arial"/>
              <a:buChar char="–"/>
            </a:pPr>
            <a:r>
              <a:rPr lang="en-US" sz="2800" dirty="0">
                <a:solidFill>
                  <a:schemeClr val="dk1"/>
                </a:solidFill>
              </a:rPr>
              <a:t>Derived class</a:t>
            </a:r>
          </a:p>
        </p:txBody>
      </p:sp>
      <p:pic>
        <p:nvPicPr>
          <p:cNvPr id="5" name="Picture 4" descr="A diagram shows the information included in employee class.">
            <a:extLst>
              <a:ext uri="{FF2B5EF4-FFF2-40B4-BE49-F238E27FC236}">
                <a16:creationId xmlns:a16="http://schemas.microsoft.com/office/drawing/2014/main" id="{FBC6FC82-2A10-4196-9D0B-55E033A7D9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199" y="2667000"/>
            <a:ext cx="5012387" cy="3581400"/>
          </a:xfrm>
          <a:prstGeom prst="rect">
            <a:avLst/>
          </a:prstGeom>
        </p:spPr>
      </p:pic>
    </p:spTree>
    <p:extLst>
      <p:ext uri="{BB962C8B-B14F-4D97-AF65-F5344CB8AC3E}">
        <p14:creationId xmlns:p14="http://schemas.microsoft.com/office/powerpoint/2010/main" val="194661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686800" cy="1600200"/>
          </a:xfrm>
        </p:spPr>
        <p:txBody>
          <a:bodyPr/>
          <a:lstStyle/>
          <a:p>
            <a:r>
              <a:rPr lang="en-US" dirty="0"/>
              <a:t>Life Cycle of a Program</a:t>
            </a:r>
            <a:br>
              <a:rPr lang="en-US" sz="4050" dirty="0"/>
            </a:br>
            <a:r>
              <a:rPr lang="en-US" sz="3200" dirty="0"/>
              <a:t>Coding (1 of 5)</a:t>
            </a:r>
            <a:br>
              <a:rPr lang="en-US" sz="3200" dirty="0"/>
            </a:br>
            <a:r>
              <a:rPr lang="en-US" sz="2000" dirty="0"/>
              <a:t>(Objective 10.6)</a:t>
            </a:r>
            <a:endParaRPr lang="en-US" sz="2700" dirty="0"/>
          </a:p>
        </p:txBody>
      </p:sp>
      <p:sp>
        <p:nvSpPr>
          <p:cNvPr id="8" name="Content Placeholder 7"/>
          <p:cNvSpPr>
            <a:spLocks noGrp="1"/>
          </p:cNvSpPr>
          <p:nvPr>
            <p:ph idx="1"/>
          </p:nvPr>
        </p:nvSpPr>
        <p:spPr>
          <a:xfrm>
            <a:off x="457200" y="1600200"/>
            <a:ext cx="8229600" cy="5029200"/>
          </a:xfrm>
        </p:spPr>
        <p:txBody>
          <a:bodyPr/>
          <a:lstStyle/>
          <a:p>
            <a:pPr marL="256032" lvl="1" indent="-154432">
              <a:spcBef>
                <a:spcPts val="0"/>
              </a:spcBef>
              <a:spcAft>
                <a:spcPts val="900"/>
              </a:spcAft>
              <a:buFont typeface="Arial"/>
              <a:buChar char="•"/>
            </a:pPr>
            <a:r>
              <a:rPr lang="en-US" sz="3200" dirty="0">
                <a:solidFill>
                  <a:srgbClr val="007FA3"/>
                </a:solidFill>
              </a:rPr>
              <a:t>Coding: translating an algorithm into CPU instructions</a:t>
            </a:r>
          </a:p>
          <a:p>
            <a:pPr>
              <a:spcBef>
                <a:spcPts val="0"/>
              </a:spcBef>
              <a:spcAft>
                <a:spcPts val="1500"/>
              </a:spcAft>
            </a:pPr>
            <a:r>
              <a:rPr lang="en-US" dirty="0"/>
              <a:t>Programmers move from algorithm to code by:</a:t>
            </a:r>
          </a:p>
          <a:p>
            <a:pPr lvl="1">
              <a:spcBef>
                <a:spcPts val="0"/>
              </a:spcBef>
              <a:spcAft>
                <a:spcPts val="1500"/>
              </a:spcAft>
            </a:pPr>
            <a:r>
              <a:rPr lang="en-US" dirty="0"/>
              <a:t>Identifying key pieces of information</a:t>
            </a:r>
          </a:p>
          <a:p>
            <a:pPr lvl="1">
              <a:spcBef>
                <a:spcPts val="0"/>
              </a:spcBef>
              <a:spcAft>
                <a:spcPts val="1500"/>
              </a:spcAft>
            </a:pPr>
            <a:r>
              <a:rPr lang="en-US" dirty="0"/>
              <a:t>Identifying the flow of each step</a:t>
            </a:r>
          </a:p>
          <a:p>
            <a:pPr lvl="1">
              <a:spcBef>
                <a:spcPts val="0"/>
              </a:spcBef>
              <a:spcAft>
                <a:spcPts val="1500"/>
              </a:spcAft>
            </a:pPr>
            <a:r>
              <a:rPr lang="en-US" dirty="0"/>
              <a:t>Converting the algorithm into specific programming language</a:t>
            </a:r>
          </a:p>
        </p:txBody>
      </p:sp>
    </p:spTree>
    <p:extLst>
      <p:ext uri="{BB962C8B-B14F-4D97-AF65-F5344CB8AC3E}">
        <p14:creationId xmlns:p14="http://schemas.microsoft.com/office/powerpoint/2010/main" val="208297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686800" cy="1600200"/>
          </a:xfrm>
        </p:spPr>
        <p:txBody>
          <a:bodyPr>
            <a:normAutofit/>
          </a:bodyPr>
          <a:lstStyle/>
          <a:p>
            <a:r>
              <a:rPr lang="en-US" kern="0" dirty="0"/>
              <a:t>Life Cycle of a Program</a:t>
            </a:r>
            <a:br>
              <a:rPr lang="en-US" kern="0" dirty="0"/>
            </a:br>
            <a:r>
              <a:rPr lang="en-US" sz="3200" dirty="0"/>
              <a:t>Coding (2 of 5)</a:t>
            </a:r>
            <a:br>
              <a:rPr lang="en-US" sz="3200" dirty="0"/>
            </a:br>
            <a:r>
              <a:rPr lang="en-US" sz="2000" dirty="0"/>
              <a:t>(Objective 10.6)</a:t>
            </a:r>
            <a:endParaRPr lang="en-US" dirty="0"/>
          </a:p>
        </p:txBody>
      </p:sp>
      <p:sp>
        <p:nvSpPr>
          <p:cNvPr id="8" name="Content Placeholder 7"/>
          <p:cNvSpPr>
            <a:spLocks noGrp="1"/>
          </p:cNvSpPr>
          <p:nvPr>
            <p:ph idx="1"/>
          </p:nvPr>
        </p:nvSpPr>
        <p:spPr>
          <a:xfrm>
            <a:off x="457200" y="1600200"/>
            <a:ext cx="8229600" cy="4724399"/>
          </a:xfrm>
        </p:spPr>
        <p:txBody>
          <a:bodyPr/>
          <a:lstStyle/>
          <a:p>
            <a:pPr>
              <a:spcBef>
                <a:spcPts val="0"/>
              </a:spcBef>
              <a:spcAft>
                <a:spcPts val="1800"/>
              </a:spcAft>
            </a:pPr>
            <a:r>
              <a:rPr lang="en-US" dirty="0"/>
              <a:t>Programming language</a:t>
            </a:r>
          </a:p>
          <a:p>
            <a:pPr lvl="1">
              <a:spcBef>
                <a:spcPts val="0"/>
              </a:spcBef>
              <a:spcAft>
                <a:spcPts val="1800"/>
              </a:spcAft>
            </a:pPr>
            <a:r>
              <a:rPr lang="en-US" dirty="0"/>
              <a:t>A “code” for instructions CPU can perform</a:t>
            </a:r>
          </a:p>
          <a:p>
            <a:pPr lvl="1">
              <a:spcBef>
                <a:spcPts val="0"/>
              </a:spcBef>
              <a:spcAft>
                <a:spcPts val="1800"/>
              </a:spcAft>
            </a:pPr>
            <a:r>
              <a:rPr lang="en-US" dirty="0"/>
              <a:t>Languages use special words and strict rules</a:t>
            </a:r>
          </a:p>
          <a:p>
            <a:pPr lvl="1">
              <a:spcBef>
                <a:spcPts val="0"/>
              </a:spcBef>
              <a:spcAft>
                <a:spcPts val="1800"/>
              </a:spcAft>
            </a:pPr>
            <a:r>
              <a:rPr lang="en-US" dirty="0"/>
              <a:t>Allows control of CPU without knowing hardware details</a:t>
            </a:r>
          </a:p>
          <a:p>
            <a:pPr lvl="1">
              <a:spcBef>
                <a:spcPts val="0"/>
              </a:spcBef>
              <a:spcAft>
                <a:spcPts val="1800"/>
              </a:spcAft>
            </a:pPr>
            <a:r>
              <a:rPr lang="en-US" dirty="0"/>
              <a:t>Five generations of languages</a:t>
            </a:r>
          </a:p>
        </p:txBody>
      </p:sp>
    </p:spTree>
    <p:extLst>
      <p:ext uri="{BB962C8B-B14F-4D97-AF65-F5344CB8AC3E}">
        <p14:creationId xmlns:p14="http://schemas.microsoft.com/office/powerpoint/2010/main" val="8670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686800" cy="1600200"/>
          </a:xfrm>
        </p:spPr>
        <p:txBody>
          <a:bodyPr>
            <a:normAutofit/>
          </a:bodyPr>
          <a:lstStyle/>
          <a:p>
            <a:r>
              <a:rPr lang="en-US" kern="0" dirty="0"/>
              <a:t>Life Cycle of a Program</a:t>
            </a:r>
            <a:br>
              <a:rPr lang="en-US" kern="0" dirty="0"/>
            </a:br>
            <a:r>
              <a:rPr lang="en-US" sz="3200" dirty="0"/>
              <a:t>Coding (3 of 5)</a:t>
            </a:r>
            <a:br>
              <a:rPr lang="en-US" sz="3200" dirty="0"/>
            </a:br>
            <a:r>
              <a:rPr lang="en-US" sz="2000" dirty="0"/>
              <a:t>(Objective 10.6)</a:t>
            </a:r>
            <a:endParaRPr lang="en-US" dirty="0"/>
          </a:p>
        </p:txBody>
      </p:sp>
      <p:sp>
        <p:nvSpPr>
          <p:cNvPr id="8" name="Content Placeholder 7"/>
          <p:cNvSpPr>
            <a:spLocks noGrp="1"/>
          </p:cNvSpPr>
          <p:nvPr>
            <p:ph idx="1"/>
          </p:nvPr>
        </p:nvSpPr>
        <p:spPr>
          <a:xfrm>
            <a:off x="457200" y="1600200"/>
            <a:ext cx="8229600" cy="4724400"/>
          </a:xfrm>
        </p:spPr>
        <p:txBody>
          <a:bodyPr/>
          <a:lstStyle/>
          <a:p>
            <a:pPr>
              <a:spcBef>
                <a:spcPts val="0"/>
              </a:spcBef>
              <a:spcAft>
                <a:spcPts val="600"/>
              </a:spcAft>
            </a:pPr>
            <a:r>
              <a:rPr lang="en-US" dirty="0"/>
              <a:t>Portability is the capability to move a solution from one type of computer to another</a:t>
            </a:r>
          </a:p>
          <a:p>
            <a:pPr>
              <a:spcBef>
                <a:spcPts val="0"/>
              </a:spcBef>
              <a:spcAft>
                <a:spcPts val="600"/>
              </a:spcAft>
            </a:pPr>
            <a:r>
              <a:rPr lang="en-US" dirty="0"/>
              <a:t>Variables are each input and output a program manipulates</a:t>
            </a:r>
          </a:p>
          <a:p>
            <a:pPr lvl="1">
              <a:spcBef>
                <a:spcPts val="0"/>
              </a:spcBef>
              <a:spcAft>
                <a:spcPts val="600"/>
              </a:spcAft>
            </a:pPr>
            <a:r>
              <a:rPr lang="en-US" dirty="0"/>
              <a:t>Declarations tell the system to allocate space in RAM</a:t>
            </a:r>
          </a:p>
          <a:p>
            <a:pPr>
              <a:spcBef>
                <a:spcPts val="0"/>
              </a:spcBef>
              <a:spcAft>
                <a:spcPts val="600"/>
              </a:spcAft>
            </a:pPr>
            <a:r>
              <a:rPr lang="en-US" dirty="0"/>
              <a:t>Comments are added to explain the purpose of a section of code</a:t>
            </a:r>
          </a:p>
        </p:txBody>
      </p:sp>
    </p:spTree>
    <p:extLst>
      <p:ext uri="{BB962C8B-B14F-4D97-AF65-F5344CB8AC3E}">
        <p14:creationId xmlns:p14="http://schemas.microsoft.com/office/powerpoint/2010/main" val="276619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0200"/>
            <a:ext cx="8458200" cy="5257800"/>
          </a:xfrm>
        </p:spPr>
        <p:txBody>
          <a:bodyPr>
            <a:normAutofit/>
          </a:bodyPr>
          <a:lstStyle/>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10.1  Describe how identity theft is committed and the types of scams identity thieves perpetrate.</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10.2  Summarize the stages of the system development life cycle (SDLC).</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10.3  Define programming and list the steps in the program development life cycle (PDLC).</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10.4  Describe how programmers construct a problem statement from a description of a task.</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10.5  Explain how programmers use flow control and design methodologies when developing algorithms.</a:t>
            </a:r>
          </a:p>
        </p:txBody>
      </p:sp>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0"/>
            <a:ext cx="8686800" cy="1600200"/>
          </a:xfrm>
        </p:spPr>
        <p:txBody>
          <a:bodyPr/>
          <a:lstStyle/>
          <a:p>
            <a:pPr>
              <a:defRPr/>
            </a:pPr>
            <a:r>
              <a:rPr lang="en-US" dirty="0"/>
              <a:t>Life Cycle of a Program</a:t>
            </a:r>
            <a:br>
              <a:rPr lang="en-US" sz="3000" dirty="0"/>
            </a:br>
            <a:r>
              <a:rPr lang="en-US" sz="3200" dirty="0"/>
              <a:t>Coding (4 of 5)</a:t>
            </a:r>
            <a:br>
              <a:rPr lang="en-US" sz="2800" dirty="0"/>
            </a:br>
            <a:r>
              <a:rPr lang="en-US" sz="2000" dirty="0"/>
              <a:t>(Objective 10.6)</a:t>
            </a:r>
            <a:endParaRPr lang="en-US" sz="2700" dirty="0"/>
          </a:p>
        </p:txBody>
      </p:sp>
      <p:sp>
        <p:nvSpPr>
          <p:cNvPr id="78851" name="Rectangle 3"/>
          <p:cNvSpPr>
            <a:spLocks noGrp="1" noChangeArrowheads="1"/>
          </p:cNvSpPr>
          <p:nvPr>
            <p:ph idx="1"/>
          </p:nvPr>
        </p:nvSpPr>
        <p:spPr>
          <a:xfrm>
            <a:off x="457200" y="1600200"/>
            <a:ext cx="8458200" cy="5029200"/>
          </a:xfrm>
        </p:spPr>
        <p:txBody>
          <a:bodyPr/>
          <a:lstStyle/>
          <a:p>
            <a:pPr>
              <a:spcBef>
                <a:spcPts val="0"/>
              </a:spcBef>
              <a:spcAft>
                <a:spcPts val="600"/>
              </a:spcAft>
            </a:pPr>
            <a:r>
              <a:rPr lang="en-US" dirty="0"/>
              <a:t>Compilation is the process of converting code into machine language (1s and 0s)</a:t>
            </a:r>
          </a:p>
          <a:p>
            <a:pPr>
              <a:spcBef>
                <a:spcPts val="0"/>
              </a:spcBef>
              <a:spcAft>
                <a:spcPts val="600"/>
              </a:spcAft>
            </a:pPr>
            <a:r>
              <a:rPr lang="en-US" dirty="0"/>
              <a:t>Compiler understands syntax of programming language and structure of CPU</a:t>
            </a:r>
          </a:p>
          <a:p>
            <a:pPr lvl="1">
              <a:spcBef>
                <a:spcPts val="0"/>
              </a:spcBef>
              <a:spcAft>
                <a:spcPts val="600"/>
              </a:spcAft>
            </a:pPr>
            <a:r>
              <a:rPr lang="en-US" dirty="0"/>
              <a:t>Reads source code</a:t>
            </a:r>
          </a:p>
          <a:p>
            <a:pPr lvl="1">
              <a:spcBef>
                <a:spcPts val="0"/>
              </a:spcBef>
              <a:spcAft>
                <a:spcPts val="600"/>
              </a:spcAft>
            </a:pPr>
            <a:r>
              <a:rPr lang="en-US" dirty="0"/>
              <a:t>Creates an executable program</a:t>
            </a:r>
          </a:p>
          <a:p>
            <a:pPr>
              <a:spcBef>
                <a:spcPts val="0"/>
              </a:spcBef>
              <a:spcAft>
                <a:spcPts val="600"/>
              </a:spcAft>
            </a:pPr>
            <a:r>
              <a:rPr lang="en-US" dirty="0"/>
              <a:t>Some languages use an interpreter</a:t>
            </a:r>
          </a:p>
          <a:p>
            <a:pPr lvl="1">
              <a:spcBef>
                <a:spcPts val="0"/>
              </a:spcBef>
              <a:spcAft>
                <a:spcPts val="600"/>
              </a:spcAft>
            </a:pPr>
            <a:r>
              <a:rPr lang="en-US" dirty="0"/>
              <a:t>Translates into an intermediate form</a:t>
            </a:r>
          </a:p>
        </p:txBody>
      </p:sp>
    </p:spTree>
    <p:extLst>
      <p:ext uri="{BB962C8B-B14F-4D97-AF65-F5344CB8AC3E}">
        <p14:creationId xmlns:p14="http://schemas.microsoft.com/office/powerpoint/2010/main" val="249086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686800" cy="1600200"/>
          </a:xfrm>
        </p:spPr>
        <p:txBody>
          <a:bodyPr>
            <a:normAutofit/>
          </a:bodyPr>
          <a:lstStyle/>
          <a:p>
            <a:r>
              <a:rPr lang="en-US" kern="0" dirty="0"/>
              <a:t>Life Cycle of a Program</a:t>
            </a:r>
            <a:br>
              <a:rPr lang="en-US" sz="4050" kern="0" dirty="0"/>
            </a:br>
            <a:r>
              <a:rPr lang="en-US" sz="3200" dirty="0"/>
              <a:t>Coding (5 of 5)</a:t>
            </a:r>
            <a:br>
              <a:rPr lang="en-US" sz="3200" dirty="0"/>
            </a:br>
            <a:r>
              <a:rPr lang="en-US" sz="2000" dirty="0"/>
              <a:t>(Objective 10.6)</a:t>
            </a:r>
            <a:endParaRPr lang="en-US" sz="2700" dirty="0"/>
          </a:p>
        </p:txBody>
      </p:sp>
      <p:sp>
        <p:nvSpPr>
          <p:cNvPr id="8" name="Content Placeholder 7"/>
          <p:cNvSpPr>
            <a:spLocks noGrp="1"/>
          </p:cNvSpPr>
          <p:nvPr>
            <p:ph idx="1"/>
          </p:nvPr>
        </p:nvSpPr>
        <p:spPr>
          <a:xfrm>
            <a:off x="457200" y="1600200"/>
            <a:ext cx="8458199" cy="1828800"/>
          </a:xfrm>
        </p:spPr>
        <p:txBody>
          <a:bodyPr/>
          <a:lstStyle/>
          <a:p>
            <a:r>
              <a:rPr lang="en-US" dirty="0"/>
              <a:t>Integrated development environment (IDE) helps programmers write and test their programs</a:t>
            </a:r>
          </a:p>
        </p:txBody>
      </p:sp>
      <p:pic>
        <p:nvPicPr>
          <p:cNvPr id="5" name="Picture 4" descr="A screenshot of a jGRASP IDE tool, showing colors, IntegerList, and myLinkedLists.">
            <a:extLst>
              <a:ext uri="{FF2B5EF4-FFF2-40B4-BE49-F238E27FC236}">
                <a16:creationId xmlns:a16="http://schemas.microsoft.com/office/drawing/2014/main" id="{D41631FB-EB3D-4235-BCB5-BEFD4EB686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2743200"/>
            <a:ext cx="3505200" cy="3607972"/>
          </a:xfrm>
          <a:prstGeom prst="rect">
            <a:avLst/>
          </a:prstGeom>
        </p:spPr>
      </p:pic>
    </p:spTree>
    <p:extLst>
      <p:ext uri="{BB962C8B-B14F-4D97-AF65-F5344CB8AC3E}">
        <p14:creationId xmlns:p14="http://schemas.microsoft.com/office/powerpoint/2010/main" val="505223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br>
              <a:rPr lang="en-US" sz="3000" dirty="0"/>
            </a:br>
            <a:r>
              <a:rPr lang="en-US" sz="3200" dirty="0"/>
              <a:t>Debugging</a:t>
            </a:r>
            <a:br>
              <a:rPr lang="en-US" sz="2700" dirty="0"/>
            </a:br>
            <a:r>
              <a:rPr lang="en-US" sz="2000" dirty="0"/>
              <a:t>(Objective 10.7)</a:t>
            </a:r>
            <a:endParaRPr lang="en-US" dirty="0"/>
          </a:p>
        </p:txBody>
      </p:sp>
      <p:sp>
        <p:nvSpPr>
          <p:cNvPr id="3" name="Content Placeholder 2"/>
          <p:cNvSpPr>
            <a:spLocks noGrp="1"/>
          </p:cNvSpPr>
          <p:nvPr>
            <p:ph idx="1"/>
          </p:nvPr>
        </p:nvSpPr>
        <p:spPr>
          <a:xfrm>
            <a:off x="453013" y="1627832"/>
            <a:ext cx="8358649" cy="4696767"/>
          </a:xfrm>
        </p:spPr>
        <p:txBody>
          <a:bodyPr/>
          <a:lstStyle/>
          <a:p>
            <a:pPr>
              <a:spcBef>
                <a:spcPts val="0"/>
              </a:spcBef>
              <a:spcAft>
                <a:spcPts val="900"/>
              </a:spcAft>
            </a:pPr>
            <a:r>
              <a:rPr lang="en-US" dirty="0"/>
              <a:t>Debugging involves finding and correcting errors</a:t>
            </a:r>
          </a:p>
          <a:p>
            <a:pPr>
              <a:spcBef>
                <a:spcPts val="0"/>
              </a:spcBef>
              <a:spcAft>
                <a:spcPts val="900"/>
              </a:spcAft>
            </a:pPr>
            <a:r>
              <a:rPr lang="en-US" dirty="0"/>
              <a:t>Testing plan helps programmers know program has solved the problem</a:t>
            </a:r>
          </a:p>
          <a:p>
            <a:pPr>
              <a:spcBef>
                <a:spcPts val="0"/>
              </a:spcBef>
              <a:spcAft>
                <a:spcPts val="900"/>
              </a:spcAft>
            </a:pPr>
            <a:r>
              <a:rPr lang="en-US" dirty="0"/>
              <a:t>Logical errors</a:t>
            </a:r>
          </a:p>
          <a:p>
            <a:pPr lvl="1">
              <a:spcBef>
                <a:spcPts val="0"/>
              </a:spcBef>
              <a:spcAft>
                <a:spcPts val="900"/>
              </a:spcAft>
            </a:pPr>
            <a:r>
              <a:rPr lang="en-US" dirty="0"/>
              <a:t>Program runs but executes incorrectly</a:t>
            </a:r>
          </a:p>
          <a:p>
            <a:pPr>
              <a:spcBef>
                <a:spcPts val="0"/>
              </a:spcBef>
              <a:spcAft>
                <a:spcPts val="900"/>
              </a:spcAft>
            </a:pPr>
            <a:r>
              <a:rPr lang="en-US" dirty="0"/>
              <a:t>Runtime errors</a:t>
            </a:r>
          </a:p>
          <a:p>
            <a:pPr lvl="1">
              <a:spcBef>
                <a:spcPts val="0"/>
              </a:spcBef>
              <a:spcAft>
                <a:spcPts val="900"/>
              </a:spcAft>
            </a:pPr>
            <a:r>
              <a:rPr lang="en-US" dirty="0"/>
              <a:t>For example: dividing by zero</a:t>
            </a:r>
          </a:p>
        </p:txBody>
      </p:sp>
    </p:spTree>
    <p:extLst>
      <p:ext uri="{BB962C8B-B14F-4D97-AF65-F5344CB8AC3E}">
        <p14:creationId xmlns:p14="http://schemas.microsoft.com/office/powerpoint/2010/main" val="482720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Life Cycle of a Program</a:t>
            </a:r>
            <a:br>
              <a:rPr lang="en-US" sz="3000" dirty="0"/>
            </a:br>
            <a:r>
              <a:rPr lang="en-US" sz="3200" dirty="0"/>
              <a:t>Testing and Documentation</a:t>
            </a:r>
            <a:br>
              <a:rPr lang="en-US" sz="3200" dirty="0"/>
            </a:br>
            <a:r>
              <a:rPr lang="en-US" sz="2000" dirty="0"/>
              <a:t>(Objective 10.8)</a:t>
            </a:r>
            <a:endParaRPr lang="en-US" sz="2700" dirty="0"/>
          </a:p>
        </p:txBody>
      </p:sp>
      <p:sp>
        <p:nvSpPr>
          <p:cNvPr id="3" name="Content Placeholder 2"/>
          <p:cNvSpPr>
            <a:spLocks noGrp="1"/>
          </p:cNvSpPr>
          <p:nvPr>
            <p:ph idx="1"/>
          </p:nvPr>
        </p:nvSpPr>
        <p:spPr>
          <a:xfrm>
            <a:off x="457200" y="1600200"/>
            <a:ext cx="8358649" cy="5181600"/>
          </a:xfrm>
        </p:spPr>
        <p:txBody>
          <a:bodyPr/>
          <a:lstStyle/>
          <a:p>
            <a:pPr>
              <a:spcBef>
                <a:spcPts val="0"/>
              </a:spcBef>
              <a:spcAft>
                <a:spcPts val="1500"/>
              </a:spcAft>
            </a:pPr>
            <a:r>
              <a:rPr lang="en-US" dirty="0"/>
              <a:t>Internal testing</a:t>
            </a:r>
          </a:p>
          <a:p>
            <a:pPr>
              <a:spcBef>
                <a:spcPts val="0"/>
              </a:spcBef>
              <a:spcAft>
                <a:spcPts val="1500"/>
              </a:spcAft>
            </a:pPr>
            <a:r>
              <a:rPr lang="en-US" dirty="0"/>
              <a:t>External testing</a:t>
            </a:r>
          </a:p>
          <a:p>
            <a:pPr>
              <a:spcBef>
                <a:spcPts val="0"/>
              </a:spcBef>
              <a:spcAft>
                <a:spcPts val="1500"/>
              </a:spcAft>
            </a:pPr>
            <a:r>
              <a:rPr lang="en-US" dirty="0"/>
              <a:t>Solving problems after beta testing</a:t>
            </a:r>
          </a:p>
          <a:p>
            <a:pPr>
              <a:spcBef>
                <a:spcPts val="0"/>
              </a:spcBef>
              <a:spcAft>
                <a:spcPts val="1500"/>
              </a:spcAft>
            </a:pPr>
            <a:r>
              <a:rPr lang="en-US" dirty="0"/>
              <a:t>Finishing the project</a:t>
            </a:r>
          </a:p>
          <a:p>
            <a:pPr>
              <a:spcBef>
                <a:spcPts val="0"/>
              </a:spcBef>
              <a:spcAft>
                <a:spcPts val="1500"/>
              </a:spcAft>
            </a:pPr>
            <a:r>
              <a:rPr lang="en-US" dirty="0"/>
              <a:t>Release to manufacturers (RTM)</a:t>
            </a:r>
          </a:p>
          <a:p>
            <a:pPr>
              <a:spcBef>
                <a:spcPts val="0"/>
              </a:spcBef>
              <a:spcAft>
                <a:spcPts val="1500"/>
              </a:spcAft>
            </a:pPr>
            <a:r>
              <a:rPr lang="en-US" dirty="0"/>
              <a:t>Documentation</a:t>
            </a:r>
          </a:p>
          <a:p>
            <a:pPr>
              <a:spcBef>
                <a:spcPts val="0"/>
              </a:spcBef>
              <a:spcAft>
                <a:spcPts val="1500"/>
              </a:spcAft>
            </a:pPr>
            <a:r>
              <a:rPr lang="en-US" dirty="0"/>
              <a:t>General availability (GA)</a:t>
            </a:r>
          </a:p>
        </p:txBody>
      </p:sp>
    </p:spTree>
    <p:extLst>
      <p:ext uri="{BB962C8B-B14F-4D97-AF65-F5344CB8AC3E}">
        <p14:creationId xmlns:p14="http://schemas.microsoft.com/office/powerpoint/2010/main" val="1537325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Many Programming Languages</a:t>
            </a:r>
            <a:br>
              <a:rPr lang="en-US" sz="3000" dirty="0"/>
            </a:br>
            <a:r>
              <a:rPr lang="en-US" sz="3200" dirty="0"/>
              <a:t>Need for Diverse Languages</a:t>
            </a:r>
            <a:br>
              <a:rPr lang="en-US" sz="2700" dirty="0"/>
            </a:br>
            <a:r>
              <a:rPr lang="en-US" sz="2000" dirty="0"/>
              <a:t>(Objective 10.9)</a:t>
            </a:r>
            <a:endParaRPr lang="en-US" dirty="0"/>
          </a:p>
        </p:txBody>
      </p:sp>
      <p:sp>
        <p:nvSpPr>
          <p:cNvPr id="3" name="Content Placeholder 2"/>
          <p:cNvSpPr>
            <a:spLocks noGrp="1"/>
          </p:cNvSpPr>
          <p:nvPr>
            <p:ph idx="1"/>
          </p:nvPr>
        </p:nvSpPr>
        <p:spPr>
          <a:xfrm>
            <a:off x="457200" y="1600200"/>
            <a:ext cx="8229600" cy="5105400"/>
          </a:xfrm>
        </p:spPr>
        <p:txBody>
          <a:bodyPr/>
          <a:lstStyle/>
          <a:p>
            <a:pPr>
              <a:spcBef>
                <a:spcPts val="0"/>
              </a:spcBef>
              <a:spcAft>
                <a:spcPts val="900"/>
              </a:spcAft>
            </a:pPr>
            <a:r>
              <a:rPr lang="en-US" dirty="0"/>
              <a:t>Examine job postings for programmers</a:t>
            </a:r>
          </a:p>
          <a:p>
            <a:pPr>
              <a:spcBef>
                <a:spcPts val="0"/>
              </a:spcBef>
              <a:spcAft>
                <a:spcPts val="900"/>
              </a:spcAft>
            </a:pPr>
            <a:r>
              <a:rPr lang="en-US" dirty="0"/>
              <a:t>Certain languages dominate in specific industries</a:t>
            </a:r>
          </a:p>
          <a:p>
            <a:pPr>
              <a:spcBef>
                <a:spcPts val="0"/>
              </a:spcBef>
              <a:spcAft>
                <a:spcPts val="900"/>
              </a:spcAft>
            </a:pPr>
            <a:r>
              <a:rPr lang="en-US" dirty="0"/>
              <a:t>Introductory programming course includes:</a:t>
            </a:r>
          </a:p>
          <a:p>
            <a:pPr lvl="1">
              <a:spcBef>
                <a:spcPts val="0"/>
              </a:spcBef>
              <a:spcAft>
                <a:spcPts val="900"/>
              </a:spcAft>
            </a:pPr>
            <a:r>
              <a:rPr lang="en-US" dirty="0"/>
              <a:t>Design</a:t>
            </a:r>
          </a:p>
          <a:p>
            <a:pPr lvl="1">
              <a:spcBef>
                <a:spcPts val="0"/>
              </a:spcBef>
              <a:spcAft>
                <a:spcPts val="900"/>
              </a:spcAft>
            </a:pPr>
            <a:r>
              <a:rPr lang="en-US" dirty="0"/>
              <a:t>Algorithm development</a:t>
            </a:r>
          </a:p>
          <a:p>
            <a:pPr lvl="1">
              <a:spcBef>
                <a:spcPts val="0"/>
              </a:spcBef>
              <a:spcAft>
                <a:spcPts val="900"/>
              </a:spcAft>
            </a:pPr>
            <a:r>
              <a:rPr lang="en-US" dirty="0"/>
              <a:t>Debugging techniques</a:t>
            </a:r>
          </a:p>
          <a:p>
            <a:pPr lvl="1">
              <a:spcBef>
                <a:spcPts val="0"/>
              </a:spcBef>
              <a:spcAft>
                <a:spcPts val="900"/>
              </a:spcAft>
            </a:pPr>
            <a:r>
              <a:rPr lang="en-US" dirty="0"/>
              <a:t>Project management</a:t>
            </a:r>
          </a:p>
        </p:txBody>
      </p:sp>
      <p:pic>
        <p:nvPicPr>
          <p:cNvPr id="6" name="Picture 5" descr="A diagram shows programming languages, in order of popularity as follows: Javascript, Java, PHP, Python, C, HTML, C++, CSS, C#, Ruby, SQL, Objective C, R, and Swift.">
            <a:extLst>
              <a:ext uri="{FF2B5EF4-FFF2-40B4-BE49-F238E27FC236}">
                <a16:creationId xmlns:a16="http://schemas.microsoft.com/office/drawing/2014/main" id="{5D41C912-97FF-4FF2-BB8C-F82305526A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962400"/>
            <a:ext cx="3154680" cy="2357951"/>
          </a:xfrm>
          <a:prstGeom prst="rect">
            <a:avLst/>
          </a:prstGeom>
        </p:spPr>
      </p:pic>
    </p:spTree>
    <p:extLst>
      <p:ext uri="{BB962C8B-B14F-4D97-AF65-F5344CB8AC3E}">
        <p14:creationId xmlns:p14="http://schemas.microsoft.com/office/powerpoint/2010/main" val="159777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Many Programming Languages</a:t>
            </a:r>
            <a:br>
              <a:rPr lang="en-US" sz="3000" dirty="0"/>
            </a:br>
            <a:r>
              <a:rPr lang="en-US" sz="3200" dirty="0"/>
              <a:t>Selecting the Right Language</a:t>
            </a:r>
            <a:br>
              <a:rPr lang="en-US" sz="3200" dirty="0"/>
            </a:br>
            <a:r>
              <a:rPr lang="en-US" sz="2000" dirty="0"/>
              <a:t>(Objective 10.10)</a:t>
            </a:r>
            <a:endParaRPr lang="en-US" sz="2700" dirty="0"/>
          </a:p>
        </p:txBody>
      </p:sp>
      <p:sp>
        <p:nvSpPr>
          <p:cNvPr id="3" name="Content Placeholder 2"/>
          <p:cNvSpPr>
            <a:spLocks noGrp="1"/>
          </p:cNvSpPr>
          <p:nvPr>
            <p:ph idx="1"/>
          </p:nvPr>
        </p:nvSpPr>
        <p:spPr>
          <a:xfrm>
            <a:off x="457200" y="1600200"/>
            <a:ext cx="6033155" cy="5257800"/>
          </a:xfrm>
        </p:spPr>
        <p:txBody>
          <a:bodyPr>
            <a:normAutofit/>
          </a:bodyPr>
          <a:lstStyle/>
          <a:p>
            <a:pPr>
              <a:spcBef>
                <a:spcPts val="0"/>
              </a:spcBef>
              <a:spcAft>
                <a:spcPts val="900"/>
              </a:spcAft>
            </a:pPr>
            <a:r>
              <a:rPr lang="en-US" dirty="0"/>
              <a:t>Need to consider:</a:t>
            </a:r>
          </a:p>
          <a:p>
            <a:pPr lvl="1">
              <a:spcBef>
                <a:spcPts val="0"/>
              </a:spcBef>
              <a:spcAft>
                <a:spcPts val="900"/>
              </a:spcAft>
            </a:pPr>
            <a:r>
              <a:rPr lang="en-US" dirty="0"/>
              <a:t>Space available</a:t>
            </a:r>
          </a:p>
          <a:p>
            <a:pPr lvl="1">
              <a:spcBef>
                <a:spcPts val="0"/>
              </a:spcBef>
              <a:spcAft>
                <a:spcPts val="900"/>
              </a:spcAft>
            </a:pPr>
            <a:r>
              <a:rPr lang="en-US" dirty="0"/>
              <a:t>Speed required</a:t>
            </a:r>
          </a:p>
          <a:p>
            <a:pPr lvl="1">
              <a:spcBef>
                <a:spcPts val="0"/>
              </a:spcBef>
              <a:spcAft>
                <a:spcPts val="900"/>
              </a:spcAft>
            </a:pPr>
            <a:r>
              <a:rPr lang="en-US" dirty="0"/>
              <a:t>Organizational resources available</a:t>
            </a:r>
          </a:p>
          <a:p>
            <a:pPr lvl="1">
              <a:spcBef>
                <a:spcPts val="0"/>
              </a:spcBef>
              <a:spcAft>
                <a:spcPts val="900"/>
              </a:spcAft>
            </a:pPr>
            <a:r>
              <a:rPr lang="en-US" dirty="0"/>
              <a:t>Type of target application</a:t>
            </a:r>
          </a:p>
          <a:p>
            <a:pPr>
              <a:spcBef>
                <a:spcPts val="0"/>
              </a:spcBef>
              <a:spcAft>
                <a:spcPts val="900"/>
              </a:spcAft>
            </a:pPr>
            <a:r>
              <a:rPr lang="en-US" dirty="0"/>
              <a:t>Visual programming language</a:t>
            </a:r>
          </a:p>
          <a:p>
            <a:pPr lvl="1">
              <a:spcBef>
                <a:spcPts val="0"/>
              </a:spcBef>
              <a:spcAft>
                <a:spcPts val="900"/>
              </a:spcAft>
            </a:pPr>
            <a:r>
              <a:rPr lang="en-US" dirty="0"/>
              <a:t>Scratch</a:t>
            </a:r>
          </a:p>
          <a:p>
            <a:pPr lvl="1">
              <a:spcBef>
                <a:spcPts val="0"/>
              </a:spcBef>
              <a:spcAft>
                <a:spcPts val="900"/>
              </a:spcAft>
            </a:pPr>
            <a:r>
              <a:rPr lang="en-US" dirty="0"/>
              <a:t>App Inventor</a:t>
            </a:r>
          </a:p>
        </p:txBody>
      </p:sp>
      <p:pic>
        <p:nvPicPr>
          <p:cNvPr id="6" name="Picture 5">
            <a:extLst>
              <a:ext uri="{FF2B5EF4-FFF2-40B4-BE49-F238E27FC236}">
                <a16:creationId xmlns:a16="http://schemas.microsoft.com/office/drawing/2014/main" id="{D21BAD2F-F6D3-41D0-96F2-623B54EFE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00200"/>
            <a:ext cx="2679192" cy="3053790"/>
          </a:xfrm>
          <a:prstGeom prst="rect">
            <a:avLst/>
          </a:prstGeom>
        </p:spPr>
      </p:pic>
    </p:spTree>
    <p:extLst>
      <p:ext uri="{BB962C8B-B14F-4D97-AF65-F5344CB8AC3E}">
        <p14:creationId xmlns:p14="http://schemas.microsoft.com/office/powerpoint/2010/main" val="192050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pPr marL="2381" indent="-2381"/>
            <a:r>
              <a:rPr lang="en-US" dirty="0"/>
              <a:t>Exploring Programming Languages</a:t>
            </a:r>
            <a:br>
              <a:rPr lang="en-US" sz="3000" dirty="0"/>
            </a:br>
            <a:r>
              <a:rPr lang="en-US" sz="3200" dirty="0"/>
              <a:t>Tour of Modern Languages (1 of 4)</a:t>
            </a:r>
            <a:br>
              <a:rPr lang="en-US" sz="3200" dirty="0"/>
            </a:br>
            <a:r>
              <a:rPr lang="en-US" sz="2000" dirty="0"/>
              <a:t>(Objective 10.11)</a:t>
            </a:r>
            <a:endParaRPr lang="en-US" dirty="0"/>
          </a:p>
        </p:txBody>
      </p:sp>
      <p:sp>
        <p:nvSpPr>
          <p:cNvPr id="4" name="Content Placeholder 2">
            <a:extLst>
              <a:ext uri="{FF2B5EF4-FFF2-40B4-BE49-F238E27FC236}">
                <a16:creationId xmlns:a16="http://schemas.microsoft.com/office/drawing/2014/main" id="{A93EBBF0-AC41-47D6-8197-7AADE0EB4BC3}"/>
              </a:ext>
            </a:extLst>
          </p:cNvPr>
          <p:cNvSpPr txBox="1">
            <a:spLocks/>
          </p:cNvSpPr>
          <p:nvPr/>
        </p:nvSpPr>
        <p:spPr>
          <a:xfrm>
            <a:off x="457200" y="1600200"/>
            <a:ext cx="8610600" cy="5257800"/>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256032" marR="0" lvl="0" indent="-154432" algn="l" rtl="0" eaLnBrk="1" hangingPunct="1">
              <a:lnSpc>
                <a:spcPct val="100000"/>
              </a:lnSpc>
              <a:spcBef>
                <a:spcPts val="1500"/>
              </a:spcBef>
              <a:spcAft>
                <a:spcPts val="0"/>
              </a:spcAft>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eaLnBrk="1" hangingPunct="1">
              <a:lnSpc>
                <a:spcPct val="100000"/>
              </a:lnSpc>
              <a:spcBef>
                <a:spcPts val="600"/>
              </a:spcBef>
              <a:spcAft>
                <a:spcPts val="0"/>
              </a:spcAft>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eaLnBrk="1" hangingPunct="1">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spcBef>
                <a:spcPts val="0"/>
              </a:spcBef>
              <a:spcAft>
                <a:spcPts val="600"/>
              </a:spcAft>
            </a:pPr>
            <a:r>
              <a:rPr lang="en-US" dirty="0"/>
              <a:t>Visual basic</a:t>
            </a:r>
          </a:p>
          <a:p>
            <a:pPr lvl="1">
              <a:spcBef>
                <a:spcPts val="0"/>
              </a:spcBef>
              <a:spcAft>
                <a:spcPts val="600"/>
              </a:spcAft>
            </a:pPr>
            <a:r>
              <a:rPr lang="en-US" dirty="0"/>
              <a:t>Prototype</a:t>
            </a:r>
          </a:p>
          <a:p>
            <a:pPr lvl="1">
              <a:spcBef>
                <a:spcPts val="0"/>
              </a:spcBef>
              <a:spcAft>
                <a:spcPts val="600"/>
              </a:spcAft>
            </a:pPr>
            <a:r>
              <a:rPr lang="en-US" dirty="0"/>
              <a:t>Rapid application deployment</a:t>
            </a:r>
          </a:p>
          <a:p>
            <a:pPr lvl="1">
              <a:spcBef>
                <a:spcPts val="0"/>
              </a:spcBef>
              <a:spcAft>
                <a:spcPts val="600"/>
              </a:spcAft>
            </a:pPr>
            <a:r>
              <a:rPr lang="en-US" dirty="0"/>
              <a:t>Used to build wide rang of applications</a:t>
            </a:r>
          </a:p>
          <a:p>
            <a:pPr lvl="1">
              <a:spcBef>
                <a:spcPts val="0"/>
              </a:spcBef>
              <a:spcAft>
                <a:spcPts val="600"/>
              </a:spcAft>
            </a:pPr>
            <a:r>
              <a:rPr lang="en-US" dirty="0" err="1"/>
              <a:t>.Net</a:t>
            </a:r>
            <a:r>
              <a:rPr lang="en-US" dirty="0"/>
              <a:t> Framework</a:t>
            </a:r>
          </a:p>
          <a:p>
            <a:pPr lvl="1">
              <a:spcBef>
                <a:spcPts val="0"/>
              </a:spcBef>
              <a:spcAft>
                <a:spcPts val="600"/>
              </a:spcAft>
            </a:pPr>
            <a:r>
              <a:rPr lang="en-US" dirty="0"/>
              <a:t>Application Programming Interface</a:t>
            </a:r>
          </a:p>
          <a:p>
            <a:pPr>
              <a:spcBef>
                <a:spcPts val="0"/>
              </a:spcBef>
              <a:spcAft>
                <a:spcPts val="600"/>
              </a:spcAft>
            </a:pPr>
            <a:r>
              <a:rPr lang="en-US" dirty="0"/>
              <a:t>C++</a:t>
            </a:r>
          </a:p>
          <a:p>
            <a:pPr lvl="1">
              <a:spcBef>
                <a:spcPts val="0"/>
              </a:spcBef>
              <a:spcAft>
                <a:spcPts val="600"/>
              </a:spcAft>
            </a:pPr>
            <a:r>
              <a:rPr lang="en-US" dirty="0"/>
              <a:t>Executes difficult, repetitive numerical calculations</a:t>
            </a:r>
          </a:p>
        </p:txBody>
      </p:sp>
    </p:spTree>
    <p:extLst>
      <p:ext uri="{BB962C8B-B14F-4D97-AF65-F5344CB8AC3E}">
        <p14:creationId xmlns:p14="http://schemas.microsoft.com/office/powerpoint/2010/main" val="2083840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pPr marL="2381" indent="-2381"/>
            <a:r>
              <a:rPr lang="en-US" dirty="0"/>
              <a:t>Exploring Programming Languages</a:t>
            </a:r>
            <a:br>
              <a:rPr lang="en-US" sz="3000" dirty="0"/>
            </a:br>
            <a:r>
              <a:rPr lang="en-US" sz="3200" dirty="0"/>
              <a:t>Tour of Modern Languages (2 of 4)</a:t>
            </a:r>
            <a:br>
              <a:rPr lang="en-US" sz="3200" dirty="0"/>
            </a:br>
            <a:r>
              <a:rPr lang="en-US" sz="2000" dirty="0"/>
              <a:t>(Objective 10.11)</a:t>
            </a:r>
            <a:endParaRPr lang="en-US" dirty="0"/>
          </a:p>
        </p:txBody>
      </p:sp>
      <p:sp>
        <p:nvSpPr>
          <p:cNvPr id="4" name="Content Placeholder 2">
            <a:extLst>
              <a:ext uri="{FF2B5EF4-FFF2-40B4-BE49-F238E27FC236}">
                <a16:creationId xmlns:a16="http://schemas.microsoft.com/office/drawing/2014/main" id="{A93EBBF0-AC41-47D6-8197-7AADE0EB4BC3}"/>
              </a:ext>
            </a:extLst>
          </p:cNvPr>
          <p:cNvSpPr txBox="1">
            <a:spLocks/>
          </p:cNvSpPr>
          <p:nvPr/>
        </p:nvSpPr>
        <p:spPr>
          <a:xfrm>
            <a:off x="457200" y="1600200"/>
            <a:ext cx="8610600" cy="5257800"/>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256032" marR="0" lvl="0" indent="-154432" algn="l" rtl="0" eaLnBrk="1" hangingPunct="1">
              <a:lnSpc>
                <a:spcPct val="100000"/>
              </a:lnSpc>
              <a:spcBef>
                <a:spcPts val="1500"/>
              </a:spcBef>
              <a:spcAft>
                <a:spcPts val="0"/>
              </a:spcAft>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eaLnBrk="1" hangingPunct="1">
              <a:lnSpc>
                <a:spcPct val="100000"/>
              </a:lnSpc>
              <a:spcBef>
                <a:spcPts val="600"/>
              </a:spcBef>
              <a:spcAft>
                <a:spcPts val="0"/>
              </a:spcAft>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eaLnBrk="1" hangingPunct="1">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spcBef>
                <a:spcPts val="0"/>
              </a:spcBef>
              <a:spcAft>
                <a:spcPts val="900"/>
              </a:spcAft>
            </a:pPr>
            <a:r>
              <a:rPr lang="en-US" dirty="0"/>
              <a:t>Java and C#</a:t>
            </a:r>
          </a:p>
          <a:p>
            <a:pPr lvl="1">
              <a:spcBef>
                <a:spcPts val="0"/>
              </a:spcBef>
              <a:spcAft>
                <a:spcPts val="900"/>
              </a:spcAft>
            </a:pPr>
            <a:r>
              <a:rPr lang="en-US" dirty="0"/>
              <a:t>Collect information from networked computers</a:t>
            </a:r>
          </a:p>
          <a:p>
            <a:pPr lvl="1">
              <a:spcBef>
                <a:spcPts val="0"/>
              </a:spcBef>
              <a:spcAft>
                <a:spcPts val="900"/>
              </a:spcAft>
            </a:pPr>
            <a:r>
              <a:rPr lang="en-US" dirty="0"/>
              <a:t>Architecture neutral</a:t>
            </a:r>
          </a:p>
          <a:p>
            <a:pPr lvl="1">
              <a:spcBef>
                <a:spcPts val="0"/>
              </a:spcBef>
              <a:spcAft>
                <a:spcPts val="900"/>
              </a:spcAft>
            </a:pPr>
            <a:r>
              <a:rPr lang="en-US" dirty="0"/>
              <a:t>C# competes with Java</a:t>
            </a:r>
          </a:p>
          <a:p>
            <a:pPr>
              <a:spcBef>
                <a:spcPts val="0"/>
              </a:spcBef>
              <a:spcAft>
                <a:spcPts val="900"/>
              </a:spcAft>
            </a:pPr>
            <a:r>
              <a:rPr lang="en-US" dirty="0"/>
              <a:t>Objective C and Swift</a:t>
            </a:r>
          </a:p>
          <a:p>
            <a:pPr lvl="1">
              <a:spcBef>
                <a:spcPts val="0"/>
              </a:spcBef>
              <a:spcAft>
                <a:spcPts val="900"/>
              </a:spcAft>
            </a:pPr>
            <a:r>
              <a:rPr lang="en-US" dirty="0"/>
              <a:t>Used to program applications in macOS</a:t>
            </a:r>
          </a:p>
          <a:p>
            <a:pPr lvl="1">
              <a:spcBef>
                <a:spcPts val="0"/>
              </a:spcBef>
              <a:spcAft>
                <a:spcPts val="900"/>
              </a:spcAft>
            </a:pPr>
            <a:r>
              <a:rPr lang="en-US" dirty="0"/>
              <a:t>Object-oriented</a:t>
            </a:r>
          </a:p>
          <a:p>
            <a:pPr lvl="1">
              <a:spcBef>
                <a:spcPts val="0"/>
              </a:spcBef>
              <a:spcAft>
                <a:spcPts val="900"/>
              </a:spcAft>
            </a:pPr>
            <a:r>
              <a:rPr lang="en-US" dirty="0"/>
              <a:t>Swift introduced by Apple for iOS</a:t>
            </a:r>
          </a:p>
          <a:p>
            <a:pPr>
              <a:spcBef>
                <a:spcPts val="0"/>
              </a:spcBef>
              <a:spcAft>
                <a:spcPts val="600"/>
              </a:spcAft>
            </a:pPr>
            <a:endParaRPr lang="en-US" dirty="0"/>
          </a:p>
        </p:txBody>
      </p:sp>
    </p:spTree>
    <p:extLst>
      <p:ext uri="{BB962C8B-B14F-4D97-AF65-F5344CB8AC3E}">
        <p14:creationId xmlns:p14="http://schemas.microsoft.com/office/powerpoint/2010/main" val="4282912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pPr marL="2381" indent="-2381"/>
            <a:r>
              <a:rPr lang="en-US" dirty="0"/>
              <a:t>Exploring Programming Languages</a:t>
            </a:r>
            <a:br>
              <a:rPr lang="en-US" sz="3000" dirty="0"/>
            </a:br>
            <a:r>
              <a:rPr lang="en-US" sz="3200" dirty="0"/>
              <a:t>Tour of Modern Languages (3 of 4)</a:t>
            </a:r>
            <a:br>
              <a:rPr lang="en-US" sz="3200" dirty="0"/>
            </a:br>
            <a:r>
              <a:rPr lang="en-US" sz="2000" dirty="0"/>
              <a:t>(Objective 10.11)</a:t>
            </a:r>
            <a:endParaRPr lang="en-US" dirty="0"/>
          </a:p>
        </p:txBody>
      </p:sp>
      <p:sp>
        <p:nvSpPr>
          <p:cNvPr id="4" name="Content Placeholder 2">
            <a:extLst>
              <a:ext uri="{FF2B5EF4-FFF2-40B4-BE49-F238E27FC236}">
                <a16:creationId xmlns:a16="http://schemas.microsoft.com/office/drawing/2014/main" id="{A93EBBF0-AC41-47D6-8197-7AADE0EB4BC3}"/>
              </a:ext>
            </a:extLst>
          </p:cNvPr>
          <p:cNvSpPr txBox="1">
            <a:spLocks/>
          </p:cNvSpPr>
          <p:nvPr/>
        </p:nvSpPr>
        <p:spPr>
          <a:xfrm>
            <a:off x="457200" y="1600200"/>
            <a:ext cx="8610600" cy="5257800"/>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256032" marR="0" lvl="0" indent="-154432" algn="l" rtl="0" eaLnBrk="1" hangingPunct="1">
              <a:lnSpc>
                <a:spcPct val="100000"/>
              </a:lnSpc>
              <a:spcBef>
                <a:spcPts val="1500"/>
              </a:spcBef>
              <a:spcAft>
                <a:spcPts val="0"/>
              </a:spcAft>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eaLnBrk="1" hangingPunct="1">
              <a:lnSpc>
                <a:spcPct val="100000"/>
              </a:lnSpc>
              <a:spcBef>
                <a:spcPts val="600"/>
              </a:spcBef>
              <a:spcAft>
                <a:spcPts val="0"/>
              </a:spcAft>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eaLnBrk="1" hangingPunct="1">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spcBef>
                <a:spcPts val="0"/>
              </a:spcBef>
              <a:spcAft>
                <a:spcPts val="900"/>
              </a:spcAft>
            </a:pPr>
            <a:r>
              <a:rPr lang="en-US" dirty="0"/>
              <a:t>Hypertext Markup Language (HTML)</a:t>
            </a:r>
          </a:p>
          <a:p>
            <a:pPr lvl="1">
              <a:spcBef>
                <a:spcPts val="0"/>
              </a:spcBef>
              <a:spcAft>
                <a:spcPts val="900"/>
              </a:spcAft>
            </a:pPr>
            <a:r>
              <a:rPr lang="en-US" dirty="0"/>
              <a:t>Basic formatting language for web applications</a:t>
            </a:r>
          </a:p>
          <a:p>
            <a:pPr>
              <a:spcBef>
                <a:spcPts val="0"/>
              </a:spcBef>
              <a:spcAft>
                <a:spcPts val="900"/>
              </a:spcAft>
            </a:pPr>
            <a:r>
              <a:rPr lang="en-US" dirty="0"/>
              <a:t>Scripting Languages</a:t>
            </a:r>
          </a:p>
          <a:p>
            <a:pPr lvl="1">
              <a:spcBef>
                <a:spcPts val="0"/>
              </a:spcBef>
              <a:spcAft>
                <a:spcPts val="900"/>
              </a:spcAft>
            </a:pPr>
            <a:r>
              <a:rPr lang="en-US" dirty="0"/>
              <a:t>Limited to performing a set of specialized tasks</a:t>
            </a:r>
          </a:p>
          <a:p>
            <a:pPr lvl="1">
              <a:spcBef>
                <a:spcPts val="0"/>
              </a:spcBef>
              <a:spcAft>
                <a:spcPts val="900"/>
              </a:spcAft>
            </a:pPr>
            <a:r>
              <a:rPr lang="en-US" dirty="0"/>
              <a:t>Examples include: JavaScript, PHP, and VBScript</a:t>
            </a:r>
          </a:p>
          <a:p>
            <a:pPr>
              <a:spcBef>
                <a:spcPts val="0"/>
              </a:spcBef>
              <a:spcAft>
                <a:spcPts val="900"/>
              </a:spcAft>
            </a:pPr>
            <a:r>
              <a:rPr lang="en-US" dirty="0"/>
              <a:t>ASP, JSP, and PHP</a:t>
            </a:r>
          </a:p>
          <a:p>
            <a:pPr lvl="1">
              <a:spcBef>
                <a:spcPts val="0"/>
              </a:spcBef>
              <a:spcAft>
                <a:spcPts val="900"/>
              </a:spcAft>
            </a:pPr>
            <a:r>
              <a:rPr lang="en-US" dirty="0"/>
              <a:t>Used to build interactive web pages</a:t>
            </a:r>
          </a:p>
        </p:txBody>
      </p:sp>
    </p:spTree>
    <p:extLst>
      <p:ext uri="{BB962C8B-B14F-4D97-AF65-F5344CB8AC3E}">
        <p14:creationId xmlns:p14="http://schemas.microsoft.com/office/powerpoint/2010/main" val="2649006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pPr marL="2381" indent="-2381"/>
            <a:r>
              <a:rPr lang="en-US" dirty="0"/>
              <a:t>Exploring Programming Languages</a:t>
            </a:r>
            <a:br>
              <a:rPr lang="en-US" sz="3000" dirty="0"/>
            </a:br>
            <a:r>
              <a:rPr lang="en-US" sz="3200" dirty="0"/>
              <a:t>Tour of Modern Languages (4 of 4)</a:t>
            </a:r>
            <a:br>
              <a:rPr lang="en-US" sz="3200" dirty="0"/>
            </a:br>
            <a:r>
              <a:rPr lang="en-US" sz="2000" dirty="0"/>
              <a:t>(Objective 10.11)</a:t>
            </a:r>
            <a:endParaRPr lang="en-US" dirty="0"/>
          </a:p>
        </p:txBody>
      </p:sp>
      <p:sp>
        <p:nvSpPr>
          <p:cNvPr id="4" name="Content Placeholder 2">
            <a:extLst>
              <a:ext uri="{FF2B5EF4-FFF2-40B4-BE49-F238E27FC236}">
                <a16:creationId xmlns:a16="http://schemas.microsoft.com/office/drawing/2014/main" id="{A93EBBF0-AC41-47D6-8197-7AADE0EB4BC3}"/>
              </a:ext>
            </a:extLst>
          </p:cNvPr>
          <p:cNvSpPr txBox="1">
            <a:spLocks/>
          </p:cNvSpPr>
          <p:nvPr/>
        </p:nvSpPr>
        <p:spPr>
          <a:xfrm>
            <a:off x="457200" y="1600200"/>
            <a:ext cx="8610600" cy="5257800"/>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256032" marR="0" lvl="0" indent="-154432" algn="l" rtl="0" eaLnBrk="1" hangingPunct="1">
              <a:lnSpc>
                <a:spcPct val="100000"/>
              </a:lnSpc>
              <a:spcBef>
                <a:spcPts val="1500"/>
              </a:spcBef>
              <a:spcAft>
                <a:spcPts val="0"/>
              </a:spcAft>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eaLnBrk="1" hangingPunct="1">
              <a:lnSpc>
                <a:spcPct val="100000"/>
              </a:lnSpc>
              <a:spcBef>
                <a:spcPts val="600"/>
              </a:spcBef>
              <a:spcAft>
                <a:spcPts val="0"/>
              </a:spcAft>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eaLnBrk="1" hangingPunct="1">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1" hangingPunct="1">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spcBef>
                <a:spcPts val="0"/>
              </a:spcBef>
              <a:spcAft>
                <a:spcPts val="1800"/>
              </a:spcAft>
            </a:pPr>
            <a:r>
              <a:rPr lang="en-US" dirty="0"/>
              <a:t>AJAX, XML, and JSON</a:t>
            </a:r>
          </a:p>
          <a:p>
            <a:pPr lvl="1">
              <a:spcBef>
                <a:spcPts val="0"/>
              </a:spcBef>
              <a:spcAft>
                <a:spcPts val="1800"/>
              </a:spcAft>
            </a:pPr>
            <a:r>
              <a:rPr lang="en-US" dirty="0"/>
              <a:t>Create web applications that updates and communicates with other computers</a:t>
            </a:r>
          </a:p>
          <a:p>
            <a:pPr>
              <a:spcBef>
                <a:spcPts val="0"/>
              </a:spcBef>
              <a:spcAft>
                <a:spcPts val="1800"/>
              </a:spcAft>
            </a:pPr>
            <a:r>
              <a:rPr lang="en-US" dirty="0"/>
              <a:t>Mobile Application Development</a:t>
            </a:r>
          </a:p>
          <a:p>
            <a:pPr lvl="1">
              <a:spcBef>
                <a:spcPts val="0"/>
              </a:spcBef>
              <a:spcAft>
                <a:spcPts val="1800"/>
              </a:spcAft>
            </a:pPr>
            <a:r>
              <a:rPr lang="en-US" dirty="0"/>
              <a:t>Speed the development of applications for mobile devices</a:t>
            </a:r>
          </a:p>
        </p:txBody>
      </p:sp>
    </p:spTree>
    <p:extLst>
      <p:ext uri="{BB962C8B-B14F-4D97-AF65-F5344CB8AC3E}">
        <p14:creationId xmlns:p14="http://schemas.microsoft.com/office/powerpoint/2010/main" val="140281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10.6  Discuss the categories of programming languages and the roles of the compiler and the integrated development environment (IDE) in coding.</a:t>
            </a:r>
          </a:p>
          <a:p>
            <a:pPr marL="692150" indent="-692150">
              <a:buNone/>
            </a:pPr>
            <a:r>
              <a:rPr lang="en-US" sz="2400" dirty="0">
                <a:latin typeface="Arial" panose="020B0604020202020204" pitchFamily="34" charset="0"/>
                <a:cs typeface="Arial" panose="020B0604020202020204" pitchFamily="34" charset="0"/>
              </a:rPr>
              <a:t>10.7  Identify the role of debugging in program development.</a:t>
            </a:r>
          </a:p>
          <a:p>
            <a:pPr marL="692150" indent="-692150">
              <a:buNone/>
            </a:pPr>
            <a:r>
              <a:rPr lang="en-US" sz="2400" dirty="0">
                <a:latin typeface="Arial" panose="020B0604020202020204" pitchFamily="34" charset="0"/>
                <a:cs typeface="Arial" panose="020B0604020202020204" pitchFamily="34" charset="0"/>
              </a:rPr>
              <a:t>10.8  Explain the importance of testing and documentation in program development.</a:t>
            </a:r>
          </a:p>
          <a:p>
            <a:pPr marL="692150" indent="-692150">
              <a:buNone/>
            </a:pPr>
            <a:r>
              <a:rPr lang="en-US" sz="2400" dirty="0">
                <a:latin typeface="Arial" panose="020B0604020202020204" pitchFamily="34" charset="0"/>
                <a:cs typeface="Arial" panose="020B0604020202020204" pitchFamily="34" charset="0"/>
              </a:rPr>
              <a:t>10.9  Discuss the driving factors behind the popularity of various programming languages.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pPr marL="2381" indent="-2381"/>
            <a:r>
              <a:rPr lang="en-US" dirty="0"/>
              <a:t>Exploring Programming Languages</a:t>
            </a:r>
            <a:br>
              <a:rPr lang="en-US" sz="3000" dirty="0"/>
            </a:br>
            <a:r>
              <a:rPr lang="en-US" sz="3200" dirty="0"/>
              <a:t>Future of Programming Languages</a:t>
            </a:r>
            <a:br>
              <a:rPr lang="en-US" sz="3200" dirty="0"/>
            </a:br>
            <a:r>
              <a:rPr lang="en-US" sz="2000" dirty="0"/>
              <a:t>(Objective 10.12)</a:t>
            </a:r>
            <a:endParaRPr lang="en-US" dirty="0"/>
          </a:p>
        </p:txBody>
      </p:sp>
      <p:sp>
        <p:nvSpPr>
          <p:cNvPr id="7" name="TextBox 6"/>
          <p:cNvSpPr txBox="1"/>
          <p:nvPr/>
        </p:nvSpPr>
        <p:spPr>
          <a:xfrm>
            <a:off x="457200" y="1600200"/>
            <a:ext cx="7086601" cy="2292935"/>
          </a:xfrm>
          <a:prstGeom prst="rect">
            <a:avLst/>
          </a:prstGeom>
          <a:noFill/>
        </p:spPr>
        <p:txBody>
          <a:bodyPr wrap="square" rtlCol="0">
            <a:spAutoFit/>
          </a:bodyPr>
          <a:lstStyle/>
          <a:p>
            <a:pPr marL="256032" indent="-154432">
              <a:spcAft>
                <a:spcPts val="900"/>
              </a:spcAft>
              <a:buClr>
                <a:srgbClr val="007FA3"/>
              </a:buClr>
              <a:buSzPct val="100000"/>
              <a:buFont typeface="Arial"/>
              <a:buChar char="•"/>
            </a:pPr>
            <a:r>
              <a:rPr lang="en-US" sz="3200" dirty="0">
                <a:solidFill>
                  <a:srgbClr val="007FA3"/>
                </a:solidFill>
              </a:rPr>
              <a:t>Not easy to predict</a:t>
            </a:r>
          </a:p>
          <a:p>
            <a:pPr marL="256032" indent="-154432">
              <a:spcAft>
                <a:spcPts val="900"/>
              </a:spcAft>
              <a:buClr>
                <a:srgbClr val="007FA3"/>
              </a:buClr>
              <a:buSzPct val="100000"/>
              <a:buFont typeface="Arial"/>
              <a:buChar char="•"/>
            </a:pPr>
            <a:r>
              <a:rPr lang="en-US" sz="3200" dirty="0">
                <a:solidFill>
                  <a:srgbClr val="007FA3"/>
                </a:solidFill>
              </a:rPr>
              <a:t>Visual programming languages</a:t>
            </a:r>
          </a:p>
          <a:p>
            <a:pPr marL="256032" indent="-154432">
              <a:spcAft>
                <a:spcPts val="900"/>
              </a:spcAft>
              <a:buClr>
                <a:srgbClr val="007FA3"/>
              </a:buClr>
              <a:buSzPct val="100000"/>
              <a:buFont typeface="Arial"/>
              <a:buChar char="•"/>
            </a:pPr>
            <a:r>
              <a:rPr lang="en-US" sz="3200" dirty="0">
                <a:solidFill>
                  <a:srgbClr val="007FA3"/>
                </a:solidFill>
              </a:rPr>
              <a:t>Will always need</a:t>
            </a:r>
            <a:br>
              <a:rPr lang="en-US" sz="3200" dirty="0">
                <a:solidFill>
                  <a:srgbClr val="007FA3"/>
                </a:solidFill>
              </a:rPr>
            </a:br>
            <a:r>
              <a:rPr lang="en-US" sz="3200" dirty="0">
                <a:solidFill>
                  <a:srgbClr val="007FA3"/>
                </a:solidFill>
              </a:rPr>
              <a:t>a variety</a:t>
            </a:r>
          </a:p>
        </p:txBody>
      </p:sp>
      <p:pic>
        <p:nvPicPr>
          <p:cNvPr id="8" name="Picture 7">
            <a:extLst>
              <a:ext uri="{FF2B5EF4-FFF2-40B4-BE49-F238E27FC236}">
                <a16:creationId xmlns:a16="http://schemas.microsoft.com/office/drawing/2014/main" id="{2413A5DF-3C89-436C-9587-33F6EC4205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799" y="2756826"/>
            <a:ext cx="3829285" cy="3567773"/>
          </a:xfrm>
          <a:prstGeom prst="rect">
            <a:avLst/>
          </a:prstGeom>
        </p:spPr>
      </p:pic>
    </p:spTree>
    <p:extLst>
      <p:ext uri="{BB962C8B-B14F-4D97-AF65-F5344CB8AC3E}">
        <p14:creationId xmlns:p14="http://schemas.microsoft.com/office/powerpoint/2010/main" val="439838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fontScale="90000"/>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8103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13682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10.10 Summarize the considerations in identifying an appropriate programming language for a specific setting.</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10.11  Compare and contrast modern programming languages.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10.12  State key principles in the development of future programming languages.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Tree>
    <p:extLst>
      <p:ext uri="{BB962C8B-B14F-4D97-AF65-F5344CB8AC3E}">
        <p14:creationId xmlns:p14="http://schemas.microsoft.com/office/powerpoint/2010/main" val="87652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Understanding Programming</a:t>
            </a:r>
          </a:p>
        </p:txBody>
      </p:sp>
      <p:sp>
        <p:nvSpPr>
          <p:cNvPr id="35843" name="Rectangle 3"/>
          <p:cNvSpPr>
            <a:spLocks noGrp="1" noChangeArrowheads="1"/>
          </p:cNvSpPr>
          <p:nvPr>
            <p:ph idx="1"/>
          </p:nvPr>
        </p:nvSpPr>
        <p:spPr/>
        <p:txBody>
          <a:bodyPr/>
          <a:lstStyle/>
          <a:p>
            <a:pPr>
              <a:spcAft>
                <a:spcPts val="1200"/>
              </a:spcAft>
            </a:pPr>
            <a:r>
              <a:rPr lang="en-US" dirty="0"/>
              <a:t>Some tasks are complex</a:t>
            </a:r>
          </a:p>
          <a:p>
            <a:pPr lvl="1">
              <a:spcAft>
                <a:spcPts val="1200"/>
              </a:spcAft>
            </a:pPr>
            <a:r>
              <a:rPr lang="en-US" dirty="0">
                <a:effectLst/>
              </a:rPr>
              <a:t>Require creative thought</a:t>
            </a:r>
          </a:p>
          <a:p>
            <a:pPr lvl="1">
              <a:spcAft>
                <a:spcPts val="1200"/>
              </a:spcAft>
            </a:pPr>
            <a:r>
              <a:rPr lang="en-US" dirty="0"/>
              <a:t>Require human touch</a:t>
            </a:r>
            <a:endParaRPr lang="en-US" dirty="0">
              <a:effectLst/>
            </a:endParaRPr>
          </a:p>
          <a:p>
            <a:pPr>
              <a:spcAft>
                <a:spcPts val="1200"/>
              </a:spcAft>
            </a:pPr>
            <a:r>
              <a:rPr lang="en-US" dirty="0"/>
              <a:t>Some tasks are candidates for automation</a:t>
            </a:r>
          </a:p>
          <a:p>
            <a:pPr lvl="1">
              <a:spcAft>
                <a:spcPts val="1200"/>
              </a:spcAft>
            </a:pPr>
            <a:r>
              <a:rPr lang="en-US" dirty="0">
                <a:effectLst/>
              </a:rPr>
              <a:t>Repetitive</a:t>
            </a:r>
          </a:p>
          <a:p>
            <a:pPr lvl="1">
              <a:spcAft>
                <a:spcPts val="1200"/>
              </a:spcAft>
            </a:pPr>
            <a:r>
              <a:rPr lang="en-US" dirty="0">
                <a:effectLst/>
              </a:rPr>
              <a:t>Work with electronic information</a:t>
            </a:r>
          </a:p>
          <a:p>
            <a:pPr lvl="1">
              <a:spcAft>
                <a:spcPts val="1200"/>
              </a:spcAft>
            </a:pPr>
            <a:r>
              <a:rPr lang="en-US" dirty="0">
                <a:effectLst/>
              </a:rPr>
              <a:t>Follow a series of clear steps</a:t>
            </a:r>
          </a:p>
        </p:txBody>
      </p:sp>
    </p:spTree>
    <p:extLst>
      <p:ext uri="{BB962C8B-B14F-4D97-AF65-F5344CB8AC3E}">
        <p14:creationId xmlns:p14="http://schemas.microsoft.com/office/powerpoint/2010/main" val="400096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Life Cycle of an Information System</a:t>
            </a:r>
            <a:br>
              <a:rPr lang="en-US" sz="3000" dirty="0"/>
            </a:br>
            <a:r>
              <a:rPr lang="en-US" sz="3200" dirty="0"/>
              <a:t>The Importance of Programming</a:t>
            </a:r>
            <a:br>
              <a:rPr lang="en-US" sz="3200" dirty="0"/>
            </a:br>
            <a:r>
              <a:rPr lang="en-US" sz="2000" dirty="0"/>
              <a:t>(Objective 10.1)</a:t>
            </a:r>
            <a:endParaRPr lang="en-US" dirty="0"/>
          </a:p>
        </p:txBody>
      </p:sp>
      <p:sp>
        <p:nvSpPr>
          <p:cNvPr id="37891" name="Rectangle 3"/>
          <p:cNvSpPr>
            <a:spLocks noGrp="1" noChangeArrowheads="1"/>
          </p:cNvSpPr>
          <p:nvPr>
            <p:ph idx="1"/>
          </p:nvPr>
        </p:nvSpPr>
        <p:spPr>
          <a:xfrm>
            <a:off x="457200" y="1600200"/>
            <a:ext cx="8229600" cy="4953000"/>
          </a:xfrm>
        </p:spPr>
        <p:txBody>
          <a:bodyPr/>
          <a:lstStyle/>
          <a:p>
            <a:pPr>
              <a:spcBef>
                <a:spcPts val="0"/>
              </a:spcBef>
              <a:spcAft>
                <a:spcPts val="600"/>
              </a:spcAft>
            </a:pPr>
            <a:r>
              <a:rPr lang="en-US" dirty="0"/>
              <a:t>A career in programming offers:</a:t>
            </a:r>
          </a:p>
          <a:p>
            <a:pPr lvl="1" eaLnBrk="1" hangingPunct="1">
              <a:spcBef>
                <a:spcPts val="0"/>
              </a:spcBef>
              <a:spcAft>
                <a:spcPts val="600"/>
              </a:spcAft>
            </a:pPr>
            <a:r>
              <a:rPr lang="en-US" dirty="0"/>
              <a:t>Plentiful jobs</a:t>
            </a:r>
          </a:p>
          <a:p>
            <a:pPr lvl="1" eaLnBrk="1" hangingPunct="1">
              <a:spcBef>
                <a:spcPts val="0"/>
              </a:spcBef>
              <a:spcAft>
                <a:spcPts val="600"/>
              </a:spcAft>
            </a:pPr>
            <a:r>
              <a:rPr lang="en-US" dirty="0"/>
              <a:t>Strong salaries </a:t>
            </a:r>
          </a:p>
          <a:p>
            <a:pPr lvl="1" eaLnBrk="1" hangingPunct="1">
              <a:spcBef>
                <a:spcPts val="0"/>
              </a:spcBef>
              <a:spcAft>
                <a:spcPts val="600"/>
              </a:spcAft>
            </a:pPr>
            <a:r>
              <a:rPr lang="en-US" dirty="0"/>
              <a:t>T</a:t>
            </a:r>
            <a:r>
              <a:rPr lang="en-US" dirty="0">
                <a:effectLst/>
              </a:rPr>
              <a:t>elecommuting is often</a:t>
            </a:r>
            <a:br>
              <a:rPr lang="en-US" dirty="0">
                <a:effectLst/>
              </a:rPr>
            </a:br>
            <a:r>
              <a:rPr lang="en-US" dirty="0">
                <a:effectLst/>
              </a:rPr>
              <a:t>easy to arrange</a:t>
            </a:r>
          </a:p>
          <a:p>
            <a:pPr>
              <a:spcBef>
                <a:spcPts val="0"/>
              </a:spcBef>
              <a:spcAft>
                <a:spcPts val="600"/>
              </a:spcAft>
            </a:pPr>
            <a:r>
              <a:rPr lang="en-US" dirty="0"/>
              <a:t>Programming is necessary when there is no existing software for the task</a:t>
            </a:r>
          </a:p>
          <a:p>
            <a:pPr>
              <a:spcBef>
                <a:spcPts val="0"/>
              </a:spcBef>
              <a:spcAft>
                <a:spcPts val="600"/>
              </a:spcAft>
            </a:pPr>
            <a:r>
              <a:rPr lang="en-US" dirty="0"/>
              <a:t>Basic knowledge of programming to use macros</a:t>
            </a:r>
          </a:p>
        </p:txBody>
      </p:sp>
      <p:pic>
        <p:nvPicPr>
          <p:cNvPr id="6" name="Picture 5">
            <a:extLst>
              <a:ext uri="{FF2B5EF4-FFF2-40B4-BE49-F238E27FC236}">
                <a16:creationId xmlns:a16="http://schemas.microsoft.com/office/drawing/2014/main" id="{6766AF83-EDDD-4909-B33D-36465CCFCF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193223"/>
            <a:ext cx="2209800" cy="2014354"/>
          </a:xfrm>
          <a:prstGeom prst="rect">
            <a:avLst/>
          </a:prstGeom>
        </p:spPr>
      </p:pic>
    </p:spTree>
    <p:extLst>
      <p:ext uri="{BB962C8B-B14F-4D97-AF65-F5344CB8AC3E}">
        <p14:creationId xmlns:p14="http://schemas.microsoft.com/office/powerpoint/2010/main" val="148444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Life Cycle of an Information System</a:t>
            </a:r>
            <a:br>
              <a:rPr lang="en-US" sz="3000" dirty="0"/>
            </a:br>
            <a:r>
              <a:rPr lang="en-US" sz="3200" dirty="0"/>
              <a:t>System Development Life Cycle (1 of 2)</a:t>
            </a:r>
            <a:br>
              <a:rPr lang="en-US" sz="3200" dirty="0"/>
            </a:br>
            <a:r>
              <a:rPr lang="en-US" sz="2000" dirty="0"/>
              <a:t>(Objective 10.2)</a:t>
            </a:r>
            <a:endParaRPr lang="en-US" dirty="0"/>
          </a:p>
        </p:txBody>
      </p:sp>
      <p:sp>
        <p:nvSpPr>
          <p:cNvPr id="37891" name="Rectangle 3"/>
          <p:cNvSpPr>
            <a:spLocks noGrp="1" noChangeArrowheads="1"/>
          </p:cNvSpPr>
          <p:nvPr>
            <p:ph idx="1"/>
          </p:nvPr>
        </p:nvSpPr>
        <p:spPr>
          <a:xfrm>
            <a:off x="457200" y="1600200"/>
            <a:ext cx="8229600" cy="5029200"/>
          </a:xfrm>
        </p:spPr>
        <p:txBody>
          <a:bodyPr/>
          <a:lstStyle/>
          <a:p>
            <a:pPr>
              <a:spcBef>
                <a:spcPts val="0"/>
              </a:spcBef>
              <a:spcAft>
                <a:spcPts val="900"/>
              </a:spcAft>
            </a:pPr>
            <a:r>
              <a:rPr lang="en-US" dirty="0"/>
              <a:t>Information System</a:t>
            </a:r>
          </a:p>
          <a:p>
            <a:pPr lvl="1" eaLnBrk="1" hangingPunct="1">
              <a:spcBef>
                <a:spcPts val="0"/>
              </a:spcBef>
              <a:spcAft>
                <a:spcPts val="900"/>
              </a:spcAft>
            </a:pPr>
            <a:r>
              <a:rPr lang="en-US" dirty="0"/>
              <a:t>C</a:t>
            </a:r>
            <a:r>
              <a:rPr lang="en-US" dirty="0">
                <a:effectLst/>
              </a:rPr>
              <a:t>ollection of pieces working to achieve a common goal</a:t>
            </a:r>
          </a:p>
          <a:p>
            <a:pPr>
              <a:spcBef>
                <a:spcPts val="0"/>
              </a:spcBef>
              <a:spcAft>
                <a:spcPts val="900"/>
              </a:spcAft>
            </a:pPr>
            <a:r>
              <a:rPr lang="en-US" dirty="0"/>
              <a:t>An information system includes:</a:t>
            </a:r>
          </a:p>
          <a:p>
            <a:pPr lvl="1" eaLnBrk="1" hangingPunct="1">
              <a:spcBef>
                <a:spcPts val="0"/>
              </a:spcBef>
              <a:spcAft>
                <a:spcPts val="900"/>
              </a:spcAft>
            </a:pPr>
            <a:r>
              <a:rPr lang="en-US" dirty="0">
                <a:effectLst/>
              </a:rPr>
              <a:t>Data</a:t>
            </a:r>
          </a:p>
          <a:p>
            <a:pPr lvl="1" eaLnBrk="1" hangingPunct="1">
              <a:spcBef>
                <a:spcPts val="0"/>
              </a:spcBef>
              <a:spcAft>
                <a:spcPts val="900"/>
              </a:spcAft>
            </a:pPr>
            <a:r>
              <a:rPr lang="en-US" dirty="0">
                <a:effectLst/>
              </a:rPr>
              <a:t>People</a:t>
            </a:r>
          </a:p>
          <a:p>
            <a:pPr lvl="1" eaLnBrk="1" hangingPunct="1">
              <a:spcBef>
                <a:spcPts val="0"/>
              </a:spcBef>
              <a:spcAft>
                <a:spcPts val="900"/>
              </a:spcAft>
            </a:pPr>
            <a:r>
              <a:rPr lang="en-US" dirty="0">
                <a:effectLst/>
              </a:rPr>
              <a:t>Procedures</a:t>
            </a:r>
          </a:p>
          <a:p>
            <a:pPr lvl="1" eaLnBrk="1" hangingPunct="1">
              <a:spcBef>
                <a:spcPts val="0"/>
              </a:spcBef>
              <a:spcAft>
                <a:spcPts val="900"/>
              </a:spcAft>
            </a:pPr>
            <a:r>
              <a:rPr lang="en-US" dirty="0">
                <a:effectLst/>
              </a:rPr>
              <a:t>Hardware</a:t>
            </a:r>
          </a:p>
          <a:p>
            <a:pPr lvl="1" eaLnBrk="1" hangingPunct="1">
              <a:spcBef>
                <a:spcPts val="0"/>
              </a:spcBef>
              <a:spcAft>
                <a:spcPts val="900"/>
              </a:spcAft>
            </a:pPr>
            <a:r>
              <a:rPr lang="en-US" dirty="0">
                <a:effectLst/>
              </a:rPr>
              <a:t>Software</a:t>
            </a:r>
          </a:p>
        </p:txBody>
      </p:sp>
    </p:spTree>
    <p:extLst>
      <p:ext uri="{BB962C8B-B14F-4D97-AF65-F5344CB8AC3E}">
        <p14:creationId xmlns:p14="http://schemas.microsoft.com/office/powerpoint/2010/main" val="275611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ep 1: problem or opportunity identification&#10;Step 2: analysis&#10;Step 3: design&#10;Step 4: development&#10;Step 5: testing and installation&#10;Step 6: maintenance and evaluation">
            <a:extLst>
              <a:ext uri="{FF2B5EF4-FFF2-40B4-BE49-F238E27FC236}">
                <a16:creationId xmlns:a16="http://schemas.microsoft.com/office/drawing/2014/main" id="{A63FDAA3-E971-4E5B-B969-B4B80DABBE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2398" y="1752600"/>
            <a:ext cx="3527678" cy="3657600"/>
          </a:xfrm>
          <a:prstGeom prst="rect">
            <a:avLst/>
          </a:prstGeom>
        </p:spPr>
      </p:pic>
      <p:sp>
        <p:nvSpPr>
          <p:cNvPr id="109570" name="Rectangle 2"/>
          <p:cNvSpPr>
            <a:spLocks noGrp="1" noChangeArrowheads="1"/>
          </p:cNvSpPr>
          <p:nvPr>
            <p:ph type="title"/>
          </p:nvPr>
        </p:nvSpPr>
        <p:spPr>
          <a:xfrm>
            <a:off x="457200" y="0"/>
            <a:ext cx="8686800" cy="1600200"/>
          </a:xfrm>
        </p:spPr>
        <p:txBody>
          <a:bodyPr/>
          <a:lstStyle/>
          <a:p>
            <a:pPr>
              <a:defRPr/>
            </a:pPr>
            <a:r>
              <a:rPr lang="en-US" dirty="0"/>
              <a:t>Life Cycle of an Information System</a:t>
            </a:r>
            <a:br>
              <a:rPr lang="en-US" sz="3000" dirty="0"/>
            </a:br>
            <a:r>
              <a:rPr lang="en-US" sz="3200" dirty="0" err="1"/>
              <a:t>System</a:t>
            </a:r>
            <a:r>
              <a:rPr lang="en-US" sz="3200" dirty="0"/>
              <a:t> Development Life Cycle (2 of 2)</a:t>
            </a:r>
            <a:br>
              <a:rPr lang="en-US" sz="3200" dirty="0"/>
            </a:br>
            <a:r>
              <a:rPr lang="en-US" sz="2000" dirty="0"/>
              <a:t>(Objective 10.2)</a:t>
            </a:r>
            <a:endParaRPr lang="en-US" sz="3000" dirty="0"/>
          </a:p>
        </p:txBody>
      </p:sp>
      <p:sp>
        <p:nvSpPr>
          <p:cNvPr id="7" name="Rectangle 3"/>
          <p:cNvSpPr>
            <a:spLocks noGrp="1" noChangeArrowheads="1"/>
          </p:cNvSpPr>
          <p:nvPr>
            <p:ph idx="1"/>
          </p:nvPr>
        </p:nvSpPr>
        <p:spPr>
          <a:xfrm>
            <a:off x="457200" y="1600200"/>
            <a:ext cx="6629400" cy="5105400"/>
          </a:xfrm>
        </p:spPr>
        <p:txBody>
          <a:bodyPr/>
          <a:lstStyle/>
          <a:p>
            <a:pPr>
              <a:spcBef>
                <a:spcPts val="0"/>
              </a:spcBef>
            </a:pPr>
            <a:r>
              <a:rPr lang="en-US" dirty="0"/>
              <a:t>Steps of the SDLC</a:t>
            </a:r>
          </a:p>
          <a:p>
            <a:pPr lvl="1">
              <a:spcBef>
                <a:spcPts val="0"/>
              </a:spcBef>
            </a:pPr>
            <a:r>
              <a:rPr lang="en-US" dirty="0"/>
              <a:t>Problem and Opportunity Identification</a:t>
            </a:r>
          </a:p>
          <a:p>
            <a:pPr lvl="1">
              <a:spcBef>
                <a:spcPts val="0"/>
              </a:spcBef>
            </a:pPr>
            <a:r>
              <a:rPr lang="en-US" dirty="0"/>
              <a:t>Analysis by developing the</a:t>
            </a:r>
            <a:br>
              <a:rPr lang="en-US" dirty="0"/>
            </a:br>
            <a:r>
              <a:rPr lang="en-US" dirty="0"/>
              <a:t>program specification</a:t>
            </a:r>
          </a:p>
          <a:p>
            <a:pPr lvl="1">
              <a:spcBef>
                <a:spcPts val="0"/>
              </a:spcBef>
            </a:pPr>
            <a:r>
              <a:rPr lang="en-US" dirty="0"/>
              <a:t>Design using data flow diagrams</a:t>
            </a:r>
          </a:p>
          <a:p>
            <a:pPr lvl="1">
              <a:spcBef>
                <a:spcPts val="0"/>
              </a:spcBef>
            </a:pPr>
            <a:r>
              <a:rPr lang="en-US" dirty="0"/>
              <a:t>Development of the actual program</a:t>
            </a:r>
          </a:p>
          <a:p>
            <a:pPr lvl="1">
              <a:spcBef>
                <a:spcPts val="0"/>
              </a:spcBef>
            </a:pPr>
            <a:r>
              <a:rPr lang="en-US" dirty="0"/>
              <a:t>Testing and Installation to insure it works</a:t>
            </a:r>
          </a:p>
          <a:p>
            <a:pPr lvl="1">
              <a:spcBef>
                <a:spcPts val="0"/>
              </a:spcBef>
            </a:pPr>
            <a:r>
              <a:rPr lang="en-US" dirty="0"/>
              <a:t>Maintenance and Evaluation to maintain usefulness</a:t>
            </a:r>
            <a:endParaRPr lang="en-US" dirty="0">
              <a:effectLst/>
            </a:endParaRPr>
          </a:p>
        </p:txBody>
      </p:sp>
    </p:spTree>
    <p:extLst>
      <p:ext uri="{BB962C8B-B14F-4D97-AF65-F5344CB8AC3E}">
        <p14:creationId xmlns:p14="http://schemas.microsoft.com/office/powerpoint/2010/main" val="33918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0"/>
            <a:ext cx="8686800" cy="1600200"/>
          </a:xfrm>
        </p:spPr>
        <p:txBody>
          <a:bodyPr>
            <a:normAutofit/>
          </a:bodyPr>
          <a:lstStyle/>
          <a:p>
            <a:pPr eaLnBrk="1" hangingPunct="1">
              <a:defRPr/>
            </a:pPr>
            <a:r>
              <a:rPr lang="en-US" dirty="0"/>
              <a:t>Life Cycle of a Program</a:t>
            </a:r>
            <a:br>
              <a:rPr lang="en-US" sz="3000" dirty="0"/>
            </a:br>
            <a:r>
              <a:rPr lang="en-US" sz="3200" dirty="0"/>
              <a:t>The Program Development Life Cycle</a:t>
            </a:r>
            <a:br>
              <a:rPr lang="en-US" sz="3200" dirty="0"/>
            </a:br>
            <a:r>
              <a:rPr lang="en-US" sz="2000" dirty="0"/>
              <a:t>(Objective 10.3)</a:t>
            </a:r>
            <a:endParaRPr lang="en-US" dirty="0"/>
          </a:p>
        </p:txBody>
      </p:sp>
      <p:sp>
        <p:nvSpPr>
          <p:cNvPr id="7" name="Rectangle 3"/>
          <p:cNvSpPr>
            <a:spLocks noGrp="1" noChangeArrowheads="1"/>
          </p:cNvSpPr>
          <p:nvPr>
            <p:ph idx="1"/>
          </p:nvPr>
        </p:nvSpPr>
        <p:spPr>
          <a:xfrm>
            <a:off x="457200" y="1600200"/>
            <a:ext cx="6019800" cy="5105400"/>
          </a:xfrm>
        </p:spPr>
        <p:txBody>
          <a:bodyPr/>
          <a:lstStyle/>
          <a:p>
            <a:pPr>
              <a:spcBef>
                <a:spcPts val="0"/>
              </a:spcBef>
              <a:spcAft>
                <a:spcPts val="1200"/>
              </a:spcAft>
            </a:pPr>
            <a:r>
              <a:rPr lang="en-US" dirty="0"/>
              <a:t>Programming–translating a task into commands that a computer uses to perform the task</a:t>
            </a:r>
          </a:p>
          <a:p>
            <a:pPr>
              <a:spcBef>
                <a:spcPts val="0"/>
              </a:spcBef>
              <a:spcAft>
                <a:spcPts val="1200"/>
              </a:spcAft>
            </a:pPr>
            <a:r>
              <a:rPr lang="en-US" dirty="0"/>
              <a:t>Program development life cycle (PDLC)</a:t>
            </a:r>
          </a:p>
          <a:p>
            <a:pPr lvl="1">
              <a:spcBef>
                <a:spcPts val="0"/>
              </a:spcBef>
              <a:spcAft>
                <a:spcPts val="1200"/>
              </a:spcAft>
            </a:pPr>
            <a:r>
              <a:rPr lang="en-US" dirty="0">
                <a:effectLst/>
              </a:rPr>
              <a:t>Stages a project goes through from development to deployment</a:t>
            </a:r>
          </a:p>
        </p:txBody>
      </p:sp>
      <p:pic>
        <p:nvPicPr>
          <p:cNvPr id="4" name="Picture 3" descr="Step 1: Describing the problem (The problem statement)&#10;Step 2: Making a plan (Algorithm development)&#10;Step 3: Coding (Speaking the Language&#10;of the Computer)&#10;Step 4: Debugging (Getting Rid of Errors)&#10;Step 5: Testing and Documentation&#10;(Finishing the Project)">
            <a:extLst>
              <a:ext uri="{FF2B5EF4-FFF2-40B4-BE49-F238E27FC236}">
                <a16:creationId xmlns:a16="http://schemas.microsoft.com/office/drawing/2014/main" id="{07149C82-43BD-4226-A8B0-6D89E385EE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7928" y="1447800"/>
            <a:ext cx="1718872" cy="4765964"/>
          </a:xfrm>
          <a:prstGeom prst="rect">
            <a:avLst/>
          </a:prstGeom>
        </p:spPr>
      </p:pic>
    </p:spTree>
    <p:extLst>
      <p:ext uri="{BB962C8B-B14F-4D97-AF65-F5344CB8AC3E}">
        <p14:creationId xmlns:p14="http://schemas.microsoft.com/office/powerpoint/2010/main" val="219820422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2965</Words>
  <Application>Microsoft Office PowerPoint</Application>
  <PresentationFormat>On-screen Show (4:3)</PresentationFormat>
  <Paragraphs>336</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Narrow</vt:lpstr>
      <vt:lpstr>Helvetica</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Understanding Programming</vt:lpstr>
      <vt:lpstr>Life Cycle of an Information System The Importance of Programming (Objective 10.1)</vt:lpstr>
      <vt:lpstr>Life Cycle of an Information System System Development Life Cycle (1 of 2) (Objective 10.2)</vt:lpstr>
      <vt:lpstr>Life Cycle of an Information System System Development Life Cycle (2 of 2) (Objective 10.2)</vt:lpstr>
      <vt:lpstr>Life Cycle of a Program The Program Development Life Cycle (Objective 10.3)</vt:lpstr>
      <vt:lpstr>Life Cycle of a Program The Problem Statement (1 of 2) (Objective 10.4)</vt:lpstr>
      <vt:lpstr>Life Cycle of a Program The Problem Statement (2 of 2) (Objective 10.4)</vt:lpstr>
      <vt:lpstr>Life Cycle of a Program Algorithm Development (1 of 5) (Objective 10.5)</vt:lpstr>
      <vt:lpstr>Life Cycle of a Program Algorithm Development (2 of 5) (Objective 10.5)</vt:lpstr>
      <vt:lpstr>Life Cycle of a Program Algorithm Development (3 of 5) (Objective 10.5)</vt:lpstr>
      <vt:lpstr>Life Cycle of a Program Algorithm Development (4 of 5) (Objective 10.5)</vt:lpstr>
      <vt:lpstr>Life Cycle of a Program Algorithm Development (5 of 5) (Objective 10.5)</vt:lpstr>
      <vt:lpstr>Life Cycle of a Program Coding (1 of 5) (Objective 10.6)</vt:lpstr>
      <vt:lpstr>Life Cycle of a Program Coding (2 of 5) (Objective 10.6)</vt:lpstr>
      <vt:lpstr>Life Cycle of a Program Coding (3 of 5) (Objective 10.6)</vt:lpstr>
      <vt:lpstr>Life Cycle of a Program Coding (4 of 5) (Objective 10.6)</vt:lpstr>
      <vt:lpstr>Life Cycle of a Program Coding (5 of 5) (Objective 10.6)</vt:lpstr>
      <vt:lpstr>Life Cycle of a Program Debugging (Objective 10.7)</vt:lpstr>
      <vt:lpstr>Life Cycle of a Program Testing and Documentation (Objective 10.8)</vt:lpstr>
      <vt:lpstr>Many Programming Languages Need for Diverse Languages (Objective 10.9)</vt:lpstr>
      <vt:lpstr>Many Programming Languages Selecting the Right Language (Objective 10.10)</vt:lpstr>
      <vt:lpstr>Exploring Programming Languages Tour of Modern Languages (1 of 4) (Objective 10.11)</vt:lpstr>
      <vt:lpstr>Exploring Programming Languages Tour of Modern Languages (2 of 4) (Objective 10.11)</vt:lpstr>
      <vt:lpstr>Exploring Programming Languages Tour of Modern Languages (3 of 4) (Objective 10.11)</vt:lpstr>
      <vt:lpstr>Exploring Programming Languages Tour of Modern Languages (4 of 4) (Objective 10.11)</vt:lpstr>
      <vt:lpstr>Exploring Programming Languages Future of Programming Languages (Objective 10.12)</vt:lpstr>
      <vt:lpstr>Questions</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10</dc:subject>
  <dc:creator/>
  <cp:lastModifiedBy/>
  <cp:revision>1</cp:revision>
  <dcterms:created xsi:type="dcterms:W3CDTF">2017-01-24T02:43:43Z</dcterms:created>
  <dcterms:modified xsi:type="dcterms:W3CDTF">2018-09-13T16:30:39Z</dcterms:modified>
</cp:coreProperties>
</file>