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9"/>
  </p:notesMasterIdLst>
  <p:handoutMasterIdLst>
    <p:handoutMasterId r:id="rId30"/>
  </p:handoutMasterIdLst>
  <p:sldIdLst>
    <p:sldId id="394" r:id="rId2"/>
    <p:sldId id="352" r:id="rId3"/>
    <p:sldId id="389" r:id="rId4"/>
    <p:sldId id="452" r:id="rId5"/>
    <p:sldId id="453" r:id="rId6"/>
    <p:sldId id="454" r:id="rId7"/>
    <p:sldId id="455" r:id="rId8"/>
    <p:sldId id="456" r:id="rId9"/>
    <p:sldId id="457" r:id="rId10"/>
    <p:sldId id="458" r:id="rId11"/>
    <p:sldId id="459" r:id="rId12"/>
    <p:sldId id="460" r:id="rId13"/>
    <p:sldId id="461" r:id="rId14"/>
    <p:sldId id="462" r:id="rId15"/>
    <p:sldId id="478"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64" autoAdjust="0"/>
    <p:restoredTop sz="82181" autoAdjust="0"/>
  </p:normalViewPr>
  <p:slideViewPr>
    <p:cSldViewPr>
      <p:cViewPr varScale="1">
        <p:scale>
          <a:sx n="71" d="100"/>
          <a:sy n="71" d="100"/>
        </p:scale>
        <p:origin x="1464" y="58"/>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Data is stored in a database in:</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Fields: categories into which a database organizes data.</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Records: a group of related fields.</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Tables: a group of related records.</a:t>
            </a:r>
          </a:p>
          <a:p>
            <a:pPr marL="171450" lvl="0" indent="-171450">
              <a:buFont typeface="Arial" panose="020B0604020202020204" pitchFamily="34" charset="0"/>
              <a:buChar char="•"/>
            </a:pPr>
            <a:endParaRPr lang="en-US" sz="1200" b="1"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10</a:t>
            </a:fld>
            <a:endParaRPr lang="en-US" dirty="0"/>
          </a:p>
        </p:txBody>
      </p:sp>
    </p:spTree>
    <p:extLst>
      <p:ext uri="{BB962C8B-B14F-4D97-AF65-F5344CB8AC3E}">
        <p14:creationId xmlns:p14="http://schemas.microsoft.com/office/powerpoint/2010/main" val="287326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 (field) types indicate what kind of data stored in the field. The following are the available field type:</a:t>
            </a:r>
          </a:p>
          <a:p>
            <a:pPr marL="285750" lvl="1" indent="-171450">
              <a:buFont typeface="Arial" panose="020B0604020202020204" pitchFamily="34" charset="0"/>
              <a:buChar char="•"/>
            </a:pPr>
            <a:r>
              <a:rPr lang="en-US" dirty="0"/>
              <a:t>Short Text</a:t>
            </a:r>
          </a:p>
          <a:p>
            <a:pPr marL="285750" lvl="1" indent="-171450">
              <a:buFont typeface="Arial" panose="020B0604020202020204" pitchFamily="34" charset="0"/>
              <a:buChar char="•"/>
            </a:pPr>
            <a:r>
              <a:rPr lang="en-US" dirty="0"/>
              <a:t>Long Text</a:t>
            </a:r>
          </a:p>
          <a:p>
            <a:pPr marL="285750" lvl="1" indent="-171450">
              <a:buFont typeface="Arial" panose="020B0604020202020204" pitchFamily="34" charset="0"/>
              <a:buChar char="•"/>
            </a:pPr>
            <a:r>
              <a:rPr lang="en-US" dirty="0"/>
              <a:t>Number and Currency</a:t>
            </a:r>
          </a:p>
          <a:p>
            <a:pPr marL="285750" lvl="1" indent="-171450">
              <a:buFont typeface="Arial" panose="020B0604020202020204" pitchFamily="34" charset="0"/>
              <a:buChar char="•"/>
            </a:pPr>
            <a:r>
              <a:rPr lang="en-US" dirty="0"/>
              <a:t>Date/Time</a:t>
            </a:r>
          </a:p>
          <a:p>
            <a:pPr marL="285750" lvl="1" indent="-171450">
              <a:buFont typeface="Arial" panose="020B0604020202020204" pitchFamily="34" charset="0"/>
              <a:buChar char="•"/>
            </a:pPr>
            <a:r>
              <a:rPr lang="en-US" dirty="0"/>
              <a:t>Yes/No</a:t>
            </a:r>
          </a:p>
          <a:p>
            <a:pPr marL="285750" lvl="1" indent="-171450">
              <a:buFont typeface="Arial" panose="020B0604020202020204" pitchFamily="34" charset="0"/>
              <a:buChar char="•"/>
            </a:pPr>
            <a:r>
              <a:rPr lang="en-US" dirty="0"/>
              <a:t>Calculated</a:t>
            </a:r>
          </a:p>
          <a:p>
            <a:pPr marL="285750" lvl="1" indent="-171450">
              <a:buFont typeface="Arial" panose="020B0604020202020204" pitchFamily="34" charset="0"/>
              <a:buChar char="•"/>
            </a:pPr>
            <a:r>
              <a:rPr lang="en-US" dirty="0"/>
              <a:t>OLE Object</a:t>
            </a:r>
          </a:p>
          <a:p>
            <a:pPr marL="285750" lvl="1" indent="-171450">
              <a:buFont typeface="Arial" panose="020B0604020202020204" pitchFamily="34" charset="0"/>
              <a:buChar char="•"/>
            </a:pPr>
            <a:r>
              <a:rPr lang="en-US" dirty="0"/>
              <a:t>Hyperlink</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11</a:t>
            </a:fld>
            <a:endParaRPr lang="en-US" dirty="0"/>
          </a:p>
        </p:txBody>
      </p:sp>
    </p:spTree>
    <p:extLst>
      <p:ext uri="{BB962C8B-B14F-4D97-AF65-F5344CB8AC3E}">
        <p14:creationId xmlns:p14="http://schemas.microsoft.com/office/powerpoint/2010/main" val="371357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properties help to define field data. Three common</a:t>
            </a:r>
            <a:r>
              <a:rPr lang="en-US" baseline="0" dirty="0"/>
              <a:t> field properties are:</a:t>
            </a:r>
            <a:endParaRPr lang="en-US" dirty="0"/>
          </a:p>
          <a:p>
            <a:pPr marL="285750" lvl="1" indent="-171450">
              <a:buFont typeface="Arial" panose="020B0604020202020204" pitchFamily="34" charset="0"/>
              <a:buChar char="•"/>
            </a:pPr>
            <a:r>
              <a:rPr lang="en-US" dirty="0"/>
              <a:t>Field size, which defines the maximum number of characters a field can hold.</a:t>
            </a:r>
          </a:p>
          <a:p>
            <a:pPr marL="285750" lvl="1" indent="-171450">
              <a:buFont typeface="Arial" panose="020B0604020202020204" pitchFamily="34" charset="0"/>
              <a:buChar char="•"/>
            </a:pPr>
            <a:r>
              <a:rPr lang="en-US" dirty="0"/>
              <a:t>The default value is what is used unless the user enters another value.</a:t>
            </a:r>
          </a:p>
          <a:p>
            <a:pPr marL="285750" lvl="1" indent="-171450">
              <a:buFont typeface="Arial" panose="020B0604020202020204" pitchFamily="34" charset="0"/>
              <a:buChar char="•"/>
            </a:pPr>
            <a:r>
              <a:rPr lang="en-US" dirty="0"/>
              <a:t>A caption enables you to display the field name in a more meaningful or readable manner.</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12</a:t>
            </a:fld>
            <a:endParaRPr lang="en-US" dirty="0"/>
          </a:p>
        </p:txBody>
      </p:sp>
    </p:spTree>
    <p:extLst>
      <p:ext uri="{BB962C8B-B14F-4D97-AF65-F5344CB8AC3E}">
        <p14:creationId xmlns:p14="http://schemas.microsoft.com/office/powerpoint/2010/main" val="232966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When creating a table the</a:t>
            </a:r>
            <a:r>
              <a:rPr lang="en-US" sz="1200" baseline="0" dirty="0">
                <a:solidFill>
                  <a:schemeClr val="tx1"/>
                </a:solidFill>
              </a:rPr>
              <a:t> use of p</a:t>
            </a:r>
            <a:r>
              <a:rPr lang="en-US" sz="1200" dirty="0">
                <a:solidFill>
                  <a:schemeClr val="tx1"/>
                </a:solidFill>
              </a:rPr>
              <a:t>rimary</a:t>
            </a:r>
            <a:r>
              <a:rPr lang="en-US" sz="1200" baseline="0" dirty="0">
                <a:solidFill>
                  <a:schemeClr val="tx1"/>
                </a:solidFill>
              </a:rPr>
              <a:t> keys is very important.</a:t>
            </a:r>
            <a:endParaRPr lang="en-US" sz="1200" dirty="0">
              <a:solidFill>
                <a:schemeClr val="tx1"/>
              </a:solidFill>
            </a:endParaRPr>
          </a:p>
          <a:p>
            <a:pPr marL="285750" lvl="1" indent="-171450">
              <a:buFont typeface="Arial" panose="020B0604020202020204" pitchFamily="34" charset="0"/>
              <a:buChar char="•"/>
            </a:pPr>
            <a:r>
              <a:rPr lang="en-US" sz="1200" dirty="0">
                <a:solidFill>
                  <a:schemeClr val="tx1"/>
                </a:solidFill>
              </a:rPr>
              <a:t>A</a:t>
            </a:r>
            <a:r>
              <a:rPr lang="en-US" sz="1200" baseline="0" dirty="0">
                <a:solidFill>
                  <a:schemeClr val="tx1"/>
                </a:solidFill>
              </a:rPr>
              <a:t> primary key is a field in the table which uniquely identifies a record.</a:t>
            </a:r>
          </a:p>
          <a:p>
            <a:pPr marL="285750" lvl="1" indent="-171450">
              <a:buFont typeface="Arial" panose="020B0604020202020204" pitchFamily="34" charset="0"/>
              <a:buChar char="•"/>
            </a:pPr>
            <a:r>
              <a:rPr lang="en-US" sz="1200" baseline="0" dirty="0">
                <a:solidFill>
                  <a:schemeClr val="tx1"/>
                </a:solidFill>
              </a:rPr>
              <a:t>In related tables, the common field which is linked to a primary key in one table is called the foreign key in the linked table.</a:t>
            </a:r>
          </a:p>
          <a:p>
            <a:pPr marL="285750" lvl="1" indent="-171450">
              <a:buFont typeface="Arial" panose="020B0604020202020204" pitchFamily="34" charset="0"/>
              <a:buChar char="•"/>
            </a:pPr>
            <a:r>
              <a:rPr lang="en-US" sz="1200" b="0" i="0" u="none" strike="noStrike" kern="1200" baseline="0" dirty="0">
                <a:solidFill>
                  <a:schemeClr val="tx1"/>
                </a:solidFill>
              </a:rPr>
              <a:t>Referential integrity ensures that relationships between tables remain constant and guarantees the quality of the data in the database.</a:t>
            </a:r>
            <a:endParaRPr lang="en-US" sz="1200" dirty="0">
              <a:solidFill>
                <a:schemeClr val="tx1"/>
              </a:solidFill>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It’s useful, especially for large databases, to access the data dictionary (or the database schema).</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attributes that define the data in the data dictionary are metadata: data that describes other data.</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13</a:t>
            </a:fld>
            <a:endParaRPr lang="en-US" dirty="0"/>
          </a:p>
        </p:txBody>
      </p:sp>
    </p:spTree>
    <p:extLst>
      <p:ext uri="{BB962C8B-B14F-4D97-AF65-F5344CB8AC3E}">
        <p14:creationId xmlns:p14="http://schemas.microsoft.com/office/powerpoint/2010/main" val="23466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Input forms are used to control how new data is entered into a database.</a:t>
            </a:r>
            <a:endParaRPr lang="en-US" sz="1200" b="0" i="0" u="none" strike="noStrike" kern="1200" baseline="0" dirty="0">
              <a:solidFill>
                <a:schemeClr val="tx1"/>
              </a:solidFill>
              <a:latin typeface="Arial" pitchFamily="34" charset="0"/>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Data validation is the process of ensuring that data entered into a field meets specified guidelines.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range check ensures that the data entered into the field falls within a certain range of values.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field constraint is a property that must be satisfied for an entry to be accepted into the field.</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completeness check ensures that all required fields have been completed.</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consistency check compares the values of data in two or more fields to see if those values are reasonable.</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alphabetic check confirms that only textual characters are entered in a field. A numeric check confirms that only numbers are entered in the field.</a:t>
            </a:r>
            <a:endParaRPr lang="en-US" sz="1200" dirty="0">
              <a:solidFill>
                <a:schemeClr val="tx1"/>
              </a:solidFill>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14</a:t>
            </a:fld>
            <a:endParaRPr lang="en-US" dirty="0"/>
          </a:p>
        </p:txBody>
      </p:sp>
    </p:spTree>
    <p:extLst>
      <p:ext uri="{BB962C8B-B14F-4D97-AF65-F5344CB8AC3E}">
        <p14:creationId xmlns:p14="http://schemas.microsoft.com/office/powerpoint/2010/main" val="373481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Displaying the tables on-screen and browsing through all the data is an option with most databases. You can easily sort data into ascending or descending order.</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There are two ways to display only those records that match particular criteria:</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Use a filter.</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Use a query.</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most common form of output for any database is a viewable (or printable) electronic report.</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SQL uses relational algebra to extract data from databases.</a:t>
            </a:r>
            <a:endParaRPr lang="en-US" sz="1200" dirty="0">
              <a:solidFill>
                <a:schemeClr val="tx1"/>
              </a:solidFill>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15</a:t>
            </a:fld>
            <a:endParaRPr lang="en-US" dirty="0"/>
          </a:p>
        </p:txBody>
      </p:sp>
    </p:spTree>
    <p:extLst>
      <p:ext uri="{BB962C8B-B14F-4D97-AF65-F5344CB8AC3E}">
        <p14:creationId xmlns:p14="http://schemas.microsoft.com/office/powerpoint/2010/main" val="3549364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A data warehouse is a large-scale collection of data that contains and organizes all the data from an organization’s multiple databases in one place.</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Individual databases contain a wealth of information, but each database’s information usually pertains to one area in the organization.</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Data warehouses, therefore, consolidate information from various operational systems to present an enterprise-wide view of business operations.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Data in the data warehouse is organized by subject.</a:t>
            </a:r>
            <a:endParaRPr lang="en-US" sz="1200"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16</a:t>
            </a:fld>
            <a:endParaRPr lang="en-US" dirty="0"/>
          </a:p>
        </p:txBody>
      </p:sp>
    </p:spTree>
    <p:extLst>
      <p:ext uri="{BB962C8B-B14F-4D97-AF65-F5344CB8AC3E}">
        <p14:creationId xmlns:p14="http://schemas.microsoft.com/office/powerpoint/2010/main" val="2061308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Time-variant data means it pertains to more than one time period.</a:t>
            </a:r>
          </a:p>
          <a:p>
            <a:pPr marL="171450" indent="-171450">
              <a:spcBef>
                <a:spcPts val="0"/>
              </a:spcBef>
              <a:buFont typeface="Arial" panose="020B0604020202020204" pitchFamily="34" charset="0"/>
              <a:buChar char="•"/>
            </a:pPr>
            <a:r>
              <a:rPr lang="en-US" dirty="0"/>
              <a:t>Sources of data include:</a:t>
            </a:r>
          </a:p>
          <a:p>
            <a:pPr marL="400050" lvl="1" indent="-171450">
              <a:spcBef>
                <a:spcPts val="0"/>
              </a:spcBef>
              <a:buFont typeface="Arial" panose="020B0604020202020204" pitchFamily="34" charset="0"/>
              <a:buChar char="•"/>
            </a:pPr>
            <a:r>
              <a:rPr lang="en-US" dirty="0"/>
              <a:t>Internal sources.</a:t>
            </a:r>
          </a:p>
          <a:p>
            <a:pPr marL="400050" lvl="1" indent="-171450">
              <a:spcBef>
                <a:spcPts val="0"/>
              </a:spcBef>
              <a:buFont typeface="Arial" panose="020B0604020202020204" pitchFamily="34" charset="0"/>
              <a:buChar char="•"/>
            </a:pPr>
            <a:r>
              <a:rPr lang="en-US" dirty="0"/>
              <a:t>External sources.</a:t>
            </a:r>
          </a:p>
          <a:p>
            <a:pPr marL="400050" lvl="1" indent="-171450">
              <a:spcBef>
                <a:spcPts val="0"/>
              </a:spcBef>
              <a:buFont typeface="Arial" panose="020B0604020202020204" pitchFamily="34" charset="0"/>
              <a:buChar char="•"/>
            </a:pPr>
            <a:r>
              <a:rPr lang="en-US" dirty="0"/>
              <a:t>Clickstream data.</a:t>
            </a:r>
          </a:p>
          <a:p>
            <a:pPr marL="171450" indent="-171450">
              <a:spcBef>
                <a:spcPts val="0"/>
              </a:spcBef>
              <a:buFont typeface="Arial" panose="020B0604020202020204" pitchFamily="34" charset="0"/>
              <a:buChar char="•"/>
            </a:pPr>
            <a:r>
              <a:rPr lang="en-US" dirty="0"/>
              <a:t>Data staging steps are:</a:t>
            </a:r>
          </a:p>
          <a:p>
            <a:pPr marL="400050" lvl="1" indent="-171450">
              <a:spcBef>
                <a:spcPts val="0"/>
              </a:spcBef>
              <a:buFont typeface="Arial" panose="020B0604020202020204" pitchFamily="34" charset="0"/>
              <a:buChar char="•"/>
            </a:pPr>
            <a:r>
              <a:rPr lang="en-US" dirty="0"/>
              <a:t>Extraction of the data.</a:t>
            </a:r>
          </a:p>
          <a:p>
            <a:pPr marL="400050" lvl="1" indent="-171450">
              <a:spcBef>
                <a:spcPts val="0"/>
              </a:spcBef>
              <a:buFont typeface="Arial" panose="020B0604020202020204" pitchFamily="34" charset="0"/>
              <a:buChar char="•"/>
            </a:pPr>
            <a:r>
              <a:rPr lang="en-US" dirty="0"/>
              <a:t>Transformation (reformatting) of data.</a:t>
            </a:r>
          </a:p>
          <a:p>
            <a:pPr marL="400050" lvl="1" indent="-171450">
              <a:spcBef>
                <a:spcPts val="0"/>
              </a:spcBef>
              <a:buFont typeface="Arial" panose="020B0604020202020204" pitchFamily="34" charset="0"/>
              <a:buChar char="•"/>
            </a:pPr>
            <a:r>
              <a:rPr lang="en-US" dirty="0"/>
              <a:t>Storage of data.</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17</a:t>
            </a:fld>
            <a:endParaRPr lang="en-US" dirty="0"/>
          </a:p>
        </p:txBody>
      </p:sp>
    </p:spTree>
    <p:extLst>
      <p:ext uri="{BB962C8B-B14F-4D97-AF65-F5344CB8AC3E}">
        <p14:creationId xmlns:p14="http://schemas.microsoft.com/office/powerpoint/2010/main" val="100515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the data-warehousing process is illustrated in Figure 11.24.</a:t>
            </a:r>
            <a:endParaRPr lang="en-US" sz="1400"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18</a:t>
            </a:fld>
            <a:endParaRPr lang="en-US" dirty="0"/>
          </a:p>
        </p:txBody>
      </p:sp>
    </p:spTree>
    <p:extLst>
      <p:ext uri="{BB962C8B-B14F-4D97-AF65-F5344CB8AC3E}">
        <p14:creationId xmlns:p14="http://schemas.microsoft.com/office/powerpoint/2010/main" val="755185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Data mining is the process by which data are analyzed and investigated, trying</a:t>
            </a:r>
            <a:r>
              <a:rPr lang="en-US" baseline="0" dirty="0"/>
              <a:t> to s</a:t>
            </a:r>
            <a:r>
              <a:rPr lang="en-US" dirty="0"/>
              <a:t>pot patterns and trends.</a:t>
            </a:r>
          </a:p>
          <a:p>
            <a:pPr marL="171450" indent="-171450">
              <a:spcBef>
                <a:spcPts val="0"/>
              </a:spcBef>
              <a:buFont typeface="Arial" panose="020B0604020202020204" pitchFamily="34" charset="0"/>
              <a:buChar char="•"/>
            </a:pPr>
            <a:r>
              <a:rPr lang="en-US" dirty="0"/>
              <a:t>The techniques used are:</a:t>
            </a:r>
          </a:p>
          <a:p>
            <a:pPr marL="285750" lvl="1" indent="-171450">
              <a:spcBef>
                <a:spcPts val="0"/>
              </a:spcBef>
              <a:buFont typeface="Arial" panose="020B0604020202020204" pitchFamily="34" charset="0"/>
              <a:buChar char="•"/>
            </a:pPr>
            <a:r>
              <a:rPr lang="en-US" dirty="0"/>
              <a:t>Classification.</a:t>
            </a:r>
          </a:p>
          <a:p>
            <a:pPr marL="285750" lvl="1" indent="-171450">
              <a:spcBef>
                <a:spcPts val="0"/>
              </a:spcBef>
              <a:buFont typeface="Arial" panose="020B0604020202020204" pitchFamily="34" charset="0"/>
              <a:buChar char="•"/>
            </a:pPr>
            <a:r>
              <a:rPr lang="en-US" dirty="0"/>
              <a:t>Estimation.</a:t>
            </a:r>
          </a:p>
          <a:p>
            <a:pPr marL="285750" lvl="1" indent="-171450">
              <a:spcBef>
                <a:spcPts val="0"/>
              </a:spcBef>
              <a:buFont typeface="Arial" panose="020B0604020202020204" pitchFamily="34" charset="0"/>
              <a:buChar char="•"/>
            </a:pPr>
            <a:r>
              <a:rPr lang="en-US" dirty="0"/>
              <a:t>Affinity grouping.</a:t>
            </a:r>
          </a:p>
          <a:p>
            <a:pPr marL="285750" lvl="1" indent="-171450">
              <a:spcBef>
                <a:spcPts val="0"/>
              </a:spcBef>
              <a:buFont typeface="Arial" panose="020B0604020202020204" pitchFamily="34" charset="0"/>
              <a:buChar char="•"/>
            </a:pPr>
            <a:r>
              <a:rPr lang="en-US" dirty="0"/>
              <a:t>Clustering.</a:t>
            </a:r>
          </a:p>
          <a:p>
            <a:pPr marL="285750" lvl="1" indent="-171450">
              <a:spcBef>
                <a:spcPts val="0"/>
              </a:spcBef>
              <a:buFont typeface="Arial" panose="020B0604020202020204" pitchFamily="34" charset="0"/>
              <a:buChar char="•"/>
            </a:pPr>
            <a:r>
              <a:rPr lang="en-US" dirty="0"/>
              <a:t>Description and Visualization.</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19</a:t>
            </a:fld>
            <a:endParaRPr lang="en-US" dirty="0"/>
          </a:p>
        </p:txBody>
      </p:sp>
    </p:spTree>
    <p:extLst>
      <p:ext uri="{BB962C8B-B14F-4D97-AF65-F5344CB8AC3E}">
        <p14:creationId xmlns:p14="http://schemas.microsoft.com/office/powerpoint/2010/main" val="78186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information system is a software-based solution used to gather and analyze information.</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Databases, data warehouses, and data marts are integral parts of information systems because they store the information that makes information systems functional.</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All information systems perform similar functions, including acquiring data, processing that data into information, storing the data, and providing the user with a number of output options with which to make the information meaningful and useful.</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20</a:t>
            </a:fld>
            <a:endParaRPr lang="en-US" dirty="0"/>
          </a:p>
        </p:txBody>
      </p:sp>
    </p:spTree>
    <p:extLst>
      <p:ext uri="{BB962C8B-B14F-4D97-AF65-F5344CB8AC3E}">
        <p14:creationId xmlns:p14="http://schemas.microsoft.com/office/powerpoint/2010/main" val="2810465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Transaction-processing system (TPS) tracks everyday business transactions.</a:t>
            </a:r>
          </a:p>
          <a:p>
            <a:pPr marL="285750" lvl="1" indent="-171450">
              <a:spcBef>
                <a:spcPts val="0"/>
              </a:spcBef>
              <a:buFont typeface="Arial" panose="020B0604020202020204" pitchFamily="34" charset="0"/>
              <a:buChar char="•"/>
            </a:pPr>
            <a:r>
              <a:rPr lang="en-US" dirty="0"/>
              <a:t>Real-time processing ensures that the data is current.</a:t>
            </a:r>
          </a:p>
          <a:p>
            <a:pPr marL="285750" lvl="1" indent="-171450">
              <a:spcBef>
                <a:spcPts val="0"/>
              </a:spcBef>
              <a:buFont typeface="Arial" panose="020B0604020202020204" pitchFamily="34" charset="0"/>
              <a:buChar char="•"/>
            </a:pPr>
            <a:r>
              <a:rPr lang="en-US" dirty="0"/>
              <a:t>Batch processing is appropriate for activities that aren’t time sensitive.</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21</a:t>
            </a:fld>
            <a:endParaRPr lang="en-US" dirty="0"/>
          </a:p>
        </p:txBody>
      </p:sp>
    </p:spTree>
    <p:extLst>
      <p:ext uri="{BB962C8B-B14F-4D97-AF65-F5344CB8AC3E}">
        <p14:creationId xmlns:p14="http://schemas.microsoft.com/office/powerpoint/2010/main" val="150655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management information system (MIS) provides timely and accurate information that enables managers to make critical business decisions. MISs were a direct outgrowth of TPSs. Managers realized that the data could be a powerful tool if the information could be organized and outputted in a useful form. Today’s MISs are often included as a feature of TPSs.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MISs generate three types of reports: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detail report.</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summary report.</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exception report.</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22</a:t>
            </a:fld>
            <a:endParaRPr lang="en-US" dirty="0"/>
          </a:p>
        </p:txBody>
      </p:sp>
    </p:spTree>
    <p:extLst>
      <p:ext uri="{BB962C8B-B14F-4D97-AF65-F5344CB8AC3E}">
        <p14:creationId xmlns:p14="http://schemas.microsoft.com/office/powerpoint/2010/main" val="3211780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decision support system is another type of business intelligence system designed to help managers develop solutions for specific problems. </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DSS might provide statistical information on customer attributes, such as income levels or buying patterns, that would assist managers in making advertising strategy decisions.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DSS not only uses data from databases and data warehouses, it also enables users to add their own insights and experiences and apply them to the solution.</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23</a:t>
            </a:fld>
            <a:endParaRPr lang="en-US" dirty="0"/>
          </a:p>
        </p:txBody>
      </p:sp>
    </p:spTree>
    <p:extLst>
      <p:ext uri="{BB962C8B-B14F-4D97-AF65-F5344CB8AC3E}">
        <p14:creationId xmlns:p14="http://schemas.microsoft.com/office/powerpoint/2010/main" val="1892063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model management system assists in building management models in DSS.</a:t>
            </a:r>
          </a:p>
          <a:p>
            <a:pPr marL="171450" indent="-171450">
              <a:buFont typeface="Arial" panose="020B0604020202020204" pitchFamily="34" charset="0"/>
              <a:buChar char="•"/>
            </a:pPr>
            <a:r>
              <a:rPr lang="en-US" dirty="0"/>
              <a:t>A knowledge-based system:</a:t>
            </a:r>
          </a:p>
          <a:p>
            <a:pPr marL="285750" lvl="1" indent="-171450">
              <a:buFont typeface="Arial" panose="020B0604020202020204" pitchFamily="34" charset="0"/>
              <a:buChar char="•"/>
            </a:pPr>
            <a:r>
              <a:rPr lang="en-US" dirty="0"/>
              <a:t>Provides intelligence that supplements the user’s own intellect.</a:t>
            </a:r>
          </a:p>
          <a:p>
            <a:pPr marL="285750" lvl="1" indent="-171450">
              <a:buFont typeface="Arial" panose="020B0604020202020204" pitchFamily="34" charset="0"/>
              <a:buChar char="•"/>
            </a:pPr>
            <a:r>
              <a:rPr lang="en-US" dirty="0"/>
              <a:t>Natural language processing (NLP) system </a:t>
            </a:r>
            <a:r>
              <a:rPr lang="en-US" sz="1200" b="0" i="0" u="none" strike="noStrike" kern="1200" baseline="0" dirty="0"/>
              <a:t>enables users to communicate with computer systems using a natural spoken or written language.</a:t>
            </a:r>
            <a:endParaRPr lang="en-US" dirty="0"/>
          </a:p>
          <a:p>
            <a:pPr marL="285750" lvl="1" indent="-171450">
              <a:buFont typeface="Arial" panose="020B0604020202020204" pitchFamily="34" charset="0"/>
              <a:buChar char="•"/>
            </a:pPr>
            <a:r>
              <a:rPr lang="en-US" dirty="0"/>
              <a:t>Artificial intelligence is the branch of computer science that deals with the attempt to create computers that think like humans.</a:t>
            </a:r>
          </a:p>
          <a:p>
            <a:pPr marL="285750" lvl="1" indent="-171450">
              <a:buFont typeface="Arial" panose="020B0604020202020204" pitchFamily="34" charset="0"/>
              <a:buChar char="•"/>
            </a:pPr>
            <a:r>
              <a:rPr lang="en-US" dirty="0"/>
              <a:t>Fuzzy logic</a:t>
            </a:r>
            <a:r>
              <a:rPr lang="en-US" baseline="0" dirty="0"/>
              <a:t> </a:t>
            </a:r>
            <a:r>
              <a:rPr lang="en-US" dirty="0"/>
              <a:t>enables the interjection of experiential learning into the equation by considering probabilities.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24</a:t>
            </a:fld>
            <a:endParaRPr lang="en-US" dirty="0"/>
          </a:p>
        </p:txBody>
      </p:sp>
    </p:spTree>
    <p:extLst>
      <p:ext uri="{BB962C8B-B14F-4D97-AF65-F5344CB8AC3E}">
        <p14:creationId xmlns:p14="http://schemas.microsoft.com/office/powerpoint/2010/main" val="476212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Business intelligence (BI) is the ability to improve business decision making with databases.</a:t>
            </a:r>
          </a:p>
          <a:p>
            <a:pPr marL="285750" lvl="1" indent="-171450">
              <a:buFont typeface="Arial" panose="020B0604020202020204" pitchFamily="34" charset="0"/>
              <a:buChar char="•"/>
            </a:pPr>
            <a:r>
              <a:rPr lang="en-US" dirty="0"/>
              <a:t>It is used to analyze and interpret large sets of data.</a:t>
            </a:r>
          </a:p>
          <a:p>
            <a:pPr marL="285750" lvl="1" indent="-171450">
              <a:buFont typeface="Arial" panose="020B0604020202020204" pitchFamily="34" charset="0"/>
              <a:buChar char="•"/>
            </a:pPr>
            <a:r>
              <a:rPr lang="en-US" dirty="0"/>
              <a:t>It enables executives and senior managers to make informed decisions.</a:t>
            </a:r>
          </a:p>
          <a:p>
            <a:pPr marL="171450" indent="-171450">
              <a:buFont typeface="Arial" panose="020B0604020202020204" pitchFamily="34" charset="0"/>
              <a:buChar char="•"/>
            </a:pPr>
            <a:r>
              <a:rPr lang="en-US" dirty="0"/>
              <a:t>An enterprise resource planning (ERP) system accumulates all information relevant to running a business.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25</a:t>
            </a:fld>
            <a:endParaRPr lang="en-US" dirty="0"/>
          </a:p>
        </p:txBody>
      </p:sp>
    </p:spTree>
    <p:extLst>
      <p:ext uri="{BB962C8B-B14F-4D97-AF65-F5344CB8AC3E}">
        <p14:creationId xmlns:p14="http://schemas.microsoft.com/office/powerpoint/2010/main" val="99324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436EEF-3ACC-4468-87D3-BB2E9E995702}" type="slidenum">
              <a:rPr lang="en-US" smtClean="0"/>
              <a:t>26</a:t>
            </a:fld>
            <a:endParaRPr lang="en-US" dirty="0"/>
          </a:p>
        </p:txBody>
      </p:sp>
    </p:spTree>
    <p:extLst>
      <p:ext uri="{BB962C8B-B14F-4D97-AF65-F5344CB8AC3E}">
        <p14:creationId xmlns:p14="http://schemas.microsoft.com/office/powerpoint/2010/main" val="2727164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436EEF-3ACC-4468-87D3-BB2E9E995702}" type="slidenum">
              <a:rPr lang="en-US" smtClean="0"/>
              <a:t>27</a:t>
            </a:fld>
            <a:endParaRPr lang="en-US" dirty="0"/>
          </a:p>
        </p:txBody>
      </p:sp>
    </p:spTree>
    <p:extLst>
      <p:ext uri="{BB962C8B-B14F-4D97-AF65-F5344CB8AC3E}">
        <p14:creationId xmlns:p14="http://schemas.microsoft.com/office/powerpoint/2010/main" val="36963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0000"/>
              </a:lnSpc>
              <a:buFont typeface="Arial" panose="020B0604020202020204" pitchFamily="34" charset="0"/>
              <a:buChar char="•"/>
            </a:pPr>
            <a:r>
              <a:rPr lang="en-US" dirty="0"/>
              <a:t>Databases can prevent the following problems that often occur with lists:</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Data redundancy occurs when there is a great deal of duplicated data in two or more lists.</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Data inconsistency occurs when different versions of the same data appear in different places.</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With a list, there are few checks to make sure that data entered is valid.</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It is difficult to tell by looking at a record whether data is available and just wasn’t entered or is truly missing.</a:t>
            </a:r>
            <a:endParaRPr lang="en-US" sz="54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4</a:t>
            </a:fld>
            <a:endParaRPr lang="en-US" dirty="0"/>
          </a:p>
        </p:txBody>
      </p:sp>
    </p:spTree>
    <p:extLst>
      <p:ext uri="{BB962C8B-B14F-4D97-AF65-F5344CB8AC3E}">
        <p14:creationId xmlns:p14="http://schemas.microsoft.com/office/powerpoint/2010/main" val="329405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Databases provide several advantages; they manage large amounts of data efficiently, enable information sharing, and promote data integrity.</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Often, large amounts of data are complex and need to be organized in specific ways to be used more efficiently.</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With a database, only one file is maintained. Because of this, databases provide data centralization.</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Data integrity means that the data is accurate and reliable. Data centralization goes a long way toward ensuring data integrity.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With a database, only one file is maintained. Because of this, databases provide data centralization.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Data integrity means that the data contained in the database is accurate and reliable.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process to ensure data is organized most efficiently is called data normalization.</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5</a:t>
            </a:fld>
            <a:endParaRPr lang="en-US" dirty="0"/>
          </a:p>
        </p:txBody>
      </p:sp>
    </p:spTree>
    <p:extLst>
      <p:ext uri="{BB962C8B-B14F-4D97-AF65-F5344CB8AC3E}">
        <p14:creationId xmlns:p14="http://schemas.microsoft.com/office/powerpoint/2010/main" val="3414820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Relational databases operate by organizing data into various tables based on logical groupings. In relational databases, a link between tables that defines how the data is related is referred to as a relationship.</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common field in one table is linked to the common field in another table.</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There are three types of relationships that can be created:</a:t>
            </a:r>
          </a:p>
          <a:p>
            <a:pPr marL="342900" lvl="1" indent="-171450" eaLnBrk="1" hangingPunct="1">
              <a:lnSpc>
                <a:spcPct val="110000"/>
              </a:lnSpc>
              <a:buFont typeface="Arial" panose="020B0604020202020204" pitchFamily="34" charset="0"/>
              <a:buChar char="•"/>
              <a:defRPr/>
            </a:pPr>
            <a:r>
              <a:rPr lang="en-US" i="0" dirty="0"/>
              <a:t>One-to-many.</a:t>
            </a:r>
          </a:p>
          <a:p>
            <a:pPr marL="342900" lvl="1" indent="-171450" eaLnBrk="1" hangingPunct="1">
              <a:lnSpc>
                <a:spcPct val="110000"/>
              </a:lnSpc>
              <a:buFont typeface="Arial" panose="020B0604020202020204" pitchFamily="34" charset="0"/>
              <a:buChar char="•"/>
              <a:defRPr/>
            </a:pPr>
            <a:r>
              <a:rPr lang="en-US" i="0" dirty="0"/>
              <a:t>One-to-one.</a:t>
            </a:r>
          </a:p>
          <a:p>
            <a:pPr marL="342900" lvl="1" indent="-171450" eaLnBrk="1" hangingPunct="1">
              <a:lnSpc>
                <a:spcPct val="110000"/>
              </a:lnSpc>
              <a:buFont typeface="Arial" panose="020B0604020202020204" pitchFamily="34" charset="0"/>
              <a:buChar char="•"/>
              <a:defRPr/>
            </a:pPr>
            <a:r>
              <a:rPr lang="en-US" i="0" dirty="0"/>
              <a:t>Many-to-many.</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6</a:t>
            </a:fld>
            <a:endParaRPr lang="en-US" dirty="0"/>
          </a:p>
        </p:txBody>
      </p:sp>
    </p:spTree>
    <p:extLst>
      <p:ext uri="{BB962C8B-B14F-4D97-AF65-F5344CB8AC3E}">
        <p14:creationId xmlns:p14="http://schemas.microsoft.com/office/powerpoint/2010/main" val="305892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latin typeface="Arial" pitchFamily="34" charset="0"/>
                <a:ea typeface="+mn-ea"/>
                <a:cs typeface="+mn-cs"/>
              </a:rPr>
              <a:t>An object-oriented database stores data in objects rather than in tables. Objects contain not only data but also methods for processing or manipulating that data.</a:t>
            </a:r>
          </a:p>
          <a:p>
            <a:pPr marL="171450" indent="-171450">
              <a:buFont typeface="Arial" panose="020B0604020202020204" pitchFamily="34" charset="0"/>
              <a:buChar char="•"/>
            </a:pPr>
            <a:r>
              <a:rPr lang="en-US" sz="1200" b="0" i="0" u="none" strike="noStrike" kern="1200" baseline="0" dirty="0">
                <a:latin typeface="Arial" pitchFamily="34" charset="0"/>
                <a:ea typeface="+mn-ea"/>
                <a:cs typeface="+mn-cs"/>
              </a:rPr>
              <a:t>This allows object-oriented databases to store more types of data than relational databases and to access that data faster.</a:t>
            </a:r>
          </a:p>
          <a:p>
            <a:pPr marL="171450" indent="-171450">
              <a:buFont typeface="Arial" panose="020B0604020202020204" pitchFamily="34" charset="0"/>
              <a:buChar char="•"/>
              <a:defRPr/>
            </a:pPr>
            <a:r>
              <a:rPr lang="en-US" dirty="0"/>
              <a:t>They are also better at handling unstructured data.</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Data of this type is known as a binary large object (BLOB) because it’s encoded in binary form.</a:t>
            </a:r>
            <a:endParaRPr lang="en-US" dirty="0"/>
          </a:p>
          <a:p>
            <a:pPr marL="171450" indent="-171450">
              <a:buFont typeface="Arial" panose="020B0604020202020204" pitchFamily="34" charset="0"/>
              <a:buChar char="•"/>
              <a:defRPr/>
            </a:pPr>
            <a:r>
              <a:rPr lang="en-US" dirty="0"/>
              <a:t>A query language is designed to manipulate or extract data from a</a:t>
            </a:r>
            <a:r>
              <a:rPr lang="en-US" baseline="0" dirty="0"/>
              <a:t> database.</a:t>
            </a: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7</a:t>
            </a:fld>
            <a:endParaRPr lang="en-US" dirty="0"/>
          </a:p>
        </p:txBody>
      </p:sp>
    </p:spTree>
    <p:extLst>
      <p:ext uri="{BB962C8B-B14F-4D97-AF65-F5344CB8AC3E}">
        <p14:creationId xmlns:p14="http://schemas.microsoft.com/office/powerpoint/2010/main" val="40181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ea typeface="+mn-ea"/>
                <a:cs typeface="+mn-cs"/>
              </a:rPr>
              <a:t>A multidimensional database stores data that can be analyzed from different perspectives, called dimensions. This distinguishes it from a relational database, which stores data in tables that have only two dimensions—fields and records.</a:t>
            </a:r>
          </a:p>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ea typeface="+mn-ea"/>
                <a:cs typeface="+mn-cs"/>
              </a:rPr>
              <a:t>Multidimensional databases organize data in a cube format. </a:t>
            </a:r>
          </a:p>
          <a:p>
            <a:pPr marL="342900" lvl="1" indent="-171450">
              <a:buFont typeface="Arial" panose="020B0604020202020204" pitchFamily="34" charset="0"/>
              <a:buChar char="•"/>
            </a:pPr>
            <a:r>
              <a:rPr lang="en-US" sz="1200" b="0" u="none" strike="noStrike" kern="1200" baseline="0" dirty="0">
                <a:solidFill>
                  <a:schemeClr val="tx1"/>
                </a:solidFill>
                <a:latin typeface="+mn-lt"/>
                <a:ea typeface="+mn-ea"/>
                <a:cs typeface="+mn-cs"/>
              </a:rPr>
              <a:t>Each data cube has a measure attribute, which is the main type of data that the cube is tracking.</a:t>
            </a:r>
          </a:p>
          <a:p>
            <a:pPr marL="342900" lvl="1" indent="-171450">
              <a:buFont typeface="Arial" panose="020B0604020202020204" pitchFamily="34" charset="0"/>
              <a:buChar char="•"/>
            </a:pPr>
            <a:r>
              <a:rPr lang="en-US" sz="1200" b="0" u="none" strike="noStrike" kern="1200" baseline="0" dirty="0">
                <a:solidFill>
                  <a:schemeClr val="tx1"/>
                </a:solidFill>
                <a:latin typeface="+mn-lt"/>
                <a:ea typeface="+mn-ea"/>
                <a:cs typeface="+mn-cs"/>
              </a:rPr>
              <a:t>Other elements of the cube are known as feature attributes, which describe the measure attribute in some meaningful way.</a:t>
            </a:r>
            <a:endParaRPr lang="en-US" sz="1200" b="1"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8</a:t>
            </a:fld>
            <a:endParaRPr lang="en-US" dirty="0"/>
          </a:p>
        </p:txBody>
      </p:sp>
    </p:spTree>
    <p:extLst>
      <p:ext uri="{BB962C8B-B14F-4D97-AF65-F5344CB8AC3E}">
        <p14:creationId xmlns:p14="http://schemas.microsoft.com/office/powerpoint/2010/main" val="306819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two main advantages of multidimensional databases are as follows: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They can be customized to provide information to a variety of users based on their needs.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They can process data much faster than pure relational databases can.</a:t>
            </a:r>
            <a:endParaRPr lang="en-US" sz="1200" b="1"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9</a:t>
            </a:fld>
            <a:endParaRPr lang="en-US" dirty="0"/>
          </a:p>
        </p:txBody>
      </p:sp>
    </p:spTree>
    <p:extLst>
      <p:ext uri="{BB962C8B-B14F-4D97-AF65-F5344CB8AC3E}">
        <p14:creationId xmlns:p14="http://schemas.microsoft.com/office/powerpoint/2010/main" val="338706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9/13/2018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9/13/2018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9/13/2018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9/13/2018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9/13/2018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9/13/2018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9/13/2018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9/13/2018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9/13/2018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9/13/2018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9/13/2018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9/13/2018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9/13/2018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9/13/2018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9/13/2018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9/13/2018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9/13/2018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11</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Behind the Scenes: Databases and Information Systems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Basics</a:t>
            </a:r>
            <a:br>
              <a:rPr lang="en-US" sz="3000" dirty="0"/>
            </a:br>
            <a:r>
              <a:rPr lang="en-US" sz="3200" dirty="0"/>
              <a:t>Database Components and Functions (1 of 4)</a:t>
            </a:r>
            <a:br>
              <a:rPr lang="en-US" sz="3200" dirty="0"/>
            </a:br>
            <a:r>
              <a:rPr lang="en-US" sz="2000" dirty="0"/>
              <a:t>(Objective 11.6)</a:t>
            </a:r>
            <a:endParaRPr lang="en-US" sz="2400" dirty="0"/>
          </a:p>
        </p:txBody>
      </p:sp>
      <p:sp>
        <p:nvSpPr>
          <p:cNvPr id="3" name="Content Placeholder 2"/>
          <p:cNvSpPr>
            <a:spLocks noGrp="1"/>
          </p:cNvSpPr>
          <p:nvPr>
            <p:ph idx="1"/>
          </p:nvPr>
        </p:nvSpPr>
        <p:spPr>
          <a:xfrm>
            <a:off x="457200" y="1600201"/>
            <a:ext cx="8229600" cy="2514600"/>
          </a:xfrm>
        </p:spPr>
        <p:txBody>
          <a:bodyPr/>
          <a:lstStyle/>
          <a:p>
            <a:pPr eaLnBrk="1" hangingPunct="1">
              <a:spcBef>
                <a:spcPts val="0"/>
              </a:spcBef>
              <a:spcAft>
                <a:spcPts val="600"/>
              </a:spcAft>
            </a:pPr>
            <a:r>
              <a:rPr lang="en-US" dirty="0">
                <a:solidFill>
                  <a:srgbClr val="007FA3"/>
                </a:solidFill>
              </a:rPr>
              <a:t>Storing and Defining Data</a:t>
            </a:r>
          </a:p>
          <a:p>
            <a:pPr lvl="1">
              <a:spcBef>
                <a:spcPts val="0"/>
              </a:spcBef>
              <a:spcAft>
                <a:spcPts val="600"/>
              </a:spcAft>
            </a:pPr>
            <a:r>
              <a:rPr lang="en-US" dirty="0"/>
              <a:t>Fields are categories of data</a:t>
            </a:r>
          </a:p>
          <a:p>
            <a:pPr lvl="1">
              <a:spcBef>
                <a:spcPts val="0"/>
              </a:spcBef>
              <a:spcAft>
                <a:spcPts val="600"/>
              </a:spcAft>
            </a:pPr>
            <a:r>
              <a:rPr lang="en-US" dirty="0"/>
              <a:t>Records are groups of related fields</a:t>
            </a:r>
          </a:p>
          <a:p>
            <a:pPr lvl="1">
              <a:spcBef>
                <a:spcPts val="0"/>
              </a:spcBef>
              <a:spcAft>
                <a:spcPts val="600"/>
              </a:spcAft>
            </a:pPr>
            <a:r>
              <a:rPr lang="en-US" dirty="0"/>
              <a:t>Tables are groups of records</a:t>
            </a:r>
            <a:endParaRPr lang="en-US" sz="2100" dirty="0"/>
          </a:p>
        </p:txBody>
      </p:sp>
      <p:pic>
        <p:nvPicPr>
          <p:cNvPr id="6" name="Picture 5" descr="A table of Student information, having columns Student ID, Last Name, First Name, Address, City, State, and Zip Code. An annotation highlights Julio's data row, and reads: Julio's data is one record. Another annotation points to Student Information and reads: All the records representing student information is a table in this database. A third annotation points to City, and reads: The city column represents one field in the database.">
            <a:extLst>
              <a:ext uri="{FF2B5EF4-FFF2-40B4-BE49-F238E27FC236}">
                <a16:creationId xmlns:a16="http://schemas.microsoft.com/office/drawing/2014/main" id="{51CF6621-7434-429A-A6BF-5EE083D59C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656" y="3733800"/>
            <a:ext cx="8205144" cy="2514600"/>
          </a:xfrm>
          <a:prstGeom prst="rect">
            <a:avLst/>
          </a:prstGeom>
        </p:spPr>
      </p:pic>
    </p:spTree>
    <p:extLst>
      <p:ext uri="{BB962C8B-B14F-4D97-AF65-F5344CB8AC3E}">
        <p14:creationId xmlns:p14="http://schemas.microsoft.com/office/powerpoint/2010/main" val="7311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Basics</a:t>
            </a:r>
            <a:br>
              <a:rPr lang="en-US" sz="3000" dirty="0"/>
            </a:br>
            <a:r>
              <a:rPr lang="en-US" sz="3200" dirty="0"/>
              <a:t>Database Components and Functions (2 of 4)</a:t>
            </a:r>
            <a:br>
              <a:rPr lang="en-US" sz="3200" dirty="0"/>
            </a:br>
            <a:r>
              <a:rPr lang="en-US" sz="2000" dirty="0"/>
              <a:t>(Objective 11.6)</a:t>
            </a:r>
            <a:endParaRPr lang="en-US" sz="2400" dirty="0"/>
          </a:p>
        </p:txBody>
      </p:sp>
      <p:sp>
        <p:nvSpPr>
          <p:cNvPr id="3" name="Content Placeholder 2"/>
          <p:cNvSpPr>
            <a:spLocks noGrp="1"/>
          </p:cNvSpPr>
          <p:nvPr>
            <p:ph idx="1"/>
          </p:nvPr>
        </p:nvSpPr>
        <p:spPr>
          <a:xfrm>
            <a:off x="457200" y="1600201"/>
            <a:ext cx="8229600" cy="5029199"/>
          </a:xfrm>
        </p:spPr>
        <p:txBody>
          <a:bodyPr/>
          <a:lstStyle/>
          <a:p>
            <a:pPr>
              <a:spcBef>
                <a:spcPts val="0"/>
              </a:spcBef>
              <a:spcAft>
                <a:spcPts val="300"/>
              </a:spcAft>
            </a:pPr>
            <a:r>
              <a:rPr lang="en-US" dirty="0">
                <a:solidFill>
                  <a:srgbClr val="007FA3"/>
                </a:solidFill>
              </a:rPr>
              <a:t>Data (field) types indicate what kind of data is stored in the field</a:t>
            </a:r>
          </a:p>
          <a:p>
            <a:pPr lvl="1">
              <a:spcBef>
                <a:spcPts val="0"/>
              </a:spcBef>
              <a:spcAft>
                <a:spcPts val="300"/>
              </a:spcAft>
            </a:pPr>
            <a:r>
              <a:rPr lang="en-US" dirty="0"/>
              <a:t>Short Text</a:t>
            </a:r>
          </a:p>
          <a:p>
            <a:pPr lvl="1">
              <a:spcBef>
                <a:spcPts val="0"/>
              </a:spcBef>
              <a:spcAft>
                <a:spcPts val="300"/>
              </a:spcAft>
            </a:pPr>
            <a:r>
              <a:rPr lang="en-US" dirty="0"/>
              <a:t>Long Text</a:t>
            </a:r>
          </a:p>
          <a:p>
            <a:pPr lvl="1">
              <a:spcBef>
                <a:spcPts val="0"/>
              </a:spcBef>
              <a:spcAft>
                <a:spcPts val="300"/>
              </a:spcAft>
            </a:pPr>
            <a:r>
              <a:rPr lang="en-US" dirty="0"/>
              <a:t>Number and Currency</a:t>
            </a:r>
          </a:p>
          <a:p>
            <a:pPr lvl="1">
              <a:spcBef>
                <a:spcPts val="0"/>
              </a:spcBef>
              <a:spcAft>
                <a:spcPts val="300"/>
              </a:spcAft>
            </a:pPr>
            <a:r>
              <a:rPr lang="en-US" dirty="0"/>
              <a:t>Date/Time</a:t>
            </a:r>
          </a:p>
          <a:p>
            <a:pPr lvl="1">
              <a:spcBef>
                <a:spcPts val="0"/>
              </a:spcBef>
              <a:spcAft>
                <a:spcPts val="300"/>
              </a:spcAft>
            </a:pPr>
            <a:r>
              <a:rPr lang="en-US" dirty="0"/>
              <a:t>Yes/No</a:t>
            </a:r>
          </a:p>
          <a:p>
            <a:pPr lvl="1">
              <a:spcBef>
                <a:spcPts val="0"/>
              </a:spcBef>
              <a:spcAft>
                <a:spcPts val="300"/>
              </a:spcAft>
            </a:pPr>
            <a:r>
              <a:rPr lang="en-US" dirty="0"/>
              <a:t>Calculated</a:t>
            </a:r>
          </a:p>
          <a:p>
            <a:pPr lvl="1">
              <a:spcBef>
                <a:spcPts val="0"/>
              </a:spcBef>
              <a:spcAft>
                <a:spcPts val="300"/>
              </a:spcAft>
            </a:pPr>
            <a:r>
              <a:rPr lang="en-US" dirty="0"/>
              <a:t>OLE Object</a:t>
            </a:r>
          </a:p>
          <a:p>
            <a:pPr lvl="1">
              <a:spcBef>
                <a:spcPts val="0"/>
              </a:spcBef>
              <a:spcAft>
                <a:spcPts val="300"/>
              </a:spcAft>
            </a:pPr>
            <a:r>
              <a:rPr lang="en-US" dirty="0"/>
              <a:t>Hyperlink</a:t>
            </a:r>
          </a:p>
        </p:txBody>
      </p:sp>
    </p:spTree>
    <p:extLst>
      <p:ext uri="{BB962C8B-B14F-4D97-AF65-F5344CB8AC3E}">
        <p14:creationId xmlns:p14="http://schemas.microsoft.com/office/powerpoint/2010/main" val="387548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Basics</a:t>
            </a:r>
            <a:br>
              <a:rPr lang="en-US" sz="3000" dirty="0"/>
            </a:br>
            <a:r>
              <a:rPr lang="en-US" sz="3200" dirty="0"/>
              <a:t>Database Components and Functions (3 of 4)</a:t>
            </a:r>
            <a:br>
              <a:rPr lang="en-US" sz="3200" dirty="0"/>
            </a:br>
            <a:r>
              <a:rPr lang="en-US" sz="2000" dirty="0"/>
              <a:t>(Objective 11.6)</a:t>
            </a:r>
            <a:endParaRPr lang="en-US" sz="2400" dirty="0"/>
          </a:p>
        </p:txBody>
      </p:sp>
      <p:sp>
        <p:nvSpPr>
          <p:cNvPr id="3" name="Content Placeholder 2"/>
          <p:cNvSpPr>
            <a:spLocks noGrp="1"/>
          </p:cNvSpPr>
          <p:nvPr>
            <p:ph idx="1"/>
          </p:nvPr>
        </p:nvSpPr>
        <p:spPr>
          <a:xfrm>
            <a:off x="457200" y="1600201"/>
            <a:ext cx="8229600" cy="4419599"/>
          </a:xfrm>
        </p:spPr>
        <p:txBody>
          <a:bodyPr/>
          <a:lstStyle/>
          <a:p>
            <a:pPr>
              <a:spcBef>
                <a:spcPts val="0"/>
              </a:spcBef>
              <a:spcAft>
                <a:spcPts val="2400"/>
              </a:spcAft>
            </a:pPr>
            <a:r>
              <a:rPr lang="en-US" dirty="0">
                <a:solidFill>
                  <a:srgbClr val="007FA3"/>
                </a:solidFill>
              </a:rPr>
              <a:t>Field properties help to define field data</a:t>
            </a:r>
          </a:p>
          <a:p>
            <a:pPr lvl="1">
              <a:spcBef>
                <a:spcPts val="0"/>
              </a:spcBef>
              <a:spcAft>
                <a:spcPts val="2400"/>
              </a:spcAft>
            </a:pPr>
            <a:r>
              <a:rPr lang="en-US" dirty="0"/>
              <a:t>Field size defines the maximum number of characters a field can hold</a:t>
            </a:r>
          </a:p>
          <a:p>
            <a:pPr lvl="1">
              <a:spcBef>
                <a:spcPts val="0"/>
              </a:spcBef>
              <a:spcAft>
                <a:spcPts val="2400"/>
              </a:spcAft>
            </a:pPr>
            <a:r>
              <a:rPr lang="en-US" dirty="0"/>
              <a:t>Default value is what is used unless the user enters another value</a:t>
            </a:r>
          </a:p>
          <a:p>
            <a:pPr lvl="1">
              <a:spcBef>
                <a:spcPts val="0"/>
              </a:spcBef>
              <a:spcAft>
                <a:spcPts val="2400"/>
              </a:spcAft>
            </a:pPr>
            <a:r>
              <a:rPr lang="en-US" dirty="0"/>
              <a:t>Caption enables the display of the field name in a more meaningful or readable manner</a:t>
            </a:r>
          </a:p>
        </p:txBody>
      </p:sp>
    </p:spTree>
    <p:extLst>
      <p:ext uri="{BB962C8B-B14F-4D97-AF65-F5344CB8AC3E}">
        <p14:creationId xmlns:p14="http://schemas.microsoft.com/office/powerpoint/2010/main" val="426146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Basics</a:t>
            </a:r>
            <a:br>
              <a:rPr lang="en-US" dirty="0">
                <a:effectLst/>
              </a:rPr>
            </a:br>
            <a:r>
              <a:rPr lang="en-US" sz="3200" dirty="0"/>
              <a:t>Database Components and Functions (4 of 4)</a:t>
            </a:r>
            <a:br>
              <a:rPr lang="en-US" sz="2800" dirty="0"/>
            </a:br>
            <a:r>
              <a:rPr lang="en-US" sz="2000" dirty="0"/>
              <a:t>(Objective 11.6)</a:t>
            </a:r>
            <a:endParaRPr lang="en-US" sz="2700" dirty="0"/>
          </a:p>
        </p:txBody>
      </p:sp>
      <p:sp>
        <p:nvSpPr>
          <p:cNvPr id="3" name="Content Placeholder 2"/>
          <p:cNvSpPr>
            <a:spLocks noGrp="1"/>
          </p:cNvSpPr>
          <p:nvPr>
            <p:ph idx="1"/>
          </p:nvPr>
        </p:nvSpPr>
        <p:spPr>
          <a:xfrm>
            <a:off x="457200" y="1600200"/>
            <a:ext cx="8229600" cy="5105400"/>
          </a:xfrm>
        </p:spPr>
        <p:txBody>
          <a:bodyPr/>
          <a:lstStyle/>
          <a:p>
            <a:pPr>
              <a:spcBef>
                <a:spcPts val="0"/>
              </a:spcBef>
              <a:spcAft>
                <a:spcPts val="1800"/>
              </a:spcAft>
            </a:pPr>
            <a:r>
              <a:rPr lang="en-US" dirty="0">
                <a:solidFill>
                  <a:srgbClr val="007FA3"/>
                </a:solidFill>
              </a:rPr>
              <a:t>Using Keys</a:t>
            </a:r>
          </a:p>
          <a:p>
            <a:pPr lvl="1">
              <a:spcBef>
                <a:spcPts val="0"/>
              </a:spcBef>
              <a:spcAft>
                <a:spcPts val="1800"/>
              </a:spcAft>
            </a:pPr>
            <a:r>
              <a:rPr lang="en-US" dirty="0">
                <a:solidFill>
                  <a:schemeClr val="tx1"/>
                </a:solidFill>
              </a:rPr>
              <a:t>Primary key field</a:t>
            </a:r>
          </a:p>
          <a:p>
            <a:pPr lvl="1">
              <a:spcBef>
                <a:spcPts val="0"/>
              </a:spcBef>
              <a:spcAft>
                <a:spcPts val="1800"/>
              </a:spcAft>
            </a:pPr>
            <a:r>
              <a:rPr lang="en-US" dirty="0"/>
              <a:t>Foreign key</a:t>
            </a:r>
          </a:p>
          <a:p>
            <a:pPr lvl="1">
              <a:spcBef>
                <a:spcPts val="0"/>
              </a:spcBef>
              <a:spcAft>
                <a:spcPts val="1800"/>
              </a:spcAft>
            </a:pPr>
            <a:r>
              <a:rPr lang="en-US" dirty="0">
                <a:solidFill>
                  <a:schemeClr val="tx1"/>
                </a:solidFill>
              </a:rPr>
              <a:t>Referential integrity</a:t>
            </a:r>
          </a:p>
          <a:p>
            <a:pPr>
              <a:spcBef>
                <a:spcPts val="0"/>
              </a:spcBef>
              <a:spcAft>
                <a:spcPts val="1800"/>
              </a:spcAft>
            </a:pPr>
            <a:r>
              <a:rPr lang="en-US" dirty="0"/>
              <a:t>Data dictionary</a:t>
            </a:r>
          </a:p>
          <a:p>
            <a:pPr>
              <a:spcBef>
                <a:spcPts val="0"/>
              </a:spcBef>
              <a:spcAft>
                <a:spcPts val="1800"/>
              </a:spcAft>
            </a:pPr>
            <a:r>
              <a:rPr lang="en-US" dirty="0"/>
              <a:t>Metadata</a:t>
            </a:r>
          </a:p>
          <a:p>
            <a:pPr lvl="1">
              <a:spcBef>
                <a:spcPts val="0"/>
              </a:spcBef>
              <a:spcAft>
                <a:spcPts val="1800"/>
              </a:spcAft>
            </a:pPr>
            <a:r>
              <a:rPr lang="en-US" dirty="0">
                <a:solidFill>
                  <a:schemeClr val="tx1"/>
                </a:solidFill>
              </a:rPr>
              <a:t>Describes other data</a:t>
            </a:r>
          </a:p>
        </p:txBody>
      </p:sp>
    </p:spTree>
    <p:extLst>
      <p:ext uri="{BB962C8B-B14F-4D97-AF65-F5344CB8AC3E}">
        <p14:creationId xmlns:p14="http://schemas.microsoft.com/office/powerpoint/2010/main" val="207277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Building Blocks</a:t>
            </a:r>
            <a:br>
              <a:rPr lang="en-US" dirty="0">
                <a:effectLst/>
              </a:rPr>
            </a:br>
            <a:r>
              <a:rPr lang="en-US" sz="3200" dirty="0"/>
              <a:t>Inputting and Managing Data (1 of 2)</a:t>
            </a:r>
            <a:br>
              <a:rPr lang="en-US" sz="3200" dirty="0"/>
            </a:br>
            <a:r>
              <a:rPr lang="en-US" sz="2000" dirty="0"/>
              <a:t>(Objective 11.7)</a:t>
            </a:r>
            <a:endParaRPr lang="en-US" sz="2700" dirty="0"/>
          </a:p>
        </p:txBody>
      </p:sp>
      <p:sp>
        <p:nvSpPr>
          <p:cNvPr id="3" name="Content Placeholder 2"/>
          <p:cNvSpPr>
            <a:spLocks noGrp="1"/>
          </p:cNvSpPr>
          <p:nvPr>
            <p:ph idx="1"/>
          </p:nvPr>
        </p:nvSpPr>
        <p:spPr>
          <a:xfrm>
            <a:off x="457200" y="1600200"/>
            <a:ext cx="8229600" cy="5029200"/>
          </a:xfrm>
        </p:spPr>
        <p:txBody>
          <a:bodyPr/>
          <a:lstStyle/>
          <a:p>
            <a:pPr>
              <a:spcBef>
                <a:spcPts val="0"/>
              </a:spcBef>
              <a:spcAft>
                <a:spcPts val="600"/>
              </a:spcAft>
            </a:pPr>
            <a:r>
              <a:rPr lang="en-US" dirty="0">
                <a:solidFill>
                  <a:srgbClr val="007FA3"/>
                </a:solidFill>
              </a:rPr>
              <a:t>Input forms control how new data is entered</a:t>
            </a:r>
          </a:p>
          <a:p>
            <a:pPr>
              <a:spcBef>
                <a:spcPts val="0"/>
              </a:spcBef>
              <a:spcAft>
                <a:spcPts val="600"/>
              </a:spcAft>
            </a:pPr>
            <a:r>
              <a:rPr lang="en-US" dirty="0">
                <a:solidFill>
                  <a:srgbClr val="007FA3"/>
                </a:solidFill>
              </a:rPr>
              <a:t>Data validation ensures that only valid data is entered in a field</a:t>
            </a:r>
          </a:p>
          <a:p>
            <a:pPr lvl="1">
              <a:spcBef>
                <a:spcPts val="0"/>
              </a:spcBef>
              <a:spcAft>
                <a:spcPts val="600"/>
              </a:spcAft>
            </a:pPr>
            <a:r>
              <a:rPr lang="en-US" dirty="0">
                <a:solidFill>
                  <a:schemeClr val="tx1"/>
                </a:solidFill>
              </a:rPr>
              <a:t>Range check</a:t>
            </a:r>
          </a:p>
          <a:p>
            <a:pPr lvl="1">
              <a:spcBef>
                <a:spcPts val="0"/>
              </a:spcBef>
              <a:spcAft>
                <a:spcPts val="600"/>
              </a:spcAft>
            </a:pPr>
            <a:r>
              <a:rPr lang="en-US" dirty="0">
                <a:solidFill>
                  <a:schemeClr val="tx1"/>
                </a:solidFill>
              </a:rPr>
              <a:t>Field constraint</a:t>
            </a:r>
          </a:p>
          <a:p>
            <a:pPr lvl="1">
              <a:spcBef>
                <a:spcPts val="0"/>
              </a:spcBef>
              <a:spcAft>
                <a:spcPts val="600"/>
              </a:spcAft>
            </a:pPr>
            <a:r>
              <a:rPr lang="en-US" dirty="0">
                <a:solidFill>
                  <a:schemeClr val="tx1"/>
                </a:solidFill>
              </a:rPr>
              <a:t>Completeness check</a:t>
            </a:r>
          </a:p>
          <a:p>
            <a:pPr lvl="1">
              <a:spcBef>
                <a:spcPts val="0"/>
              </a:spcBef>
              <a:spcAft>
                <a:spcPts val="600"/>
              </a:spcAft>
            </a:pPr>
            <a:r>
              <a:rPr lang="en-US" dirty="0">
                <a:solidFill>
                  <a:schemeClr val="tx1"/>
                </a:solidFill>
              </a:rPr>
              <a:t>Consistency check</a:t>
            </a:r>
          </a:p>
          <a:p>
            <a:pPr lvl="1">
              <a:spcBef>
                <a:spcPts val="0"/>
              </a:spcBef>
              <a:spcAft>
                <a:spcPts val="600"/>
              </a:spcAft>
            </a:pPr>
            <a:r>
              <a:rPr lang="en-US" dirty="0">
                <a:solidFill>
                  <a:schemeClr val="tx1"/>
                </a:solidFill>
              </a:rPr>
              <a:t>Alphabetic / Numeric checks</a:t>
            </a:r>
          </a:p>
        </p:txBody>
      </p:sp>
    </p:spTree>
    <p:extLst>
      <p:ext uri="{BB962C8B-B14F-4D97-AF65-F5344CB8AC3E}">
        <p14:creationId xmlns:p14="http://schemas.microsoft.com/office/powerpoint/2010/main" val="753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Building Blocks</a:t>
            </a:r>
            <a:br>
              <a:rPr lang="en-US" dirty="0">
                <a:effectLst/>
              </a:rPr>
            </a:br>
            <a:r>
              <a:rPr lang="en-US" sz="3200" dirty="0"/>
              <a:t>Inputting and Managing Data (2 of 2)</a:t>
            </a:r>
            <a:br>
              <a:rPr lang="en-US" sz="3200" dirty="0"/>
            </a:br>
            <a:r>
              <a:rPr lang="en-US" sz="2000" dirty="0"/>
              <a:t>(Objective 11.7)</a:t>
            </a:r>
            <a:endParaRPr lang="en-US" sz="2700" dirty="0"/>
          </a:p>
        </p:txBody>
      </p:sp>
      <p:sp>
        <p:nvSpPr>
          <p:cNvPr id="3" name="Content Placeholder 2"/>
          <p:cNvSpPr>
            <a:spLocks noGrp="1"/>
          </p:cNvSpPr>
          <p:nvPr>
            <p:ph idx="1"/>
          </p:nvPr>
        </p:nvSpPr>
        <p:spPr>
          <a:xfrm>
            <a:off x="457200" y="1600200"/>
            <a:ext cx="8229600" cy="5029200"/>
          </a:xfrm>
        </p:spPr>
        <p:txBody>
          <a:bodyPr/>
          <a:lstStyle/>
          <a:p>
            <a:pPr>
              <a:spcBef>
                <a:spcPts val="0"/>
              </a:spcBef>
              <a:spcAft>
                <a:spcPts val="1200"/>
              </a:spcAft>
            </a:pPr>
            <a:r>
              <a:rPr lang="en-US" dirty="0">
                <a:solidFill>
                  <a:srgbClr val="007FA3"/>
                </a:solidFill>
              </a:rPr>
              <a:t>Viewing and Sorting Data allows you to display and reorder data</a:t>
            </a:r>
          </a:p>
          <a:p>
            <a:pPr>
              <a:spcBef>
                <a:spcPts val="0"/>
              </a:spcBef>
              <a:spcAft>
                <a:spcPts val="1200"/>
              </a:spcAft>
            </a:pPr>
            <a:r>
              <a:rPr lang="en-US" dirty="0">
                <a:solidFill>
                  <a:srgbClr val="007FA3"/>
                </a:solidFill>
              </a:rPr>
              <a:t>Extracting or Querying Data</a:t>
            </a:r>
          </a:p>
          <a:p>
            <a:pPr lvl="1">
              <a:spcBef>
                <a:spcPts val="0"/>
              </a:spcBef>
              <a:spcAft>
                <a:spcPts val="1200"/>
              </a:spcAft>
            </a:pPr>
            <a:r>
              <a:rPr lang="en-US" dirty="0"/>
              <a:t>Use a filter</a:t>
            </a:r>
          </a:p>
          <a:p>
            <a:pPr lvl="1">
              <a:spcBef>
                <a:spcPts val="0"/>
              </a:spcBef>
              <a:spcAft>
                <a:spcPts val="1200"/>
              </a:spcAft>
            </a:pPr>
            <a:r>
              <a:rPr lang="en-US" dirty="0"/>
              <a:t>Use a query</a:t>
            </a:r>
          </a:p>
          <a:p>
            <a:pPr>
              <a:spcBef>
                <a:spcPts val="0"/>
              </a:spcBef>
              <a:spcAft>
                <a:spcPts val="1200"/>
              </a:spcAft>
            </a:pPr>
            <a:r>
              <a:rPr lang="en-US" dirty="0">
                <a:solidFill>
                  <a:srgbClr val="007FA3"/>
                </a:solidFill>
              </a:rPr>
              <a:t>Outputting Data</a:t>
            </a:r>
          </a:p>
          <a:p>
            <a:pPr lvl="1">
              <a:spcBef>
                <a:spcPts val="0"/>
              </a:spcBef>
              <a:spcAft>
                <a:spcPts val="1200"/>
              </a:spcAft>
            </a:pPr>
            <a:r>
              <a:rPr lang="en-US" dirty="0">
                <a:solidFill>
                  <a:schemeClr val="tx1"/>
                </a:solidFill>
              </a:rPr>
              <a:t>Structured Query Language (SQL)</a:t>
            </a:r>
          </a:p>
        </p:txBody>
      </p:sp>
    </p:spTree>
    <p:extLst>
      <p:ext uri="{BB962C8B-B14F-4D97-AF65-F5344CB8AC3E}">
        <p14:creationId xmlns:p14="http://schemas.microsoft.com/office/powerpoint/2010/main" val="155145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kern="0" dirty="0"/>
              <a:t>Data Warehousing and Storage</a:t>
            </a:r>
            <a:br>
              <a:rPr lang="en-US" kern="0" dirty="0">
                <a:effectLst/>
              </a:rPr>
            </a:br>
            <a:r>
              <a:rPr lang="en-US" sz="3200" kern="0" dirty="0"/>
              <a:t>Data Warehouses and Data Marts (1 of 3)</a:t>
            </a:r>
            <a:br>
              <a:rPr lang="en-US" sz="3200" kern="0" dirty="0"/>
            </a:br>
            <a:r>
              <a:rPr lang="en-US" sz="2000" kern="0" dirty="0"/>
              <a:t>(Objective 11.8)</a:t>
            </a:r>
            <a:endParaRPr lang="en-US" sz="3600" kern="0" dirty="0"/>
          </a:p>
        </p:txBody>
      </p:sp>
      <p:sp>
        <p:nvSpPr>
          <p:cNvPr id="3" name="Content Placeholder 2"/>
          <p:cNvSpPr>
            <a:spLocks noGrp="1"/>
          </p:cNvSpPr>
          <p:nvPr>
            <p:ph idx="1"/>
          </p:nvPr>
        </p:nvSpPr>
        <p:spPr>
          <a:xfrm>
            <a:off x="457200" y="1600200"/>
            <a:ext cx="8358649" cy="5105400"/>
          </a:xfrm>
        </p:spPr>
        <p:txBody>
          <a:bodyPr/>
          <a:lstStyle/>
          <a:p>
            <a:pPr>
              <a:spcBef>
                <a:spcPts val="0"/>
              </a:spcBef>
              <a:spcAft>
                <a:spcPts val="1800"/>
              </a:spcAft>
            </a:pPr>
            <a:r>
              <a:rPr lang="en-US" dirty="0">
                <a:solidFill>
                  <a:srgbClr val="007FA3"/>
                </a:solidFill>
              </a:rPr>
              <a:t>Data </a:t>
            </a:r>
            <a:r>
              <a:rPr lang="en-US" dirty="0" err="1">
                <a:solidFill>
                  <a:srgbClr val="007FA3"/>
                </a:solidFill>
              </a:rPr>
              <a:t>Warehous</a:t>
            </a:r>
            <a:endParaRPr lang="en-US" dirty="0">
              <a:solidFill>
                <a:srgbClr val="007FA3"/>
              </a:solidFill>
            </a:endParaRPr>
          </a:p>
          <a:p>
            <a:pPr lvl="1">
              <a:spcBef>
                <a:spcPts val="0"/>
              </a:spcBef>
              <a:spcAft>
                <a:spcPts val="1800"/>
              </a:spcAft>
            </a:pPr>
            <a:r>
              <a:rPr lang="en-US" dirty="0">
                <a:solidFill>
                  <a:schemeClr val="tx1"/>
                </a:solidFill>
              </a:rPr>
              <a:t>Large-scale collection of data</a:t>
            </a:r>
          </a:p>
          <a:p>
            <a:pPr lvl="1">
              <a:spcBef>
                <a:spcPts val="0"/>
              </a:spcBef>
              <a:spcAft>
                <a:spcPts val="1800"/>
              </a:spcAft>
            </a:pPr>
            <a:r>
              <a:rPr lang="en-US" dirty="0">
                <a:solidFill>
                  <a:schemeClr val="tx1"/>
                </a:solidFill>
              </a:rPr>
              <a:t>Contains and organizes data in one place</a:t>
            </a:r>
          </a:p>
          <a:p>
            <a:pPr lvl="1">
              <a:spcBef>
                <a:spcPts val="0"/>
              </a:spcBef>
              <a:spcAft>
                <a:spcPts val="1800"/>
              </a:spcAft>
            </a:pPr>
            <a:r>
              <a:rPr lang="en-US" dirty="0">
                <a:solidFill>
                  <a:schemeClr val="tx1"/>
                </a:solidFill>
              </a:rPr>
              <a:t>Data comes from multiple databases</a:t>
            </a:r>
          </a:p>
          <a:p>
            <a:pPr lvl="1">
              <a:spcBef>
                <a:spcPts val="0"/>
              </a:spcBef>
              <a:spcAft>
                <a:spcPts val="1800"/>
              </a:spcAft>
            </a:pPr>
            <a:r>
              <a:rPr lang="en-US" dirty="0">
                <a:solidFill>
                  <a:schemeClr val="tx1"/>
                </a:solidFill>
              </a:rPr>
              <a:t>Consolidates information from various systems</a:t>
            </a:r>
          </a:p>
          <a:p>
            <a:pPr lvl="1">
              <a:spcBef>
                <a:spcPts val="0"/>
              </a:spcBef>
              <a:spcAft>
                <a:spcPts val="1800"/>
              </a:spcAft>
            </a:pPr>
            <a:r>
              <a:rPr lang="en-US" dirty="0">
                <a:solidFill>
                  <a:schemeClr val="tx1"/>
                </a:solidFill>
              </a:rPr>
              <a:t>Presents enterprise-wide view of operations</a:t>
            </a:r>
          </a:p>
          <a:p>
            <a:pPr lvl="1">
              <a:spcBef>
                <a:spcPts val="0"/>
              </a:spcBef>
              <a:spcAft>
                <a:spcPts val="1800"/>
              </a:spcAft>
            </a:pPr>
            <a:r>
              <a:rPr lang="en-US" dirty="0">
                <a:solidFill>
                  <a:schemeClr val="tx1"/>
                </a:solidFill>
              </a:rPr>
              <a:t>Organized by subject</a:t>
            </a:r>
          </a:p>
        </p:txBody>
      </p:sp>
    </p:spTree>
    <p:extLst>
      <p:ext uri="{BB962C8B-B14F-4D97-AF65-F5344CB8AC3E}">
        <p14:creationId xmlns:p14="http://schemas.microsoft.com/office/powerpoint/2010/main" val="7160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kern="0" dirty="0"/>
              <a:t>Data Warehousing and Storage</a:t>
            </a:r>
            <a:br>
              <a:rPr lang="en-US" kern="0" dirty="0">
                <a:effectLst/>
              </a:rPr>
            </a:br>
            <a:r>
              <a:rPr lang="en-US" sz="3200" kern="0" dirty="0"/>
              <a:t>Data Warehouses and Data Marts (2 of 3)</a:t>
            </a:r>
            <a:br>
              <a:rPr lang="en-US" sz="3200" kern="0" dirty="0"/>
            </a:br>
            <a:r>
              <a:rPr lang="en-US" sz="2000" kern="0" dirty="0"/>
              <a:t>(Objective 11.8)</a:t>
            </a:r>
            <a:endParaRPr lang="en-US" sz="3600" kern="0" dirty="0"/>
          </a:p>
        </p:txBody>
      </p:sp>
      <p:sp>
        <p:nvSpPr>
          <p:cNvPr id="3" name="Content Placeholder 2"/>
          <p:cNvSpPr>
            <a:spLocks noGrp="1"/>
          </p:cNvSpPr>
          <p:nvPr>
            <p:ph idx="1"/>
          </p:nvPr>
        </p:nvSpPr>
        <p:spPr>
          <a:xfrm>
            <a:off x="457200" y="1600200"/>
            <a:ext cx="8358649" cy="5105400"/>
          </a:xfrm>
        </p:spPr>
        <p:txBody>
          <a:bodyPr/>
          <a:lstStyle/>
          <a:p>
            <a:pPr>
              <a:spcBef>
                <a:spcPts val="0"/>
              </a:spcBef>
              <a:spcAft>
                <a:spcPts val="300"/>
              </a:spcAft>
            </a:pPr>
            <a:r>
              <a:rPr lang="en-US" dirty="0">
                <a:solidFill>
                  <a:srgbClr val="007FA3"/>
                </a:solidFill>
              </a:rPr>
              <a:t>Time-variant data means it pertains to more than one time period</a:t>
            </a:r>
          </a:p>
          <a:p>
            <a:pPr>
              <a:spcBef>
                <a:spcPts val="0"/>
              </a:spcBef>
              <a:spcAft>
                <a:spcPts val="300"/>
              </a:spcAft>
            </a:pPr>
            <a:r>
              <a:rPr lang="en-US" dirty="0">
                <a:solidFill>
                  <a:srgbClr val="007FA3"/>
                </a:solidFill>
              </a:rPr>
              <a:t>Sources of data</a:t>
            </a:r>
          </a:p>
          <a:p>
            <a:pPr lvl="1">
              <a:spcBef>
                <a:spcPts val="0"/>
              </a:spcBef>
              <a:spcAft>
                <a:spcPts val="300"/>
              </a:spcAft>
            </a:pPr>
            <a:r>
              <a:rPr lang="en-US" dirty="0"/>
              <a:t>Internal sources</a:t>
            </a:r>
          </a:p>
          <a:p>
            <a:pPr lvl="1">
              <a:spcBef>
                <a:spcPts val="0"/>
              </a:spcBef>
              <a:spcAft>
                <a:spcPts val="300"/>
              </a:spcAft>
            </a:pPr>
            <a:r>
              <a:rPr lang="en-US" dirty="0"/>
              <a:t>External sources</a:t>
            </a:r>
          </a:p>
          <a:p>
            <a:pPr lvl="1">
              <a:spcBef>
                <a:spcPts val="0"/>
              </a:spcBef>
              <a:spcAft>
                <a:spcPts val="300"/>
              </a:spcAft>
            </a:pPr>
            <a:r>
              <a:rPr lang="en-US" dirty="0"/>
              <a:t>Clickstream data</a:t>
            </a:r>
          </a:p>
          <a:p>
            <a:pPr>
              <a:spcBef>
                <a:spcPts val="0"/>
              </a:spcBef>
              <a:spcAft>
                <a:spcPts val="300"/>
              </a:spcAft>
            </a:pPr>
            <a:r>
              <a:rPr lang="en-US" dirty="0">
                <a:solidFill>
                  <a:srgbClr val="007FA3"/>
                </a:solidFill>
              </a:rPr>
              <a:t>Data staging steps</a:t>
            </a:r>
          </a:p>
          <a:p>
            <a:pPr lvl="1">
              <a:spcBef>
                <a:spcPts val="0"/>
              </a:spcBef>
              <a:spcAft>
                <a:spcPts val="300"/>
              </a:spcAft>
            </a:pPr>
            <a:r>
              <a:rPr lang="en-US" dirty="0"/>
              <a:t>Extraction of data</a:t>
            </a:r>
          </a:p>
          <a:p>
            <a:pPr lvl="1">
              <a:spcBef>
                <a:spcPts val="0"/>
              </a:spcBef>
              <a:spcAft>
                <a:spcPts val="300"/>
              </a:spcAft>
            </a:pPr>
            <a:r>
              <a:rPr lang="en-US" dirty="0"/>
              <a:t>Transformation (reformatting) of data</a:t>
            </a:r>
          </a:p>
          <a:p>
            <a:pPr lvl="1">
              <a:spcBef>
                <a:spcPts val="0"/>
              </a:spcBef>
              <a:spcAft>
                <a:spcPts val="300"/>
              </a:spcAft>
            </a:pPr>
            <a:r>
              <a:rPr lang="en-US" dirty="0"/>
              <a:t>Storage of data</a:t>
            </a:r>
          </a:p>
        </p:txBody>
      </p:sp>
    </p:spTree>
    <p:extLst>
      <p:ext uri="{BB962C8B-B14F-4D97-AF65-F5344CB8AC3E}">
        <p14:creationId xmlns:p14="http://schemas.microsoft.com/office/powerpoint/2010/main" val="384527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686800" cy="1600200"/>
          </a:xfrm>
        </p:spPr>
        <p:txBody>
          <a:bodyPr>
            <a:normAutofit/>
          </a:bodyPr>
          <a:lstStyle/>
          <a:p>
            <a:r>
              <a:rPr lang="en-US" kern="0" dirty="0"/>
              <a:t>Data Warehousing and Storage</a:t>
            </a:r>
            <a:br>
              <a:rPr lang="en-US" kern="0" dirty="0"/>
            </a:br>
            <a:r>
              <a:rPr lang="en-US" sz="3200" kern="0" dirty="0"/>
              <a:t>Data Warehouses and Data Marts (3 of 3)</a:t>
            </a:r>
            <a:br>
              <a:rPr lang="en-US" sz="2800" kern="0" dirty="0"/>
            </a:br>
            <a:r>
              <a:rPr lang="en-US" sz="2000" kern="0" dirty="0"/>
              <a:t>(Objective 11.8)</a:t>
            </a:r>
            <a:endParaRPr lang="en-US" sz="2700" kern="0" dirty="0"/>
          </a:p>
        </p:txBody>
      </p:sp>
      <p:pic>
        <p:nvPicPr>
          <p:cNvPr id="4" name="Picture 3" descr="Source data (Internal and External sources) such as supplier database, customer order database, and billing database point to Data Staging/Data Reformatting (for Data extraction), which leads to Data Warehouse (DBMS), where reformatted data is stored. From DBMS, an OLAP query points to Information Systems (to extract data). Another arrow from DBMS points to Data Marts (Sales Department data mart and Customer service data mart). Clickstream data of web users is also forwarded to Data Staging/reformatting for data extraction, which again points to DBMS, Data Marts, and Information Systems as explained above.">
            <a:extLst>
              <a:ext uri="{FF2B5EF4-FFF2-40B4-BE49-F238E27FC236}">
                <a16:creationId xmlns:a16="http://schemas.microsoft.com/office/drawing/2014/main" id="{28BEB336-7105-4D9F-A578-36C0CC9AFB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7132" y="1600200"/>
            <a:ext cx="6269736" cy="4624548"/>
          </a:xfrm>
          <a:prstGeom prst="rect">
            <a:avLst/>
          </a:prstGeom>
        </p:spPr>
      </p:pic>
    </p:spTree>
    <p:extLst>
      <p:ext uri="{BB962C8B-B14F-4D97-AF65-F5344CB8AC3E}">
        <p14:creationId xmlns:p14="http://schemas.microsoft.com/office/powerpoint/2010/main" val="307350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kern="0" dirty="0"/>
              <a:t>Data Warehousing and Storage</a:t>
            </a:r>
            <a:br>
              <a:rPr lang="en-US" sz="3000" kern="0" dirty="0"/>
            </a:br>
            <a:r>
              <a:rPr lang="en-US" sz="3200" kern="0" dirty="0"/>
              <a:t>Data Mining </a:t>
            </a:r>
            <a:br>
              <a:rPr lang="en-US" sz="3200" dirty="0"/>
            </a:br>
            <a:r>
              <a:rPr lang="en-US" sz="2000" kern="0" dirty="0"/>
              <a:t>(Objective 11.9)</a:t>
            </a:r>
            <a:endParaRPr lang="en-US" sz="2700" kern="0" dirty="0"/>
          </a:p>
        </p:txBody>
      </p:sp>
      <p:sp>
        <p:nvSpPr>
          <p:cNvPr id="3" name="Content Placeholder 2"/>
          <p:cNvSpPr>
            <a:spLocks noGrp="1"/>
          </p:cNvSpPr>
          <p:nvPr>
            <p:ph idx="1"/>
          </p:nvPr>
        </p:nvSpPr>
        <p:spPr>
          <a:xfrm>
            <a:off x="457200" y="1600200"/>
            <a:ext cx="6019800" cy="5105400"/>
          </a:xfrm>
        </p:spPr>
        <p:txBody>
          <a:bodyPr/>
          <a:lstStyle/>
          <a:p>
            <a:pPr>
              <a:spcBef>
                <a:spcPts val="0"/>
              </a:spcBef>
              <a:spcAft>
                <a:spcPts val="300"/>
              </a:spcAft>
            </a:pPr>
            <a:r>
              <a:rPr lang="en-US" dirty="0">
                <a:solidFill>
                  <a:srgbClr val="007FA3"/>
                </a:solidFill>
              </a:rPr>
              <a:t>Data mining</a:t>
            </a:r>
          </a:p>
          <a:p>
            <a:pPr lvl="1">
              <a:spcBef>
                <a:spcPts val="0"/>
              </a:spcBef>
              <a:spcAft>
                <a:spcPts val="300"/>
              </a:spcAft>
            </a:pPr>
            <a:r>
              <a:rPr lang="en-US" dirty="0"/>
              <a:t>Process by which data are analyzed and investigated</a:t>
            </a:r>
          </a:p>
          <a:p>
            <a:pPr lvl="1">
              <a:spcBef>
                <a:spcPts val="0"/>
              </a:spcBef>
              <a:spcAft>
                <a:spcPts val="300"/>
              </a:spcAft>
            </a:pPr>
            <a:r>
              <a:rPr lang="en-US" dirty="0"/>
              <a:t>Spot patterns and trends</a:t>
            </a:r>
          </a:p>
          <a:p>
            <a:pPr>
              <a:spcBef>
                <a:spcPts val="0"/>
              </a:spcBef>
              <a:spcAft>
                <a:spcPts val="300"/>
              </a:spcAft>
            </a:pPr>
            <a:r>
              <a:rPr lang="en-US" dirty="0">
                <a:solidFill>
                  <a:srgbClr val="007FA3"/>
                </a:solidFill>
              </a:rPr>
              <a:t>Techniques</a:t>
            </a:r>
          </a:p>
          <a:p>
            <a:pPr lvl="1">
              <a:spcBef>
                <a:spcPts val="0"/>
              </a:spcBef>
              <a:spcAft>
                <a:spcPts val="300"/>
              </a:spcAft>
            </a:pPr>
            <a:r>
              <a:rPr lang="en-US" dirty="0"/>
              <a:t>Classification</a:t>
            </a:r>
          </a:p>
          <a:p>
            <a:pPr lvl="1">
              <a:spcBef>
                <a:spcPts val="0"/>
              </a:spcBef>
              <a:spcAft>
                <a:spcPts val="300"/>
              </a:spcAft>
            </a:pPr>
            <a:r>
              <a:rPr lang="en-US" dirty="0"/>
              <a:t>Estimation</a:t>
            </a:r>
          </a:p>
          <a:p>
            <a:pPr lvl="1">
              <a:spcBef>
                <a:spcPts val="0"/>
              </a:spcBef>
              <a:spcAft>
                <a:spcPts val="300"/>
              </a:spcAft>
            </a:pPr>
            <a:r>
              <a:rPr lang="en-US" dirty="0"/>
              <a:t>Affinity grouping</a:t>
            </a:r>
          </a:p>
          <a:p>
            <a:pPr lvl="1">
              <a:spcBef>
                <a:spcPts val="0"/>
              </a:spcBef>
              <a:spcAft>
                <a:spcPts val="300"/>
              </a:spcAft>
            </a:pPr>
            <a:r>
              <a:rPr lang="en-US" dirty="0"/>
              <a:t>Clustering</a:t>
            </a:r>
          </a:p>
          <a:p>
            <a:pPr lvl="1">
              <a:spcBef>
                <a:spcPts val="0"/>
              </a:spcBef>
              <a:spcAft>
                <a:spcPts val="300"/>
              </a:spcAft>
            </a:pPr>
            <a:r>
              <a:rPr lang="en-US" dirty="0"/>
              <a:t>Description and Visualization</a:t>
            </a:r>
          </a:p>
        </p:txBody>
      </p:sp>
      <p:pic>
        <p:nvPicPr>
          <p:cNvPr id="6" name="Picture 5" descr="A chart shows data mining techniques.">
            <a:extLst>
              <a:ext uri="{FF2B5EF4-FFF2-40B4-BE49-F238E27FC236}">
                <a16:creationId xmlns:a16="http://schemas.microsoft.com/office/drawing/2014/main" id="{593B52F2-93E4-4AC9-8D69-96C12E54C5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843" y="1600200"/>
            <a:ext cx="2433437" cy="4623816"/>
          </a:xfrm>
          <a:prstGeom prst="rect">
            <a:avLst/>
          </a:prstGeom>
        </p:spPr>
      </p:pic>
    </p:spTree>
    <p:extLst>
      <p:ext uri="{BB962C8B-B14F-4D97-AF65-F5344CB8AC3E}">
        <p14:creationId xmlns:p14="http://schemas.microsoft.com/office/powerpoint/2010/main" val="82846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11.1  Explain what a database is and why databases are useful.</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11.2  Discuss the benefits of using a database.</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11.3  Describe features of relational databases.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11.4  Describe features of object-oriented databases.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11.5  Describe features of multidimensional databases.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11.6  Describe how relational databases organize and define data.</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11.7  Describe how data is inputted and managed in a database.</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2)</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Using Databases to Make Business Decisions</a:t>
            </a:r>
            <a:br>
              <a:rPr lang="en-US" sz="3600" dirty="0"/>
            </a:br>
            <a:r>
              <a:rPr lang="en-US" sz="3200" dirty="0"/>
              <a:t>Business Information Systems (1 of 6)</a:t>
            </a:r>
            <a:br>
              <a:rPr lang="en-US" sz="3200" dirty="0"/>
            </a:br>
            <a:r>
              <a:rPr lang="en-US" sz="2000" dirty="0"/>
              <a:t>(Objective 11.10)</a:t>
            </a:r>
            <a:endParaRPr lang="en-US" dirty="0"/>
          </a:p>
        </p:txBody>
      </p:sp>
      <p:sp>
        <p:nvSpPr>
          <p:cNvPr id="3" name="Content Placeholder 2"/>
          <p:cNvSpPr>
            <a:spLocks noGrp="1"/>
          </p:cNvSpPr>
          <p:nvPr>
            <p:ph idx="1"/>
          </p:nvPr>
        </p:nvSpPr>
        <p:spPr>
          <a:xfrm>
            <a:off x="457200" y="1600200"/>
            <a:ext cx="5562600" cy="5105400"/>
          </a:xfrm>
        </p:spPr>
        <p:txBody>
          <a:bodyPr/>
          <a:lstStyle/>
          <a:p>
            <a:pPr>
              <a:spcBef>
                <a:spcPts val="0"/>
              </a:spcBef>
              <a:spcAft>
                <a:spcPts val="1200"/>
              </a:spcAft>
            </a:pPr>
            <a:r>
              <a:rPr lang="en-US" dirty="0">
                <a:solidFill>
                  <a:srgbClr val="007FA3"/>
                </a:solidFill>
              </a:rPr>
              <a:t>Software-based solutions</a:t>
            </a:r>
            <a:br>
              <a:rPr lang="en-US" dirty="0">
                <a:solidFill>
                  <a:srgbClr val="007FA3"/>
                </a:solidFill>
              </a:rPr>
            </a:br>
            <a:r>
              <a:rPr lang="en-US" dirty="0">
                <a:solidFill>
                  <a:srgbClr val="007FA3"/>
                </a:solidFill>
              </a:rPr>
              <a:t>to gather and analyze information</a:t>
            </a:r>
          </a:p>
          <a:p>
            <a:pPr lvl="1">
              <a:spcBef>
                <a:spcPts val="0"/>
              </a:spcBef>
              <a:spcAft>
                <a:spcPts val="1200"/>
              </a:spcAft>
            </a:pPr>
            <a:r>
              <a:rPr lang="en-US" dirty="0"/>
              <a:t>Deliver up-to-the-minute</a:t>
            </a:r>
            <a:br>
              <a:rPr lang="en-US" dirty="0"/>
            </a:br>
            <a:r>
              <a:rPr lang="en-US" dirty="0"/>
              <a:t>data</a:t>
            </a:r>
          </a:p>
          <a:p>
            <a:pPr>
              <a:spcBef>
                <a:spcPts val="0"/>
              </a:spcBef>
              <a:spcAft>
                <a:spcPts val="1200"/>
              </a:spcAft>
            </a:pPr>
            <a:r>
              <a:rPr lang="en-US" dirty="0">
                <a:solidFill>
                  <a:srgbClr val="007FA3"/>
                </a:solidFill>
              </a:rPr>
              <a:t>Integral because they</a:t>
            </a:r>
            <a:br>
              <a:rPr lang="en-US" dirty="0">
                <a:solidFill>
                  <a:srgbClr val="007FA3"/>
                </a:solidFill>
              </a:rPr>
            </a:br>
            <a:r>
              <a:rPr lang="en-US" dirty="0">
                <a:solidFill>
                  <a:srgbClr val="007FA3"/>
                </a:solidFill>
              </a:rPr>
              <a:t>store the functional information</a:t>
            </a:r>
          </a:p>
          <a:p>
            <a:pPr lvl="1">
              <a:spcBef>
                <a:spcPts val="0"/>
              </a:spcBef>
              <a:spcAft>
                <a:spcPts val="1200"/>
              </a:spcAft>
            </a:pPr>
            <a:r>
              <a:rPr lang="en-US" dirty="0"/>
              <a:t>All perform similar functions</a:t>
            </a:r>
          </a:p>
        </p:txBody>
      </p:sp>
      <p:pic>
        <p:nvPicPr>
          <p:cNvPr id="6" name="Picture 5" descr="The diagram shows data acquisition from Tele-salesperson, Supplier shipments, and Online shopping, which go through data processing procedures and get converted to Information Storage in a computer, from where Information retrieval and dissemination happens through output methods such as online data retrieval, and reports.">
            <a:extLst>
              <a:ext uri="{FF2B5EF4-FFF2-40B4-BE49-F238E27FC236}">
                <a16:creationId xmlns:a16="http://schemas.microsoft.com/office/drawing/2014/main" id="{9A04377E-1C1E-4159-AAB1-5F5108D3EB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2133600"/>
            <a:ext cx="3681604" cy="3745992"/>
          </a:xfrm>
          <a:prstGeom prst="rect">
            <a:avLst/>
          </a:prstGeom>
        </p:spPr>
      </p:pic>
    </p:spTree>
    <p:extLst>
      <p:ext uri="{BB962C8B-B14F-4D97-AF65-F5344CB8AC3E}">
        <p14:creationId xmlns:p14="http://schemas.microsoft.com/office/powerpoint/2010/main" val="107118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Using Databases to Make Business Decisions</a:t>
            </a:r>
            <a:br>
              <a:rPr lang="en-US" sz="3200" dirty="0"/>
            </a:br>
            <a:r>
              <a:rPr lang="en-US" sz="3200" dirty="0"/>
              <a:t>Business Information Systems (2 of 6)</a:t>
            </a:r>
            <a:br>
              <a:rPr lang="en-US" sz="3200" dirty="0"/>
            </a:br>
            <a:r>
              <a:rPr lang="en-US" sz="2000" dirty="0"/>
              <a:t>(Objective 11.10)</a:t>
            </a:r>
            <a:endParaRPr lang="en-US" dirty="0"/>
          </a:p>
        </p:txBody>
      </p:sp>
      <p:sp>
        <p:nvSpPr>
          <p:cNvPr id="3" name="Content Placeholder 2"/>
          <p:cNvSpPr>
            <a:spLocks noGrp="1"/>
          </p:cNvSpPr>
          <p:nvPr>
            <p:ph idx="1"/>
          </p:nvPr>
        </p:nvSpPr>
        <p:spPr>
          <a:xfrm>
            <a:off x="457200" y="1600200"/>
            <a:ext cx="4876800" cy="5105400"/>
          </a:xfrm>
        </p:spPr>
        <p:txBody>
          <a:bodyPr/>
          <a:lstStyle/>
          <a:p>
            <a:pPr>
              <a:spcBef>
                <a:spcPts val="0"/>
              </a:spcBef>
              <a:spcAft>
                <a:spcPts val="600"/>
              </a:spcAft>
            </a:pPr>
            <a:r>
              <a:rPr lang="en-US" dirty="0">
                <a:solidFill>
                  <a:srgbClr val="007FA3"/>
                </a:solidFill>
              </a:rPr>
              <a:t>Transaction-processing system (TPS)</a:t>
            </a:r>
          </a:p>
          <a:p>
            <a:pPr lvl="1">
              <a:spcBef>
                <a:spcPts val="0"/>
              </a:spcBef>
              <a:spcAft>
                <a:spcPts val="600"/>
              </a:spcAft>
            </a:pPr>
            <a:r>
              <a:rPr lang="en-US" dirty="0">
                <a:solidFill>
                  <a:schemeClr val="tx1"/>
                </a:solidFill>
              </a:rPr>
              <a:t>Tracks everyday business transactions</a:t>
            </a:r>
          </a:p>
          <a:p>
            <a:pPr lvl="1">
              <a:spcBef>
                <a:spcPts val="0"/>
              </a:spcBef>
              <a:spcAft>
                <a:spcPts val="600"/>
              </a:spcAft>
            </a:pPr>
            <a:r>
              <a:rPr lang="en-US" dirty="0"/>
              <a:t>Real-time processing ensures that the data is current</a:t>
            </a:r>
          </a:p>
          <a:p>
            <a:pPr lvl="1">
              <a:spcBef>
                <a:spcPts val="0"/>
              </a:spcBef>
              <a:spcAft>
                <a:spcPts val="600"/>
              </a:spcAft>
            </a:pPr>
            <a:r>
              <a:rPr lang="en-US" dirty="0"/>
              <a:t>Batch processing is appropriate for activities that aren’t time sensitive</a:t>
            </a:r>
          </a:p>
        </p:txBody>
      </p:sp>
      <p:pic>
        <p:nvPicPr>
          <p:cNvPr id="6" name="Picture 5" descr="• Consumer places order online: Details of order:  Item #, Style, Quantity, Delivery address&#10;• Merchandise arrives in warehouse: Details of product availability entered&#10;• Both the above details are fed into the Order transaction processing system.&#10;• Billing department extracts information to process customer payment.&#10;• Shipping department extracts information to process order.">
            <a:extLst>
              <a:ext uri="{FF2B5EF4-FFF2-40B4-BE49-F238E27FC236}">
                <a16:creationId xmlns:a16="http://schemas.microsoft.com/office/drawing/2014/main" id="{DEF150D4-88C4-43B8-8A1D-D4C1D7928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828799"/>
            <a:ext cx="3391957" cy="4124903"/>
          </a:xfrm>
          <a:prstGeom prst="rect">
            <a:avLst/>
          </a:prstGeom>
        </p:spPr>
      </p:pic>
    </p:spTree>
    <p:extLst>
      <p:ext uri="{BB962C8B-B14F-4D97-AF65-F5344CB8AC3E}">
        <p14:creationId xmlns:p14="http://schemas.microsoft.com/office/powerpoint/2010/main" val="1477216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58649" cy="5029200"/>
          </a:xfrm>
        </p:spPr>
        <p:txBody>
          <a:bodyPr/>
          <a:lstStyle/>
          <a:p>
            <a:pPr>
              <a:spcBef>
                <a:spcPts val="0"/>
              </a:spcBef>
              <a:spcAft>
                <a:spcPts val="1200"/>
              </a:spcAft>
            </a:pPr>
            <a:r>
              <a:rPr lang="en-US" dirty="0">
                <a:solidFill>
                  <a:srgbClr val="007FA3"/>
                </a:solidFill>
              </a:rPr>
              <a:t>Management information system (MIS)</a:t>
            </a:r>
          </a:p>
          <a:p>
            <a:pPr lvl="1">
              <a:spcBef>
                <a:spcPts val="0"/>
              </a:spcBef>
              <a:spcAft>
                <a:spcPts val="1200"/>
              </a:spcAft>
            </a:pPr>
            <a:r>
              <a:rPr lang="en-US" dirty="0"/>
              <a:t>Provides timely and accurate information</a:t>
            </a:r>
          </a:p>
          <a:p>
            <a:pPr lvl="1">
              <a:spcBef>
                <a:spcPts val="0"/>
              </a:spcBef>
              <a:spcAft>
                <a:spcPts val="1200"/>
              </a:spcAft>
            </a:pPr>
            <a:r>
              <a:rPr lang="en-US" dirty="0"/>
              <a:t>Enables managers to make critical decisions</a:t>
            </a:r>
          </a:p>
          <a:p>
            <a:pPr lvl="1">
              <a:spcBef>
                <a:spcPts val="0"/>
              </a:spcBef>
              <a:spcAft>
                <a:spcPts val="1200"/>
              </a:spcAft>
            </a:pPr>
            <a:r>
              <a:rPr lang="en-US" dirty="0"/>
              <a:t>Directs outgrowth of TPS</a:t>
            </a:r>
          </a:p>
          <a:p>
            <a:pPr lvl="1">
              <a:spcBef>
                <a:spcPts val="0"/>
              </a:spcBef>
              <a:spcAft>
                <a:spcPts val="1200"/>
              </a:spcAft>
            </a:pPr>
            <a:r>
              <a:rPr lang="en-US" dirty="0"/>
              <a:t>Powerful if organized and outputted in useful form</a:t>
            </a:r>
          </a:p>
          <a:p>
            <a:pPr lvl="1">
              <a:spcBef>
                <a:spcPts val="0"/>
              </a:spcBef>
              <a:spcAft>
                <a:spcPts val="1200"/>
              </a:spcAft>
            </a:pPr>
            <a:r>
              <a:rPr lang="en-US" dirty="0"/>
              <a:t>Often included as a feature of TPS</a:t>
            </a:r>
          </a:p>
          <a:p>
            <a:pPr>
              <a:spcBef>
                <a:spcPts val="0"/>
              </a:spcBef>
              <a:spcAft>
                <a:spcPts val="1200"/>
              </a:spcAft>
            </a:pPr>
            <a:r>
              <a:rPr lang="en-US" dirty="0">
                <a:solidFill>
                  <a:srgbClr val="007FA3"/>
                </a:solidFill>
              </a:rPr>
              <a:t>Can generate various reports</a:t>
            </a:r>
          </a:p>
        </p:txBody>
      </p:sp>
      <p:sp>
        <p:nvSpPr>
          <p:cNvPr id="7" name="Title 1"/>
          <p:cNvSpPr>
            <a:spLocks noGrp="1"/>
          </p:cNvSpPr>
          <p:nvPr>
            <p:ph type="title"/>
          </p:nvPr>
        </p:nvSpPr>
        <p:spPr>
          <a:xfrm>
            <a:off x="457200" y="0"/>
            <a:ext cx="8686800" cy="1600200"/>
          </a:xfrm>
        </p:spPr>
        <p:txBody>
          <a:bodyPr/>
          <a:lstStyle/>
          <a:p>
            <a:r>
              <a:rPr lang="en-US" dirty="0"/>
              <a:t>Using Databases to Make Business Decisions</a:t>
            </a:r>
            <a:br>
              <a:rPr lang="en-US" sz="3600" dirty="0"/>
            </a:br>
            <a:r>
              <a:rPr lang="en-US" sz="3200" dirty="0"/>
              <a:t>Business Information Systems (3 of 6)</a:t>
            </a:r>
            <a:br>
              <a:rPr lang="en-US" sz="3200" dirty="0"/>
            </a:br>
            <a:r>
              <a:rPr lang="en-US" sz="2000" dirty="0"/>
              <a:t>(Objective 11.10)</a:t>
            </a:r>
            <a:endParaRPr lang="en-US" dirty="0"/>
          </a:p>
        </p:txBody>
      </p:sp>
    </p:spTree>
    <p:extLst>
      <p:ext uri="{BB962C8B-B14F-4D97-AF65-F5344CB8AC3E}">
        <p14:creationId xmlns:p14="http://schemas.microsoft.com/office/powerpoint/2010/main" val="44489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Using Databases to Make Business Decisions</a:t>
            </a:r>
            <a:br>
              <a:rPr lang="en-US" sz="2800" dirty="0"/>
            </a:br>
            <a:r>
              <a:rPr lang="en-US" sz="3200" dirty="0"/>
              <a:t>Business Information Systems (4 of 6)</a:t>
            </a:r>
            <a:br>
              <a:rPr lang="en-US" sz="3200" dirty="0"/>
            </a:br>
            <a:r>
              <a:rPr lang="en-US" sz="2000" dirty="0"/>
              <a:t>(Objective 11.10)</a:t>
            </a:r>
            <a:endParaRPr lang="en-US" sz="3600" dirty="0"/>
          </a:p>
        </p:txBody>
      </p:sp>
      <p:sp>
        <p:nvSpPr>
          <p:cNvPr id="3" name="Content Placeholder 2"/>
          <p:cNvSpPr>
            <a:spLocks noGrp="1"/>
          </p:cNvSpPr>
          <p:nvPr>
            <p:ph idx="1"/>
          </p:nvPr>
        </p:nvSpPr>
        <p:spPr>
          <a:xfrm>
            <a:off x="457200" y="1600200"/>
            <a:ext cx="8358649" cy="5029200"/>
          </a:xfrm>
        </p:spPr>
        <p:txBody>
          <a:bodyPr/>
          <a:lstStyle/>
          <a:p>
            <a:pPr>
              <a:spcBef>
                <a:spcPts val="0"/>
              </a:spcBef>
              <a:spcAft>
                <a:spcPts val="1500"/>
              </a:spcAft>
            </a:pPr>
            <a:r>
              <a:rPr lang="en-US" dirty="0">
                <a:solidFill>
                  <a:srgbClr val="007FA3"/>
                </a:solidFill>
              </a:rPr>
              <a:t>Decision support system (DSS)</a:t>
            </a:r>
          </a:p>
          <a:p>
            <a:pPr lvl="1">
              <a:spcBef>
                <a:spcPts val="0"/>
              </a:spcBef>
              <a:spcAft>
                <a:spcPts val="1500"/>
              </a:spcAft>
            </a:pPr>
            <a:r>
              <a:rPr lang="en-US" dirty="0"/>
              <a:t>Another type of business intelligence system</a:t>
            </a:r>
          </a:p>
          <a:p>
            <a:pPr lvl="1">
              <a:spcBef>
                <a:spcPts val="0"/>
              </a:spcBef>
              <a:spcAft>
                <a:spcPts val="1500"/>
              </a:spcAft>
            </a:pPr>
            <a:r>
              <a:rPr lang="en-US" dirty="0"/>
              <a:t>Designed to help managers develop solutions for specific problems</a:t>
            </a:r>
          </a:p>
          <a:p>
            <a:pPr lvl="1">
              <a:spcBef>
                <a:spcPts val="0"/>
              </a:spcBef>
              <a:spcAft>
                <a:spcPts val="1500"/>
              </a:spcAft>
            </a:pPr>
            <a:r>
              <a:rPr lang="en-US" dirty="0"/>
              <a:t>Uses information from databases and data warehouses</a:t>
            </a:r>
          </a:p>
          <a:p>
            <a:pPr lvl="1">
              <a:spcBef>
                <a:spcPts val="0"/>
              </a:spcBef>
              <a:spcAft>
                <a:spcPts val="1500"/>
              </a:spcAft>
            </a:pPr>
            <a:r>
              <a:rPr lang="en-US" dirty="0"/>
              <a:t>Users can add their own insights and experiences to solution</a:t>
            </a:r>
          </a:p>
        </p:txBody>
      </p:sp>
    </p:spTree>
    <p:extLst>
      <p:ext uri="{BB962C8B-B14F-4D97-AF65-F5344CB8AC3E}">
        <p14:creationId xmlns:p14="http://schemas.microsoft.com/office/powerpoint/2010/main" val="1920641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58649" cy="5029200"/>
          </a:xfrm>
        </p:spPr>
        <p:txBody>
          <a:bodyPr/>
          <a:lstStyle/>
          <a:p>
            <a:pPr>
              <a:spcBef>
                <a:spcPts val="0"/>
              </a:spcBef>
              <a:spcAft>
                <a:spcPts val="900"/>
              </a:spcAft>
            </a:pPr>
            <a:r>
              <a:rPr lang="en-US" dirty="0">
                <a:solidFill>
                  <a:srgbClr val="007FA3"/>
                </a:solidFill>
              </a:rPr>
              <a:t>Model management system</a:t>
            </a:r>
          </a:p>
          <a:p>
            <a:pPr lvl="1">
              <a:spcBef>
                <a:spcPts val="0"/>
              </a:spcBef>
              <a:spcAft>
                <a:spcPts val="900"/>
              </a:spcAft>
            </a:pPr>
            <a:r>
              <a:rPr lang="en-US" dirty="0"/>
              <a:t>Assists in building management models in DSS</a:t>
            </a:r>
          </a:p>
          <a:p>
            <a:pPr>
              <a:spcBef>
                <a:spcPts val="0"/>
              </a:spcBef>
              <a:spcAft>
                <a:spcPts val="900"/>
              </a:spcAft>
            </a:pPr>
            <a:r>
              <a:rPr lang="en-US" dirty="0">
                <a:solidFill>
                  <a:srgbClr val="007FA3"/>
                </a:solidFill>
              </a:rPr>
              <a:t>Knowledge-based system</a:t>
            </a:r>
          </a:p>
          <a:p>
            <a:pPr lvl="1">
              <a:spcBef>
                <a:spcPts val="0"/>
              </a:spcBef>
              <a:spcAft>
                <a:spcPts val="900"/>
              </a:spcAft>
            </a:pPr>
            <a:r>
              <a:rPr lang="en-US" dirty="0"/>
              <a:t>Provides intelligence that supplements the user’s own intellect</a:t>
            </a:r>
          </a:p>
          <a:p>
            <a:pPr lvl="1">
              <a:spcBef>
                <a:spcPts val="0"/>
              </a:spcBef>
              <a:spcAft>
                <a:spcPts val="900"/>
              </a:spcAft>
            </a:pPr>
            <a:r>
              <a:rPr lang="en-US" dirty="0"/>
              <a:t>Natural language processing (NLP) system</a:t>
            </a:r>
          </a:p>
          <a:p>
            <a:pPr lvl="1">
              <a:spcBef>
                <a:spcPts val="0"/>
              </a:spcBef>
              <a:spcAft>
                <a:spcPts val="900"/>
              </a:spcAft>
            </a:pPr>
            <a:r>
              <a:rPr lang="en-US" dirty="0"/>
              <a:t>Artificial intelligence</a:t>
            </a:r>
          </a:p>
          <a:p>
            <a:pPr lvl="1">
              <a:spcBef>
                <a:spcPts val="0"/>
              </a:spcBef>
              <a:spcAft>
                <a:spcPts val="900"/>
              </a:spcAft>
            </a:pPr>
            <a:r>
              <a:rPr lang="en-US" dirty="0"/>
              <a:t>Fuzzy logic</a:t>
            </a:r>
          </a:p>
        </p:txBody>
      </p:sp>
      <p:sp>
        <p:nvSpPr>
          <p:cNvPr id="5" name="Title 1"/>
          <p:cNvSpPr>
            <a:spLocks noGrp="1"/>
          </p:cNvSpPr>
          <p:nvPr>
            <p:ph type="title"/>
          </p:nvPr>
        </p:nvSpPr>
        <p:spPr>
          <a:xfrm>
            <a:off x="457200" y="0"/>
            <a:ext cx="8686800" cy="1600200"/>
          </a:xfrm>
        </p:spPr>
        <p:txBody>
          <a:bodyPr/>
          <a:lstStyle/>
          <a:p>
            <a:r>
              <a:rPr lang="en-US" dirty="0"/>
              <a:t>Using Databases to Make Business Decisions</a:t>
            </a:r>
            <a:br>
              <a:rPr lang="en-US" sz="3600" dirty="0"/>
            </a:br>
            <a:r>
              <a:rPr lang="en-US" sz="3200" dirty="0"/>
              <a:t>Business Information Systems (5 of 6)</a:t>
            </a:r>
            <a:br>
              <a:rPr lang="en-US" sz="3200" dirty="0"/>
            </a:br>
            <a:r>
              <a:rPr lang="en-US" sz="2000" dirty="0"/>
              <a:t>(Objective 11.10)</a:t>
            </a:r>
            <a:endParaRPr lang="en-US" dirty="0"/>
          </a:p>
        </p:txBody>
      </p:sp>
    </p:spTree>
    <p:extLst>
      <p:ext uri="{BB962C8B-B14F-4D97-AF65-F5344CB8AC3E}">
        <p14:creationId xmlns:p14="http://schemas.microsoft.com/office/powerpoint/2010/main" val="3974650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58649" cy="5029200"/>
          </a:xfrm>
        </p:spPr>
        <p:txBody>
          <a:bodyPr/>
          <a:lstStyle/>
          <a:p>
            <a:pPr>
              <a:spcBef>
                <a:spcPts val="0"/>
              </a:spcBef>
              <a:spcAft>
                <a:spcPts val="300"/>
              </a:spcAft>
            </a:pPr>
            <a:r>
              <a:rPr lang="en-US" dirty="0">
                <a:solidFill>
                  <a:srgbClr val="007FA3"/>
                </a:solidFill>
              </a:rPr>
              <a:t>Business intelligence (BI) is the ability to improve business decision making with databases</a:t>
            </a:r>
          </a:p>
          <a:p>
            <a:pPr lvl="1">
              <a:spcBef>
                <a:spcPts val="0"/>
              </a:spcBef>
              <a:spcAft>
                <a:spcPts val="300"/>
              </a:spcAft>
            </a:pPr>
            <a:r>
              <a:rPr lang="en-US" dirty="0"/>
              <a:t>Used to analyze and interpret large sets of data</a:t>
            </a:r>
          </a:p>
          <a:p>
            <a:pPr lvl="1">
              <a:spcBef>
                <a:spcPts val="0"/>
              </a:spcBef>
              <a:spcAft>
                <a:spcPts val="300"/>
              </a:spcAft>
            </a:pPr>
            <a:r>
              <a:rPr lang="en-US" dirty="0"/>
              <a:t>Enables executives and senior managers to make informed decisions</a:t>
            </a:r>
          </a:p>
          <a:p>
            <a:pPr>
              <a:spcBef>
                <a:spcPts val="0"/>
              </a:spcBef>
              <a:spcAft>
                <a:spcPts val="300"/>
              </a:spcAft>
            </a:pPr>
            <a:r>
              <a:rPr lang="en-US" dirty="0">
                <a:solidFill>
                  <a:srgbClr val="007FA3"/>
                </a:solidFill>
              </a:rPr>
              <a:t>Enterprise resource planning (ERP) system accumulates all information relevant to running a business</a:t>
            </a:r>
          </a:p>
        </p:txBody>
      </p:sp>
      <p:sp>
        <p:nvSpPr>
          <p:cNvPr id="5" name="Title 1"/>
          <p:cNvSpPr>
            <a:spLocks noGrp="1"/>
          </p:cNvSpPr>
          <p:nvPr>
            <p:ph type="title"/>
          </p:nvPr>
        </p:nvSpPr>
        <p:spPr>
          <a:xfrm>
            <a:off x="457200" y="0"/>
            <a:ext cx="8686800" cy="1600200"/>
          </a:xfrm>
        </p:spPr>
        <p:txBody>
          <a:bodyPr/>
          <a:lstStyle/>
          <a:p>
            <a:r>
              <a:rPr lang="en-US" dirty="0"/>
              <a:t>Using Databases to Make Business Decisions</a:t>
            </a:r>
            <a:br>
              <a:rPr lang="en-US" sz="3600" dirty="0"/>
            </a:br>
            <a:r>
              <a:rPr lang="en-US" sz="3200" dirty="0"/>
              <a:t>Business Information Systems (6 of 6)</a:t>
            </a:r>
            <a:br>
              <a:rPr lang="en-US" sz="3200" dirty="0"/>
            </a:br>
            <a:r>
              <a:rPr lang="en-US" sz="2000" dirty="0"/>
              <a:t>(Objective 11.10)</a:t>
            </a:r>
            <a:endParaRPr lang="en-US" dirty="0"/>
          </a:p>
        </p:txBody>
      </p:sp>
    </p:spTree>
    <p:extLst>
      <p:ext uri="{BB962C8B-B14F-4D97-AF65-F5344CB8AC3E}">
        <p14:creationId xmlns:p14="http://schemas.microsoft.com/office/powerpoint/2010/main" val="1772265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63876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369480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11.8  Explain what data warehouses and data marts are and how they are used.</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11.9  Describe data mining and how it works.</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11.10 Describe the main types of business information systems and how they are used by business managers.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2)</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Database Advantages</a:t>
            </a:r>
            <a:br>
              <a:rPr lang="en-US" dirty="0">
                <a:effectLst/>
              </a:rPr>
            </a:br>
            <a:r>
              <a:rPr lang="en-US" sz="3200" dirty="0"/>
              <a:t>The Need for Databases (2 of 2)</a:t>
            </a:r>
            <a:br>
              <a:rPr lang="en-US" sz="3200" dirty="0"/>
            </a:br>
            <a:r>
              <a:rPr lang="en-US" sz="2000" dirty="0"/>
              <a:t>(Objective 11.1)</a:t>
            </a:r>
            <a:endParaRPr lang="en-US" sz="3600" dirty="0"/>
          </a:p>
        </p:txBody>
      </p:sp>
      <p:sp>
        <p:nvSpPr>
          <p:cNvPr id="3" name="Content Placeholder 2"/>
          <p:cNvSpPr>
            <a:spLocks noGrp="1"/>
          </p:cNvSpPr>
          <p:nvPr>
            <p:ph idx="1"/>
          </p:nvPr>
        </p:nvSpPr>
        <p:spPr/>
        <p:txBody>
          <a:bodyPr/>
          <a:lstStyle/>
          <a:p>
            <a:pPr>
              <a:spcBef>
                <a:spcPts val="0"/>
              </a:spcBef>
              <a:spcAft>
                <a:spcPts val="1800"/>
              </a:spcAft>
            </a:pPr>
            <a:r>
              <a:rPr lang="en-US" dirty="0">
                <a:solidFill>
                  <a:srgbClr val="007FA3"/>
                </a:solidFill>
              </a:rPr>
              <a:t>Databases can prevent the following problems that often occur with lists:</a:t>
            </a:r>
          </a:p>
          <a:p>
            <a:pPr lvl="1">
              <a:spcBef>
                <a:spcPts val="0"/>
              </a:spcBef>
              <a:spcAft>
                <a:spcPts val="1800"/>
              </a:spcAft>
            </a:pPr>
            <a:r>
              <a:rPr lang="en-US" dirty="0"/>
              <a:t>Data redundancy</a:t>
            </a:r>
          </a:p>
          <a:p>
            <a:pPr lvl="1">
              <a:spcBef>
                <a:spcPts val="0"/>
              </a:spcBef>
              <a:spcAft>
                <a:spcPts val="1800"/>
              </a:spcAft>
            </a:pPr>
            <a:r>
              <a:rPr lang="en-US" dirty="0"/>
              <a:t>Data inconsistency</a:t>
            </a:r>
          </a:p>
          <a:p>
            <a:pPr lvl="1">
              <a:spcBef>
                <a:spcPts val="0"/>
              </a:spcBef>
              <a:spcAft>
                <a:spcPts val="1800"/>
              </a:spcAft>
            </a:pPr>
            <a:r>
              <a:rPr lang="en-US" dirty="0"/>
              <a:t>Inappropriate data</a:t>
            </a:r>
          </a:p>
          <a:p>
            <a:pPr lvl="1">
              <a:spcBef>
                <a:spcPts val="0"/>
              </a:spcBef>
              <a:spcAft>
                <a:spcPts val="1800"/>
              </a:spcAft>
            </a:pPr>
            <a:r>
              <a:rPr lang="en-US" dirty="0"/>
              <a:t>Incomplete data</a:t>
            </a:r>
          </a:p>
        </p:txBody>
      </p:sp>
    </p:spTree>
    <p:extLst>
      <p:ext uri="{BB962C8B-B14F-4D97-AF65-F5344CB8AC3E}">
        <p14:creationId xmlns:p14="http://schemas.microsoft.com/office/powerpoint/2010/main" val="147943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Database Advantages</a:t>
            </a:r>
            <a:br>
              <a:rPr lang="en-US" sz="4500" dirty="0"/>
            </a:br>
            <a:r>
              <a:rPr lang="en-US" sz="3200" dirty="0"/>
              <a:t>Advantages of Using Databases</a:t>
            </a:r>
            <a:br>
              <a:rPr lang="en-US" sz="3200" dirty="0"/>
            </a:br>
            <a:r>
              <a:rPr lang="en-US" sz="2000" dirty="0"/>
              <a:t>(Objective 11.2)</a:t>
            </a:r>
            <a:endParaRPr lang="en-US" dirty="0"/>
          </a:p>
        </p:txBody>
      </p:sp>
      <p:sp>
        <p:nvSpPr>
          <p:cNvPr id="3" name="Content Placeholder 2"/>
          <p:cNvSpPr>
            <a:spLocks noGrp="1"/>
          </p:cNvSpPr>
          <p:nvPr>
            <p:ph idx="1"/>
          </p:nvPr>
        </p:nvSpPr>
        <p:spPr>
          <a:xfrm>
            <a:off x="457200" y="1600200"/>
            <a:ext cx="5791200" cy="5105400"/>
          </a:xfrm>
        </p:spPr>
        <p:txBody>
          <a:bodyPr>
            <a:normAutofit/>
          </a:bodyPr>
          <a:lstStyle/>
          <a:p>
            <a:pPr>
              <a:spcBef>
                <a:spcPts val="0"/>
              </a:spcBef>
              <a:spcAft>
                <a:spcPts val="900"/>
              </a:spcAft>
            </a:pPr>
            <a:r>
              <a:rPr lang="en-US" dirty="0">
                <a:solidFill>
                  <a:srgbClr val="007FA3"/>
                </a:solidFill>
              </a:rPr>
              <a:t>Manage large amounts of data efficiently</a:t>
            </a:r>
          </a:p>
          <a:p>
            <a:pPr>
              <a:spcBef>
                <a:spcPts val="0"/>
              </a:spcBef>
              <a:spcAft>
                <a:spcPts val="900"/>
              </a:spcAft>
            </a:pPr>
            <a:r>
              <a:rPr lang="en-US" dirty="0">
                <a:solidFill>
                  <a:srgbClr val="007FA3"/>
                </a:solidFill>
              </a:rPr>
              <a:t>Enable information</a:t>
            </a:r>
            <a:br>
              <a:rPr lang="en-US" dirty="0">
                <a:solidFill>
                  <a:srgbClr val="007FA3"/>
                </a:solidFill>
              </a:rPr>
            </a:br>
            <a:r>
              <a:rPr lang="en-US" dirty="0">
                <a:solidFill>
                  <a:srgbClr val="007FA3"/>
                </a:solidFill>
              </a:rPr>
              <a:t>sharing</a:t>
            </a:r>
          </a:p>
          <a:p>
            <a:pPr>
              <a:spcBef>
                <a:spcPts val="0"/>
              </a:spcBef>
              <a:spcAft>
                <a:spcPts val="900"/>
              </a:spcAft>
            </a:pPr>
            <a:r>
              <a:rPr lang="pt-BR" dirty="0">
                <a:solidFill>
                  <a:srgbClr val="007FA3"/>
                </a:solidFill>
              </a:rPr>
              <a:t>Promote data integrity</a:t>
            </a:r>
          </a:p>
          <a:p>
            <a:pPr>
              <a:spcBef>
                <a:spcPts val="0"/>
              </a:spcBef>
              <a:spcAft>
                <a:spcPts val="900"/>
              </a:spcAft>
            </a:pPr>
            <a:r>
              <a:rPr lang="pt-BR" dirty="0">
                <a:solidFill>
                  <a:srgbClr val="007FA3"/>
                </a:solidFill>
              </a:rPr>
              <a:t>Data centralization</a:t>
            </a:r>
          </a:p>
          <a:p>
            <a:pPr>
              <a:spcBef>
                <a:spcPts val="0"/>
              </a:spcBef>
              <a:spcAft>
                <a:spcPts val="900"/>
              </a:spcAft>
            </a:pPr>
            <a:r>
              <a:rPr lang="pt-BR" dirty="0">
                <a:solidFill>
                  <a:srgbClr val="007FA3"/>
                </a:solidFill>
              </a:rPr>
              <a:t>Normalization</a:t>
            </a:r>
            <a:endParaRPr lang="en-US" dirty="0">
              <a:solidFill>
                <a:srgbClr val="007FA3"/>
              </a:solidFill>
            </a:endParaRPr>
          </a:p>
        </p:txBody>
      </p:sp>
      <p:pic>
        <p:nvPicPr>
          <p:cNvPr id="6" name="Picture 5" descr="The student information database is drawn at the center, which is used by:&#10;• Financial aid office: student financial aid records are updated&#10;• Academics: a teacher enters student grades&#10;• Student registration: a student registers for classes and checks her grades&#10;• Student housing office: a student is assigned to a residence hall.">
            <a:extLst>
              <a:ext uri="{FF2B5EF4-FFF2-40B4-BE49-F238E27FC236}">
                <a16:creationId xmlns:a16="http://schemas.microsoft.com/office/drawing/2014/main" id="{F5DD1BA3-62B9-4C34-8661-E9F54508C4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6497" y="2209800"/>
            <a:ext cx="3780783" cy="3931920"/>
          </a:xfrm>
          <a:prstGeom prst="rect">
            <a:avLst/>
          </a:prstGeom>
        </p:spPr>
      </p:pic>
    </p:spTree>
    <p:extLst>
      <p:ext uri="{BB962C8B-B14F-4D97-AF65-F5344CB8AC3E}">
        <p14:creationId xmlns:p14="http://schemas.microsoft.com/office/powerpoint/2010/main" val="201958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58649" cy="5105400"/>
          </a:xfrm>
        </p:spPr>
        <p:txBody>
          <a:bodyPr>
            <a:normAutofit/>
          </a:bodyPr>
          <a:lstStyle/>
          <a:p>
            <a:pPr eaLnBrk="1" hangingPunct="1">
              <a:spcBef>
                <a:spcPts val="0"/>
              </a:spcBef>
              <a:spcAft>
                <a:spcPts val="900"/>
              </a:spcAft>
              <a:defRPr/>
            </a:pPr>
            <a:r>
              <a:rPr lang="en-US" dirty="0">
                <a:solidFill>
                  <a:srgbClr val="007FA3"/>
                </a:solidFill>
              </a:rPr>
              <a:t>Relational databases</a:t>
            </a:r>
          </a:p>
          <a:p>
            <a:pPr lvl="1">
              <a:spcBef>
                <a:spcPts val="0"/>
              </a:spcBef>
              <a:spcAft>
                <a:spcPts val="900"/>
              </a:spcAft>
              <a:defRPr/>
            </a:pPr>
            <a:r>
              <a:rPr lang="en-US" dirty="0"/>
              <a:t>Organizes data in table format</a:t>
            </a:r>
          </a:p>
          <a:p>
            <a:pPr lvl="1">
              <a:spcBef>
                <a:spcPts val="0"/>
              </a:spcBef>
              <a:spcAft>
                <a:spcPts val="900"/>
              </a:spcAft>
              <a:defRPr/>
            </a:pPr>
            <a:r>
              <a:rPr lang="en-US" dirty="0"/>
              <a:t>Logically groups similar data into a relationship</a:t>
            </a:r>
          </a:p>
          <a:p>
            <a:pPr lvl="1">
              <a:spcBef>
                <a:spcPts val="0"/>
              </a:spcBef>
              <a:spcAft>
                <a:spcPts val="900"/>
              </a:spcAft>
              <a:defRPr/>
            </a:pPr>
            <a:r>
              <a:rPr lang="en-US" dirty="0"/>
              <a:t>Common field in one table linked to common field in second table</a:t>
            </a:r>
          </a:p>
          <a:p>
            <a:pPr>
              <a:spcBef>
                <a:spcPts val="0"/>
              </a:spcBef>
              <a:spcAft>
                <a:spcPts val="900"/>
              </a:spcAft>
              <a:defRPr/>
            </a:pPr>
            <a:r>
              <a:rPr lang="en-US" dirty="0">
                <a:solidFill>
                  <a:srgbClr val="007FA3"/>
                </a:solidFill>
              </a:rPr>
              <a:t>Types of relationships</a:t>
            </a:r>
          </a:p>
          <a:p>
            <a:pPr lvl="1">
              <a:spcBef>
                <a:spcPts val="0"/>
              </a:spcBef>
              <a:spcAft>
                <a:spcPts val="900"/>
              </a:spcAft>
              <a:defRPr/>
            </a:pPr>
            <a:r>
              <a:rPr lang="en-US" dirty="0"/>
              <a:t>One-to-many</a:t>
            </a:r>
          </a:p>
          <a:p>
            <a:pPr lvl="1">
              <a:spcBef>
                <a:spcPts val="0"/>
              </a:spcBef>
              <a:spcAft>
                <a:spcPts val="900"/>
              </a:spcAft>
              <a:defRPr/>
            </a:pPr>
            <a:r>
              <a:rPr lang="en-US" dirty="0"/>
              <a:t>One-to-one</a:t>
            </a:r>
          </a:p>
          <a:p>
            <a:pPr lvl="1">
              <a:spcBef>
                <a:spcPts val="0"/>
              </a:spcBef>
              <a:spcAft>
                <a:spcPts val="900"/>
              </a:spcAft>
              <a:defRPr/>
            </a:pPr>
            <a:r>
              <a:rPr lang="en-US" dirty="0"/>
              <a:t>Many-to-many</a:t>
            </a:r>
          </a:p>
        </p:txBody>
      </p:sp>
      <p:sp>
        <p:nvSpPr>
          <p:cNvPr id="7" name="Title 1"/>
          <p:cNvSpPr>
            <a:spLocks noGrp="1"/>
          </p:cNvSpPr>
          <p:nvPr>
            <p:ph type="title"/>
          </p:nvPr>
        </p:nvSpPr>
        <p:spPr>
          <a:xfrm>
            <a:off x="457200" y="0"/>
            <a:ext cx="8686800" cy="1600200"/>
          </a:xfrm>
        </p:spPr>
        <p:txBody>
          <a:bodyPr/>
          <a:lstStyle/>
          <a:p>
            <a:r>
              <a:rPr lang="en-US" dirty="0"/>
              <a:t>Database Types</a:t>
            </a:r>
            <a:br>
              <a:rPr lang="en-US" sz="3000" dirty="0"/>
            </a:br>
            <a:r>
              <a:rPr lang="en-US" sz="3200" dirty="0"/>
              <a:t>Relational Databases</a:t>
            </a:r>
            <a:br>
              <a:rPr lang="en-US" sz="3200" dirty="0"/>
            </a:br>
            <a:r>
              <a:rPr lang="en-US" sz="2000" dirty="0"/>
              <a:t>(Objective 11.3)</a:t>
            </a:r>
            <a:endParaRPr lang="en-US" sz="3000" dirty="0"/>
          </a:p>
        </p:txBody>
      </p:sp>
    </p:spTree>
    <p:extLst>
      <p:ext uri="{BB962C8B-B14F-4D97-AF65-F5344CB8AC3E}">
        <p14:creationId xmlns:p14="http://schemas.microsoft.com/office/powerpoint/2010/main" val="337648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Database Types</a:t>
            </a:r>
            <a:br>
              <a:rPr lang="en-US" sz="2100" dirty="0"/>
            </a:br>
            <a:r>
              <a:rPr lang="en-US" sz="3200" dirty="0"/>
              <a:t>Object-Oriented Databases</a:t>
            </a:r>
            <a:br>
              <a:rPr lang="en-US" sz="3200" dirty="0"/>
            </a:br>
            <a:r>
              <a:rPr lang="en-US" sz="2000" dirty="0"/>
              <a:t>(Objective 11.4)</a:t>
            </a:r>
            <a:endParaRPr lang="en-US" sz="3000" dirty="0"/>
          </a:p>
        </p:txBody>
      </p:sp>
      <p:sp>
        <p:nvSpPr>
          <p:cNvPr id="3" name="Content Placeholder 2"/>
          <p:cNvSpPr>
            <a:spLocks noGrp="1"/>
          </p:cNvSpPr>
          <p:nvPr>
            <p:ph idx="1"/>
          </p:nvPr>
        </p:nvSpPr>
        <p:spPr>
          <a:xfrm>
            <a:off x="457200" y="1600200"/>
            <a:ext cx="8458200" cy="5181600"/>
          </a:xfrm>
        </p:spPr>
        <p:txBody>
          <a:bodyPr/>
          <a:lstStyle/>
          <a:p>
            <a:pPr>
              <a:spcBef>
                <a:spcPts val="0"/>
              </a:spcBef>
              <a:spcAft>
                <a:spcPts val="300"/>
              </a:spcAft>
              <a:defRPr/>
            </a:pPr>
            <a:r>
              <a:rPr lang="en-US" dirty="0">
                <a:solidFill>
                  <a:srgbClr val="007FA3"/>
                </a:solidFill>
              </a:rPr>
              <a:t>Store data in objects rather than tables</a:t>
            </a:r>
          </a:p>
          <a:p>
            <a:pPr>
              <a:spcBef>
                <a:spcPts val="0"/>
              </a:spcBef>
              <a:spcAft>
                <a:spcPts val="300"/>
              </a:spcAft>
              <a:defRPr/>
            </a:pPr>
            <a:r>
              <a:rPr lang="en-US" dirty="0">
                <a:solidFill>
                  <a:srgbClr val="007FA3"/>
                </a:solidFill>
              </a:rPr>
              <a:t>Contain methods for processing or manipulating data</a:t>
            </a:r>
          </a:p>
          <a:p>
            <a:pPr>
              <a:spcBef>
                <a:spcPts val="0"/>
              </a:spcBef>
              <a:spcAft>
                <a:spcPts val="300"/>
              </a:spcAft>
              <a:defRPr/>
            </a:pPr>
            <a:r>
              <a:rPr lang="en-US" dirty="0">
                <a:solidFill>
                  <a:srgbClr val="007FA3"/>
                </a:solidFill>
              </a:rPr>
              <a:t>Can store more types of data</a:t>
            </a:r>
          </a:p>
          <a:p>
            <a:pPr>
              <a:spcBef>
                <a:spcPts val="0"/>
              </a:spcBef>
              <a:spcAft>
                <a:spcPts val="300"/>
              </a:spcAft>
              <a:defRPr/>
            </a:pPr>
            <a:r>
              <a:rPr lang="en-US" dirty="0">
                <a:solidFill>
                  <a:srgbClr val="007FA3"/>
                </a:solidFill>
              </a:rPr>
              <a:t>Can access data faster</a:t>
            </a:r>
          </a:p>
          <a:p>
            <a:pPr>
              <a:spcBef>
                <a:spcPts val="0"/>
              </a:spcBef>
              <a:spcAft>
                <a:spcPts val="300"/>
              </a:spcAft>
              <a:defRPr/>
            </a:pPr>
            <a:r>
              <a:rPr lang="en-US" dirty="0">
                <a:solidFill>
                  <a:srgbClr val="007FA3"/>
                </a:solidFill>
              </a:rPr>
              <a:t>Better at handling unstructured data</a:t>
            </a:r>
          </a:p>
          <a:p>
            <a:pPr>
              <a:spcBef>
                <a:spcPts val="0"/>
              </a:spcBef>
              <a:spcAft>
                <a:spcPts val="300"/>
              </a:spcAft>
              <a:defRPr/>
            </a:pPr>
            <a:r>
              <a:rPr lang="en-US" dirty="0"/>
              <a:t>Data known as a binary large object (BLOB)</a:t>
            </a:r>
            <a:endParaRPr lang="en-US" dirty="0">
              <a:solidFill>
                <a:srgbClr val="007FA3"/>
              </a:solidFill>
            </a:endParaRPr>
          </a:p>
          <a:p>
            <a:pPr>
              <a:spcBef>
                <a:spcPts val="0"/>
              </a:spcBef>
              <a:spcAft>
                <a:spcPts val="300"/>
              </a:spcAft>
              <a:defRPr/>
            </a:pPr>
            <a:r>
              <a:rPr lang="en-US" dirty="0">
                <a:solidFill>
                  <a:srgbClr val="007FA3"/>
                </a:solidFill>
              </a:rPr>
              <a:t>Query language is designed to manipulate or extract data</a:t>
            </a:r>
          </a:p>
        </p:txBody>
      </p:sp>
    </p:spTree>
    <p:extLst>
      <p:ext uri="{BB962C8B-B14F-4D97-AF65-F5344CB8AC3E}">
        <p14:creationId xmlns:p14="http://schemas.microsoft.com/office/powerpoint/2010/main" val="146172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Database Types</a:t>
            </a:r>
            <a:br>
              <a:rPr lang="en-US" dirty="0">
                <a:effectLst/>
              </a:rPr>
            </a:br>
            <a:r>
              <a:rPr lang="en-US" sz="3200" dirty="0"/>
              <a:t>Multidimensional Databases (1 of 2)</a:t>
            </a:r>
            <a:br>
              <a:rPr lang="en-US" sz="3200" dirty="0"/>
            </a:br>
            <a:r>
              <a:rPr lang="en-US" sz="2000" dirty="0"/>
              <a:t>(Objective 11.5)</a:t>
            </a:r>
            <a:endParaRPr lang="en-US" sz="3000" dirty="0"/>
          </a:p>
        </p:txBody>
      </p:sp>
      <p:sp>
        <p:nvSpPr>
          <p:cNvPr id="3" name="Content Placeholder 2"/>
          <p:cNvSpPr>
            <a:spLocks noGrp="1"/>
          </p:cNvSpPr>
          <p:nvPr>
            <p:ph idx="1"/>
          </p:nvPr>
        </p:nvSpPr>
        <p:spPr>
          <a:xfrm>
            <a:off x="457200" y="1600200"/>
            <a:ext cx="8458199" cy="4724399"/>
          </a:xfrm>
        </p:spPr>
        <p:txBody>
          <a:bodyPr>
            <a:normAutofit/>
          </a:bodyPr>
          <a:lstStyle/>
          <a:p>
            <a:pPr>
              <a:spcBef>
                <a:spcPts val="0"/>
              </a:spcBef>
              <a:spcAft>
                <a:spcPts val="1500"/>
              </a:spcAft>
            </a:pPr>
            <a:r>
              <a:rPr lang="en-US" dirty="0">
                <a:solidFill>
                  <a:srgbClr val="007FA3"/>
                </a:solidFill>
              </a:rPr>
              <a:t>Stored data can be analyzed from different perspectives (dimensions)</a:t>
            </a:r>
          </a:p>
          <a:p>
            <a:pPr>
              <a:spcBef>
                <a:spcPts val="0"/>
              </a:spcBef>
              <a:spcAft>
                <a:spcPts val="1500"/>
              </a:spcAft>
            </a:pPr>
            <a:r>
              <a:rPr lang="en-US" dirty="0">
                <a:solidFill>
                  <a:srgbClr val="007FA3"/>
                </a:solidFill>
              </a:rPr>
              <a:t>Relational database has only two dimensions (fields and records)</a:t>
            </a:r>
          </a:p>
          <a:p>
            <a:pPr>
              <a:spcBef>
                <a:spcPts val="0"/>
              </a:spcBef>
              <a:spcAft>
                <a:spcPts val="1500"/>
              </a:spcAft>
            </a:pPr>
            <a:r>
              <a:rPr lang="en-US" dirty="0">
                <a:solidFill>
                  <a:srgbClr val="007FA3"/>
                </a:solidFill>
              </a:rPr>
              <a:t>Multidimensional databases</a:t>
            </a:r>
            <a:br>
              <a:rPr lang="en-US" dirty="0">
                <a:solidFill>
                  <a:srgbClr val="007FA3"/>
                </a:solidFill>
              </a:rPr>
            </a:br>
            <a:r>
              <a:rPr lang="en-US" dirty="0">
                <a:solidFill>
                  <a:srgbClr val="007FA3"/>
                </a:solidFill>
              </a:rPr>
              <a:t>organize in cube format</a:t>
            </a:r>
          </a:p>
          <a:p>
            <a:pPr lvl="1">
              <a:spcBef>
                <a:spcPts val="0"/>
              </a:spcBef>
              <a:spcAft>
                <a:spcPts val="1500"/>
              </a:spcAft>
            </a:pPr>
            <a:r>
              <a:rPr lang="en-US" dirty="0"/>
              <a:t>Measure attribute</a:t>
            </a:r>
          </a:p>
          <a:p>
            <a:pPr lvl="1">
              <a:spcBef>
                <a:spcPts val="0"/>
              </a:spcBef>
              <a:spcAft>
                <a:spcPts val="1500"/>
              </a:spcAft>
            </a:pPr>
            <a:r>
              <a:rPr lang="en-US" dirty="0"/>
              <a:t>Feature attribute</a:t>
            </a:r>
          </a:p>
        </p:txBody>
      </p:sp>
      <p:pic>
        <p:nvPicPr>
          <p:cNvPr id="8" name="Picture 7" descr="A cube has each side labeled as follows:&#10;Months:&#10;• May&#10;• June&#10;• July&#10;• August &#10;Region:&#10;• Western &#10;• Eastern&#10;• Southern&#10;• Northern&#10;Autos:&#10;• Model A&#10;• Model B&#10;• Model C&#10;• Model D&#10;• Model E&#10;A portion of the cube covering three sides is marked and the annotation says “Model E sales in May in Western region.&quot;">
            <a:extLst>
              <a:ext uri="{FF2B5EF4-FFF2-40B4-BE49-F238E27FC236}">
                <a16:creationId xmlns:a16="http://schemas.microsoft.com/office/drawing/2014/main" id="{57CBEC52-B88F-4B18-BD0B-C4C780925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3942079"/>
            <a:ext cx="2804159" cy="2334137"/>
          </a:xfrm>
          <a:prstGeom prst="rect">
            <a:avLst/>
          </a:prstGeom>
        </p:spPr>
      </p:pic>
    </p:spTree>
    <p:extLst>
      <p:ext uri="{BB962C8B-B14F-4D97-AF65-F5344CB8AC3E}">
        <p14:creationId xmlns:p14="http://schemas.microsoft.com/office/powerpoint/2010/main" val="33223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Database Types</a:t>
            </a:r>
            <a:br>
              <a:rPr lang="en-US" dirty="0">
                <a:effectLst/>
              </a:rPr>
            </a:br>
            <a:r>
              <a:rPr lang="en-US" sz="3200" dirty="0"/>
              <a:t>Multidimensional Databases (2 of 2)</a:t>
            </a:r>
            <a:br>
              <a:rPr lang="en-US" sz="3200" dirty="0"/>
            </a:br>
            <a:r>
              <a:rPr lang="en-US" sz="2000" dirty="0"/>
              <a:t>(Objective 11.5)</a:t>
            </a:r>
            <a:endParaRPr lang="en-US" sz="3000" dirty="0"/>
          </a:p>
        </p:txBody>
      </p:sp>
      <p:sp>
        <p:nvSpPr>
          <p:cNvPr id="3" name="Content Placeholder 2"/>
          <p:cNvSpPr>
            <a:spLocks noGrp="1"/>
          </p:cNvSpPr>
          <p:nvPr>
            <p:ph idx="1"/>
          </p:nvPr>
        </p:nvSpPr>
        <p:spPr>
          <a:xfrm>
            <a:off x="457200" y="1600200"/>
            <a:ext cx="8358649" cy="4724399"/>
          </a:xfrm>
        </p:spPr>
        <p:txBody>
          <a:bodyPr>
            <a:normAutofit/>
          </a:bodyPr>
          <a:lstStyle/>
          <a:p>
            <a:pPr>
              <a:spcBef>
                <a:spcPts val="0"/>
              </a:spcBef>
              <a:spcAft>
                <a:spcPts val="2400"/>
              </a:spcAft>
            </a:pPr>
            <a:r>
              <a:rPr lang="en-US" dirty="0">
                <a:solidFill>
                  <a:srgbClr val="007FA3"/>
                </a:solidFill>
              </a:rPr>
              <a:t>Advantages</a:t>
            </a:r>
          </a:p>
          <a:p>
            <a:pPr lvl="1">
              <a:spcBef>
                <a:spcPts val="0"/>
              </a:spcBef>
              <a:spcAft>
                <a:spcPts val="2400"/>
              </a:spcAft>
            </a:pPr>
            <a:r>
              <a:rPr lang="en-US" dirty="0"/>
              <a:t>Customized to provide information to a variety of users based on their needs</a:t>
            </a:r>
          </a:p>
          <a:p>
            <a:pPr lvl="1">
              <a:spcBef>
                <a:spcPts val="0"/>
              </a:spcBef>
              <a:spcAft>
                <a:spcPts val="2400"/>
              </a:spcAft>
            </a:pPr>
            <a:r>
              <a:rPr lang="en-US" dirty="0"/>
              <a:t>Process data much faster than pure relational databases</a:t>
            </a:r>
          </a:p>
        </p:txBody>
      </p:sp>
    </p:spTree>
    <p:extLst>
      <p:ext uri="{BB962C8B-B14F-4D97-AF65-F5344CB8AC3E}">
        <p14:creationId xmlns:p14="http://schemas.microsoft.com/office/powerpoint/2010/main" val="181015287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2522</Words>
  <Application>Microsoft Office PowerPoint</Application>
  <PresentationFormat>On-screen Show (4:3)</PresentationFormat>
  <Paragraphs>311</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Narrow</vt:lpstr>
      <vt:lpstr>Noto Sans Symbols</vt:lpstr>
      <vt:lpstr>Times New Roman</vt:lpstr>
      <vt:lpstr>Verdana</vt:lpstr>
      <vt:lpstr>508 Lecture</vt:lpstr>
      <vt:lpstr>Technology in Action</vt:lpstr>
      <vt:lpstr>Learning Objectives (1 of 2)</vt:lpstr>
      <vt:lpstr>Learning Objectives (2 of 2)</vt:lpstr>
      <vt:lpstr>Database Advantages The Need for Databases (2 of 2) (Objective 11.1)</vt:lpstr>
      <vt:lpstr>Database Advantages Advantages of Using Databases (Objective 11.2)</vt:lpstr>
      <vt:lpstr>Database Types Relational Databases (Objective 11.3)</vt:lpstr>
      <vt:lpstr>Database Types Object-Oriented Databases (Objective 11.4)</vt:lpstr>
      <vt:lpstr>Database Types Multidimensional Databases (1 of 2) (Objective 11.5)</vt:lpstr>
      <vt:lpstr>Database Types Multidimensional Databases (2 of 2) (Objective 11.5)</vt:lpstr>
      <vt:lpstr>Database Basics Database Components and Functions (1 of 4) (Objective 11.6)</vt:lpstr>
      <vt:lpstr>Database Basics Database Components and Functions (2 of 4) (Objective 11.6)</vt:lpstr>
      <vt:lpstr>Database Basics Database Components and Functions (3 of 4) (Objective 11.6)</vt:lpstr>
      <vt:lpstr>Database Basics Database Components and Functions (4 of 4) (Objective 11.6)</vt:lpstr>
      <vt:lpstr>Database Building Blocks Inputting and Managing Data (1 of 2) (Objective 11.7)</vt:lpstr>
      <vt:lpstr>Database Building Blocks Inputting and Managing Data (2 of 2) (Objective 11.7)</vt:lpstr>
      <vt:lpstr>Data Warehousing and Storage Data Warehouses and Data Marts (1 of 3) (Objective 11.8)</vt:lpstr>
      <vt:lpstr>Data Warehousing and Storage Data Warehouses and Data Marts (2 of 3) (Objective 11.8)</vt:lpstr>
      <vt:lpstr>Data Warehousing and Storage Data Warehouses and Data Marts (3 of 3) (Objective 11.8)</vt:lpstr>
      <vt:lpstr>Data Warehousing and Storage Data Mining  (Objective 11.9)</vt:lpstr>
      <vt:lpstr>Using Databases to Make Business Decisions Business Information Systems (1 of 6) (Objective 11.10)</vt:lpstr>
      <vt:lpstr>Using Databases to Make Business Decisions Business Information Systems (2 of 6) (Objective 11.10)</vt:lpstr>
      <vt:lpstr>Using Databases to Make Business Decisions Business Information Systems (3 of 6) (Objective 11.10)</vt:lpstr>
      <vt:lpstr>Using Databases to Make Business Decisions Business Information Systems (4 of 6) (Objective 11.10)</vt:lpstr>
      <vt:lpstr>Using Databases to Make Business Decisions Business Information Systems (5 of 6) (Objective 11.10)</vt:lpstr>
      <vt:lpstr>Using Databases to Make Business Decisions Business Information Systems (6 of 6) (Objective 11.10)</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11</dc:subject>
  <dc:creator/>
  <cp:lastModifiedBy/>
  <cp:revision>1</cp:revision>
  <dcterms:created xsi:type="dcterms:W3CDTF">2017-01-24T02:43:43Z</dcterms:created>
  <dcterms:modified xsi:type="dcterms:W3CDTF">2018-09-13T16:31:25Z</dcterms:modified>
</cp:coreProperties>
</file>