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earthtimes.org/energy/water-shortages-in-middle-east-could-mean-further-oil-hikes/554/" TargetMode="External"/><Relationship Id="rId1" Type="http://schemas.openxmlformats.org/officeDocument/2006/relationships/image" Target="../media/image5.jpg"/><Relationship Id="rId6" Type="http://schemas.openxmlformats.org/officeDocument/2006/relationships/hyperlink" Target="https://www.newscientist.com/article/mg23030703-200-a-looming-water-crisis-demands-creative-thinking/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://bestsellermagazine.com/news/Silver-Once-Again-Gets-Tossed-in-the-Meat-Grinder,-Billions-of-Dollars-Wiped-Ou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earthtimes.org/energy/water-shortages-in-middle-east-could-mean-further-oil-hikes/554/" TargetMode="External"/><Relationship Id="rId1" Type="http://schemas.openxmlformats.org/officeDocument/2006/relationships/image" Target="../media/image5.jpg"/><Relationship Id="rId6" Type="http://schemas.openxmlformats.org/officeDocument/2006/relationships/hyperlink" Target="https://www.newscientist.com/article/mg23030703-200-a-looming-water-crisis-demands-creative-thinking/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://bestsellermagazine.com/news/Silver-Once-Again-Gets-Tossed-in-the-Meat-Grinder,-Billions-of-Dollars-Wiped-Ou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EB1E2-D916-428C-A773-510EF74A30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3DE582-3883-45DF-A849-835C1B70954B}" type="pres">
      <dgm:prSet presAssocID="{0F7EB1E2-D916-428C-A773-510EF74A30E9}" presName="Name0" presStyleCnt="0">
        <dgm:presLayoutVars>
          <dgm:chMax/>
          <dgm:chPref/>
          <dgm:dir/>
        </dgm:presLayoutVars>
      </dgm:prSet>
      <dgm:spPr/>
    </dgm:pt>
  </dgm:ptLst>
  <dgm:cxnLst>
    <dgm:cxn modelId="{B5E446F0-CCEF-444C-8E1E-E9C15A4D5F90}" type="presOf" srcId="{0F7EB1E2-D916-428C-A773-510EF74A30E9}" destId="{7C3DE582-3883-45DF-A849-835C1B70954B}" srcOrd="0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E2E2E-7819-41BA-BE47-ADCAAE7274F8}" type="doc">
      <dgm:prSet loTypeId="urn:microsoft.com/office/officeart/2011/layout/RadialPictureLis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AF07D-6F85-4499-8F1D-55E12F462BC0}">
      <dgm:prSet phldrT="[Text]"/>
      <dgm:spPr/>
      <dgm:t>
        <a:bodyPr/>
        <a:lstStyle/>
        <a:p>
          <a:r>
            <a:rPr lang="en-US" dirty="0"/>
            <a:t>Water Demand</a:t>
          </a:r>
        </a:p>
      </dgm:t>
    </dgm:pt>
    <dgm:pt modelId="{6BDEAE73-77CE-4FA1-8100-D25D87080A51}" type="parTrans" cxnId="{D6A1DAD7-0A77-4132-968F-C13AE2C2FC97}">
      <dgm:prSet/>
      <dgm:spPr/>
      <dgm:t>
        <a:bodyPr/>
        <a:lstStyle/>
        <a:p>
          <a:endParaRPr lang="en-US"/>
        </a:p>
      </dgm:t>
    </dgm:pt>
    <dgm:pt modelId="{7659CF91-8C29-4A1D-BB12-07BCA5F13F67}" type="sibTrans" cxnId="{D6A1DAD7-0A77-4132-968F-C13AE2C2FC97}">
      <dgm:prSet/>
      <dgm:spPr/>
      <dgm:t>
        <a:bodyPr/>
        <a:lstStyle/>
        <a:p>
          <a:endParaRPr lang="en-US"/>
        </a:p>
      </dgm:t>
    </dgm:pt>
    <dgm:pt modelId="{4495BFA0-26BE-4C66-96FF-6C3F061E71A3}">
      <dgm:prSet phldrT="[Text]"/>
      <dgm:spPr/>
      <dgm:t>
        <a:bodyPr/>
        <a:lstStyle/>
        <a:p>
          <a:r>
            <a:rPr lang="en-US" dirty="0"/>
            <a:t>Projected to increase by 55% between 2000 &amp; 2050</a:t>
          </a:r>
        </a:p>
      </dgm:t>
    </dgm:pt>
    <dgm:pt modelId="{81FD5F05-EB4A-4E2F-8991-F18CCE6A8D64}" type="parTrans" cxnId="{AE186148-438F-487B-95D0-3905EA4113AF}">
      <dgm:prSet/>
      <dgm:spPr/>
      <dgm:t>
        <a:bodyPr/>
        <a:lstStyle/>
        <a:p>
          <a:endParaRPr lang="en-US"/>
        </a:p>
      </dgm:t>
    </dgm:pt>
    <dgm:pt modelId="{802A112E-29B0-4957-8915-A6E02A1E9F3D}" type="sibTrans" cxnId="{AE186148-438F-487B-95D0-3905EA4113AF}">
      <dgm:prSet/>
      <dgm:spPr/>
      <dgm:t>
        <a:bodyPr/>
        <a:lstStyle/>
        <a:p>
          <a:endParaRPr lang="en-US"/>
        </a:p>
      </dgm:t>
    </dgm:pt>
    <dgm:pt modelId="{71B7AD2E-FEB4-499D-904B-B525C1155BD8}">
      <dgm:prSet phldrT="[Text]"/>
      <dgm:spPr/>
      <dgm:t>
        <a:bodyPr/>
        <a:lstStyle/>
        <a:p>
          <a:r>
            <a:rPr lang="en-US" dirty="0"/>
            <a:t>Much of the demand is driven by agriculture which accounts for 70% of global freshwater</a:t>
          </a:r>
        </a:p>
      </dgm:t>
    </dgm:pt>
    <dgm:pt modelId="{AF0591B6-95CD-4106-89A4-1CAA37E42DF0}" type="parTrans" cxnId="{860435AF-5F08-4A19-AA5D-5C67292D3787}">
      <dgm:prSet/>
      <dgm:spPr/>
      <dgm:t>
        <a:bodyPr/>
        <a:lstStyle/>
        <a:p>
          <a:endParaRPr lang="en-US"/>
        </a:p>
      </dgm:t>
    </dgm:pt>
    <dgm:pt modelId="{21E61473-07F7-4629-8656-E827D1D69B1C}" type="sibTrans" cxnId="{860435AF-5F08-4A19-AA5D-5C67292D3787}">
      <dgm:prSet/>
      <dgm:spPr/>
      <dgm:t>
        <a:bodyPr/>
        <a:lstStyle/>
        <a:p>
          <a:endParaRPr lang="en-US"/>
        </a:p>
      </dgm:t>
    </dgm:pt>
    <dgm:pt modelId="{0438D07F-A020-4493-A9E4-B3A371145026}">
      <dgm:prSet phldrT="[Text]"/>
      <dgm:spPr/>
      <dgm:t>
        <a:bodyPr/>
        <a:lstStyle/>
        <a:p>
          <a:r>
            <a:rPr lang="en-US" dirty="0"/>
            <a:t>And food production will need to grow by 69% by 2035 to feed growing populations</a:t>
          </a:r>
        </a:p>
      </dgm:t>
    </dgm:pt>
    <dgm:pt modelId="{9CCE5D5A-E7F7-4248-BEFD-EA9DAEB6AE43}" type="parTrans" cxnId="{DFD65B7E-EB6C-40F3-9FF7-71FA2C561F65}">
      <dgm:prSet/>
      <dgm:spPr/>
      <dgm:t>
        <a:bodyPr/>
        <a:lstStyle/>
        <a:p>
          <a:endParaRPr lang="en-US"/>
        </a:p>
      </dgm:t>
    </dgm:pt>
    <dgm:pt modelId="{9DDAEEE8-D121-4CE6-B93C-6B2FF890F277}" type="sibTrans" cxnId="{DFD65B7E-EB6C-40F3-9FF7-71FA2C561F65}">
      <dgm:prSet/>
      <dgm:spPr/>
      <dgm:t>
        <a:bodyPr/>
        <a:lstStyle/>
        <a:p>
          <a:endParaRPr lang="en-US"/>
        </a:p>
      </dgm:t>
    </dgm:pt>
    <dgm:pt modelId="{34EB122B-8107-426E-87A4-D5CDBCC2362D}" type="pres">
      <dgm:prSet presAssocID="{D9BE2E2E-7819-41BA-BE47-ADCAAE7274F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F96679A-8CD3-499E-A2F8-D699632DC93E}" type="pres">
      <dgm:prSet presAssocID="{5EDAF07D-6F85-4499-8F1D-55E12F462BC0}" presName="Parent" presStyleLbl="node1" presStyleIdx="0" presStyleCnt="2">
        <dgm:presLayoutVars>
          <dgm:chMax val="4"/>
          <dgm:chPref val="3"/>
        </dgm:presLayoutVars>
      </dgm:prSet>
      <dgm:spPr>
        <a:prstGeom prst="teardrop">
          <a:avLst/>
        </a:prstGeom>
      </dgm:spPr>
    </dgm:pt>
    <dgm:pt modelId="{0A44E31A-E041-42B5-868D-D0B287C11727}" type="pres">
      <dgm:prSet presAssocID="{4495BFA0-26BE-4C66-96FF-6C3F061E71A3}" presName="Accent" presStyleLbl="node1" presStyleIdx="1" presStyleCnt="2"/>
      <dgm:spPr/>
    </dgm:pt>
    <dgm:pt modelId="{5A117ACD-E64F-42DF-938F-74739605E168}" type="pres">
      <dgm:prSet presAssocID="{4495BFA0-26BE-4C66-96FF-6C3F061E71A3}" presName="Image1" presStyleLbl="fgImgPlace1" presStyleIdx="0" presStyleCnt="3" custScaleX="100000" custLinFactNeighborX="1785" custLinFactNeighborY="-1927"/>
      <dgm:spPr>
        <a:prstGeom prst="teardrop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3A5A2035-63D5-4037-9B7A-05EF7943ED0D}" type="pres">
      <dgm:prSet presAssocID="{4495BFA0-26BE-4C66-96FF-6C3F061E71A3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A5F0A6F-1FD3-4A64-A359-0EC352E47721}" type="pres">
      <dgm:prSet presAssocID="{71B7AD2E-FEB4-499D-904B-B525C1155BD8}" presName="Image2" presStyleCnt="0"/>
      <dgm:spPr/>
    </dgm:pt>
    <dgm:pt modelId="{B20C28F2-E789-4679-8C49-31384717266C}" type="pres">
      <dgm:prSet presAssocID="{71B7AD2E-FEB4-499D-904B-B525C1155BD8}" presName="Image" presStyleLbl="fgImgPlace1" presStyleIdx="1" presStyleCnt="3"/>
      <dgm:spPr>
        <a:prstGeom prst="teardrop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</dgm:spPr>
    </dgm:pt>
    <dgm:pt modelId="{BCE2FDFE-82AF-4207-8971-FCD683A5131A}" type="pres">
      <dgm:prSet presAssocID="{71B7AD2E-FEB4-499D-904B-B525C1155BD8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6D68FC4-3350-4063-8E5E-44BF36960901}" type="pres">
      <dgm:prSet presAssocID="{0438D07F-A020-4493-A9E4-B3A371145026}" presName="Image3" presStyleCnt="0"/>
      <dgm:spPr/>
    </dgm:pt>
    <dgm:pt modelId="{2F440897-0924-45DF-84AB-A11AD0812E7F}" type="pres">
      <dgm:prSet presAssocID="{0438D07F-A020-4493-A9E4-B3A371145026}" presName="Image" presStyleLbl="fgImgPlace1" presStyleIdx="2" presStyleCnt="3"/>
      <dgm:spPr>
        <a:prstGeom prst="teardrop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</dgm:spPr>
    </dgm:pt>
    <dgm:pt modelId="{D5D9097F-616C-43C0-B056-48E864F3EDD8}" type="pres">
      <dgm:prSet presAssocID="{0438D07F-A020-4493-A9E4-B3A371145026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5024C02-6039-47FC-8DBF-606ADAF8B805}" type="presOf" srcId="{4495BFA0-26BE-4C66-96FF-6C3F061E71A3}" destId="{3A5A2035-63D5-4037-9B7A-05EF7943ED0D}" srcOrd="0" destOrd="0" presId="urn:microsoft.com/office/officeart/2011/layout/RadialPictureList"/>
    <dgm:cxn modelId="{81077E25-2DC1-42E7-BC9F-44884B9E159C}" type="presOf" srcId="{5EDAF07D-6F85-4499-8F1D-55E12F462BC0}" destId="{3F96679A-8CD3-499E-A2F8-D699632DC93E}" srcOrd="0" destOrd="0" presId="urn:microsoft.com/office/officeart/2011/layout/RadialPictureList"/>
    <dgm:cxn modelId="{AE186148-438F-487B-95D0-3905EA4113AF}" srcId="{5EDAF07D-6F85-4499-8F1D-55E12F462BC0}" destId="{4495BFA0-26BE-4C66-96FF-6C3F061E71A3}" srcOrd="0" destOrd="0" parTransId="{81FD5F05-EB4A-4E2F-8991-F18CCE6A8D64}" sibTransId="{802A112E-29B0-4957-8915-A6E02A1E9F3D}"/>
    <dgm:cxn modelId="{7B2DD048-08BE-49EC-B3D6-DF0F6BB33913}" type="presOf" srcId="{71B7AD2E-FEB4-499D-904B-B525C1155BD8}" destId="{BCE2FDFE-82AF-4207-8971-FCD683A5131A}" srcOrd="0" destOrd="0" presId="urn:microsoft.com/office/officeart/2011/layout/RadialPictureList"/>
    <dgm:cxn modelId="{DFD65B7E-EB6C-40F3-9FF7-71FA2C561F65}" srcId="{5EDAF07D-6F85-4499-8F1D-55E12F462BC0}" destId="{0438D07F-A020-4493-A9E4-B3A371145026}" srcOrd="2" destOrd="0" parTransId="{9CCE5D5A-E7F7-4248-BEFD-EA9DAEB6AE43}" sibTransId="{9DDAEEE8-D121-4CE6-B93C-6B2FF890F277}"/>
    <dgm:cxn modelId="{860435AF-5F08-4A19-AA5D-5C67292D3787}" srcId="{5EDAF07D-6F85-4499-8F1D-55E12F462BC0}" destId="{71B7AD2E-FEB4-499D-904B-B525C1155BD8}" srcOrd="1" destOrd="0" parTransId="{AF0591B6-95CD-4106-89A4-1CAA37E42DF0}" sibTransId="{21E61473-07F7-4629-8656-E827D1D69B1C}"/>
    <dgm:cxn modelId="{D6A1DAD7-0A77-4132-968F-C13AE2C2FC97}" srcId="{D9BE2E2E-7819-41BA-BE47-ADCAAE7274F8}" destId="{5EDAF07D-6F85-4499-8F1D-55E12F462BC0}" srcOrd="0" destOrd="0" parTransId="{6BDEAE73-77CE-4FA1-8100-D25D87080A51}" sibTransId="{7659CF91-8C29-4A1D-BB12-07BCA5F13F67}"/>
    <dgm:cxn modelId="{EDA69CDB-F8B5-4CCC-9B02-23ECD187CE2C}" type="presOf" srcId="{D9BE2E2E-7819-41BA-BE47-ADCAAE7274F8}" destId="{34EB122B-8107-426E-87A4-D5CDBCC2362D}" srcOrd="0" destOrd="0" presId="urn:microsoft.com/office/officeart/2011/layout/RadialPictureList"/>
    <dgm:cxn modelId="{BB2648DF-BCD9-4084-A90D-B0D910075E14}" type="presOf" srcId="{0438D07F-A020-4493-A9E4-B3A371145026}" destId="{D5D9097F-616C-43C0-B056-48E864F3EDD8}" srcOrd="0" destOrd="0" presId="urn:microsoft.com/office/officeart/2011/layout/RadialPictureList"/>
    <dgm:cxn modelId="{32425C5A-1B5B-47E4-8D79-11A9BC8C3339}" type="presParOf" srcId="{34EB122B-8107-426E-87A4-D5CDBCC2362D}" destId="{3F96679A-8CD3-499E-A2F8-D699632DC93E}" srcOrd="0" destOrd="0" presId="urn:microsoft.com/office/officeart/2011/layout/RadialPictureList"/>
    <dgm:cxn modelId="{D78905CB-1A1C-4FC7-8805-26CC372A583C}" type="presParOf" srcId="{34EB122B-8107-426E-87A4-D5CDBCC2362D}" destId="{0A44E31A-E041-42B5-868D-D0B287C11727}" srcOrd="1" destOrd="0" presId="urn:microsoft.com/office/officeart/2011/layout/RadialPictureList"/>
    <dgm:cxn modelId="{29C73BC7-64A9-4339-BB28-C798311E5044}" type="presParOf" srcId="{34EB122B-8107-426E-87A4-D5CDBCC2362D}" destId="{5A117ACD-E64F-42DF-938F-74739605E168}" srcOrd="2" destOrd="0" presId="urn:microsoft.com/office/officeart/2011/layout/RadialPictureList"/>
    <dgm:cxn modelId="{D9152A96-1650-4CBC-84CE-DBDB439F0062}" type="presParOf" srcId="{34EB122B-8107-426E-87A4-D5CDBCC2362D}" destId="{3A5A2035-63D5-4037-9B7A-05EF7943ED0D}" srcOrd="3" destOrd="0" presId="urn:microsoft.com/office/officeart/2011/layout/RadialPictureList"/>
    <dgm:cxn modelId="{64CA89EA-D157-4E4C-99AB-A436D8D72897}" type="presParOf" srcId="{34EB122B-8107-426E-87A4-D5CDBCC2362D}" destId="{FA5F0A6F-1FD3-4A64-A359-0EC352E47721}" srcOrd="4" destOrd="0" presId="urn:microsoft.com/office/officeart/2011/layout/RadialPictureList"/>
    <dgm:cxn modelId="{080E0BE6-8972-4C27-B4F6-E3A94CDE6806}" type="presParOf" srcId="{FA5F0A6F-1FD3-4A64-A359-0EC352E47721}" destId="{B20C28F2-E789-4679-8C49-31384717266C}" srcOrd="0" destOrd="0" presId="urn:microsoft.com/office/officeart/2011/layout/RadialPictureList"/>
    <dgm:cxn modelId="{87097EC8-9B9C-425A-9009-6591EDCF6E91}" type="presParOf" srcId="{34EB122B-8107-426E-87A4-D5CDBCC2362D}" destId="{BCE2FDFE-82AF-4207-8971-FCD683A5131A}" srcOrd="5" destOrd="0" presId="urn:microsoft.com/office/officeart/2011/layout/RadialPictureList"/>
    <dgm:cxn modelId="{44D0565B-1872-40E2-AB7A-14437C06A317}" type="presParOf" srcId="{34EB122B-8107-426E-87A4-D5CDBCC2362D}" destId="{A6D68FC4-3350-4063-8E5E-44BF36960901}" srcOrd="6" destOrd="0" presId="urn:microsoft.com/office/officeart/2011/layout/RadialPictureList"/>
    <dgm:cxn modelId="{1CD83FC5-67D1-4CE5-B1CC-FAF68A7B33FC}" type="presParOf" srcId="{A6D68FC4-3350-4063-8E5E-44BF36960901}" destId="{2F440897-0924-45DF-84AB-A11AD0812E7F}" srcOrd="0" destOrd="0" presId="urn:microsoft.com/office/officeart/2011/layout/RadialPictureList"/>
    <dgm:cxn modelId="{EB34D3AF-AA3F-48B5-B38C-A9D48DB1181F}" type="presParOf" srcId="{34EB122B-8107-426E-87A4-D5CDBCC2362D}" destId="{D5D9097F-616C-43C0-B056-48E864F3EDD8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6679A-8CD3-499E-A2F8-D699632DC93E}">
      <dsp:nvSpPr>
        <dsp:cNvPr id="0" name=""/>
        <dsp:cNvSpPr/>
      </dsp:nvSpPr>
      <dsp:spPr>
        <a:xfrm>
          <a:off x="1541625" y="1433779"/>
          <a:ext cx="2578616" cy="2578743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Water Demand</a:t>
          </a:r>
        </a:p>
      </dsp:txBody>
      <dsp:txXfrm>
        <a:off x="1919255" y="1811427"/>
        <a:ext cx="1823356" cy="1823447"/>
      </dsp:txXfrm>
    </dsp:sp>
    <dsp:sp modelId="{0A44E31A-E041-42B5-868D-D0B287C11727}">
      <dsp:nvSpPr>
        <dsp:cNvPr id="0" name=""/>
        <dsp:cNvSpPr/>
      </dsp:nvSpPr>
      <dsp:spPr>
        <a:xfrm>
          <a:off x="211869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17ACD-E64F-42DF-938F-74739605E168}">
      <dsp:nvSpPr>
        <dsp:cNvPr id="0" name=""/>
        <dsp:cNvSpPr/>
      </dsp:nvSpPr>
      <dsp:spPr>
        <a:xfrm>
          <a:off x="4064003" y="430167"/>
          <a:ext cx="1381373" cy="1381760"/>
        </a:xfrm>
        <a:prstGeom prst="teardrop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5A2035-63D5-4037-9B7A-05EF7943ED0D}">
      <dsp:nvSpPr>
        <dsp:cNvPr id="0" name=""/>
        <dsp:cNvSpPr/>
      </dsp:nvSpPr>
      <dsp:spPr>
        <a:xfrm>
          <a:off x="5525498" y="479010"/>
          <a:ext cx="1849022" cy="13373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Projected to increase by 55% between 2000 &amp; 2050</a:t>
          </a:r>
        </a:p>
      </dsp:txBody>
      <dsp:txXfrm>
        <a:off x="5525498" y="479010"/>
        <a:ext cx="1849022" cy="1337327"/>
      </dsp:txXfrm>
    </dsp:sp>
    <dsp:sp modelId="{B20C28F2-E789-4679-8C49-31384717266C}">
      <dsp:nvSpPr>
        <dsp:cNvPr id="0" name=""/>
        <dsp:cNvSpPr/>
      </dsp:nvSpPr>
      <dsp:spPr>
        <a:xfrm>
          <a:off x="4573251" y="2028748"/>
          <a:ext cx="1381373" cy="1381760"/>
        </a:xfrm>
        <a:prstGeom prst="teardrop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E2FDFE-82AF-4207-8971-FCD683A5131A}">
      <dsp:nvSpPr>
        <dsp:cNvPr id="0" name=""/>
        <dsp:cNvSpPr/>
      </dsp:nvSpPr>
      <dsp:spPr>
        <a:xfrm>
          <a:off x="6067107" y="2048256"/>
          <a:ext cx="1849022" cy="13373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Much of the demand is driven by agriculture which accounts for 70% of global freshwater</a:t>
          </a:r>
        </a:p>
      </dsp:txBody>
      <dsp:txXfrm>
        <a:off x="6067107" y="2048256"/>
        <a:ext cx="1849022" cy="1337327"/>
      </dsp:txXfrm>
    </dsp:sp>
    <dsp:sp modelId="{2F440897-0924-45DF-84AB-A11AD0812E7F}">
      <dsp:nvSpPr>
        <dsp:cNvPr id="0" name=""/>
        <dsp:cNvSpPr/>
      </dsp:nvSpPr>
      <dsp:spPr>
        <a:xfrm>
          <a:off x="4039346" y="3622920"/>
          <a:ext cx="1381373" cy="1381760"/>
        </a:xfrm>
        <a:prstGeom prst="teardrop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D9097F-616C-43C0-B056-48E864F3EDD8}">
      <dsp:nvSpPr>
        <dsp:cNvPr id="0" name=""/>
        <dsp:cNvSpPr/>
      </dsp:nvSpPr>
      <dsp:spPr>
        <a:xfrm>
          <a:off x="5525498" y="3651097"/>
          <a:ext cx="1849022" cy="13373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And food production will need to grow by 69% by 2035 to feed growing populations</a:t>
          </a:r>
        </a:p>
      </dsp:txBody>
      <dsp:txXfrm>
        <a:off x="5525498" y="3651097"/>
        <a:ext cx="1849022" cy="133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ityofsanbenito.com/142/Utilities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5626-B892-4582-9FC3-940B9A68F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Conservation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D21DB-1380-43BF-8F92-0EBDD033F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Afeefah</a:t>
            </a:r>
            <a:r>
              <a:rPr lang="en-US" dirty="0"/>
              <a:t> </a:t>
            </a:r>
            <a:r>
              <a:rPr lang="en-US" dirty="0" err="1"/>
              <a:t>manzoor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2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D7307-36F7-47F8-9931-AB5BAC7C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FF7873-0DD0-4FEA-8FE9-8DD8AEA43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2284447-B84C-4C3B-98EA-03E44DB7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621C8B-4C10-4017-A065-C6C2AF6429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213" r="31808" b="-1"/>
          <a:stretch/>
        </p:blipFill>
        <p:spPr>
          <a:xfrm>
            <a:off x="1" y="10"/>
            <a:ext cx="7552944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0E084-3765-4F4D-AD43-DDB43996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20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D2CF979-0F0E-4E68-A483-DBF0A635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76EFE-0BBA-4971-8AA4-98D9F674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Benefits of Water Conservation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9B285-6454-4739-8E82-92035BE1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Saves Money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Protects drinking water resources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Minimizes water pollution and health risks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Reduces the need for costly water supply and new wastewater treatment facilities 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Maintains the health of aquatic environments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Saves energy used to pump, heat, and treat water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/>
              <a:t>From:https://www.ecotechwater.com/Health/Water%20Consevation.html</a:t>
            </a:r>
          </a:p>
        </p:txBody>
      </p:sp>
    </p:spTree>
    <p:extLst>
      <p:ext uri="{BB962C8B-B14F-4D97-AF65-F5344CB8AC3E}">
        <p14:creationId xmlns:p14="http://schemas.microsoft.com/office/powerpoint/2010/main" val="240204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2F1ECD-968B-4444-8175-0C9FD8A95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010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1A5233-544F-459A-BA3F-C6BC1FE8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5304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354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Water Conservation</vt:lpstr>
      <vt:lpstr>Benefits of Water Conservation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Conservation</dc:title>
  <dc:creator>Fefe-PC</dc:creator>
  <cp:lastModifiedBy> </cp:lastModifiedBy>
  <cp:revision>3</cp:revision>
  <dcterms:created xsi:type="dcterms:W3CDTF">2018-12-12T21:14:58Z</dcterms:created>
  <dcterms:modified xsi:type="dcterms:W3CDTF">2018-12-12T21:29:48Z</dcterms:modified>
</cp:coreProperties>
</file>