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60" r:id="rId5"/>
    <p:sldId id="261" r:id="rId6"/>
    <p:sldId id="262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83" r:id="rId25"/>
    <p:sldId id="284" r:id="rId26"/>
    <p:sldId id="263" r:id="rId27"/>
    <p:sldId id="265" r:id="rId28"/>
    <p:sldId id="266" r:id="rId29"/>
    <p:sldId id="267" r:id="rId30"/>
    <p:sldId id="268" r:id="rId31"/>
    <p:sldId id="269" r:id="rId32"/>
    <p:sldId id="270" r:id="rId33"/>
    <p:sldId id="274" r:id="rId34"/>
    <p:sldId id="271" r:id="rId35"/>
    <p:sldId id="272" r:id="rId36"/>
    <p:sldId id="273" r:id="rId37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61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ED65D322-6410-4BB7-AAF0-EAF60BB18F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1E09791C-4E03-4C0C-BD90-6BBDFAF0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0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31B78F5D-CB61-4A5A-B107-4FAEAA6C9882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D6059A5D-0F00-4D32-80E0-723C8DDB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24C98-16F6-44BC-9056-16E5DA66225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Courier New" pitchFamily="49" charset="0"/>
              </a:rPr>
              <a:t>javadoc.exe</a:t>
            </a:r>
            <a:r>
              <a:rPr lang="en-US" altLang="en-US"/>
              <a:t> is in the JDK...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</a:rPr>
              <a:t>\bin</a:t>
            </a:r>
            <a:r>
              <a:rPr lang="en-US" altLang="en-US"/>
              <a:t> folder.  To run javadoc from the command line, set path to include the ...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</a:rPr>
              <a:t>\bin</a:t>
            </a:r>
            <a:r>
              <a:rPr lang="en-US" altLang="en-US"/>
              <a:t> folder  and enter: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Courier New" pitchFamily="49" charset="0"/>
              </a:rPr>
              <a:t>C&gt; javadoc MyFile1.java  MyFile2.java  ...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Enter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Courier New" pitchFamily="49" charset="0"/>
              </a:rPr>
              <a:t>C&gt;  javadoc ?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to see the list of all the options and the general command syntax.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1pPr>
            <a:lvl2pPr marL="764124" indent="-293894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2pPr>
            <a:lvl3pPr marL="117557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3pPr>
            <a:lvl4pPr marL="164580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4pPr>
            <a:lvl5pPr marL="211603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5pPr>
            <a:lvl6pPr marL="258626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6pPr>
            <a:lvl7pPr marL="305649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7pPr>
            <a:lvl8pPr marL="352672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8pPr>
            <a:lvl9pPr marL="399695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200"/>
              <a:t>©A+ Computer Science     www.apluscompsci.com                 </a:t>
            </a:r>
            <a:fld id="{720E88E5-92A0-4E20-B306-35E9C4550B2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600"/>
              <a:t> is a method used to print values on the console window.  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600"/>
              <a:t> can be used to set the number of decimal when printing a decimal number.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600"/>
              <a:t> can be used to print any type of data.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1pPr>
            <a:lvl2pPr marL="722785" indent="-277994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2pPr>
            <a:lvl3pPr marL="1111977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3pPr>
            <a:lvl4pPr marL="1556767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4pPr>
            <a:lvl5pPr marL="2001559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5pPr>
            <a:lvl6pPr marL="2446349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6pPr>
            <a:lvl7pPr marL="2891140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7pPr>
            <a:lvl8pPr marL="3335930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8pPr>
            <a:lvl9pPr marL="3780722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100"/>
              <a:t>©A+ Computer Science     www.apluscompsci.com                 </a:t>
            </a:r>
            <a:fld id="{93593C49-4B33-4F13-A345-20C27DD39D11}" type="slidenum">
              <a:rPr lang="en-US" altLang="en-US" sz="1100"/>
              <a:pPr eaLnBrk="1" hangingPunct="1"/>
              <a:t>16</a:t>
            </a:fld>
            <a:endParaRPr lang="en-US" altLang="en-US" sz="3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3325" y="704850"/>
            <a:ext cx="4681538" cy="35115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04" y="4452297"/>
            <a:ext cx="5194994" cy="42167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50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altLang="en-US" sz="1500"/>
              <a:t> is a class which must be instantiated before it can be used.  In other words, you must make a new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altLang="en-US" sz="1500"/>
              <a:t> if you want to use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altLang="en-US" sz="1500"/>
              <a:t>.   A reference must be used to store the location in memory of the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altLang="en-US" sz="1500"/>
              <a:t> object created.  </a:t>
            </a:r>
            <a:br>
              <a:rPr lang="en-US" altLang="en-US" sz="1500"/>
            </a:br>
            <a:endParaRPr lang="en-US" altLang="en-US" sz="1500"/>
          </a:p>
          <a:p>
            <a:pPr eaLnBrk="1" hangingPunct="1"/>
            <a:r>
              <a:rPr lang="en-US" altLang="en-US" sz="150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altLang="en-US" sz="1500"/>
              <a:t> is the parameter passed to the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altLang="en-US" sz="1500"/>
              <a:t> constructor so that Java will know to connect the new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altLang="en-US" sz="1500"/>
              <a:t> to the keyboard.  keyboard is a reference that will store the location/memory address of newly created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altLang="en-US" sz="1500"/>
              <a:t> object.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1pPr>
            <a:lvl2pPr marL="722785" indent="-277994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2pPr>
            <a:lvl3pPr marL="1111977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3pPr>
            <a:lvl4pPr marL="1556767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4pPr>
            <a:lvl5pPr marL="2001559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5pPr>
            <a:lvl6pPr marL="2446349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6pPr>
            <a:lvl7pPr marL="2891140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7pPr>
            <a:lvl8pPr marL="3335930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8pPr>
            <a:lvl9pPr marL="3780722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100"/>
              <a:t>©A+ Computer Science     www.apluscompsci.com                 </a:t>
            </a:r>
            <a:fld id="{F28296DE-5AA6-433D-BCE6-53DF6F78978D}" type="slidenum">
              <a:rPr lang="en-US" altLang="en-US" sz="1100"/>
              <a:pPr eaLnBrk="1" hangingPunct="1"/>
              <a:t>17</a:t>
            </a:fld>
            <a:endParaRPr lang="en-US" altLang="en-US" sz="3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500"/>
              <a:t>This chart lists the Scanner methods that will be used most frequently.  More Scanner methods will be introduced later.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1pPr>
            <a:lvl2pPr marL="722785" indent="-277994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2pPr>
            <a:lvl3pPr marL="1111977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3pPr>
            <a:lvl4pPr marL="1556767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4pPr>
            <a:lvl5pPr marL="2001559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5pPr>
            <a:lvl6pPr marL="2446349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6pPr>
            <a:lvl7pPr marL="2891140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7pPr>
            <a:lvl8pPr marL="3335930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8pPr>
            <a:lvl9pPr marL="3780722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100"/>
              <a:t>©A+ Computer Science     www.apluscompsci.com                 </a:t>
            </a:r>
            <a:fld id="{FC7F8319-5C67-42A8-8405-47656B2D2A27}" type="slidenum">
              <a:rPr lang="en-US" altLang="en-US" sz="1100"/>
              <a:pPr eaLnBrk="1" hangingPunct="1"/>
              <a:t>18</a:t>
            </a:fld>
            <a:endParaRPr lang="en-US" altLang="en-US" sz="3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3325" y="704850"/>
            <a:ext cx="4681538" cy="35115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04" y="4452297"/>
            <a:ext cx="5194994" cy="42167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500"/>
              <a:t>The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altLang="en-US" sz="1500"/>
              <a:t> method is used to tell a Scanner object to retrieve the next integer value entered.  </a:t>
            </a:r>
          </a:p>
          <a:p>
            <a:pPr eaLnBrk="1" hangingPunct="1"/>
            <a:r>
              <a:rPr lang="en-US" altLang="en-US" sz="1500"/>
              <a:t>In the example, the next integer typed in on the keyboard would be read in and placed in the integer variable num.  </a:t>
            </a:r>
          </a:p>
          <a:p>
            <a:pPr eaLnBrk="1" hangingPunct="1"/>
            <a:r>
              <a:rPr lang="en-US" altLang="en-US" sz="150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altLang="en-US" sz="1500"/>
              <a:t> will read up to the first whitespace value entered.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1pPr>
            <a:lvl2pPr marL="722785" indent="-277994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2pPr>
            <a:lvl3pPr marL="1111977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3pPr>
            <a:lvl4pPr marL="1556767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4pPr>
            <a:lvl5pPr marL="2001559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5pPr>
            <a:lvl6pPr marL="2446349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6pPr>
            <a:lvl7pPr marL="2891140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7pPr>
            <a:lvl8pPr marL="3335930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8pPr>
            <a:lvl9pPr marL="3780722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100"/>
              <a:t>©A+ Computer Science     www.apluscompsci.com                 </a:t>
            </a:r>
            <a:fld id="{7DCE136B-3E25-4E05-A2B0-D53666BA744A}" type="slidenum">
              <a:rPr lang="en-US" altLang="en-US" sz="1100"/>
              <a:pPr eaLnBrk="1" hangingPunct="1"/>
              <a:t>19</a:t>
            </a:fld>
            <a:endParaRPr lang="en-US" altLang="en-US" sz="3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3325" y="704850"/>
            <a:ext cx="4681538" cy="35115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04" y="4452297"/>
            <a:ext cx="5194994" cy="42167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500"/>
              <a:t>The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nextDouble()</a:t>
            </a:r>
            <a:r>
              <a:rPr lang="en-US" altLang="en-US" sz="1500"/>
              <a:t> method will read in the next numeric value entered.  Any integer or decimal value will be accepted.  </a:t>
            </a:r>
          </a:p>
          <a:p>
            <a:pPr eaLnBrk="1" hangingPunct="1"/>
            <a:r>
              <a:rPr lang="en-US" altLang="en-US" sz="1500"/>
              <a:t>In the example, the next numeric value entered on the keyboard would be read in and placed in variable num.</a:t>
            </a:r>
          </a:p>
          <a:p>
            <a:pPr eaLnBrk="1" hangingPunct="1"/>
            <a:r>
              <a:rPr lang="en-US" altLang="en-US" sz="1500">
                <a:latin typeface="Courier New" pitchFamily="49" charset="0"/>
                <a:cs typeface="Courier New" pitchFamily="49" charset="0"/>
              </a:rPr>
              <a:t>nextDouble()</a:t>
            </a:r>
            <a:r>
              <a:rPr lang="en-US" altLang="en-US" sz="1500"/>
              <a:t> will read up to the first whitespace value entered.</a:t>
            </a:r>
          </a:p>
          <a:p>
            <a:pPr eaLnBrk="1" hangingPunct="1"/>
            <a:endParaRPr lang="en-US" altLang="en-US" sz="1500"/>
          </a:p>
          <a:p>
            <a:pPr eaLnBrk="1" hangingPunct="1"/>
            <a:endParaRPr lang="en-US" altLang="en-US" sz="15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1pPr>
            <a:lvl2pPr marL="722785" indent="-277994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2pPr>
            <a:lvl3pPr marL="1111977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3pPr>
            <a:lvl4pPr marL="1556767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4pPr>
            <a:lvl5pPr marL="2001559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5pPr>
            <a:lvl6pPr marL="2446349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6pPr>
            <a:lvl7pPr marL="2891140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7pPr>
            <a:lvl8pPr marL="3335930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8pPr>
            <a:lvl9pPr marL="3780722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100"/>
              <a:t>©A+ Computer Science     www.apluscompsci.com                 </a:t>
            </a:r>
            <a:fld id="{83CCA81E-E023-4A43-BE0B-61D86D84F028}" type="slidenum">
              <a:rPr lang="en-US" altLang="en-US" sz="1100"/>
              <a:pPr eaLnBrk="1" hangingPunct="1"/>
              <a:t>20</a:t>
            </a:fld>
            <a:endParaRPr lang="en-US" altLang="en-US" sz="3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3325" y="704850"/>
            <a:ext cx="4681538" cy="35115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04" y="4452297"/>
            <a:ext cx="5194994" cy="42167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500"/>
              <a:t>The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next()</a:t>
            </a:r>
            <a:r>
              <a:rPr lang="en-US" altLang="en-US" sz="1500"/>
              <a:t> method will read in the next text value entered.  A numeric or non-numeric text value will be accepted.  </a:t>
            </a:r>
          </a:p>
          <a:p>
            <a:pPr eaLnBrk="1" hangingPunct="1"/>
            <a:r>
              <a:rPr lang="en-US" altLang="en-US" sz="1500"/>
              <a:t>In the example, the next text entered on the keyboard would be read in and placed in variable word.</a:t>
            </a:r>
          </a:p>
          <a:p>
            <a:pPr eaLnBrk="1" hangingPunct="1"/>
            <a:r>
              <a:rPr lang="en-US" altLang="en-US" sz="1500"/>
              <a:t>The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next()</a:t>
            </a:r>
            <a:r>
              <a:rPr lang="en-US" altLang="en-US" sz="1500"/>
              <a:t> method would read up to the first whitespace encountered.   Whitespace would be any space, any tab, or any enter key.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1pPr>
            <a:lvl2pPr marL="722785" indent="-277994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2pPr>
            <a:lvl3pPr marL="1111977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3pPr>
            <a:lvl4pPr marL="1556767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4pPr>
            <a:lvl5pPr marL="2001559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5pPr>
            <a:lvl6pPr marL="2446349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6pPr>
            <a:lvl7pPr marL="2891140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7pPr>
            <a:lvl8pPr marL="3335930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8pPr>
            <a:lvl9pPr marL="3780722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100"/>
              <a:t>©A+ Computer Science     www.apluscompsci.com                 </a:t>
            </a:r>
            <a:fld id="{9030CB70-C43D-4EB0-93AF-A5B7B23CD92E}" type="slidenum">
              <a:rPr lang="en-US" altLang="en-US" sz="1100"/>
              <a:pPr eaLnBrk="1" hangingPunct="1"/>
              <a:t>21</a:t>
            </a:fld>
            <a:endParaRPr lang="en-US" altLang="en-US" sz="3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3325" y="704850"/>
            <a:ext cx="4681538" cy="35115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04" y="4452297"/>
            <a:ext cx="5194994" cy="42167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500"/>
              <a:t>The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nextLine()</a:t>
            </a:r>
            <a:r>
              <a:rPr lang="en-US" altLang="en-US" sz="1500"/>
              <a:t> method will read in an entire line of text including the enter key.  Any text value entered will be accepted, including a line containing spaces.  </a:t>
            </a:r>
          </a:p>
          <a:p>
            <a:pPr eaLnBrk="1" hangingPunct="1"/>
            <a:endParaRPr lang="en-US" altLang="en-US" sz="1500"/>
          </a:p>
          <a:p>
            <a:pPr eaLnBrk="1" hangingPunct="1"/>
            <a:r>
              <a:rPr lang="en-US" altLang="en-US" sz="1500"/>
              <a:t>After 34 is typed in, enter must be pressed to get the system to register the 34.</a:t>
            </a:r>
          </a:p>
          <a:p>
            <a:pPr eaLnBrk="1" hangingPunct="1"/>
            <a:r>
              <a:rPr lang="en-US" altLang="en-US" sz="150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altLang="en-US" sz="1500"/>
              <a:t> reads in the 34 and stores it in num.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altLang="en-US" sz="1500"/>
              <a:t> reads up to the enter key(\n) typed in after the 34.</a:t>
            </a:r>
          </a:p>
          <a:p>
            <a:pPr eaLnBrk="1" hangingPunct="1"/>
            <a:r>
              <a:rPr lang="en-US" altLang="en-US" sz="1500"/>
              <a:t>A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nextLine()</a:t>
            </a:r>
            <a:r>
              <a:rPr lang="en-US" altLang="en-US" sz="1500"/>
              <a:t> is placed after the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altLang="en-US" sz="1500"/>
              <a:t> to read in the enter(\n).   The additional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nextLine()</a:t>
            </a:r>
            <a:r>
              <a:rPr lang="en-US" altLang="en-US" sz="1500"/>
              <a:t> picks up the enter(\n) left  behind by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altLang="en-US" sz="1500"/>
              <a:t>;</a:t>
            </a:r>
          </a:p>
          <a:p>
            <a:pPr eaLnBrk="1" hangingPunct="1"/>
            <a:r>
              <a:rPr lang="en-US" altLang="en-US" sz="1500"/>
              <a:t>Now,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nextLine()</a:t>
            </a:r>
            <a:r>
              <a:rPr lang="en-US" altLang="en-US" sz="1500"/>
              <a:t> can read in the line and store it in sentence.   The problem has been solved.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1pPr>
            <a:lvl2pPr marL="722785" indent="-277994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2pPr>
            <a:lvl3pPr marL="1111977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3pPr>
            <a:lvl4pPr marL="1556767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4pPr>
            <a:lvl5pPr marL="2001559" indent="-222396" defTabSz="923559" eaLnBrk="0" hangingPunct="0">
              <a:defRPr sz="3100" b="1">
                <a:solidFill>
                  <a:schemeClr val="tx1"/>
                </a:solidFill>
                <a:latin typeface="Tahoma" pitchFamily="34" charset="0"/>
              </a:defRPr>
            </a:lvl5pPr>
            <a:lvl6pPr marL="2446349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6pPr>
            <a:lvl7pPr marL="2891140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7pPr>
            <a:lvl8pPr marL="3335930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8pPr>
            <a:lvl9pPr marL="3780722" indent="-222396" defTabSz="923559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100"/>
              <a:t>©A+ Computer Science     www.apluscompsci.com                 </a:t>
            </a:r>
            <a:fld id="{9E0747FB-69EC-41E4-8C97-6345E51C4ADB}" type="slidenum">
              <a:rPr lang="en-US" altLang="en-US" sz="1100"/>
              <a:pPr eaLnBrk="1" hangingPunct="1"/>
              <a:t>22</a:t>
            </a:fld>
            <a:endParaRPr lang="en-US" altLang="en-US" sz="3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500"/>
              <a:t>GUI boxes for input and output are very fun and look really cool.   These boxes can be used to perform the same input operations as performed with Scanner.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1pPr>
            <a:lvl2pPr marL="764124" indent="-293894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2pPr>
            <a:lvl3pPr marL="117557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3pPr>
            <a:lvl4pPr marL="164580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4pPr>
            <a:lvl5pPr marL="211603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5pPr>
            <a:lvl6pPr marL="258626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6pPr>
            <a:lvl7pPr marL="305649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7pPr>
            <a:lvl8pPr marL="352672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8pPr>
            <a:lvl9pPr marL="399695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200"/>
              <a:t>©A+ Computer Science     www.apluscompsci.com                 </a:t>
            </a:r>
            <a:fld id="{6316EF12-4F5F-400F-818E-6E913D20F74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1pPr>
            <a:lvl2pPr marL="764124" indent="-293894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2pPr>
            <a:lvl3pPr marL="117557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3pPr>
            <a:lvl4pPr marL="164580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4pPr>
            <a:lvl5pPr marL="211603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5pPr>
            <a:lvl6pPr marL="258626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6pPr>
            <a:lvl7pPr marL="305649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7pPr>
            <a:lvl8pPr marL="352672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8pPr>
            <a:lvl9pPr marL="399695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200"/>
              <a:t>©A+ Computer Science     www.apluscompsci.com                 </a:t>
            </a:r>
            <a:fld id="{D96271AF-058F-4BB2-9032-744F827B7134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0AB20-DB43-487C-99FC-1D027BC20BD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As far as a Java compiler is concerned, a documentation comment is simply a special case of a 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</a:rPr>
              <a:t>/* ... */</a:t>
            </a:r>
            <a:r>
              <a:rPr lang="en-US" altLang="en-US"/>
              <a:t> comment.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All the documentation of Java library packages is generated using </a:t>
            </a:r>
            <a:r>
              <a:rPr lang="en-US" altLang="en-US" i="1"/>
              <a:t>javadoc</a:t>
            </a:r>
            <a:r>
              <a:rPr lang="en-US" altLang="en-US"/>
              <a:t>.  This forced the authors to worry about the documentation while they were working on the code (or even before they started writing the code).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Embedded HTML tags make the resulting documentation look better.  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</a:rPr>
              <a:t>&lt;code&gt;</a:t>
            </a:r>
            <a:r>
              <a:rPr lang="en-US" altLang="en-US"/>
              <a:t> is the most commonly used tag.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 i="1"/>
              <a:t>javadoc</a:t>
            </a:r>
            <a:r>
              <a:rPr lang="en-US" altLang="en-US"/>
              <a:t> also has the 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</a:rPr>
              <a:t>@see</a:t>
            </a:r>
            <a:r>
              <a:rPr lang="en-US" altLang="en-US"/>
              <a:t> tag that generates hyperlinks automatically.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650850-7812-4FAC-81FE-416BBF65C66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you do not follow conventional style, you look like a dunce.  Remember that your product is the source code, not the executable program.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EF942-12E1-49A7-8609-67BAB364C3D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Class fields should have prominent names: 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US" altLang="en-US"/>
              <a:t> won’t do.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Names of Boolean methods (discussed in Chapter 7)  often start with “is” or “has” (for example, 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</a:rPr>
              <a:t>boolean isEmpty()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873504-63AB-4FDF-A6DB-3BDFA0373CB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Syntax is needed to avoid any possible ambiguity.  The beginner may find it difficult to get used to.  Just be very careful.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07573-1B18-4311-A275-61BB1DE6914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Extraneous semicolons are especially bad: they are not detected but can break your code.  Even experienced programmers occasionally have one.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0F72D-3944-43F7-9F7A-D169F21CE9C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Style is for humans; the compiler doesn’t care.  For a compiler, one space looks the same as 100 spaces or tabs.  The compiler requires spaces only to separate consecutive reserved words and names.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2B8A9-53D1-4473-AFDC-EAC959A5531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Some people get too fancy, adding spaces around all 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</a:rPr>
              <a:t>( )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</a:rPr>
              <a:t>[ ]</a:t>
            </a:r>
            <a:r>
              <a:rPr lang="en-US" altLang="en-US"/>
              <a:t> and even around dots.  This is a matter of taste but not common style.  “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</a:rPr>
              <a:t>Math . PI</a:t>
            </a:r>
            <a:r>
              <a:rPr lang="en-US" altLang="en-US"/>
              <a:t>” compiles but it is surely not conventional: just 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</a:rPr>
              <a:t>Math.PI</a:t>
            </a:r>
            <a:r>
              <a:rPr lang="en-US" altLang="en-US"/>
              <a:t> is better.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1pPr>
            <a:lvl2pPr marL="764124" indent="-293894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2pPr>
            <a:lvl3pPr marL="117557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3pPr>
            <a:lvl4pPr marL="164580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4pPr>
            <a:lvl5pPr marL="211603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5pPr>
            <a:lvl6pPr marL="258626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6pPr>
            <a:lvl7pPr marL="305649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7pPr>
            <a:lvl8pPr marL="352672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8pPr>
            <a:lvl9pPr marL="399695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200"/>
              <a:t>©A+ Computer Science     www.apluscompsci.com                 </a:t>
            </a:r>
            <a:fld id="{94DC0DFE-70A1-49AD-9942-FA017D3D10FE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600"/>
              <a:t>The rule above simply states that you should never place a semi-colon before an open brace </a:t>
            </a:r>
            <a:r>
              <a:rPr lang="en-US" altLang="en-US" sz="1600">
                <a:latin typeface="Courier New" pitchFamily="49" charset="0"/>
              </a:rPr>
              <a:t>{</a:t>
            </a:r>
            <a:r>
              <a:rPr lang="en-US" altLang="en-US" sz="1600"/>
              <a:t> .</a:t>
            </a:r>
          </a:p>
          <a:p>
            <a:pPr eaLnBrk="1" hangingPunct="1"/>
            <a:r>
              <a:rPr lang="en-US" altLang="en-US" sz="1600"/>
              <a:t>Following this rule will cut down on syntax errors.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124C1-606A-4973-8BDD-6CD8BE3A20A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/>
              <a:t>Name as many uses of comments as you can.</a:t>
            </a:r>
          </a:p>
          <a:p>
            <a:pPr>
              <a:spcBef>
                <a:spcPct val="0"/>
              </a:spcBef>
            </a:pPr>
            <a:r>
              <a:rPr lang="en-US" altLang="en-US"/>
              <a:t>(1) document the program purpose, authors, copyright, revisions;</a:t>
            </a:r>
          </a:p>
          <a:p>
            <a:pPr>
              <a:spcBef>
                <a:spcPct val="0"/>
              </a:spcBef>
            </a:pPr>
            <a:r>
              <a:rPr lang="en-US" altLang="en-US"/>
              <a:t>(2) explain obscure logic or usage;</a:t>
            </a:r>
          </a:p>
          <a:p>
            <a:pPr>
              <a:spcBef>
                <a:spcPct val="0"/>
              </a:spcBef>
            </a:pPr>
            <a:r>
              <a:rPr lang="en-US" altLang="en-US"/>
              <a:t>(3) temporarily comment out fragments of code.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 b="1"/>
              <a:t>What does the </a:t>
            </a:r>
            <a:r>
              <a:rPr lang="en-US" altLang="en-US" b="1" i="1"/>
              <a:t>javadoc</a:t>
            </a:r>
            <a:r>
              <a:rPr lang="en-US" altLang="en-US" b="1"/>
              <a:t> program do?</a:t>
            </a:r>
          </a:p>
          <a:p>
            <a:pPr>
              <a:spcBef>
                <a:spcPct val="0"/>
              </a:spcBef>
            </a:pPr>
            <a:r>
              <a:rPr lang="en-US" altLang="en-US"/>
              <a:t>Automatically generates HTML documentation from “documentation” comments in the source code.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 b="1"/>
              <a:t>Explain the difference between syntax and style.</a:t>
            </a:r>
          </a:p>
          <a:p>
            <a:pPr>
              <a:spcBef>
                <a:spcPct val="0"/>
              </a:spcBef>
            </a:pPr>
            <a:r>
              <a:rPr lang="en-US" altLang="en-US"/>
              <a:t>Syntax is required by the language and it is checked by the compiler; style is a convention among programmers.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 b="1"/>
              <a:t>Why is style important?</a:t>
            </a:r>
          </a:p>
          <a:p>
            <a:pPr>
              <a:spcBef>
                <a:spcPct val="0"/>
              </a:spcBef>
            </a:pPr>
            <a:r>
              <a:rPr lang="en-US" altLang="en-US"/>
              <a:t>It makes programs easier to read and understand for your colleagues (and for yourself).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 b="1"/>
              <a:t>Roughly how many reserved words does Java have?</a:t>
            </a:r>
          </a:p>
          <a:p>
            <a:pPr>
              <a:spcBef>
                <a:spcPct val="0"/>
              </a:spcBef>
            </a:pPr>
            <a:r>
              <a:rPr lang="en-US" altLang="en-US"/>
              <a:t>50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39FF7-4CAE-41B0-8B0F-7DFBB71B078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/>
              <a:t>Explain the convention for naming classes, methods and variables.</a:t>
            </a:r>
          </a:p>
          <a:p>
            <a:pPr>
              <a:spcBef>
                <a:spcPct val="0"/>
              </a:spcBef>
            </a:pPr>
            <a:r>
              <a:rPr lang="en-US" altLang="en-US"/>
              <a:t>Class names start with a capital letter.  Method and variables names start with a lowercase letter.  Subsequent words are capitalized.  Method names often sound like verbs, class and variable names like nouns.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 b="1"/>
              <a:t>Which of the following are syntactically valid names for variables: 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C</a:t>
            </a:r>
            <a:r>
              <a:rPr lang="en-US" altLang="en-US" b="1"/>
              <a:t>, 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_denom_</a:t>
            </a:r>
            <a:r>
              <a:rPr lang="en-US" altLang="en-US" b="1"/>
              <a:t>,</a:t>
            </a:r>
            <a:r>
              <a:rPr lang="en-US" altLang="en-US"/>
              <a:t> 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my.num</a:t>
            </a:r>
            <a:r>
              <a:rPr lang="en-US" altLang="en-US" b="1"/>
              <a:t>, 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AvgScore</a:t>
            </a:r>
            <a:r>
              <a:rPr lang="en-US" altLang="en-US"/>
              <a:t>, 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count1</a:t>
            </a:r>
            <a:r>
              <a:rPr lang="en-US" altLang="en-US"/>
              <a:t>, 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7seas</a:t>
            </a:r>
            <a:r>
              <a:rPr lang="en-US" altLang="en-US" b="1"/>
              <a:t>?  Which of them are in good style?</a:t>
            </a:r>
          </a:p>
          <a:p>
            <a:pPr>
              <a:spcBef>
                <a:spcPct val="0"/>
              </a:spcBef>
            </a:pPr>
            <a:r>
              <a:rPr lang="en-US" altLang="en-US"/>
              <a:t>All are valid, except 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</a:rPr>
              <a:t>my.num</a:t>
            </a:r>
            <a:r>
              <a:rPr lang="en-US" altLang="en-US"/>
              <a:t> and </a:t>
            </a:r>
            <a:r>
              <a:rPr lang="en-US" altLang="en-US">
                <a:latin typeface="Courier New" pitchFamily="49" charset="0"/>
              </a:rPr>
              <a:t>7seas</a:t>
            </a:r>
            <a:r>
              <a:rPr lang="en-US" altLang="en-US"/>
              <a:t>  Only </a:t>
            </a:r>
            <a:r>
              <a:rPr lang="en-US" altLang="en-US">
                <a:latin typeface="Courier New" pitchFamily="49" charset="0"/>
              </a:rPr>
              <a:t>count1</a:t>
            </a:r>
            <a:r>
              <a:rPr lang="en-US" altLang="en-US"/>
              <a:t> is in good style.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 b="1"/>
              <a:t>What can happen if you put an extra semicolon in your program?</a:t>
            </a:r>
          </a:p>
          <a:p>
            <a:pPr>
              <a:spcBef>
                <a:spcPct val="0"/>
              </a:spcBef>
            </a:pPr>
            <a:r>
              <a:rPr lang="en-US" altLang="en-US"/>
              <a:t>Depending where it is, it may either be caught by the compiler as a syntax error or not.  If it isn’t caught, it may be harmless or it could cause a logical error that will break your program.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069A7-5596-45F6-B199-D2C414E1F58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/>
              <a:t>What are braces used for in Java?</a:t>
            </a:r>
          </a:p>
          <a:p>
            <a:pPr>
              <a:spcBef>
                <a:spcPct val="0"/>
              </a:spcBef>
            </a:pPr>
            <a:r>
              <a:rPr lang="en-US" altLang="en-US"/>
              <a:t>To mark the code of methods and to group several statements into one compound statement.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 b="1"/>
              <a:t>Is indentation required by Java syntax or style?</a:t>
            </a:r>
          </a:p>
          <a:p>
            <a:pPr>
              <a:spcBef>
                <a:spcPct val="0"/>
              </a:spcBef>
            </a:pPr>
            <a:r>
              <a:rPr lang="en-US" altLang="en-US"/>
              <a:t>Style.  But it is essential for readability and helps avoid syntax errors.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1pPr>
            <a:lvl2pPr marL="764124" indent="-293894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2pPr>
            <a:lvl3pPr marL="117557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3pPr>
            <a:lvl4pPr marL="164580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4pPr>
            <a:lvl5pPr marL="211603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5pPr>
            <a:lvl6pPr marL="258626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6pPr>
            <a:lvl7pPr marL="305649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7pPr>
            <a:lvl8pPr marL="352672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8pPr>
            <a:lvl9pPr marL="399695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200"/>
              <a:t>©A+ Computer Science     www.apluscompsci.com                 </a:t>
            </a:r>
            <a:fld id="{C0CB555C-7C74-4F50-8FE2-1586EDB1D3B9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600"/>
              <a:t>The chart above lists the most commonly used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altLang="en-US" sz="1600"/>
              <a:t> methods.   This chart is a great reference when preparing for quizzes and tests and when working on lab assignments.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1pPr>
            <a:lvl2pPr marL="764124" indent="-293894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2pPr>
            <a:lvl3pPr marL="117557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3pPr>
            <a:lvl4pPr marL="164580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4pPr>
            <a:lvl5pPr marL="211603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5pPr>
            <a:lvl6pPr marL="258626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6pPr>
            <a:lvl7pPr marL="305649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7pPr>
            <a:lvl8pPr marL="352672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8pPr>
            <a:lvl9pPr marL="399695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200"/>
              <a:t>©A+ Computer Science     www.apluscompsci.com                 </a:t>
            </a:r>
            <a:fld id="{98B2DB18-5D7A-4B33-9F9D-1E26130C0DA7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altLang="en-US" sz="1600"/>
              <a:t> is a class that contains a reference named out. 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600"/>
              <a:t> is a static reference to a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PrintStream</a:t>
            </a:r>
            <a:r>
              <a:rPr lang="en-US" altLang="en-US" sz="1600"/>
              <a:t>. 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600"/>
              <a:t> can be used via methods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print, println</a:t>
            </a:r>
            <a:r>
              <a:rPr lang="en-US" altLang="en-US" sz="1600"/>
              <a:t>, and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600"/>
              <a:t> to display values on the console window.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1pPr>
            <a:lvl2pPr marL="764124" indent="-293894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2pPr>
            <a:lvl3pPr marL="117557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3pPr>
            <a:lvl4pPr marL="164580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4pPr>
            <a:lvl5pPr marL="211603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5pPr>
            <a:lvl6pPr marL="258626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6pPr>
            <a:lvl7pPr marL="305649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7pPr>
            <a:lvl8pPr marL="352672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8pPr>
            <a:lvl9pPr marL="399695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200"/>
              <a:t>©A+ Computer Science     www.apluscompsci.com                 </a:t>
            </a:r>
            <a:fld id="{68883F97-FBB3-4567-B6ED-02CD7A618AF9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en-US" sz="1600"/>
              <a:t> is a method used to print values on the console window.  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en-US" sz="1600"/>
              <a:t> will print a value and remain on the same line as the value printed.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1pPr>
            <a:lvl2pPr marL="764124" indent="-293894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2pPr>
            <a:lvl3pPr marL="117557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3pPr>
            <a:lvl4pPr marL="164580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4pPr>
            <a:lvl5pPr marL="211603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5pPr>
            <a:lvl6pPr marL="258626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6pPr>
            <a:lvl7pPr marL="305649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7pPr>
            <a:lvl8pPr marL="352672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8pPr>
            <a:lvl9pPr marL="399695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200"/>
              <a:t>©A+ Computer Science     www.apluscompsci.com                 </a:t>
            </a:r>
            <a:fld id="{7AAE7EA6-BF18-4487-B354-A5B3AAFDF07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altLang="en-US" sz="1600"/>
              <a:t> is a method used to print values on the console window.  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altLang="en-US" sz="1600"/>
              <a:t> will print a value on the current output line and then move down to the next line.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This examples shows that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altLang="en-US" sz="1600"/>
              <a:t> is printed on the first line and then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altLang="en-US" sz="1600"/>
              <a:t> is printed on the second line.  This output occurs because both output commands use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altLang="en-US" sz="1600"/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1pPr>
            <a:lvl2pPr marL="764124" indent="-293894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2pPr>
            <a:lvl3pPr marL="117557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3pPr>
            <a:lvl4pPr marL="164580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4pPr>
            <a:lvl5pPr marL="211603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5pPr>
            <a:lvl6pPr marL="258626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6pPr>
            <a:lvl7pPr marL="305649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7pPr>
            <a:lvl8pPr marL="352672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8pPr>
            <a:lvl9pPr marL="399695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200"/>
              <a:t>©A+ Computer Science     www.apluscompsci.com                 </a:t>
            </a:r>
            <a:fld id="{6304487F-67CD-46F9-A018-E0F71FE4034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600">
                <a:cs typeface="Times New Roman" pitchFamily="18" charset="0"/>
              </a:rPr>
              <a:t>This chart lists the most commonly used escape sequences.  This chart should be a great reference point when working on labs and when preparing for quizzes and tests.</a:t>
            </a:r>
            <a:endParaRPr lang="en-US" altLang="en-US" sz="160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1pPr>
            <a:lvl2pPr marL="764124" indent="-293894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2pPr>
            <a:lvl3pPr marL="117557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3pPr>
            <a:lvl4pPr marL="164580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4pPr>
            <a:lvl5pPr marL="211603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5pPr>
            <a:lvl6pPr marL="258626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6pPr>
            <a:lvl7pPr marL="305649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7pPr>
            <a:lvl8pPr marL="352672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8pPr>
            <a:lvl9pPr marL="399695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200"/>
              <a:t>©A+ Computer Science     www.apluscompsci.com                 </a:t>
            </a:r>
            <a:fld id="{92AF6B29-83C9-4B1D-8696-FEA62E34B032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\n, \t, \r, and \b </a:t>
            </a:r>
            <a:r>
              <a:rPr lang="en-US" altLang="en-US" sz="1600"/>
              <a:t>are common escape sequences used with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print, println, </a:t>
            </a:r>
            <a:r>
              <a:rPr lang="en-US" altLang="en-US" sz="1600"/>
              <a:t>and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printf</a:t>
            </a:r>
            <a:r>
              <a:rPr lang="en-US" altLang="en-US" sz="1600"/>
              <a:t> .  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\t </a:t>
            </a:r>
            <a:r>
              <a:rPr lang="en-US" altLang="en-US" sz="1600"/>
              <a:t>is used to tab over five spaces.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\n </a:t>
            </a:r>
            <a:r>
              <a:rPr lang="en-US" altLang="en-US" sz="1600"/>
              <a:t>is used to move the cursor down to the next line.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\r </a:t>
            </a:r>
            <a:r>
              <a:rPr lang="en-US" altLang="en-US" sz="1600"/>
              <a:t>is used to move the cursor to the beginning of the current output line.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\b </a:t>
            </a:r>
            <a:r>
              <a:rPr lang="en-US" altLang="en-US" sz="1600"/>
              <a:t>is used to backspace one place on the current line.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1pPr>
            <a:lvl2pPr marL="764124" indent="-293894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2pPr>
            <a:lvl3pPr marL="117557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3pPr>
            <a:lvl4pPr marL="164580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4pPr>
            <a:lvl5pPr marL="2116036" indent="-235115" eaLnBrk="0" hangingPunct="0">
              <a:defRPr sz="3700" b="1">
                <a:solidFill>
                  <a:schemeClr val="tx1"/>
                </a:solidFill>
                <a:latin typeface="Tahoma" pitchFamily="34" charset="0"/>
              </a:defRPr>
            </a:lvl5pPr>
            <a:lvl6pPr marL="258626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6pPr>
            <a:lvl7pPr marL="3056496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7pPr>
            <a:lvl8pPr marL="352672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8pPr>
            <a:lvl9pPr marL="3996957" indent="-235115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200"/>
              <a:t>©A+ Computer Science     www.apluscompsci.com                 </a:t>
            </a:r>
            <a:fld id="{69A305A0-6B0C-4519-AC27-98B6143D6C68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\\, \", and \' </a:t>
            </a:r>
            <a:r>
              <a:rPr lang="en-US" altLang="en-US" sz="1600"/>
              <a:t>are common escape sequences used with to print out a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\, '</a:t>
            </a:r>
            <a:r>
              <a:rPr lang="en-US" altLang="en-US" sz="1600"/>
              <a:t>, and a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sz="1600"/>
              <a:t>.  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\\ </a:t>
            </a:r>
            <a:r>
              <a:rPr lang="en-US" altLang="en-US" sz="1600"/>
              <a:t>is used to print out a single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altLang="en-US" sz="1600"/>
              <a:t>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\" </a:t>
            </a:r>
            <a:r>
              <a:rPr lang="en-US" altLang="en-US" sz="1600"/>
              <a:t>is used to print out a single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sz="1600"/>
              <a:t>.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\' </a:t>
            </a:r>
            <a:r>
              <a:rPr lang="en-US" altLang="en-US" sz="1600"/>
              <a:t>is used to print out a single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en-US" sz="1600"/>
              <a:t>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3F4-523F-41AD-B476-401F4AE257FE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CE21-E42A-4EA0-9F08-DE2FAFAB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0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3F4-523F-41AD-B476-401F4AE257FE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CE21-E42A-4EA0-9F08-DE2FAFAB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3F4-523F-41AD-B476-401F4AE257FE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CE21-E42A-4EA0-9F08-DE2FAFAB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3F4-523F-41AD-B476-401F4AE257FE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CE21-E42A-4EA0-9F08-DE2FAFAB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3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3F4-523F-41AD-B476-401F4AE257FE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CE21-E42A-4EA0-9F08-DE2FAFAB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3F4-523F-41AD-B476-401F4AE257FE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CE21-E42A-4EA0-9F08-DE2FAFAB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8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3F4-523F-41AD-B476-401F4AE257FE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CE21-E42A-4EA0-9F08-DE2FAFAB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3F4-523F-41AD-B476-401F4AE257FE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CE21-E42A-4EA0-9F08-DE2FAFAB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3F4-523F-41AD-B476-401F4AE257FE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CE21-E42A-4EA0-9F08-DE2FAFAB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9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3F4-523F-41AD-B476-401F4AE257FE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CE21-E42A-4EA0-9F08-DE2FAFAB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3F4-523F-41AD-B476-401F4AE257FE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CE21-E42A-4EA0-9F08-DE2FAFAB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A3F4-523F-41AD-B476-401F4AE257FE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4CE21-E42A-4EA0-9F08-DE2FAFAB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8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2: Java Basics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Comments,  Java Class, Java Formatting, Basic Java I/O using 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4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WordArt 2"/>
          <p:cNvSpPr>
            <a:spLocks noChangeArrowheads="1" noChangeShapeType="1" noTextEdit="1"/>
          </p:cNvSpPr>
          <p:nvPr/>
        </p:nvSpPr>
        <p:spPr bwMode="auto">
          <a:xfrm>
            <a:off x="1219200" y="304800"/>
            <a:ext cx="62484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Java Output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371600" y="2133600"/>
            <a:ext cx="636587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b="0"/>
              <a:t>System.out.println("compsci");</a:t>
            </a:r>
          </a:p>
          <a:p>
            <a:r>
              <a:rPr lang="en-US" altLang="en-US" b="0"/>
              <a:t>System.out.println("compsci");</a:t>
            </a:r>
          </a:p>
          <a:p>
            <a:endParaRPr lang="en-US" altLang="en-US" b="0"/>
          </a:p>
          <a:p>
            <a:pPr eaLnBrk="1" hangingPunct="1"/>
            <a:endParaRPr lang="en-US" altLang="en-US" sz="3200"/>
          </a:p>
        </p:txBody>
      </p:sp>
      <p:pic>
        <p:nvPicPr>
          <p:cNvPr id="26629" name="Picture 4" descr="j023356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5146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1295400" y="4114800"/>
            <a:ext cx="3200400" cy="15668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altLang="en-US" sz="3200" b="0"/>
              <a:t>compsci</a:t>
            </a:r>
            <a:br>
              <a:rPr lang="en-US" altLang="en-US" sz="3200" b="0"/>
            </a:br>
            <a:r>
              <a:rPr lang="en-US" altLang="en-US" sz="3200" b="0"/>
              <a:t>compsci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11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0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95207"/>
              </p:ext>
            </p:extLst>
          </p:nvPr>
        </p:nvGraphicFramePr>
        <p:xfrm>
          <a:off x="609600" y="457200"/>
          <a:ext cx="8077200" cy="5106989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Escape Sequences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combinations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_____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tabs over five spaces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_____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moves to front of next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deletes previous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moves to front of current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____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nets one backslash 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____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nets one double quote 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\’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nets one single quote 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83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WordArt 2"/>
          <p:cNvSpPr>
            <a:spLocks noChangeArrowheads="1" noChangeShapeType="1" noTextEdit="1"/>
          </p:cNvSpPr>
          <p:nvPr/>
        </p:nvSpPr>
        <p:spPr bwMode="auto">
          <a:xfrm>
            <a:off x="1219200" y="304800"/>
            <a:ext cx="62484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Java Output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68546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b="0" dirty="0" err="1"/>
              <a:t>System.out.println</a:t>
            </a:r>
            <a:r>
              <a:rPr lang="en-US" altLang="en-US" b="0" dirty="0"/>
              <a:t>("com\</a:t>
            </a:r>
            <a:r>
              <a:rPr lang="en-US" altLang="en-US" b="0" dirty="0" err="1"/>
              <a:t>tpsci</a:t>
            </a:r>
            <a:r>
              <a:rPr lang="en-US" altLang="en-US" sz="3200" b="0" dirty="0" smtClean="0"/>
              <a:t>"</a:t>
            </a:r>
            <a:r>
              <a:rPr lang="en-US" altLang="en-US" b="0" dirty="0" smtClean="0"/>
              <a:t>);</a:t>
            </a:r>
          </a:p>
          <a:p>
            <a:r>
              <a:rPr lang="en-US" altLang="en-US" b="0" dirty="0" err="1" smtClean="0"/>
              <a:t>System.out.println</a:t>
            </a:r>
            <a:r>
              <a:rPr lang="en-US" altLang="en-US" b="0" dirty="0" smtClean="0"/>
              <a:t>("comp\</a:t>
            </a:r>
            <a:r>
              <a:rPr lang="en-US" altLang="en-US" b="0" dirty="0" err="1" smtClean="0"/>
              <a:t>nsci</a:t>
            </a:r>
            <a:r>
              <a:rPr lang="en-US" altLang="en-US" b="0" dirty="0" smtClean="0"/>
              <a:t>");</a:t>
            </a:r>
          </a:p>
          <a:p>
            <a:endParaRPr lang="en-US" altLang="en-US" b="0" dirty="0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562600" y="3473121"/>
            <a:ext cx="3200400" cy="1877437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altLang="en-US" sz="2800" u="sng" dirty="0">
                <a:latin typeface="Arial" charset="0"/>
              </a:rPr>
              <a:t>___________ </a:t>
            </a:r>
            <a:r>
              <a:rPr lang="en-US" altLang="en-US" sz="2800" b="0" dirty="0" smtClean="0"/>
              <a:t>comp</a:t>
            </a:r>
            <a:endParaRPr lang="en-US" altLang="en-US" sz="2800" b="0" dirty="0" smtClean="0"/>
          </a:p>
          <a:p>
            <a:r>
              <a:rPr lang="en-US" altLang="en-US" sz="2800" b="0" dirty="0" err="1" smtClean="0"/>
              <a:t>sci</a:t>
            </a:r>
            <a:endParaRPr lang="en-US" altLang="en-US" sz="2800" b="0" dirty="0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04800" y="3505200"/>
            <a:ext cx="5099050" cy="20542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002060"/>
                </a:solidFill>
              </a:rPr>
              <a:t>\n		newline</a:t>
            </a:r>
          </a:p>
          <a:p>
            <a:pPr eaLnBrk="1" hangingPunct="1"/>
            <a:r>
              <a:rPr lang="en-US" altLang="en-US" sz="3200" dirty="0">
                <a:solidFill>
                  <a:srgbClr val="002060"/>
                </a:solidFill>
              </a:rPr>
              <a:t>\t		tab</a:t>
            </a:r>
          </a:p>
          <a:p>
            <a:pPr eaLnBrk="1" hangingPunct="1"/>
            <a:r>
              <a:rPr lang="en-US" altLang="en-US" sz="3200" dirty="0">
                <a:solidFill>
                  <a:srgbClr val="002060"/>
                </a:solidFill>
              </a:rPr>
              <a:t>\r		carriage return</a:t>
            </a:r>
          </a:p>
          <a:p>
            <a:pPr eaLnBrk="1" hangingPunct="1"/>
            <a:r>
              <a:rPr lang="en-US" altLang="en-US" sz="3200" dirty="0">
                <a:solidFill>
                  <a:srgbClr val="002060"/>
                </a:solidFill>
              </a:rPr>
              <a:t>\b		backspace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380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WordArt 2"/>
          <p:cNvSpPr>
            <a:spLocks noChangeArrowheads="1" noChangeShapeType="1" noTextEdit="1"/>
          </p:cNvSpPr>
          <p:nvPr/>
        </p:nvSpPr>
        <p:spPr bwMode="auto">
          <a:xfrm>
            <a:off x="1219200" y="304800"/>
            <a:ext cx="62484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Java Output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3505200" y="2057400"/>
            <a:ext cx="4724400" cy="156686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002060"/>
                </a:solidFill>
              </a:rPr>
              <a:t>\\		outs \</a:t>
            </a:r>
          </a:p>
          <a:p>
            <a:pPr eaLnBrk="1" hangingPunct="1"/>
            <a:r>
              <a:rPr lang="en-US" altLang="en-US" sz="3200" dirty="0">
                <a:solidFill>
                  <a:srgbClr val="002060"/>
                </a:solidFill>
              </a:rPr>
              <a:t>\"		outs "</a:t>
            </a:r>
          </a:p>
          <a:p>
            <a:pPr eaLnBrk="1" hangingPunct="1"/>
            <a:r>
              <a:rPr lang="en-US" altLang="en-US" sz="3200" dirty="0">
                <a:solidFill>
                  <a:srgbClr val="002060"/>
                </a:solidFill>
              </a:rPr>
              <a:t>\’		outs ’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1143000" y="4114800"/>
            <a:ext cx="71866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b="0"/>
              <a:t>System.out.println(</a:t>
            </a:r>
            <a:r>
              <a:rPr lang="en-US" altLang="en-US" sz="3200" b="0"/>
              <a:t>"</a:t>
            </a:r>
            <a:r>
              <a:rPr lang="en-US" altLang="en-US" b="0"/>
              <a:t>\\compsci\</a:t>
            </a:r>
            <a:r>
              <a:rPr lang="en-US" altLang="en-US" sz="3200" b="0"/>
              <a:t>"</a:t>
            </a:r>
            <a:r>
              <a:rPr lang="en-US" altLang="en-US" b="0"/>
              <a:t>/</a:t>
            </a:r>
            <a:r>
              <a:rPr lang="en-US" altLang="en-US" sz="3200" b="0"/>
              <a:t>"</a:t>
            </a:r>
            <a:r>
              <a:rPr lang="en-US" altLang="en-US" b="0"/>
              <a:t>);</a:t>
            </a:r>
          </a:p>
          <a:p>
            <a:pPr eaLnBrk="1" hangingPunct="1"/>
            <a:endParaRPr lang="en-US" altLang="en-US" sz="3200" u="sng"/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1295400" y="5029200"/>
            <a:ext cx="3200400" cy="11414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altLang="en-US" u="sng" dirty="0">
                <a:latin typeface="Arial" charset="0"/>
              </a:rPr>
              <a:t>___________</a:t>
            </a:r>
            <a:endParaRPr lang="en-US" altLang="en-US" b="0" u="sng" dirty="0"/>
          </a:p>
        </p:txBody>
      </p:sp>
      <p:sp>
        <p:nvSpPr>
          <p:cNvPr id="32775" name="WordArt 9" descr="Narrow vertical"/>
          <p:cNvSpPr>
            <a:spLocks noChangeArrowheads="1" noChangeShapeType="1" noTextEdit="1"/>
          </p:cNvSpPr>
          <p:nvPr/>
        </p:nvSpPr>
        <p:spPr bwMode="auto">
          <a:xfrm>
            <a:off x="533400" y="1600200"/>
            <a:ext cx="2362200" cy="19050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Escape</a:t>
            </a:r>
          </a:p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Sequences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833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WordArt 2"/>
          <p:cNvSpPr>
            <a:spLocks noChangeArrowheads="1" noChangeShapeType="1" noTextEdit="1"/>
          </p:cNvSpPr>
          <p:nvPr/>
        </p:nvSpPr>
        <p:spPr bwMode="auto">
          <a:xfrm>
            <a:off x="1219200" y="304800"/>
            <a:ext cx="62484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Java Output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066800" y="2133600"/>
            <a:ext cx="77390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b="0"/>
              <a:t>System.out.printf("%s","compsci\n");</a:t>
            </a:r>
          </a:p>
          <a:p>
            <a:endParaRPr lang="en-US" altLang="en-US" b="0"/>
          </a:p>
        </p:txBody>
      </p:sp>
      <p:pic>
        <p:nvPicPr>
          <p:cNvPr id="37893" name="Picture 4" descr="j023356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5146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1295400" y="4114800"/>
            <a:ext cx="3200400" cy="107721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altLang="en-US" sz="3200" u="sng" dirty="0">
                <a:latin typeface="Arial" charset="0"/>
              </a:rPr>
              <a:t>___________</a:t>
            </a:r>
            <a:endParaRPr lang="en-US" altLang="en-US" sz="3200" b="0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803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BasicJavaInputClass.java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81534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  <a:r>
              <a:rPr lang="en-US" sz="2800" b="1" dirty="0" smtClean="0"/>
              <a:t>mport </a:t>
            </a:r>
            <a:r>
              <a:rPr lang="en-US" sz="2800" b="1" dirty="0" err="1" smtClean="0"/>
              <a:t>java.util.Scanner</a:t>
            </a:r>
            <a:r>
              <a:rPr lang="en-US" sz="2800" b="1" dirty="0" smtClean="0"/>
              <a:t>;</a:t>
            </a:r>
          </a:p>
          <a:p>
            <a:r>
              <a:rPr lang="en-US" sz="2800" b="1" dirty="0" smtClean="0"/>
              <a:t>public </a:t>
            </a:r>
            <a:r>
              <a:rPr lang="en-US" sz="2800" b="1" dirty="0" smtClean="0"/>
              <a:t>class </a:t>
            </a:r>
            <a:r>
              <a:rPr lang="en-US" sz="2800" b="1" dirty="0" err="1" smtClean="0"/>
              <a:t>BasicJavaInputClass</a:t>
            </a:r>
            <a:endParaRPr lang="en-US" sz="2800" b="1" dirty="0" smtClean="0"/>
          </a:p>
          <a:p>
            <a:r>
              <a:rPr lang="en-US" sz="2800" b="1" dirty="0" smtClean="0"/>
              <a:t>{</a:t>
            </a:r>
          </a:p>
          <a:p>
            <a:endParaRPr lang="en-US" sz="1200" b="1" dirty="0"/>
          </a:p>
          <a:p>
            <a:r>
              <a:rPr lang="en-US" sz="2800" b="1" dirty="0" smtClean="0"/>
              <a:t>   public static void main(String [] </a:t>
            </a:r>
            <a:r>
              <a:rPr lang="en-US" sz="2800" b="1" dirty="0" err="1" smtClean="0"/>
              <a:t>args</a:t>
            </a:r>
            <a:r>
              <a:rPr lang="en-US" sz="2800" b="1" dirty="0" smtClean="0"/>
              <a:t>)  //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{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	</a:t>
            </a:r>
            <a:r>
              <a:rPr lang="en-US" altLang="en-US" sz="2800" u="sng" dirty="0" smtClean="0">
                <a:latin typeface="Arial" charset="0"/>
              </a:rPr>
              <a:t>___________ </a:t>
            </a:r>
            <a:r>
              <a:rPr lang="en-US" altLang="en-US" sz="2800" u="sng" dirty="0">
                <a:latin typeface="Arial" charset="0"/>
              </a:rPr>
              <a:t>___________</a:t>
            </a:r>
            <a:endParaRPr lang="en-US" sz="2800" b="1" dirty="0" smtClean="0"/>
          </a:p>
          <a:p>
            <a:r>
              <a:rPr lang="en-US" sz="2800" b="1" dirty="0"/>
              <a:t> </a:t>
            </a:r>
            <a:r>
              <a:rPr lang="en-US" sz="2800" b="1" dirty="0" smtClean="0"/>
              <a:t>     </a:t>
            </a:r>
            <a:r>
              <a:rPr lang="en-US" sz="2800" b="1" dirty="0" err="1" smtClean="0"/>
              <a:t>System.out.print</a:t>
            </a:r>
            <a:r>
              <a:rPr lang="en-US" sz="2800" b="1" dirty="0" smtClean="0"/>
              <a:t>(“Enter an integer:: “);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num</a:t>
            </a:r>
            <a:r>
              <a:rPr lang="en-US" sz="2800" b="1" dirty="0" smtClean="0"/>
              <a:t> = </a:t>
            </a:r>
            <a:r>
              <a:rPr lang="en-US" sz="2800" b="1" u="sng" dirty="0" smtClean="0"/>
              <a:t>______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nextInt</a:t>
            </a:r>
            <a:r>
              <a:rPr lang="en-US" sz="2800" b="1" dirty="0" smtClean="0"/>
              <a:t>();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}</a:t>
            </a:r>
          </a:p>
          <a:p>
            <a:r>
              <a:rPr lang="en-US" sz="2800" b="1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427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875" y="3344863"/>
            <a:ext cx="8458200" cy="2041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/>
              <a:t>Scanner </a:t>
            </a:r>
            <a:r>
              <a:rPr lang="en-US" altLang="en-US">
                <a:solidFill>
                  <a:srgbClr val="FF3300"/>
                </a:solidFill>
              </a:rPr>
              <a:t>keyboard</a:t>
            </a:r>
            <a:r>
              <a:rPr lang="en-US" altLang="en-US"/>
              <a:t> = </a:t>
            </a:r>
          </a:p>
          <a:p>
            <a:pPr eaLnBrk="1" hangingPunct="1"/>
            <a:r>
              <a:rPr lang="en-US" altLang="en-US"/>
              <a:t>		       </a:t>
            </a:r>
            <a:r>
              <a:rPr lang="en-US" altLang="en-US">
                <a:solidFill>
                  <a:srgbClr val="0000FF"/>
                </a:solidFill>
              </a:rPr>
              <a:t>new Scanner(</a:t>
            </a:r>
            <a:r>
              <a:rPr lang="en-US" altLang="en-US"/>
              <a:t>System.in</a:t>
            </a:r>
            <a:r>
              <a:rPr lang="en-US" altLang="en-US">
                <a:solidFill>
                  <a:srgbClr val="0000FF"/>
                </a:solidFill>
              </a:rPr>
              <a:t>)</a:t>
            </a:r>
            <a:r>
              <a:rPr lang="en-US" altLang="en-US"/>
              <a:t>;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18437" name="WordArt 5"/>
          <p:cNvSpPr>
            <a:spLocks noChangeArrowheads="1" noChangeShapeType="1" noTextEdit="1"/>
          </p:cNvSpPr>
          <p:nvPr/>
        </p:nvSpPr>
        <p:spPr bwMode="auto">
          <a:xfrm>
            <a:off x="685800" y="762000"/>
            <a:ext cx="7543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Scanner Creation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463675" y="2735263"/>
            <a:ext cx="12954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914400" y="2209800"/>
            <a:ext cx="3890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reference variable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V="1">
            <a:off x="3292475" y="4411663"/>
            <a:ext cx="53340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768475" y="5402263"/>
            <a:ext cx="4181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object instantiation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761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4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637602"/>
              </p:ext>
            </p:extLst>
          </p:nvPr>
        </p:nvGraphicFramePr>
        <p:xfrm>
          <a:off x="609600" y="228600"/>
          <a:ext cx="8077200" cy="5537201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1287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Scanner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nextInt()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returns the next int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nextDouble()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returns the next double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nextFloat()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returns the next float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nextLong()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returns the next long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nextByte()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returns the next byte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nextShort()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returns the next short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next()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returns the next one word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nextLine()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returns the next multi word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7" name="Text Box 49"/>
          <p:cNvSpPr txBox="1">
            <a:spLocks noChangeArrowheads="1"/>
          </p:cNvSpPr>
          <p:nvPr/>
        </p:nvSpPr>
        <p:spPr bwMode="auto">
          <a:xfrm>
            <a:off x="2057400" y="5867400"/>
            <a:ext cx="5105400" cy="5847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800" u="sng" dirty="0" smtClean="0">
                <a:latin typeface="Arial" charset="0"/>
              </a:rPr>
              <a:t>___________</a:t>
            </a:r>
            <a:r>
              <a:rPr lang="en-US" altLang="en-US" u="sng" dirty="0">
                <a:latin typeface="Arial" charset="0"/>
              </a:rPr>
              <a:t> ___________</a:t>
            </a:r>
            <a:endParaRPr lang="en-US" altLang="en-US" u="sng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635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685800" y="1371600"/>
            <a:ext cx="7315200" cy="1554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out.print("Enter an integer :: ");</a:t>
            </a:r>
          </a:p>
          <a:p>
            <a:pPr eaLnBrk="1" hangingPunct="1"/>
            <a:r>
              <a:rPr lang="en-US" altLang="en-US"/>
              <a:t>int num = keyboard.nextInt();</a:t>
            </a:r>
          </a:p>
          <a:p>
            <a:pPr eaLnBrk="1" hangingPunct="1"/>
            <a:r>
              <a:rPr lang="en-US" altLang="en-US"/>
              <a:t>out.println(num);</a:t>
            </a:r>
            <a:r>
              <a:rPr lang="en-US" altLang="en-US" sz="2800"/>
              <a:t> </a:t>
            </a:r>
            <a:endParaRPr lang="en-US" altLang="en-US" sz="2800">
              <a:solidFill>
                <a:srgbClr val="0000FF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22533" name="WordArt 4"/>
          <p:cNvSpPr>
            <a:spLocks noChangeArrowheads="1" noChangeShapeType="1" noTextEdit="1"/>
          </p:cNvSpPr>
          <p:nvPr/>
        </p:nvSpPr>
        <p:spPr bwMode="auto">
          <a:xfrm>
            <a:off x="1600200" y="457200"/>
            <a:ext cx="55626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Reading in Integers</a:t>
            </a:r>
          </a:p>
        </p:txBody>
      </p:sp>
      <p:pic>
        <p:nvPicPr>
          <p:cNvPr id="22534" name="Picture 5" descr="j029436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953000"/>
            <a:ext cx="1811338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685800" y="4419600"/>
            <a:ext cx="5486400" cy="15668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u="sng">
                <a:solidFill>
                  <a:srgbClr val="FF0000"/>
                </a:solidFill>
              </a:rPr>
              <a:t>OUTPUT</a:t>
            </a:r>
          </a:p>
          <a:p>
            <a:pPr eaLnBrk="1" hangingPunct="1"/>
            <a:r>
              <a:rPr lang="en-US" altLang="en-US"/>
              <a:t>Enter an integer :: 931</a:t>
            </a:r>
          </a:p>
          <a:p>
            <a:pPr eaLnBrk="1" hangingPunct="1"/>
            <a:r>
              <a:rPr lang="en-US" altLang="en-US"/>
              <a:t>931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685800" y="3124200"/>
            <a:ext cx="32004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u="sng">
                <a:solidFill>
                  <a:srgbClr val="006600"/>
                </a:solidFill>
              </a:rPr>
              <a:t>INPUT</a:t>
            </a:r>
            <a:br>
              <a:rPr lang="en-US" altLang="en-US" u="sng">
                <a:solidFill>
                  <a:srgbClr val="006600"/>
                </a:solidFill>
              </a:rPr>
            </a:br>
            <a:r>
              <a:rPr lang="en-US" altLang="en-US"/>
              <a:t>931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6774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685800" y="1295400"/>
            <a:ext cx="8153400" cy="1554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/>
              <a:t>out.print("Enter a double :: ");</a:t>
            </a:r>
          </a:p>
          <a:p>
            <a:pPr eaLnBrk="1" hangingPunct="1"/>
            <a:r>
              <a:rPr lang="en-US" altLang="en-US"/>
              <a:t>double num = keyboard.nextDouble(); </a:t>
            </a:r>
          </a:p>
          <a:p>
            <a:pPr eaLnBrk="1" hangingPunct="1"/>
            <a:r>
              <a:rPr lang="en-US" altLang="en-US"/>
              <a:t>out.println(num);</a:t>
            </a:r>
            <a:endParaRPr lang="en-US" altLang="en-US" sz="2800">
              <a:solidFill>
                <a:srgbClr val="0000FF"/>
              </a:solidFill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27653" name="WordArt 4"/>
          <p:cNvSpPr>
            <a:spLocks noChangeArrowheads="1" noChangeShapeType="1" noTextEdit="1"/>
          </p:cNvSpPr>
          <p:nvPr/>
        </p:nvSpPr>
        <p:spPr bwMode="auto">
          <a:xfrm>
            <a:off x="1600200" y="457200"/>
            <a:ext cx="55626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Reading in Doubles</a:t>
            </a:r>
          </a:p>
        </p:txBody>
      </p:sp>
      <p:pic>
        <p:nvPicPr>
          <p:cNvPr id="27654" name="Picture 5" descr="j029436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00600"/>
            <a:ext cx="1811338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685800" y="4419600"/>
            <a:ext cx="5486400" cy="15668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u="sng">
                <a:solidFill>
                  <a:srgbClr val="FF0000"/>
                </a:solidFill>
              </a:rPr>
              <a:t>OUTPUT</a:t>
            </a:r>
          </a:p>
          <a:p>
            <a:pPr eaLnBrk="1" hangingPunct="1"/>
            <a:r>
              <a:rPr lang="en-US" altLang="en-US"/>
              <a:t>Enter a double :: 34.33</a:t>
            </a:r>
          </a:p>
          <a:p>
            <a:pPr eaLnBrk="1" hangingPunct="1"/>
            <a:r>
              <a:rPr lang="en-US" altLang="en-US"/>
              <a:t>34.33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685800" y="3124200"/>
            <a:ext cx="32004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u="sng">
                <a:solidFill>
                  <a:srgbClr val="006600"/>
                </a:solidFill>
              </a:rPr>
              <a:t>INPUT</a:t>
            </a:r>
            <a:br>
              <a:rPr lang="en-US" altLang="en-US" u="sng">
                <a:solidFill>
                  <a:srgbClr val="006600"/>
                </a:solidFill>
              </a:rPr>
            </a:br>
            <a:r>
              <a:rPr lang="en-US" altLang="en-US"/>
              <a:t>34.33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037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Learn the basic types of comments</a:t>
            </a:r>
          </a:p>
          <a:p>
            <a:r>
              <a:rPr lang="en-US" b="1" dirty="0" smtClean="0"/>
              <a:t>Basic Java Class</a:t>
            </a:r>
          </a:p>
          <a:p>
            <a:r>
              <a:rPr lang="en-US" b="1" dirty="0" smtClean="0"/>
              <a:t>Java standard formatting and style</a:t>
            </a:r>
          </a:p>
          <a:p>
            <a:r>
              <a:rPr lang="en-US" b="1" dirty="0" smtClean="0"/>
              <a:t>Basic Java I/O with Scanner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2259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762000" y="1371600"/>
            <a:ext cx="7848600" cy="1554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/>
              <a:t>out.print("Enter a string :: ");</a:t>
            </a:r>
          </a:p>
          <a:p>
            <a:pPr eaLnBrk="1" hangingPunct="1"/>
            <a:r>
              <a:rPr lang="en-US" altLang="en-US"/>
              <a:t>String word = keyboard.next();</a:t>
            </a:r>
          </a:p>
          <a:p>
            <a:pPr eaLnBrk="1" hangingPunct="1"/>
            <a:r>
              <a:rPr lang="en-US" altLang="en-US"/>
              <a:t>out.println(word);</a:t>
            </a:r>
            <a:r>
              <a:rPr lang="en-US" altLang="en-US" sz="2800"/>
              <a:t> </a:t>
            </a:r>
            <a:endParaRPr lang="en-US" altLang="en-US" sz="2800">
              <a:solidFill>
                <a:srgbClr val="0000FF"/>
              </a:solidFill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85800" y="4419600"/>
            <a:ext cx="7620000" cy="15668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u="sng">
                <a:solidFill>
                  <a:srgbClr val="FF0000"/>
                </a:solidFill>
              </a:rPr>
              <a:t>OUTPUT</a:t>
            </a:r>
          </a:p>
          <a:p>
            <a:pPr eaLnBrk="1" hangingPunct="1"/>
            <a:r>
              <a:rPr lang="en-US" altLang="en-US"/>
              <a:t>Enter a string :: I love java.</a:t>
            </a:r>
          </a:p>
          <a:p>
            <a:pPr eaLnBrk="1" hangingPunct="1"/>
            <a:r>
              <a:rPr lang="en-US" altLang="en-US"/>
              <a:t>I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85800" y="3124200"/>
            <a:ext cx="32004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u="sng">
                <a:solidFill>
                  <a:srgbClr val="006600"/>
                </a:solidFill>
              </a:rPr>
              <a:t>INPUT</a:t>
            </a:r>
            <a:br>
              <a:rPr lang="en-US" altLang="en-US" u="sng">
                <a:solidFill>
                  <a:srgbClr val="006600"/>
                </a:solidFill>
              </a:rPr>
            </a:br>
            <a:r>
              <a:rPr lang="en-US" altLang="en-US"/>
              <a:t>I love java.</a:t>
            </a:r>
          </a:p>
        </p:txBody>
      </p:sp>
      <p:sp>
        <p:nvSpPr>
          <p:cNvPr id="31751" name="WordArt 7"/>
          <p:cNvSpPr>
            <a:spLocks noChangeArrowheads="1" noChangeShapeType="1" noTextEdit="1"/>
          </p:cNvSpPr>
          <p:nvPr/>
        </p:nvSpPr>
        <p:spPr bwMode="auto">
          <a:xfrm>
            <a:off x="1600200" y="457200"/>
            <a:ext cx="55626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Reading in Strings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2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370114" y="1219200"/>
            <a:ext cx="8458200" cy="2124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200" dirty="0" err="1"/>
              <a:t>out.print</a:t>
            </a:r>
            <a:r>
              <a:rPr lang="en-US" altLang="en-US" sz="2200" dirty="0"/>
              <a:t>("Enter an integer :: ");</a:t>
            </a:r>
          </a:p>
          <a:p>
            <a:pPr eaLnBrk="1" hangingPunct="1"/>
            <a:r>
              <a:rPr lang="en-US" altLang="en-US" sz="2200" dirty="0" err="1"/>
              <a:t>int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num</a:t>
            </a:r>
            <a:r>
              <a:rPr lang="en-US" altLang="en-US" sz="2200" dirty="0"/>
              <a:t> = </a:t>
            </a:r>
            <a:r>
              <a:rPr lang="en-US" altLang="en-US" sz="2200" dirty="0" err="1"/>
              <a:t>keyboard.nextInt</a:t>
            </a:r>
            <a:r>
              <a:rPr lang="en-US" altLang="en-US" sz="2200" dirty="0"/>
              <a:t>();</a:t>
            </a:r>
          </a:p>
          <a:p>
            <a:pPr eaLnBrk="1" hangingPunct="1"/>
            <a:r>
              <a:rPr lang="en-US" altLang="en-US" sz="2200" dirty="0" err="1"/>
              <a:t>keyboard.nextLine</a:t>
            </a:r>
            <a:r>
              <a:rPr lang="en-US" altLang="en-US" sz="2200" dirty="0"/>
              <a:t>();	</a:t>
            </a:r>
            <a:r>
              <a:rPr lang="en-US" altLang="en-US" sz="2200" dirty="0">
                <a:solidFill>
                  <a:srgbClr val="008000"/>
                </a:solidFill>
              </a:rPr>
              <a:t>//pick up whitespace</a:t>
            </a:r>
          </a:p>
          <a:p>
            <a:pPr eaLnBrk="1" hangingPunct="1"/>
            <a:r>
              <a:rPr lang="en-US" altLang="en-US" sz="2200" dirty="0" err="1"/>
              <a:t>out.print</a:t>
            </a:r>
            <a:r>
              <a:rPr lang="en-US" altLang="en-US" sz="2200" dirty="0"/>
              <a:t>("Enter a sentence :: ");</a:t>
            </a:r>
          </a:p>
          <a:p>
            <a:pPr eaLnBrk="1" hangingPunct="1"/>
            <a:r>
              <a:rPr lang="en-US" altLang="en-US" sz="2200" dirty="0"/>
              <a:t>String sentence = </a:t>
            </a:r>
            <a:r>
              <a:rPr lang="en-US" altLang="en-US" sz="2200" dirty="0" err="1"/>
              <a:t>keyboard.nextLine</a:t>
            </a:r>
            <a:r>
              <a:rPr lang="en-US" altLang="en-US" sz="2200" dirty="0"/>
              <a:t>();</a:t>
            </a:r>
          </a:p>
          <a:p>
            <a:pPr eaLnBrk="1" hangingPunct="1"/>
            <a:r>
              <a:rPr lang="en-US" altLang="en-US" sz="2200" dirty="0" err="1"/>
              <a:t>out.println</a:t>
            </a:r>
            <a:r>
              <a:rPr lang="en-US" altLang="en-US" sz="2200" dirty="0"/>
              <a:t>(</a:t>
            </a:r>
            <a:r>
              <a:rPr lang="en-US" altLang="en-US" sz="2200" dirty="0" err="1"/>
              <a:t>num</a:t>
            </a:r>
            <a:r>
              <a:rPr lang="en-US" altLang="en-US" sz="2200" dirty="0"/>
              <a:t> + " "+sentence);</a:t>
            </a:r>
            <a:endParaRPr lang="en-US" altLang="en-US" sz="2200" dirty="0">
              <a:solidFill>
                <a:srgbClr val="0000FF"/>
              </a:solidFill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36869" name="WordArt 4"/>
          <p:cNvSpPr>
            <a:spLocks noChangeArrowheads="1" noChangeShapeType="1" noTextEdit="1"/>
          </p:cNvSpPr>
          <p:nvPr/>
        </p:nvSpPr>
        <p:spPr bwMode="auto">
          <a:xfrm>
            <a:off x="1600200" y="457200"/>
            <a:ext cx="55626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nextLine()  issues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457200" y="3505200"/>
            <a:ext cx="7620000" cy="1631216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u="sng" dirty="0">
                <a:solidFill>
                  <a:srgbClr val="FF0000"/>
                </a:solidFill>
              </a:rPr>
              <a:t>OUTPUT</a:t>
            </a:r>
          </a:p>
          <a:p>
            <a:pPr eaLnBrk="1" hangingPunct="1"/>
            <a:r>
              <a:rPr lang="en-US" altLang="en-US" sz="2400" dirty="0"/>
              <a:t>Enter an integer :: 34</a:t>
            </a:r>
          </a:p>
          <a:p>
            <a:pPr eaLnBrk="1" hangingPunct="1"/>
            <a:r>
              <a:rPr lang="en-US" altLang="en-US" sz="2400" dirty="0"/>
              <a:t>Enter a sentence :: picks up \n</a:t>
            </a:r>
          </a:p>
          <a:p>
            <a:pPr eaLnBrk="1" hangingPunct="1"/>
            <a:r>
              <a:rPr lang="en-US" altLang="en-US" sz="2400" dirty="0"/>
              <a:t>34 picks up \n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6324600" y="3505200"/>
            <a:ext cx="2362200" cy="1261884"/>
          </a:xfrm>
          <a:prstGeom prst="rect">
            <a:avLst/>
          </a:prstGeom>
          <a:solidFill>
            <a:schemeClr val="bg1"/>
          </a:solidFill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u="sng" dirty="0">
                <a:solidFill>
                  <a:srgbClr val="006600"/>
                </a:solidFill>
              </a:rPr>
              <a:t>INPUT</a:t>
            </a:r>
            <a:br>
              <a:rPr lang="en-US" altLang="en-US" sz="2800" u="sng" dirty="0">
                <a:solidFill>
                  <a:srgbClr val="006600"/>
                </a:solidFill>
              </a:rPr>
            </a:br>
            <a:r>
              <a:rPr lang="en-US" altLang="en-US" sz="2400" dirty="0"/>
              <a:t>34</a:t>
            </a:r>
            <a:br>
              <a:rPr lang="en-US" altLang="en-US" sz="2400" dirty="0"/>
            </a:br>
            <a:r>
              <a:rPr lang="en-US" altLang="en-US" sz="2400" dirty="0"/>
              <a:t>picks up \n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36814" y="5136416"/>
            <a:ext cx="792480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 err="1">
                <a:solidFill>
                  <a:srgbClr val="0000FF"/>
                </a:solidFill>
              </a:rPr>
              <a:t>nextLine</a:t>
            </a:r>
            <a:r>
              <a:rPr lang="en-US" altLang="en-US" sz="2400" dirty="0">
                <a:solidFill>
                  <a:srgbClr val="0000FF"/>
                </a:solidFill>
              </a:rPr>
              <a:t>() picks up whitespace</a:t>
            </a:r>
            <a:r>
              <a:rPr lang="en-US" altLang="en-US" sz="2400" dirty="0" smtClean="0">
                <a:solidFill>
                  <a:srgbClr val="0000FF"/>
                </a:solidFill>
              </a:rPr>
              <a:t>. Whitespace is unseen characters, such as ‘ ‘, newline, tab, etc.</a:t>
            </a: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87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38200" y="304800"/>
          <a:ext cx="35052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Bitmap Image" r:id="rId4" imgW="2790476" imgH="1142857" progId="PBrush">
                  <p:embed/>
                </p:oleObj>
              </mc:Choice>
              <mc:Fallback>
                <p:oleObj name="Bitmap Image" r:id="rId4" imgW="2790476" imgH="114285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"/>
                        <a:ext cx="35052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105400" y="381000"/>
          <a:ext cx="335280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Bitmap Image" r:id="rId6" imgW="2561905" imgH="1095528" progId="PBrush">
                  <p:embed/>
                </p:oleObj>
              </mc:Choice>
              <mc:Fallback>
                <p:oleObj name="Bitmap Image" r:id="rId6" imgW="2561905" imgH="109552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"/>
                        <a:ext cx="3352800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WordArt 4"/>
          <p:cNvSpPr>
            <a:spLocks noChangeArrowheads="1" noChangeShapeType="1" noTextEdit="1"/>
          </p:cNvSpPr>
          <p:nvPr/>
        </p:nvSpPr>
        <p:spPr bwMode="auto">
          <a:xfrm>
            <a:off x="1143000" y="4572000"/>
            <a:ext cx="6629400" cy="1371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guihelp</a:t>
            </a:r>
            <a:endParaRPr lang="en-US" sz="3600" kern="10" dirty="0">
              <a:ln w="9525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solidFill>
                <a:srgbClr val="FF0000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/>
            </a:endParaRP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762000" y="2133600"/>
            <a:ext cx="75326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CC0000"/>
                </a:solidFill>
              </a:rPr>
              <a:t>//GUI INPUT BOX</a:t>
            </a:r>
          </a:p>
          <a:p>
            <a:pPr eaLnBrk="1" hangingPunct="1"/>
            <a:r>
              <a:rPr lang="en-US" altLang="en-US" sz="2000" b="0"/>
              <a:t>input= JOptionPane.showInputDialog("Enter an integer :: ");</a:t>
            </a:r>
          </a:p>
          <a:p>
            <a:pPr eaLnBrk="1" hangingPunct="1"/>
            <a:r>
              <a:rPr lang="en-US" altLang="en-US" sz="2000" b="0"/>
              <a:t>one = Integer.parseInt(input);</a:t>
            </a:r>
          </a:p>
          <a:p>
            <a:pPr eaLnBrk="1" hangingPunct="1"/>
            <a:endParaRPr lang="en-US" altLang="en-US" sz="2000" b="0"/>
          </a:p>
          <a:p>
            <a:pPr eaLnBrk="1" hangingPunct="1"/>
            <a:r>
              <a:rPr lang="en-US" altLang="en-US" sz="2000" b="0">
                <a:solidFill>
                  <a:srgbClr val="CC0000"/>
                </a:solidFill>
              </a:rPr>
              <a:t>//GUI OUTPUT BOX</a:t>
            </a:r>
          </a:p>
          <a:p>
            <a:pPr eaLnBrk="1" hangingPunct="1"/>
            <a:r>
              <a:rPr lang="en-US" altLang="en-US" sz="2000" b="0"/>
              <a:t>JOptionPane.showMessageDialog(null, "Integer value :: " + one);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258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2133600"/>
            <a:ext cx="807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example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javax.swing.JOptionPane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GuiHelp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public static void main(String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one, two, total;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one =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Integer.parseInt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JOptionPane.showInputDialog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("Enter an integer :: "));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two =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Integer.parseInt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JOptionPane.showInputDialog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("Enter an integer :: "));</a:t>
            </a: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total = one + two;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JOptionPane.showMessageDialog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null,"Total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::" + total);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(total);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1333500" y="152400"/>
            <a:ext cx="6629400" cy="1371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guihelp</a:t>
            </a:r>
            <a:endParaRPr lang="en-US" sz="3600" kern="10" dirty="0">
              <a:ln w="9525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solidFill>
                <a:srgbClr val="FF0000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7198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WordArt 2"/>
          <p:cNvSpPr>
            <a:spLocks noChangeArrowheads="1" noChangeShapeType="1" noTextEdit="1"/>
          </p:cNvSpPr>
          <p:nvPr/>
        </p:nvSpPr>
        <p:spPr bwMode="auto">
          <a:xfrm>
            <a:off x="1219200" y="304800"/>
            <a:ext cx="62484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Errors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6934200" cy="1570038"/>
          </a:xfrm>
          <a:prstGeom prst="rect">
            <a:avLst/>
          </a:prstGeom>
          <a:noFill/>
          <a:ln w="12700">
            <a:solidFill>
              <a:srgbClr val="0099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009900"/>
                </a:solidFill>
              </a:rPr>
              <a:t>Syntax errors occur when you type something in wrong, causing the code to not compile.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990600" y="3581400"/>
            <a:ext cx="65865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3200" b="0">
                <a:solidFill>
                  <a:srgbClr val="009900"/>
                </a:solidFill>
              </a:rPr>
              <a:t>//missing semicolon - ; expected</a:t>
            </a:r>
          </a:p>
          <a:p>
            <a:r>
              <a:rPr lang="en-US" altLang="en-US" sz="3200" b="0"/>
              <a:t>System.out.println("stuff")</a:t>
            </a:r>
          </a:p>
          <a:p>
            <a:pPr eaLnBrk="1" hangingPunct="1"/>
            <a:endParaRPr lang="en-US" altLang="en-US" sz="3200" u="sng"/>
          </a:p>
          <a:p>
            <a:r>
              <a:rPr lang="en-US" altLang="en-US" sz="3200" b="0">
                <a:solidFill>
                  <a:srgbClr val="009900"/>
                </a:solidFill>
              </a:rPr>
              <a:t>//case problem – should be System</a:t>
            </a:r>
          </a:p>
          <a:p>
            <a:r>
              <a:rPr lang="en-US" altLang="en-US" sz="3200" b="0"/>
              <a:t>system.out.println("stuff")</a:t>
            </a:r>
            <a:endParaRPr lang="en-US" altLang="en-US" sz="3200" u="sn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684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WordArt 2"/>
          <p:cNvSpPr>
            <a:spLocks noChangeArrowheads="1" noChangeShapeType="1" noTextEdit="1"/>
          </p:cNvSpPr>
          <p:nvPr/>
        </p:nvSpPr>
        <p:spPr bwMode="auto">
          <a:xfrm>
            <a:off x="1219200" y="304800"/>
            <a:ext cx="62484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Errors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6934200" cy="1570038"/>
          </a:xfrm>
          <a:prstGeom prst="rect">
            <a:avLst/>
          </a:prstGeom>
          <a:noFill/>
          <a:ln w="12700">
            <a:solidFill>
              <a:srgbClr val="0099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009900"/>
                </a:solidFill>
              </a:rPr>
              <a:t>Runtime errors occur when something goes wrong while the program is running.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990600" y="3581400"/>
            <a:ext cx="72564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3200" b="0">
                <a:solidFill>
                  <a:srgbClr val="009900"/>
                </a:solidFill>
              </a:rPr>
              <a:t>//an out of bounds exception is thrown</a:t>
            </a:r>
          </a:p>
          <a:p>
            <a:r>
              <a:rPr lang="en-US" altLang="en-US" sz="3200" b="0"/>
              <a:t>String s = "runtime_error";</a:t>
            </a:r>
          </a:p>
          <a:p>
            <a:r>
              <a:rPr lang="en-US" altLang="en-US" sz="3200" b="0"/>
              <a:t>System.out.println( s.charAt(15) );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492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Syntax and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Name of file matches name of class</a:t>
            </a:r>
          </a:p>
          <a:p>
            <a:r>
              <a:rPr lang="en-US" dirty="0" smtClean="0"/>
              <a:t>{ open and close braces for: classes, methods,  and conditionals/loops (with multiple lines of code) }</a:t>
            </a:r>
          </a:p>
          <a:p>
            <a:r>
              <a:rPr lang="en-US" dirty="0"/>
              <a:t> </a:t>
            </a:r>
            <a:r>
              <a:rPr lang="en-US" dirty="0" smtClean="0"/>
              <a:t>Java style: </a:t>
            </a:r>
            <a:r>
              <a:rPr lang="en-US" altLang="en-US" u="sng" dirty="0">
                <a:latin typeface="Arial" charset="0"/>
              </a:rPr>
              <a:t>___________ </a:t>
            </a:r>
            <a:r>
              <a:rPr lang="en-US" dirty="0" smtClean="0"/>
              <a:t>within </a:t>
            </a:r>
            <a:r>
              <a:rPr lang="en-US" dirty="0" smtClean="0"/>
              <a:t>braces</a:t>
            </a:r>
          </a:p>
          <a:p>
            <a:r>
              <a:rPr lang="en-US" dirty="0" smtClean="0"/>
              <a:t>Java style: Class names and constants </a:t>
            </a:r>
            <a:r>
              <a:rPr lang="en-US" altLang="en-US" u="sng" dirty="0" smtClean="0">
                <a:latin typeface="Arial" charset="0"/>
              </a:rPr>
              <a:t>_______</a:t>
            </a:r>
            <a:endParaRPr lang="en-US" u="sng" dirty="0" smtClean="0"/>
          </a:p>
          <a:p>
            <a:r>
              <a:rPr lang="en-US" dirty="0" smtClean="0"/>
              <a:t>Java style: fields, methods, variables </a:t>
            </a:r>
            <a:r>
              <a:rPr lang="en-US" u="sng" dirty="0" smtClean="0"/>
              <a:t>______</a:t>
            </a:r>
            <a:r>
              <a:rPr lang="en-US" dirty="0" smtClean="0"/>
              <a:t>case</a:t>
            </a:r>
            <a:endParaRPr lang="en-US" dirty="0" smtClean="0"/>
          </a:p>
          <a:p>
            <a:r>
              <a:rPr lang="en-US" dirty="0" smtClean="0"/>
              <a:t>Java syntax: variable names cannot begin with a </a:t>
            </a:r>
            <a:r>
              <a:rPr lang="en-US" altLang="en-US" u="sng" dirty="0">
                <a:latin typeface="Arial" charset="0"/>
              </a:rPr>
              <a:t>___________</a:t>
            </a:r>
            <a:endParaRPr lang="en-US" u="sng" dirty="0" smtClean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659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/>
              <a:t>2-</a:t>
            </a:r>
            <a:fld id="{C06F588B-97B8-405B-A187-A4F6C4911F11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408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Java Style</a:t>
            </a:r>
            <a:endParaRPr lang="en-US" altLang="en-US" dirty="0"/>
          </a:p>
        </p:txBody>
      </p:sp>
      <p:sp>
        <p:nvSpPr>
          <p:cNvPr id="408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Programmers follow strict style conventions.</a:t>
            </a:r>
          </a:p>
          <a:p>
            <a:r>
              <a:rPr lang="en-US" altLang="en-US" dirty="0"/>
              <a:t>Style: names of classes begin with an </a:t>
            </a:r>
            <a:r>
              <a:rPr lang="en-US" altLang="en-US" u="sng" dirty="0">
                <a:latin typeface="Arial" charset="0"/>
              </a:rPr>
              <a:t>___________ </a:t>
            </a:r>
            <a:r>
              <a:rPr lang="en-US" altLang="en-US" dirty="0" smtClean="0"/>
              <a:t>letter</a:t>
            </a:r>
            <a:r>
              <a:rPr lang="en-US" altLang="en-US" dirty="0"/>
              <a:t>, subsequent words are capitalized: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</a:rPr>
              <a:t>public class </a:t>
            </a:r>
            <a:r>
              <a:rPr lang="en-US" altLang="en-US" b="1" dirty="0" err="1">
                <a:solidFill>
                  <a:schemeClr val="tx1"/>
                </a:solidFill>
              </a:rPr>
              <a:t>ActorWorld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altLang="en-US" dirty="0"/>
              <a:t>Style: names of methods, fields, and variables begin with a lowercase letter, subsequent words are capitalized: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</a:rPr>
              <a:t>private </a:t>
            </a:r>
            <a:r>
              <a:rPr lang="en-US" altLang="en-US" dirty="0" err="1">
                <a:solidFill>
                  <a:schemeClr val="tx1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sideLength</a:t>
            </a:r>
            <a:r>
              <a:rPr lang="en-US" altLang="en-US" dirty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</a:rPr>
              <a:t>public void </a:t>
            </a:r>
            <a:r>
              <a:rPr lang="en-US" altLang="en-US" b="1" dirty="0" err="1">
                <a:solidFill>
                  <a:schemeClr val="tx1"/>
                </a:solidFill>
              </a:rPr>
              <a:t>moveTo</a:t>
            </a:r>
            <a:r>
              <a:rPr lang="en-US" altLang="en-US" dirty="0">
                <a:solidFill>
                  <a:schemeClr val="tx1"/>
                </a:solidFill>
              </a:rPr>
              <a:t>()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7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/>
              <a:t>2-</a:t>
            </a:r>
            <a:fld id="{B4560C4D-DFFB-4B4F-9198-AE4CAF16000F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Java Style </a:t>
            </a:r>
            <a:r>
              <a:rPr lang="en-US" altLang="en-US" dirty="0"/>
              <a:t>(cont’d)</a:t>
            </a:r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Method names often sound like verbs: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setBackground, getText, moveForward, stop</a:t>
            </a:r>
          </a:p>
          <a:p>
            <a:r>
              <a:rPr lang="en-US" altLang="en-US"/>
              <a:t>Field names often sound like nouns: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color, steps, button, controlPanel</a:t>
            </a:r>
          </a:p>
          <a:p>
            <a:r>
              <a:rPr lang="en-US" altLang="en-US"/>
              <a:t>Constants often use all caps: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PI, PIXELS_PER_INCH</a:t>
            </a:r>
          </a:p>
          <a:p>
            <a:r>
              <a:rPr lang="en-US" altLang="en-US"/>
              <a:t>It is OK to use short names for temporary “throwaway” variables: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i, k, x, y, str</a:t>
            </a:r>
          </a:p>
          <a:p>
            <a:pPr lvl="1"/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66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/>
              <a:t>2-</a:t>
            </a:r>
            <a:fld id="{761C1DCB-8030-40BA-BE44-920A75664C01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vs. Style</a:t>
            </a:r>
          </a:p>
        </p:txBody>
      </p:sp>
      <p:sp>
        <p:nvSpPr>
          <p:cNvPr id="412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Syntax is part of the language. The </a:t>
            </a:r>
            <a:r>
              <a:rPr lang="en-US" altLang="en-US" u="sng" dirty="0">
                <a:latin typeface="Arial" charset="0"/>
              </a:rPr>
              <a:t>___________ </a:t>
            </a:r>
            <a:r>
              <a:rPr lang="en-US" altLang="en-US" dirty="0" smtClean="0"/>
              <a:t>checks </a:t>
            </a:r>
            <a:r>
              <a:rPr lang="en-US" altLang="en-US" dirty="0"/>
              <a:t>it</a:t>
            </a:r>
            <a:r>
              <a:rPr lang="en-US" altLang="en-US" dirty="0" smtClean="0"/>
              <a:t>. </a:t>
            </a:r>
          </a:p>
          <a:p>
            <a:r>
              <a:rPr lang="en-US" altLang="en-US" dirty="0" smtClean="0"/>
              <a:t>The compiler catches syntax errors and generates error messages.</a:t>
            </a:r>
            <a:endParaRPr lang="en-US" altLang="en-US" dirty="0"/>
          </a:p>
          <a:p>
            <a:r>
              <a:rPr lang="en-US" altLang="en-US" dirty="0"/>
              <a:t>Style is a convention widely adopted by software professionals.</a:t>
            </a:r>
          </a:p>
          <a:p>
            <a:r>
              <a:rPr lang="en-US" altLang="en-US" dirty="0"/>
              <a:t>The main purpose of style is to improve the </a:t>
            </a:r>
            <a:r>
              <a:rPr lang="en-US" altLang="en-US" u="sng" dirty="0">
                <a:latin typeface="Arial" charset="0"/>
              </a:rPr>
              <a:t>___________ </a:t>
            </a:r>
            <a:r>
              <a:rPr lang="en-US" altLang="en-US" dirty="0" smtClean="0"/>
              <a:t>of </a:t>
            </a:r>
            <a:r>
              <a:rPr lang="en-US" altLang="en-US" dirty="0"/>
              <a:t>programs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There are about </a:t>
            </a:r>
            <a:r>
              <a:rPr lang="en-US" altLang="en-US" u="sng" dirty="0" smtClean="0"/>
              <a:t>____</a:t>
            </a:r>
            <a:r>
              <a:rPr lang="en-US" altLang="en-US" dirty="0" smtClean="0"/>
              <a:t>reserved </a:t>
            </a:r>
            <a:r>
              <a:rPr lang="en-US" altLang="en-US" dirty="0" smtClean="0"/>
              <a:t>words in Java. Do </a:t>
            </a:r>
            <a:r>
              <a:rPr lang="en-US" altLang="en-US" u="sng" dirty="0" smtClean="0"/>
              <a:t>____</a:t>
            </a:r>
            <a:r>
              <a:rPr lang="en-US" altLang="en-US" dirty="0" smtClean="0"/>
              <a:t>use </a:t>
            </a:r>
            <a:r>
              <a:rPr lang="en-US" altLang="en-US" dirty="0" smtClean="0"/>
              <a:t>these words as names of variables/fields.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682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____</a:t>
            </a:r>
            <a:r>
              <a:rPr lang="en-US" dirty="0" smtClean="0"/>
              <a:t> </a:t>
            </a:r>
            <a:r>
              <a:rPr lang="en-US" dirty="0" smtClean="0"/>
              <a:t>Block comments are between opening and closing  slash star ...  Star slash  and can extend over multiple lines </a:t>
            </a:r>
            <a:r>
              <a:rPr lang="en-US" u="sng" dirty="0" smtClean="0"/>
              <a:t>____</a:t>
            </a:r>
            <a:endParaRPr lang="en-US" u="sng" dirty="0" smtClean="0"/>
          </a:p>
          <a:p>
            <a:r>
              <a:rPr lang="en-US" u="sng" dirty="0" smtClean="0"/>
              <a:t>____</a:t>
            </a:r>
            <a:r>
              <a:rPr lang="en-US" dirty="0" smtClean="0"/>
              <a:t> </a:t>
            </a:r>
            <a:r>
              <a:rPr lang="en-US" dirty="0" smtClean="0"/>
              <a:t>double slash are single line comments </a:t>
            </a:r>
          </a:p>
          <a:p>
            <a:r>
              <a:rPr lang="en-US" u="sng" dirty="0" smtClean="0"/>
              <a:t>____</a:t>
            </a:r>
            <a:r>
              <a:rPr lang="en-US" dirty="0" smtClean="0"/>
              <a:t> </a:t>
            </a:r>
            <a:r>
              <a:rPr lang="en-US" dirty="0" smtClean="0"/>
              <a:t>from the slashes to the end of the line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6045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/>
              <a:t>2-</a:t>
            </a:r>
            <a:fld id="{8DDED51A-E1FF-431D-A88A-71C14A076BE5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41883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(cont’d)</a:t>
            </a:r>
          </a:p>
        </p:txBody>
      </p:sp>
      <p:sp>
        <p:nvSpPr>
          <p:cNvPr id="418833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Common syntax errors:</a:t>
            </a:r>
          </a:p>
          <a:p>
            <a:pPr lvl="1"/>
            <a:endParaRPr lang="en-US" altLang="en-US" dirty="0"/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1244600" y="4572000"/>
            <a:ext cx="1371600" cy="92333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Missing </a:t>
            </a:r>
            <a:r>
              <a:rPr lang="en-US" altLang="en-US" u="sng" dirty="0" smtClean="0">
                <a:latin typeface="Arial" charset="0"/>
              </a:rPr>
              <a:t>__________________</a:t>
            </a:r>
            <a:endParaRPr lang="en-US" altLang="en-US" u="sng" dirty="0">
              <a:latin typeface="Arial" charset="0"/>
            </a:endParaRPr>
          </a:p>
        </p:txBody>
      </p:sp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3009900" y="2489200"/>
            <a:ext cx="4076700" cy="37528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Arial" charset="0"/>
              </a:rPr>
              <a:t>  Public static int abs (int x)</a:t>
            </a:r>
          </a:p>
          <a:p>
            <a:r>
              <a:rPr lang="en-US" altLang="en-US">
                <a:latin typeface="Arial" charset="0"/>
              </a:rPr>
              <a:t>  {</a:t>
            </a:r>
          </a:p>
          <a:p>
            <a:r>
              <a:rPr lang="en-US" altLang="en-US">
                <a:latin typeface="Arial" charset="0"/>
              </a:rPr>
              <a:t>     If (x &lt; 0);</a:t>
            </a:r>
          </a:p>
          <a:p>
            <a:r>
              <a:rPr lang="en-US" altLang="en-US">
                <a:latin typeface="Arial" charset="0"/>
              </a:rPr>
              <a:t>     {</a:t>
            </a:r>
          </a:p>
          <a:p>
            <a:r>
              <a:rPr lang="en-US" altLang="en-US">
                <a:latin typeface="Arial" charset="0"/>
              </a:rPr>
              <a:t>        x = </a:t>
            </a:r>
            <a:r>
              <a:rPr lang="en-US" altLang="en-US" b="1">
                <a:latin typeface="Courier New" pitchFamily="49" charset="0"/>
              </a:rPr>
              <a:t>-</a:t>
            </a:r>
            <a:r>
              <a:rPr lang="en-US" altLang="en-US">
                <a:latin typeface="Arial" charset="0"/>
              </a:rPr>
              <a:t>x</a:t>
            </a:r>
          </a:p>
          <a:p>
            <a:r>
              <a:rPr lang="en-US" altLang="en-US">
                <a:latin typeface="Arial" charset="0"/>
              </a:rPr>
              <a:t>     }</a:t>
            </a:r>
          </a:p>
          <a:p>
            <a:r>
              <a:rPr lang="en-US" altLang="en-US">
                <a:latin typeface="Arial" charset="0"/>
              </a:rPr>
              <a:t>     return x;</a:t>
            </a: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latin typeface="Arial" charset="0"/>
              </a:rPr>
              <a:t>  public static int sqrt (int x)</a:t>
            </a:r>
          </a:p>
          <a:p>
            <a:r>
              <a:rPr lang="en-US" altLang="en-US">
                <a:latin typeface="Arial" charset="0"/>
              </a:rPr>
              <a:t>  ...</a:t>
            </a:r>
          </a:p>
        </p:txBody>
      </p:sp>
      <p:sp>
        <p:nvSpPr>
          <p:cNvPr id="418822" name="Text Box 6"/>
          <p:cNvSpPr txBox="1">
            <a:spLocks noChangeArrowheads="1"/>
          </p:cNvSpPr>
          <p:nvPr/>
        </p:nvSpPr>
        <p:spPr bwMode="auto">
          <a:xfrm>
            <a:off x="6451600" y="3746500"/>
            <a:ext cx="1803400" cy="646331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Extraneous </a:t>
            </a:r>
            <a:r>
              <a:rPr lang="en-US" altLang="en-US" u="sng" dirty="0" smtClean="0">
                <a:latin typeface="Arial" charset="0"/>
              </a:rPr>
              <a:t>___________</a:t>
            </a:r>
            <a:endParaRPr lang="en-US" altLang="en-US" u="sng" dirty="0">
              <a:latin typeface="Arial" charset="0"/>
            </a:endParaRPr>
          </a:p>
        </p:txBody>
      </p:sp>
      <p:sp>
        <p:nvSpPr>
          <p:cNvPr id="418823" name="Line 7"/>
          <p:cNvSpPr>
            <a:spLocks noChangeShapeType="1"/>
          </p:cNvSpPr>
          <p:nvPr/>
        </p:nvSpPr>
        <p:spPr bwMode="auto">
          <a:xfrm flipH="1" flipV="1">
            <a:off x="4495800" y="3344862"/>
            <a:ext cx="1981200" cy="7572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24" name="Line 8"/>
          <p:cNvSpPr>
            <a:spLocks noChangeShapeType="1"/>
          </p:cNvSpPr>
          <p:nvPr/>
        </p:nvSpPr>
        <p:spPr bwMode="auto">
          <a:xfrm>
            <a:off x="2603500" y="5207000"/>
            <a:ext cx="5969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1257300" y="2641600"/>
            <a:ext cx="1346200" cy="11874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Spelling (p </a:t>
            </a:r>
            <a:r>
              <a:rPr lang="en-US" altLang="en-US">
                <a:latin typeface="Arial" charset="0"/>
                <a:sym typeface="Symbol" pitchFamily="18" charset="2"/>
              </a:rPr>
              <a:t></a:t>
            </a:r>
            <a:r>
              <a:rPr lang="en-US" altLang="en-US">
                <a:latin typeface="Arial" charset="0"/>
              </a:rPr>
              <a:t> P, if </a:t>
            </a:r>
            <a:r>
              <a:rPr lang="en-US" altLang="en-US">
                <a:latin typeface="Arial" charset="0"/>
                <a:sym typeface="Symbol" pitchFamily="18" charset="2"/>
              </a:rPr>
              <a:t></a:t>
            </a:r>
            <a:r>
              <a:rPr lang="en-US" altLang="en-US">
                <a:latin typeface="Arial" charset="0"/>
              </a:rPr>
              <a:t> If)</a:t>
            </a:r>
          </a:p>
        </p:txBody>
      </p:sp>
      <p:sp>
        <p:nvSpPr>
          <p:cNvPr id="418826" name="Line 10"/>
          <p:cNvSpPr>
            <a:spLocks noChangeShapeType="1"/>
          </p:cNvSpPr>
          <p:nvPr/>
        </p:nvSpPr>
        <p:spPr bwMode="auto">
          <a:xfrm flipV="1">
            <a:off x="2603500" y="3235325"/>
            <a:ext cx="787400" cy="2190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27" name="Line 11"/>
          <p:cNvSpPr>
            <a:spLocks noChangeShapeType="1"/>
          </p:cNvSpPr>
          <p:nvPr/>
        </p:nvSpPr>
        <p:spPr bwMode="auto">
          <a:xfrm flipV="1">
            <a:off x="2590800" y="2844800"/>
            <a:ext cx="60960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28" name="Text Box 12"/>
          <p:cNvSpPr txBox="1">
            <a:spLocks noChangeArrowheads="1"/>
          </p:cNvSpPr>
          <p:nvPr/>
        </p:nvSpPr>
        <p:spPr bwMode="auto">
          <a:xfrm>
            <a:off x="6997700" y="4699000"/>
            <a:ext cx="1600200" cy="646331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Missing </a:t>
            </a:r>
            <a:r>
              <a:rPr lang="en-US" altLang="en-US" u="sng" dirty="0">
                <a:latin typeface="Arial" charset="0"/>
              </a:rPr>
              <a:t>___________</a:t>
            </a:r>
            <a:endParaRPr lang="en-US" altLang="en-US" u="sng" dirty="0">
              <a:latin typeface="Arial" charset="0"/>
            </a:endParaRPr>
          </a:p>
        </p:txBody>
      </p:sp>
      <p:sp>
        <p:nvSpPr>
          <p:cNvPr id="418829" name="Line 13"/>
          <p:cNvSpPr>
            <a:spLocks noChangeShapeType="1"/>
          </p:cNvSpPr>
          <p:nvPr/>
        </p:nvSpPr>
        <p:spPr bwMode="auto">
          <a:xfrm flipH="1" flipV="1">
            <a:off x="4343400" y="3829050"/>
            <a:ext cx="2654300" cy="1174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04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/>
              <a:t>2-</a:t>
            </a:r>
            <a:fld id="{CFAEA633-F01A-4DA5-B4E2-C0490505A85D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3598863" y="1430338"/>
            <a:ext cx="4965700" cy="42211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Courier New" pitchFamily="49" charset="0"/>
              </a:rPr>
              <a:t> public void act()</a:t>
            </a:r>
          </a:p>
          <a:p>
            <a:r>
              <a:rPr lang="en-US" altLang="en-US" sz="1800">
                <a:latin typeface="Courier New" pitchFamily="49" charset="0"/>
              </a:rPr>
              <a:t> {</a:t>
            </a:r>
          </a:p>
          <a:p>
            <a:r>
              <a:rPr lang="en-US" altLang="en-US" sz="1800">
                <a:latin typeface="Courier New" pitchFamily="49" charset="0"/>
              </a:rPr>
              <a:t>   if (steps &lt; sideLength &amp;&amp;</a:t>
            </a:r>
          </a:p>
          <a:p>
            <a:r>
              <a:rPr lang="en-US" altLang="en-US" sz="1800">
                <a:latin typeface="Courier New" pitchFamily="49" charset="0"/>
              </a:rPr>
              <a:t>                       canMove())</a:t>
            </a:r>
          </a:p>
          <a:p>
            <a:r>
              <a:rPr lang="en-US" altLang="en-US" sz="1800">
                <a:latin typeface="Courier New" pitchFamily="49" charset="0"/>
              </a:rPr>
              <a:t>   {</a:t>
            </a:r>
          </a:p>
          <a:p>
            <a:r>
              <a:rPr lang="en-US" altLang="en-US" sz="1800">
                <a:latin typeface="Courier New" pitchFamily="49" charset="0"/>
              </a:rPr>
              <a:t>     move();</a:t>
            </a:r>
          </a:p>
          <a:p>
            <a:r>
              <a:rPr lang="en-US" altLang="en-US" sz="1800">
                <a:latin typeface="Courier New" pitchFamily="49" charset="0"/>
              </a:rPr>
              <a:t>     steps++;</a:t>
            </a:r>
          </a:p>
          <a:p>
            <a:r>
              <a:rPr lang="en-US" altLang="en-US" sz="1800">
                <a:latin typeface="Courier New" pitchFamily="49" charset="0"/>
              </a:rPr>
              <a:t>   }</a:t>
            </a:r>
          </a:p>
          <a:p>
            <a:r>
              <a:rPr lang="en-US" altLang="en-US" sz="1800">
                <a:latin typeface="Courier New" pitchFamily="49" charset="0"/>
              </a:rPr>
              <a:t>     else</a:t>
            </a:r>
          </a:p>
          <a:p>
            <a:r>
              <a:rPr lang="en-US" altLang="en-US" sz="1800">
                <a:latin typeface="Courier New" pitchFamily="49" charset="0"/>
              </a:rPr>
              <a:t>   {</a:t>
            </a:r>
          </a:p>
          <a:p>
            <a:r>
              <a:rPr lang="en-US" altLang="en-US" sz="1800">
                <a:latin typeface="Courier New" pitchFamily="49" charset="0"/>
              </a:rPr>
              <a:t>     turn();</a:t>
            </a:r>
          </a:p>
          <a:p>
            <a:r>
              <a:rPr lang="en-US" altLang="en-US" sz="1800">
                <a:latin typeface="Courier New" pitchFamily="49" charset="0"/>
              </a:rPr>
              <a:t>     turn();</a:t>
            </a:r>
          </a:p>
          <a:p>
            <a:r>
              <a:rPr lang="en-US" altLang="en-US" sz="1800">
                <a:latin typeface="Courier New" pitchFamily="49" charset="0"/>
              </a:rPr>
              <a:t>     steps = 0;</a:t>
            </a:r>
          </a:p>
          <a:p>
            <a:r>
              <a:rPr lang="en-US" altLang="en-US" sz="1800">
                <a:latin typeface="Courier New" pitchFamily="49" charset="0"/>
              </a:rPr>
              <a:t>   }</a:t>
            </a:r>
          </a:p>
          <a:p>
            <a:r>
              <a:rPr lang="en-US" altLang="en-US" sz="1800">
                <a:latin typeface="Courier New" pitchFamily="49" charset="0"/>
              </a:rPr>
              <a:t> }</a:t>
            </a: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75" y="417513"/>
            <a:ext cx="3779838" cy="860425"/>
          </a:xfrm>
          <a:noFill/>
          <a:ln/>
        </p:spPr>
        <p:txBody>
          <a:bodyPr/>
          <a:lstStyle/>
          <a:p>
            <a:r>
              <a:rPr lang="en-US" altLang="en-US"/>
              <a:t>Style (cont’d)</a:t>
            </a: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879475" y="4291013"/>
            <a:ext cx="239553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Compiles fine</a:t>
            </a:r>
          </a:p>
        </p:txBody>
      </p:sp>
      <p:sp>
        <p:nvSpPr>
          <p:cNvPr id="422921" name="Text Box 9"/>
          <p:cNvSpPr txBox="1">
            <a:spLocks noChangeArrowheads="1"/>
          </p:cNvSpPr>
          <p:nvPr/>
        </p:nvSpPr>
        <p:spPr bwMode="auto">
          <a:xfrm>
            <a:off x="714375" y="1906588"/>
            <a:ext cx="2701925" cy="20240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Courier New" pitchFamily="49" charset="0"/>
              </a:rPr>
              <a:t>public void act()</a:t>
            </a:r>
          </a:p>
          <a:p>
            <a:r>
              <a:rPr lang="en-US" altLang="en-US" sz="1800">
                <a:latin typeface="Courier New" pitchFamily="49" charset="0"/>
              </a:rPr>
              <a:t>{if(steps&lt; sideLength&amp;&amp;</a:t>
            </a:r>
          </a:p>
          <a:p>
            <a:r>
              <a:rPr lang="en-US" altLang="en-US" sz="1800">
                <a:latin typeface="Courier New" pitchFamily="49" charset="0"/>
              </a:rPr>
              <a:t>canMove()){move();</a:t>
            </a:r>
          </a:p>
          <a:p>
            <a:r>
              <a:rPr lang="en-US" altLang="en-US" sz="1800">
                <a:latin typeface="Courier New" pitchFamily="49" charset="0"/>
              </a:rPr>
              <a:t>steps++;}else{</a:t>
            </a:r>
          </a:p>
          <a:p>
            <a:r>
              <a:rPr lang="en-US" altLang="en-US" sz="1800">
                <a:latin typeface="Courier New" pitchFamily="49" charset="0"/>
              </a:rPr>
              <a:t>turn();turn(); steps=0;}}</a:t>
            </a:r>
          </a:p>
        </p:txBody>
      </p:sp>
      <p:sp>
        <p:nvSpPr>
          <p:cNvPr id="422922" name="Line 10"/>
          <p:cNvSpPr>
            <a:spLocks noChangeShapeType="1"/>
          </p:cNvSpPr>
          <p:nvPr/>
        </p:nvSpPr>
        <p:spPr bwMode="auto">
          <a:xfrm flipV="1">
            <a:off x="2066925" y="3925888"/>
            <a:ext cx="0" cy="3476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923" name="Text Box 11"/>
          <p:cNvSpPr txBox="1">
            <a:spLocks noChangeArrowheads="1"/>
          </p:cNvSpPr>
          <p:nvPr/>
        </p:nvSpPr>
        <p:spPr bwMode="auto">
          <a:xfrm>
            <a:off x="4432300" y="5835650"/>
            <a:ext cx="3205163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A little more readable</a:t>
            </a:r>
          </a:p>
        </p:txBody>
      </p:sp>
      <p:sp>
        <p:nvSpPr>
          <p:cNvPr id="422924" name="Line 12"/>
          <p:cNvSpPr>
            <a:spLocks noChangeShapeType="1"/>
          </p:cNvSpPr>
          <p:nvPr/>
        </p:nvSpPr>
        <p:spPr bwMode="auto">
          <a:xfrm flipV="1">
            <a:off x="6035675" y="5470525"/>
            <a:ext cx="0" cy="347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45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/>
              <a:t>2-</a:t>
            </a:r>
            <a:fld id="{A59D65FB-C4BD-481F-BD5A-159300224C5A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Style (cont’d)</a:t>
            </a:r>
          </a:p>
        </p:txBody>
      </p:sp>
      <p:sp>
        <p:nvSpPr>
          <p:cNvPr id="424963" name="Text Box 3"/>
          <p:cNvSpPr txBox="1">
            <a:spLocks noChangeArrowheads="1"/>
          </p:cNvSpPr>
          <p:nvPr/>
        </p:nvSpPr>
        <p:spPr bwMode="auto">
          <a:xfrm>
            <a:off x="1346200" y="1654175"/>
            <a:ext cx="6896100" cy="44831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Arial" charset="0"/>
              </a:rPr>
              <a:t>public void fill (char ch)</a:t>
            </a:r>
          </a:p>
          <a:p>
            <a:r>
              <a:rPr lang="en-US" altLang="en-US">
                <a:latin typeface="Arial" charset="0"/>
              </a:rPr>
              <a:t>{</a:t>
            </a:r>
          </a:p>
          <a:p>
            <a:r>
              <a:rPr lang="en-US" altLang="en-US">
                <a:latin typeface="Arial" charset="0"/>
              </a:rPr>
              <a:t>    int rows = grid.length, cols = grid[0].length;</a:t>
            </a:r>
          </a:p>
          <a:p>
            <a:r>
              <a:rPr lang="en-US" altLang="en-US">
                <a:latin typeface="Arial" charset="0"/>
              </a:rPr>
              <a:t>   </a:t>
            </a:r>
          </a:p>
          <a:p>
            <a:r>
              <a:rPr lang="en-US" altLang="en-US">
                <a:latin typeface="Arial" charset="0"/>
              </a:rPr>
              <a:t>    for (int r = 0;  r &lt; rows;  r++)</a:t>
            </a:r>
          </a:p>
          <a:p>
            <a:r>
              <a:rPr lang="en-US" altLang="en-US">
                <a:latin typeface="Arial" charset="0"/>
              </a:rPr>
              <a:t>    {</a:t>
            </a:r>
          </a:p>
          <a:p>
            <a:r>
              <a:rPr lang="en-US" altLang="en-US">
                <a:latin typeface="Arial" charset="0"/>
              </a:rPr>
              <a:t>        for (int c = 0;  c &lt; cols;  c++)</a:t>
            </a:r>
          </a:p>
          <a:p>
            <a:r>
              <a:rPr lang="en-US" altLang="en-US">
                <a:latin typeface="Arial" charset="0"/>
              </a:rPr>
              <a:t>        {</a:t>
            </a:r>
          </a:p>
          <a:p>
            <a:r>
              <a:rPr lang="en-US" altLang="en-US">
                <a:latin typeface="Arial" charset="0"/>
              </a:rPr>
              <a:t>            grid[r][c] = ch;</a:t>
            </a:r>
          </a:p>
          <a:p>
            <a:r>
              <a:rPr lang="en-US" altLang="en-US">
                <a:latin typeface="Arial" charset="0"/>
              </a:rPr>
              <a:t>        }</a:t>
            </a:r>
          </a:p>
          <a:p>
            <a:r>
              <a:rPr lang="en-US" altLang="en-US">
                <a:latin typeface="Arial" charset="0"/>
              </a:rPr>
              <a:t>    }</a:t>
            </a:r>
          </a:p>
          <a:p>
            <a:r>
              <a:rPr lang="en-US" altLang="en-US">
                <a:latin typeface="Arial" charset="0"/>
              </a:rPr>
              <a:t>}</a:t>
            </a:r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6202363" y="2898775"/>
            <a:ext cx="2311400" cy="7016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charset="0"/>
              </a:rPr>
              <a:t>Add blank lines for readability</a:t>
            </a:r>
          </a:p>
        </p:txBody>
      </p:sp>
      <p:sp>
        <p:nvSpPr>
          <p:cNvPr id="424966" name="Text Box 6"/>
          <p:cNvSpPr txBox="1">
            <a:spLocks noChangeArrowheads="1"/>
          </p:cNvSpPr>
          <p:nvPr/>
        </p:nvSpPr>
        <p:spPr bwMode="auto">
          <a:xfrm>
            <a:off x="3449638" y="5556250"/>
            <a:ext cx="4356100" cy="7016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charset="0"/>
              </a:rPr>
              <a:t>Add spaces around operators and after semicolons</a:t>
            </a:r>
          </a:p>
        </p:txBody>
      </p:sp>
      <p:sp>
        <p:nvSpPr>
          <p:cNvPr id="424970" name="Line 10"/>
          <p:cNvSpPr>
            <a:spLocks noChangeShapeType="1"/>
          </p:cNvSpPr>
          <p:nvPr/>
        </p:nvSpPr>
        <p:spPr bwMode="auto">
          <a:xfrm flipH="1">
            <a:off x="5356225" y="3014663"/>
            <a:ext cx="8270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971" name="Line 11"/>
          <p:cNvSpPr>
            <a:spLocks noChangeShapeType="1"/>
          </p:cNvSpPr>
          <p:nvPr/>
        </p:nvSpPr>
        <p:spPr bwMode="auto">
          <a:xfrm flipH="1" flipV="1">
            <a:off x="3276600" y="3600449"/>
            <a:ext cx="349250" cy="192881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972" name="Line 12"/>
          <p:cNvSpPr>
            <a:spLocks noChangeShapeType="1"/>
          </p:cNvSpPr>
          <p:nvPr/>
        </p:nvSpPr>
        <p:spPr bwMode="auto">
          <a:xfrm flipH="1" flipV="1">
            <a:off x="3449638" y="3600449"/>
            <a:ext cx="428625" cy="19288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973" name="Line 13"/>
          <p:cNvSpPr>
            <a:spLocks noChangeShapeType="1"/>
          </p:cNvSpPr>
          <p:nvPr/>
        </p:nvSpPr>
        <p:spPr bwMode="auto">
          <a:xfrm flipH="1" flipV="1">
            <a:off x="4267200" y="3600450"/>
            <a:ext cx="904875" cy="19288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2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914400" y="1371600"/>
            <a:ext cx="66294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 sz="4400" b="0">
              <a:solidFill>
                <a:srgbClr val="000066"/>
              </a:solidFill>
            </a:endParaRPr>
          </a:p>
          <a:p>
            <a:pPr eaLnBrk="1" hangingPunct="1"/>
            <a:r>
              <a:rPr lang="en-US" altLang="en-US" sz="4400" b="0">
                <a:solidFill>
                  <a:srgbClr val="FF0000"/>
                </a:solidFill>
              </a:rPr>
              <a:t>Never</a:t>
            </a:r>
            <a:r>
              <a:rPr lang="en-US" altLang="en-US" sz="4400" b="0">
                <a:solidFill>
                  <a:srgbClr val="000066"/>
                </a:solidFill>
              </a:rPr>
              <a:t> put a ; </a:t>
            </a:r>
          </a:p>
          <a:p>
            <a:pPr eaLnBrk="1" hangingPunct="1"/>
            <a:r>
              <a:rPr lang="en-US" altLang="en-US" sz="4400" b="0">
                <a:solidFill>
                  <a:srgbClr val="000066"/>
                </a:solidFill>
              </a:rPr>
              <a:t>before an open  {  brace</a:t>
            </a:r>
          </a:p>
          <a:p>
            <a:pPr eaLnBrk="1" hangingPunct="1"/>
            <a:endParaRPr lang="en-US" altLang="en-US" sz="4400" b="0">
              <a:solidFill>
                <a:srgbClr val="000066"/>
              </a:solidFill>
            </a:endParaRPr>
          </a:p>
          <a:p>
            <a:pPr eaLnBrk="1" hangingPunct="1"/>
            <a:r>
              <a:rPr lang="en-US" altLang="en-US" sz="4400" b="0">
                <a:solidFill>
                  <a:srgbClr val="000066"/>
                </a:solidFill>
              </a:rPr>
              <a:t>;{  </a:t>
            </a:r>
            <a:r>
              <a:rPr lang="en-US" altLang="en-US" sz="4400" b="0">
                <a:solidFill>
                  <a:srgbClr val="006600"/>
                </a:solidFill>
              </a:rPr>
              <a:t>//illegal</a:t>
            </a:r>
          </a:p>
          <a:p>
            <a:pPr eaLnBrk="1" hangingPunct="1"/>
            <a:r>
              <a:rPr lang="en-US" altLang="en-US" sz="4400" b="0">
                <a:solidFill>
                  <a:srgbClr val="000066"/>
                </a:solidFill>
              </a:rPr>
              <a:t>};  </a:t>
            </a:r>
            <a:r>
              <a:rPr lang="en-US" altLang="en-US" sz="4400" b="0">
                <a:solidFill>
                  <a:srgbClr val="006600"/>
                </a:solidFill>
              </a:rPr>
              <a:t>//legal</a:t>
            </a:r>
          </a:p>
        </p:txBody>
      </p:sp>
      <p:sp>
        <p:nvSpPr>
          <p:cNvPr id="18436" name="WordArt 5"/>
          <p:cNvSpPr>
            <a:spLocks noChangeArrowheads="1" noChangeShapeType="1" noTextEdit="1"/>
          </p:cNvSpPr>
          <p:nvPr/>
        </p:nvSpPr>
        <p:spPr bwMode="auto">
          <a:xfrm>
            <a:off x="1143000" y="685800"/>
            <a:ext cx="63246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3366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{  and  ;  rule</a:t>
            </a:r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290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3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/>
              <a:t>2-</a:t>
            </a:r>
            <a:fld id="{F4A148B8-D12C-48A9-A783-AFDB06FDD5EC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</a:t>
            </a:r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Name as many uses of comments as you can.</a:t>
            </a:r>
          </a:p>
          <a:p>
            <a:r>
              <a:rPr lang="en-US" altLang="en-US"/>
              <a:t>What does the </a:t>
            </a:r>
            <a:r>
              <a:rPr lang="en-US" altLang="en-US" i="1"/>
              <a:t>javadoc</a:t>
            </a:r>
            <a:r>
              <a:rPr lang="en-US" altLang="en-US"/>
              <a:t> program do?</a:t>
            </a:r>
          </a:p>
          <a:p>
            <a:r>
              <a:rPr lang="en-US" altLang="en-US"/>
              <a:t>Explain the difference between syntax and style.</a:t>
            </a:r>
          </a:p>
          <a:p>
            <a:r>
              <a:rPr lang="en-US" altLang="en-US"/>
              <a:t>Why is style important?</a:t>
            </a:r>
          </a:p>
          <a:p>
            <a:r>
              <a:rPr lang="en-US" altLang="en-US"/>
              <a:t>Roughly how many reserved words does Java have?</a:t>
            </a:r>
          </a:p>
        </p:txBody>
      </p:sp>
    </p:spTree>
    <p:extLst>
      <p:ext uri="{BB962C8B-B14F-4D97-AF65-F5344CB8AC3E}">
        <p14:creationId xmlns:p14="http://schemas.microsoft.com/office/powerpoint/2010/main" val="3482945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3BD12E5F-9188-443B-84D6-5F418AEEE8EA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(cont’d):</a:t>
            </a:r>
          </a:p>
        </p:txBody>
      </p:sp>
      <p:sp>
        <p:nvSpPr>
          <p:cNvPr id="435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0763" y="1484313"/>
            <a:ext cx="7772400" cy="4932362"/>
          </a:xfrm>
        </p:spPr>
        <p:txBody>
          <a:bodyPr/>
          <a:lstStyle/>
          <a:p>
            <a:r>
              <a:rPr lang="en-US" altLang="en-US" dirty="0"/>
              <a:t>Explain the convention for naming classes, methods, and variables.</a:t>
            </a:r>
          </a:p>
          <a:p>
            <a:r>
              <a:rPr lang="en-US" altLang="en-US" dirty="0"/>
              <a:t>Which of the following are syntactically valid names for variables: </a:t>
            </a:r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tx1"/>
                </a:solidFill>
              </a:rPr>
              <a:t>_</a:t>
            </a:r>
            <a:r>
              <a:rPr lang="en-US" altLang="en-US" dirty="0" err="1">
                <a:solidFill>
                  <a:schemeClr val="tx1"/>
                </a:solidFill>
              </a:rPr>
              <a:t>denom</a:t>
            </a:r>
            <a:r>
              <a:rPr lang="en-US" altLang="en-US" dirty="0">
                <a:solidFill>
                  <a:schemeClr val="tx1"/>
                </a:solidFill>
              </a:rPr>
              <a:t>_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my.num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AvgScore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tx1"/>
                </a:solidFill>
              </a:rPr>
              <a:t>count1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tx1"/>
                </a:solidFill>
              </a:rPr>
              <a:t>7seas</a:t>
            </a:r>
            <a:r>
              <a:rPr lang="en-US" altLang="en-US" dirty="0"/>
              <a:t>?  Which of them are in good style?</a:t>
            </a:r>
          </a:p>
          <a:p>
            <a:r>
              <a:rPr lang="en-US" altLang="en-US" dirty="0"/>
              <a:t>What can happen if you put an extra semicolon in your program?</a:t>
            </a:r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6389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</a:t>
            </a:r>
            <a:r>
              <a:rPr lang="en-US" altLang="en-US" smtClean="0"/>
              <a:t>-</a:t>
            </a:r>
            <a:fld id="{93BEA147-E5B9-400A-8548-F136146764F8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(cont’d):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0763" y="1484313"/>
            <a:ext cx="7772400" cy="4932362"/>
          </a:xfrm>
        </p:spPr>
        <p:txBody>
          <a:bodyPr/>
          <a:lstStyle/>
          <a:p>
            <a:r>
              <a:rPr lang="en-US" altLang="en-US"/>
              <a:t>What are braces used for in Java?</a:t>
            </a:r>
          </a:p>
          <a:p>
            <a:r>
              <a:rPr lang="en-US" altLang="en-US"/>
              <a:t>Is indentation required by Java syntax or style?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05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398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u="sng" dirty="0"/>
              <a:t>Javadoc</a:t>
            </a:r>
            <a:r>
              <a:rPr lang="en-US" altLang="en-US" dirty="0"/>
              <a:t> Comments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Used by the JDK’s special utility program </a:t>
            </a:r>
            <a:r>
              <a:rPr lang="en-US" altLang="en-US" u="sng" dirty="0">
                <a:latin typeface="Arial" charset="0"/>
              </a:rPr>
              <a:t>___________ </a:t>
            </a:r>
            <a:r>
              <a:rPr lang="en-US" altLang="en-US" dirty="0" smtClean="0"/>
              <a:t>to </a:t>
            </a:r>
            <a:r>
              <a:rPr lang="en-US" altLang="en-US" dirty="0"/>
              <a:t>automatically generate documentation in HTML format from the source code</a:t>
            </a:r>
          </a:p>
          <a:p>
            <a:r>
              <a:rPr lang="en-US" altLang="en-US" dirty="0"/>
              <a:t>Should precede a class, a method, or a field</a:t>
            </a:r>
          </a:p>
          <a:p>
            <a:r>
              <a:rPr lang="en-US" altLang="en-US" dirty="0"/>
              <a:t>Can use special </a:t>
            </a:r>
            <a:r>
              <a:rPr lang="en-US" altLang="en-US" u="sng" dirty="0">
                <a:latin typeface="Arial" charset="0"/>
              </a:rPr>
              <a:t>___________ </a:t>
            </a:r>
            <a:r>
              <a:rPr lang="en-US" altLang="en-US" dirty="0" smtClean="0"/>
              <a:t>tags</a:t>
            </a:r>
            <a:r>
              <a:rPr lang="en-US" altLang="en-US" dirty="0"/>
              <a:t>:</a:t>
            </a:r>
          </a:p>
          <a:p>
            <a:pPr lvl="1">
              <a:spcBef>
                <a:spcPct val="50000"/>
              </a:spcBef>
            </a:pPr>
            <a:r>
              <a:rPr lang="en-US" altLang="en-US" u="sng" dirty="0" smtClean="0">
                <a:solidFill>
                  <a:schemeClr val="tx1"/>
                </a:solidFill>
              </a:rPr>
              <a:t>_________</a:t>
            </a:r>
            <a:r>
              <a:rPr lang="en-US" altLang="en-US" dirty="0" smtClean="0"/>
              <a:t>– </a:t>
            </a:r>
            <a:r>
              <a:rPr lang="en-US" altLang="en-US" dirty="0"/>
              <a:t>describes a parameter of a method </a:t>
            </a:r>
          </a:p>
          <a:p>
            <a:pPr lvl="1"/>
            <a:r>
              <a:rPr lang="en-US" altLang="en-US" u="sng" dirty="0" smtClean="0">
                <a:solidFill>
                  <a:schemeClr val="tx1"/>
                </a:solidFill>
              </a:rPr>
              <a:t>_________</a:t>
            </a:r>
            <a:r>
              <a:rPr lang="en-US" altLang="en-US" dirty="0" smtClean="0"/>
              <a:t>-  </a:t>
            </a:r>
            <a:r>
              <a:rPr lang="en-US" altLang="en-US" dirty="0"/>
              <a:t>describes the method’s return value</a:t>
            </a:r>
          </a:p>
        </p:txBody>
      </p:sp>
    </p:spTree>
    <p:extLst>
      <p:ext uri="{BB962C8B-B14F-4D97-AF65-F5344CB8AC3E}">
        <p14:creationId xmlns:p14="http://schemas.microsoft.com/office/powerpoint/2010/main" val="251150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/>
              <a:t>2-</a:t>
            </a:r>
            <a:fld id="{4C09FCCE-D58A-460E-B1CE-9BCF29DED5EA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Javadoc</a:t>
            </a:r>
            <a:r>
              <a:rPr kumimoji="0" lang="en-US" altLang="en-US"/>
              <a:t> </a:t>
            </a:r>
            <a:r>
              <a:rPr lang="en-US" altLang="en-US"/>
              <a:t>Comments (cont’d)</a:t>
            </a:r>
          </a:p>
        </p:txBody>
      </p:sp>
      <p:sp>
        <p:nvSpPr>
          <p:cNvPr id="400387" name="Text Box 3"/>
          <p:cNvSpPr txBox="1">
            <a:spLocks noChangeArrowheads="1"/>
          </p:cNvSpPr>
          <p:nvPr/>
        </p:nvSpPr>
        <p:spPr bwMode="auto">
          <a:xfrm>
            <a:off x="990600" y="2813050"/>
            <a:ext cx="6091238" cy="224676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u="sng" dirty="0" smtClean="0">
                <a:latin typeface="Arial" charset="0"/>
              </a:rPr>
              <a:t>_____</a:t>
            </a:r>
            <a:endParaRPr lang="en-US" altLang="en-US" sz="2000" u="sng" dirty="0">
              <a:latin typeface="Arial" charset="0"/>
            </a:endParaRPr>
          </a:p>
          <a:p>
            <a:r>
              <a:rPr lang="en-US" altLang="en-US" sz="2000" dirty="0">
                <a:latin typeface="Arial" charset="0"/>
              </a:rPr>
              <a:t> *    Returns total sales from all vendors;</a:t>
            </a:r>
          </a:p>
          <a:p>
            <a:r>
              <a:rPr lang="en-US" altLang="en-US" sz="2000" dirty="0">
                <a:latin typeface="Arial" charset="0"/>
              </a:rPr>
              <a:t> *    sets &lt;code&gt;</a:t>
            </a:r>
            <a:r>
              <a:rPr lang="en-US" altLang="en-US" sz="2000" dirty="0" err="1">
                <a:latin typeface="Arial" charset="0"/>
              </a:rPr>
              <a:t>totalSales</a:t>
            </a:r>
            <a:r>
              <a:rPr lang="en-US" altLang="en-US" sz="2000" dirty="0">
                <a:latin typeface="Arial" charset="0"/>
              </a:rPr>
              <a:t>&lt;/code&gt;</a:t>
            </a:r>
          </a:p>
          <a:p>
            <a:r>
              <a:rPr lang="en-US" altLang="en-US" sz="2000" dirty="0">
                <a:latin typeface="Arial" charset="0"/>
              </a:rPr>
              <a:t> *    to 0.</a:t>
            </a:r>
          </a:p>
          <a:p>
            <a:r>
              <a:rPr lang="en-US" altLang="en-US" sz="2000" dirty="0">
                <a:latin typeface="Arial" charset="0"/>
              </a:rPr>
              <a:t> *</a:t>
            </a:r>
          </a:p>
          <a:p>
            <a:r>
              <a:rPr lang="en-US" altLang="en-US" sz="2000" dirty="0">
                <a:latin typeface="Arial" charset="0"/>
              </a:rPr>
              <a:t> * </a:t>
            </a:r>
            <a:r>
              <a:rPr lang="en-US" altLang="en-US" sz="2000" u="sng" dirty="0" smtClean="0">
                <a:latin typeface="Arial" charset="0"/>
              </a:rPr>
              <a:t>_________  </a:t>
            </a:r>
            <a:r>
              <a:rPr lang="en-US" altLang="en-US" sz="2000" dirty="0" smtClean="0">
                <a:latin typeface="Arial" charset="0"/>
              </a:rPr>
              <a:t>total </a:t>
            </a:r>
            <a:r>
              <a:rPr lang="en-US" altLang="en-US" sz="2000" dirty="0">
                <a:latin typeface="Arial" charset="0"/>
              </a:rPr>
              <a:t>amount of sales from all vendors</a:t>
            </a:r>
          </a:p>
          <a:p>
            <a:r>
              <a:rPr lang="en-US" altLang="en-US" sz="2000" dirty="0">
                <a:latin typeface="Arial" charset="0"/>
              </a:rPr>
              <a:t> </a:t>
            </a:r>
            <a:r>
              <a:rPr lang="en-US" altLang="en-US" sz="2000" u="sng" dirty="0" smtClean="0">
                <a:latin typeface="Arial" charset="0"/>
              </a:rPr>
              <a:t>___</a:t>
            </a:r>
            <a:endParaRPr lang="en-US" altLang="en-US" sz="2000" u="sng" dirty="0">
              <a:latin typeface="Arial" charset="0"/>
            </a:endParaRPr>
          </a:p>
        </p:txBody>
      </p:sp>
      <p:sp>
        <p:nvSpPr>
          <p:cNvPr id="400388" name="AutoShape 4"/>
          <p:cNvSpPr>
            <a:spLocks/>
          </p:cNvSpPr>
          <p:nvPr/>
        </p:nvSpPr>
        <p:spPr bwMode="auto">
          <a:xfrm>
            <a:off x="2209800" y="1806575"/>
            <a:ext cx="2832100" cy="711200"/>
          </a:xfrm>
          <a:prstGeom prst="accentCallout1">
            <a:avLst>
              <a:gd name="adj1" fmla="val 13741"/>
              <a:gd name="adj2" fmla="val -2690"/>
              <a:gd name="adj3" fmla="val 130153"/>
              <a:gd name="adj4" fmla="val -27801"/>
            </a:avLst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Arial" charset="0"/>
              </a:rPr>
              <a:t>/** indicates a </a:t>
            </a:r>
            <a:r>
              <a:rPr lang="en-US" altLang="en-US" sz="2000" i="1" dirty="0" err="1">
                <a:latin typeface="Arial" charset="0"/>
              </a:rPr>
              <a:t>javadoc</a:t>
            </a:r>
            <a:r>
              <a:rPr lang="en-US" altLang="en-US" sz="2000" dirty="0">
                <a:latin typeface="Arial" charset="0"/>
              </a:rPr>
              <a:t> comment</a:t>
            </a:r>
          </a:p>
        </p:txBody>
      </p:sp>
      <p:sp>
        <p:nvSpPr>
          <p:cNvPr id="400389" name="AutoShape 5"/>
          <p:cNvSpPr>
            <a:spLocks/>
          </p:cNvSpPr>
          <p:nvPr/>
        </p:nvSpPr>
        <p:spPr bwMode="auto">
          <a:xfrm>
            <a:off x="6862763" y="3341688"/>
            <a:ext cx="1798637" cy="711200"/>
          </a:xfrm>
          <a:prstGeom prst="accentCallout1">
            <a:avLst>
              <a:gd name="adj1" fmla="val 13741"/>
              <a:gd name="adj2" fmla="val -4236"/>
              <a:gd name="adj3" fmla="val 34926"/>
              <a:gd name="adj4" fmla="val -100972"/>
            </a:avLst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Arial" charset="0"/>
              </a:rPr>
              <a:t>Can use HTML tags</a:t>
            </a:r>
          </a:p>
        </p:txBody>
      </p:sp>
      <p:sp>
        <p:nvSpPr>
          <p:cNvPr id="400390" name="AutoShape 6"/>
          <p:cNvSpPr>
            <a:spLocks/>
          </p:cNvSpPr>
          <p:nvPr/>
        </p:nvSpPr>
        <p:spPr bwMode="auto">
          <a:xfrm>
            <a:off x="2133600" y="5340350"/>
            <a:ext cx="1447800" cy="711200"/>
          </a:xfrm>
          <a:prstGeom prst="accentCallout1">
            <a:avLst>
              <a:gd name="adj1" fmla="val 13741"/>
              <a:gd name="adj2" fmla="val -5264"/>
              <a:gd name="adj3" fmla="val -121185"/>
              <a:gd name="adj4" fmla="val -57787"/>
            </a:avLst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Arial" charset="0"/>
              </a:rPr>
              <a:t>Common style</a:t>
            </a:r>
          </a:p>
        </p:txBody>
      </p:sp>
    </p:spTree>
    <p:extLst>
      <p:ext uri="{BB962C8B-B14F-4D97-AF65-F5344CB8AC3E}">
        <p14:creationId xmlns:p14="http://schemas.microsoft.com/office/powerpoint/2010/main" val="179789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BasicJavaClass.java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8153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public </a:t>
            </a:r>
            <a:r>
              <a:rPr lang="en-US" sz="2800" b="1" u="sng" dirty="0" smtClean="0"/>
              <a:t>class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BasicJavaClass</a:t>
            </a:r>
            <a:endParaRPr lang="en-US" sz="2800" b="1" dirty="0" smtClean="0"/>
          </a:p>
          <a:p>
            <a:r>
              <a:rPr lang="en-US" sz="2800" b="1" dirty="0" smtClean="0"/>
              <a:t>{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// class and instance fields go here</a:t>
            </a:r>
          </a:p>
          <a:p>
            <a:r>
              <a:rPr lang="en-US" sz="1200" b="1" dirty="0" smtClean="0"/>
              <a:t> 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// static and instance methods go here</a:t>
            </a:r>
          </a:p>
          <a:p>
            <a:endParaRPr lang="en-US" sz="1200" b="1" dirty="0"/>
          </a:p>
          <a:p>
            <a:r>
              <a:rPr lang="en-US" sz="2800" b="1" dirty="0"/>
              <a:t> </a:t>
            </a:r>
            <a:r>
              <a:rPr lang="en-US" sz="2800" b="1" dirty="0" smtClean="0"/>
              <a:t>  </a:t>
            </a:r>
            <a:r>
              <a:rPr lang="en-US" sz="2800" b="1" dirty="0" smtClean="0"/>
              <a:t> </a:t>
            </a:r>
            <a:r>
              <a:rPr lang="en-US" altLang="en-US" sz="2800" u="sng" dirty="0">
                <a:latin typeface="Arial" charset="0"/>
              </a:rPr>
              <a:t>___________ ___________ </a:t>
            </a:r>
            <a:r>
              <a:rPr lang="en-US" altLang="en-US" sz="2800" u="sng" dirty="0" smtClean="0">
                <a:latin typeface="Arial" charset="0"/>
              </a:rPr>
              <a:t>_________</a:t>
            </a:r>
            <a:r>
              <a:rPr lang="en-US" sz="2800" b="1" dirty="0" smtClean="0"/>
              <a:t>//</a:t>
            </a:r>
            <a:endParaRPr lang="en-US" sz="2800" b="1" dirty="0" smtClean="0"/>
          </a:p>
          <a:p>
            <a:r>
              <a:rPr lang="en-US" sz="2800" b="1" dirty="0"/>
              <a:t> </a:t>
            </a:r>
            <a:r>
              <a:rPr lang="en-US" sz="2800" b="1" dirty="0" smtClean="0"/>
              <a:t>  {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</a:t>
            </a:r>
            <a:r>
              <a:rPr lang="en-US" sz="2800" b="1" dirty="0" err="1" smtClean="0"/>
              <a:t>System.out.println</a:t>
            </a:r>
            <a:r>
              <a:rPr lang="en-US" sz="2800" b="1" dirty="0" smtClean="0"/>
              <a:t>(“Hello World!”);  // notice ;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}</a:t>
            </a:r>
          </a:p>
          <a:p>
            <a:r>
              <a:rPr lang="en-US" sz="2800" b="1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666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40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98832"/>
              </p:ext>
            </p:extLst>
          </p:nvPr>
        </p:nvGraphicFramePr>
        <p:xfrm>
          <a:off x="609600" y="1066800"/>
          <a:ext cx="8077200" cy="3379789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System.out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print(x)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print x and stay on the current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println(x)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print x and move to next line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printf(s,x)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</a:rPr>
                        <a:t>print x according to s specifications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139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WordArt 2"/>
          <p:cNvSpPr>
            <a:spLocks noChangeArrowheads="1" noChangeShapeType="1" noTextEdit="1"/>
          </p:cNvSpPr>
          <p:nvPr/>
        </p:nvSpPr>
        <p:spPr bwMode="auto">
          <a:xfrm>
            <a:off x="1219200" y="304800"/>
            <a:ext cx="62484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Java Output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3124200"/>
            <a:ext cx="7428637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u="sng" dirty="0" smtClean="0">
                <a:latin typeface="Arial" charset="0"/>
              </a:rPr>
              <a:t>___________</a:t>
            </a:r>
            <a:r>
              <a:rPr lang="en-US" altLang="en-US" u="sng" dirty="0">
                <a:latin typeface="Arial" charset="0"/>
              </a:rPr>
              <a:t> </a:t>
            </a:r>
            <a:r>
              <a:rPr lang="en-US" altLang="en-US" u="sng" dirty="0" smtClean="0">
                <a:latin typeface="Arial" charset="0"/>
              </a:rPr>
              <a:t>_______</a:t>
            </a:r>
            <a:r>
              <a:rPr lang="en-US" altLang="en-US" b="0" dirty="0" smtClean="0"/>
              <a:t>(</a:t>
            </a:r>
            <a:r>
              <a:rPr lang="en-US" altLang="en-US" sz="3200" b="0" dirty="0" smtClean="0"/>
              <a:t>"</a:t>
            </a:r>
            <a:r>
              <a:rPr lang="en-US" altLang="en-US" b="0" dirty="0" err="1"/>
              <a:t>compsci</a:t>
            </a:r>
            <a:r>
              <a:rPr lang="en-US" altLang="en-US" b="0" dirty="0"/>
              <a:t>");</a:t>
            </a:r>
          </a:p>
          <a:p>
            <a:endParaRPr lang="en-US" altLang="en-US" b="0" dirty="0"/>
          </a:p>
          <a:p>
            <a:pPr eaLnBrk="1" hangingPunct="1"/>
            <a:endParaRPr lang="en-US" altLang="en-US" sz="3200" dirty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905000" y="19050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reference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4800600" y="1905000"/>
            <a:ext cx="321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command / method</a:t>
            </a:r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2971800" y="2514600"/>
            <a:ext cx="6096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flipH="1">
            <a:off x="5029200" y="2362200"/>
            <a:ext cx="457200" cy="7620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561" name="Picture 10" descr="j023356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5146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1219200" y="4191000"/>
            <a:ext cx="32004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altLang="en-US" sz="3200" b="0"/>
              <a:t>compsci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11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WordArt 2"/>
          <p:cNvSpPr>
            <a:spLocks noChangeArrowheads="1" noChangeShapeType="1" noTextEdit="1"/>
          </p:cNvSpPr>
          <p:nvPr/>
        </p:nvSpPr>
        <p:spPr bwMode="auto">
          <a:xfrm>
            <a:off x="1219200" y="304800"/>
            <a:ext cx="62484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Java Output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371600" y="2133600"/>
            <a:ext cx="6005513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b="0"/>
              <a:t>System.out.print("compsci");</a:t>
            </a:r>
          </a:p>
          <a:p>
            <a:r>
              <a:rPr lang="en-US" altLang="en-US" b="0"/>
              <a:t>System.out.print("compsci");</a:t>
            </a:r>
          </a:p>
          <a:p>
            <a:endParaRPr lang="en-US" altLang="en-US" b="0"/>
          </a:p>
          <a:p>
            <a:pPr eaLnBrk="1" hangingPunct="1"/>
            <a:endParaRPr lang="en-US" altLang="en-US" sz="3200"/>
          </a:p>
        </p:txBody>
      </p:sp>
      <p:pic>
        <p:nvPicPr>
          <p:cNvPr id="24581" name="Picture 5" descr="j023356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5146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95400" y="4114800"/>
            <a:ext cx="32004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altLang="en-US" sz="3200" b="0"/>
              <a:t>compscicompsci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altLang="en-US" dirty="0"/>
              <a:t>2</a:t>
            </a:r>
            <a:r>
              <a:rPr lang="en-US" altLang="en-US" dirty="0" smtClean="0"/>
              <a:t>-</a:t>
            </a:r>
            <a:fld id="{BB8CF746-0B54-420D-BADF-62C62EB83FAC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80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2957</Words>
  <Application>Microsoft Office PowerPoint</Application>
  <PresentationFormat>On-screen Show (4:3)</PresentationFormat>
  <Paragraphs>482</Paragraphs>
  <Slides>36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Bitmap Image</vt:lpstr>
      <vt:lpstr>Unit 2: Java Basics</vt:lpstr>
      <vt:lpstr>Objectives</vt:lpstr>
      <vt:lpstr>Comments</vt:lpstr>
      <vt:lpstr>Javadoc Comments</vt:lpstr>
      <vt:lpstr>Javadoc Comments (cont’d)</vt:lpstr>
      <vt:lpstr>BasicJavaClass.java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BasicJavaInputClass.java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Syntax and Style</vt:lpstr>
      <vt:lpstr>Java Style</vt:lpstr>
      <vt:lpstr>Java Style (cont’d)</vt:lpstr>
      <vt:lpstr>Syntax vs. Style</vt:lpstr>
      <vt:lpstr>Syntax (cont’d)</vt:lpstr>
      <vt:lpstr>Style (cont’d)</vt:lpstr>
      <vt:lpstr>Style (cont’d)</vt:lpstr>
      <vt:lpstr>PowerPoint Presentation</vt:lpstr>
      <vt:lpstr>Review:</vt:lpstr>
      <vt:lpstr>Review (cont’d):</vt:lpstr>
      <vt:lpstr>Review (cont’d):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2: Java Basics</dc:title>
  <dc:creator>Rachelle</dc:creator>
  <cp:lastModifiedBy>Rachelle</cp:lastModifiedBy>
  <cp:revision>23</cp:revision>
  <cp:lastPrinted>2014-07-13T18:58:35Z</cp:lastPrinted>
  <dcterms:created xsi:type="dcterms:W3CDTF">2014-06-23T01:08:49Z</dcterms:created>
  <dcterms:modified xsi:type="dcterms:W3CDTF">2015-08-26T18:20:04Z</dcterms:modified>
</cp:coreProperties>
</file>