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Nunito"/>
      <p:regular r:id="rId25"/>
      <p:bold r:id="rId26"/>
      <p:italic r:id="rId27"/>
      <p:boldItalic r:id="rId28"/>
    </p:embeddedFont>
    <p:embeddedFont>
      <p:font typeface="Maven Pro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e97960027e_0_1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e97960027e_0_1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e97960027e_0_1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e97960027e_0_1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e97960027e_0_1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e97960027e_0_1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97960027e_0_1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97960027e_0_1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e97960027e_0_1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e97960027e_0_1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97960027e_0_1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97960027e_0_1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e97960027e_0_1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e97960027e_0_1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e97960027e_0_1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e97960027e_0_1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e97960027e_0_1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e97960027e_0_1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e97960027e_0_17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e97960027e_0_1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e97960027e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e97960027e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e97960027e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e97960027e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e97960027e_0_8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e97960027e_0_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e97960027e_0_8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e97960027e_0_8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e97960027e_0_8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e97960027e_0_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e97960027e_0_8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e97960027e_0_8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e97960027e_0_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e97960027e_0_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e97960027e_0_1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e97960027e_0_1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zup.com.br/blog/git-workflow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Segundo Seminário de ES2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486725"/>
            <a:ext cx="4255500" cy="14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José Victor de Paiva e Silva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Daniel Marcondes Bougleux Sodré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André Fernandes Gonçalves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Juan Müller Pereira Evangelista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Lucas Tavares Souza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Contribuições no Repositório</a:t>
            </a:r>
            <a:endParaRPr/>
          </a:p>
        </p:txBody>
      </p:sp>
      <p:pic>
        <p:nvPicPr>
          <p:cNvPr id="337" name="Google Shape;3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200" y="1962150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22"/>
          <p:cNvSpPr txBox="1"/>
          <p:nvPr/>
        </p:nvSpPr>
        <p:spPr>
          <a:xfrm>
            <a:off x="315300" y="3368275"/>
            <a:ext cx="4256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Nunito"/>
                <a:ea typeface="Nunito"/>
                <a:cs typeface="Nunito"/>
                <a:sym typeface="Nunito"/>
              </a:rPr>
              <a:t>Extensão Live Share do Visual Studio Code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9" name="Google Shape;33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3425" y="1795463"/>
            <a:ext cx="2952750" cy="15525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0" name="Google Shape;340;p22"/>
          <p:cNvSpPr txBox="1"/>
          <p:nvPr/>
        </p:nvSpPr>
        <p:spPr>
          <a:xfrm>
            <a:off x="5099150" y="3368275"/>
            <a:ext cx="3813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Nunito"/>
                <a:ea typeface="Nunito"/>
                <a:cs typeface="Nunito"/>
                <a:sym typeface="Nunito"/>
              </a:rPr>
              <a:t>Aplicativo Discord para comunicação e compartilhamento de telas.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Contribuições no Repositório</a:t>
            </a:r>
            <a:endParaRPr/>
          </a:p>
        </p:txBody>
      </p:sp>
      <p:pic>
        <p:nvPicPr>
          <p:cNvPr id="346" name="Google Shape;3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975" y="2002525"/>
            <a:ext cx="28575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1550" y="2002525"/>
            <a:ext cx="2952750" cy="15430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8" name="Google Shape;348;p23"/>
          <p:cNvSpPr txBox="1"/>
          <p:nvPr/>
        </p:nvSpPr>
        <p:spPr>
          <a:xfrm>
            <a:off x="783025" y="3693450"/>
            <a:ext cx="335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Nunito"/>
                <a:ea typeface="Nunito"/>
                <a:cs typeface="Nunito"/>
                <a:sym typeface="Nunito"/>
              </a:rPr>
              <a:t>Photoshop para desenhar telas e componentes visuais.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9" name="Google Shape;349;p23"/>
          <p:cNvSpPr txBox="1"/>
          <p:nvPr/>
        </p:nvSpPr>
        <p:spPr>
          <a:xfrm>
            <a:off x="5231875" y="3602725"/>
            <a:ext cx="3636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Nunito"/>
                <a:ea typeface="Nunito"/>
                <a:cs typeface="Nunito"/>
                <a:sym typeface="Nunito"/>
              </a:rPr>
              <a:t>Google Drive para compartilhar documentos relacionados ao projeto.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4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Controle de Modificações</a:t>
            </a:r>
            <a:endParaRPr/>
          </a:p>
        </p:txBody>
      </p:sp>
      <p:sp>
        <p:nvSpPr>
          <p:cNvPr id="355" name="Google Shape;355;p24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Controle de Modificações</a:t>
            </a:r>
            <a:endParaRPr/>
          </a:p>
        </p:txBody>
      </p:sp>
      <p:pic>
        <p:nvPicPr>
          <p:cNvPr id="361" name="Google Shape;3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4375" y="1794600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7375" y="179460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Controle de Modificações</a:t>
            </a:r>
            <a:endParaRPr/>
          </a:p>
        </p:txBody>
      </p:sp>
      <p:pic>
        <p:nvPicPr>
          <p:cNvPr id="368" name="Google Shape;3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3550" y="2060650"/>
            <a:ext cx="2619375" cy="17430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69" name="Google Shape;36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6800" y="2132088"/>
            <a:ext cx="2857500" cy="1600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Estratégica de Ramificação</a:t>
            </a:r>
            <a:endParaRPr/>
          </a:p>
        </p:txBody>
      </p:sp>
      <p:sp>
        <p:nvSpPr>
          <p:cNvPr id="375" name="Google Shape;375;p2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Ferramenta utilizada: Git - Git Flow</a:t>
            </a:r>
            <a:endParaRPr/>
          </a:p>
        </p:txBody>
      </p:sp>
      <p:sp>
        <p:nvSpPr>
          <p:cNvPr id="381" name="Google Shape;381;p2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pt-BR" sz="1700"/>
              <a:t>Git é uma ferramenta open source amplamente utilizada para realizar o versionamento de código  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pt-BR" sz="1700"/>
              <a:t>Git Flow é um modelo rigoroso de Branch criado com o intuito de gerenciar software maiores</a:t>
            </a:r>
            <a:endParaRPr sz="1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do GitFlow</a:t>
            </a:r>
            <a:endParaRPr/>
          </a:p>
        </p:txBody>
      </p:sp>
      <p:sp>
        <p:nvSpPr>
          <p:cNvPr id="387" name="Google Shape;387;p2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-master: Branch que contém todo o código de produção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-develop: Código do próximo deploy/release. Posteriormente esse código irá se juntar com o da master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-feature: Branch de Desenvolvimento de uma funcionalidade específica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-release:Ponte entre develop e a master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-bugfix: Branch criada a partir da release para correções detectadas no desenvolvimento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-hotfix: Branch criada da partir da master para correções de erros em produção</a:t>
            </a:r>
            <a:endParaRPr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do GitFlow</a:t>
            </a:r>
            <a:endParaRPr/>
          </a:p>
        </p:txBody>
      </p:sp>
      <p:pic>
        <p:nvPicPr>
          <p:cNvPr id="393" name="Google Shape;39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125" y="1515925"/>
            <a:ext cx="6449753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399" name="Google Shape;399;p31"/>
          <p:cNvSpPr txBox="1"/>
          <p:nvPr>
            <p:ph idx="1" type="body"/>
          </p:nvPr>
        </p:nvSpPr>
        <p:spPr>
          <a:xfrm>
            <a:off x="1303800" y="1990050"/>
            <a:ext cx="7030500" cy="20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u="sng">
                <a:solidFill>
                  <a:schemeClr val="hlink"/>
                </a:solidFill>
                <a:hlinkClick r:id="rId3"/>
              </a:rPr>
              <a:t>https://www.zup.com.br/blog/git-workflow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600"/>
              <a:t>https://www.atlassian.com/br/git/tutorials/comparing-workflows/gitflow-workflow#:~:text=O%20conjunto%20de%20ferramentas%20git,o%20git%2Dflow%20%C3%A9%20simples.&amp;text=O%20comando%20git%20flow%20init,apenas%20cria%20ramifica%C3%A7%C3%B5es%20para%20voc%C3%AA.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824000" y="1337175"/>
            <a:ext cx="4255500" cy="20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de valor agregado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de valor agregado</a:t>
            </a:r>
            <a:endParaRPr/>
          </a:p>
        </p:txBody>
      </p:sp>
      <p:pic>
        <p:nvPicPr>
          <p:cNvPr id="289" name="Google Shape;289;p15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900" y="1669025"/>
            <a:ext cx="4798325" cy="296507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5"/>
          <p:cNvSpPr txBox="1"/>
          <p:nvPr/>
        </p:nvSpPr>
        <p:spPr>
          <a:xfrm>
            <a:off x="5727450" y="1633650"/>
            <a:ext cx="30000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Valores Atuais de:</a:t>
            </a:r>
            <a:endParaRPr sz="11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PV: R$ 2.583,85</a:t>
            </a:r>
            <a:endParaRPr sz="11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EV: R$ 2.033,74</a:t>
            </a:r>
            <a:endParaRPr sz="11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AC: R$ 2.067,08</a:t>
            </a:r>
            <a:endParaRPr/>
          </a:p>
        </p:txBody>
      </p:sp>
      <p:sp>
        <p:nvSpPr>
          <p:cNvPr id="291" name="Google Shape;291;p15"/>
          <p:cNvSpPr txBox="1"/>
          <p:nvPr/>
        </p:nvSpPr>
        <p:spPr>
          <a:xfrm>
            <a:off x="5727450" y="2922850"/>
            <a:ext cx="30000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Conclusões matemáticas:</a:t>
            </a:r>
            <a:endParaRPr sz="11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SPI = ev/pv =2033,742583,85 = 0,78 &lt; 1, portanto, estamos atrasados.</a:t>
            </a:r>
            <a:endParaRPr sz="11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CPI = ev/ac =2033,742067,08 = 0,98 &lt; 1, portanto, estamos gastando ligeiramente mais do que foi planejado.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ctrTitle"/>
          </p:nvPr>
        </p:nvSpPr>
        <p:spPr>
          <a:xfrm>
            <a:off x="824000" y="1613825"/>
            <a:ext cx="73836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Detalhamento das sprints</a:t>
            </a:r>
            <a:endParaRPr/>
          </a:p>
        </p:txBody>
      </p:sp>
      <p:sp>
        <p:nvSpPr>
          <p:cNvPr id="297" name="Google Shape;297;p16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Situação atual da Segunda e Terceira Sprint</a:t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8850" y="1095275"/>
            <a:ext cx="1887750" cy="398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000" y="1866284"/>
            <a:ext cx="2393831" cy="290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0375" y="1990038"/>
            <a:ext cx="3209925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ctrTitle"/>
          </p:nvPr>
        </p:nvSpPr>
        <p:spPr>
          <a:xfrm>
            <a:off x="824000" y="1613825"/>
            <a:ext cx="70200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Gráficos de Burndown</a:t>
            </a:r>
            <a:endParaRPr/>
          </a:p>
        </p:txBody>
      </p:sp>
      <p:sp>
        <p:nvSpPr>
          <p:cNvPr id="312" name="Google Shape;312;p18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Burndown da Segunda Sprint</a:t>
            </a:r>
            <a:endParaRPr/>
          </a:p>
        </p:txBody>
      </p:sp>
      <p:sp>
        <p:nvSpPr>
          <p:cNvPr id="318" name="Google Shape;318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19" name="Google Shape;319;p19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7325" y="1281650"/>
            <a:ext cx="5889351" cy="364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Burndown da Terceira Sprint</a:t>
            </a:r>
            <a:endParaRPr/>
          </a:p>
        </p:txBody>
      </p:sp>
      <p:sp>
        <p:nvSpPr>
          <p:cNvPr id="325" name="Google Shape;325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6" name="Google Shape;326;p20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0063" y="1297400"/>
            <a:ext cx="5863875" cy="362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Contribuições no Repositório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