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45"/>
  </p:normalViewPr>
  <p:slideViewPr>
    <p:cSldViewPr>
      <p:cViewPr varScale="1">
        <p:scale>
          <a:sx n="113" d="100"/>
          <a:sy n="113" d="100"/>
        </p:scale>
        <p:origin x="61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CC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072" y="122427"/>
            <a:ext cx="8067854" cy="88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305" y="1476553"/>
            <a:ext cx="7968615" cy="436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C0000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CA0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89987" y="3048000"/>
            <a:ext cx="6537959" cy="100711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327910" marR="5080" indent="-2315210">
              <a:lnSpc>
                <a:spcPct val="101200"/>
              </a:lnSpc>
              <a:spcBef>
                <a:spcPts val="50"/>
              </a:spcBef>
            </a:pPr>
            <a:r>
              <a:rPr sz="3200" i="1" dirty="0">
                <a:latin typeface="Palatino Linotype"/>
                <a:cs typeface="Palatino Linotype"/>
              </a:rPr>
              <a:t>Le</a:t>
            </a:r>
            <a:r>
              <a:rPr sz="3200" i="1" spc="-80" dirty="0">
                <a:latin typeface="Palatino Linotype"/>
                <a:cs typeface="Palatino Linotype"/>
              </a:rPr>
              <a:t> </a:t>
            </a:r>
            <a:r>
              <a:rPr sz="3200" i="1" dirty="0">
                <a:latin typeface="Palatino Linotype"/>
                <a:cs typeface="Palatino Linotype"/>
              </a:rPr>
              <a:t>tableau</a:t>
            </a:r>
            <a:r>
              <a:rPr sz="3200" i="1" spc="-70" dirty="0">
                <a:latin typeface="Palatino Linotype"/>
                <a:cs typeface="Palatino Linotype"/>
              </a:rPr>
              <a:t> </a:t>
            </a:r>
            <a:r>
              <a:rPr sz="3200" i="1" spc="-10" dirty="0">
                <a:latin typeface="Palatino Linotype"/>
                <a:cs typeface="Palatino Linotype"/>
              </a:rPr>
              <a:t>croisé</a:t>
            </a:r>
            <a:r>
              <a:rPr sz="3200" i="1" spc="-80" dirty="0">
                <a:latin typeface="Palatino Linotype"/>
                <a:cs typeface="Palatino Linotype"/>
              </a:rPr>
              <a:t> </a:t>
            </a:r>
            <a:r>
              <a:rPr sz="3200" i="1" dirty="0">
                <a:latin typeface="Palatino Linotype"/>
                <a:cs typeface="Palatino Linotype"/>
              </a:rPr>
              <a:t>:</a:t>
            </a:r>
            <a:r>
              <a:rPr sz="3200" i="1" spc="-65" dirty="0">
                <a:latin typeface="Palatino Linotype"/>
                <a:cs typeface="Palatino Linotype"/>
              </a:rPr>
              <a:t> </a:t>
            </a:r>
            <a:r>
              <a:rPr sz="3200" i="1" spc="-10" dirty="0">
                <a:latin typeface="Palatino Linotype"/>
                <a:cs typeface="Palatino Linotype"/>
              </a:rPr>
              <a:t>croiser</a:t>
            </a:r>
            <a:r>
              <a:rPr sz="3200" i="1" spc="-80" dirty="0">
                <a:latin typeface="Palatino Linotype"/>
                <a:cs typeface="Palatino Linotype"/>
              </a:rPr>
              <a:t> </a:t>
            </a:r>
            <a:r>
              <a:rPr sz="3200" i="1" dirty="0">
                <a:latin typeface="Palatino Linotype"/>
                <a:cs typeface="Palatino Linotype"/>
              </a:rPr>
              <a:t>deux</a:t>
            </a:r>
            <a:r>
              <a:rPr sz="3200" i="1" spc="-65" dirty="0">
                <a:latin typeface="Palatino Linotype"/>
                <a:cs typeface="Palatino Linotype"/>
              </a:rPr>
              <a:t> </a:t>
            </a:r>
            <a:r>
              <a:rPr sz="3200" i="1" spc="-10" dirty="0">
                <a:latin typeface="Palatino Linotype"/>
                <a:cs typeface="Palatino Linotype"/>
              </a:rPr>
              <a:t>variables qualitatives</a:t>
            </a:r>
            <a:endParaRPr sz="3200" dirty="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663" y="90932"/>
            <a:ext cx="8182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fr-FR" sz="2400" b="1" spc="-20" dirty="0">
                <a:solidFill>
                  <a:srgbClr val="FFFFFF"/>
                </a:solidFill>
                <a:latin typeface="Palatino Linotype"/>
                <a:cs typeface="Palatino Linotype"/>
              </a:rPr>
              <a:t>Les </a:t>
            </a:r>
            <a:r>
              <a:rPr sz="2400" b="1" spc="-20" dirty="0" err="1">
                <a:solidFill>
                  <a:srgbClr val="FFFFFF"/>
                </a:solidFill>
                <a:latin typeface="Palatino Linotype"/>
                <a:cs typeface="Palatino Linotype"/>
              </a:rPr>
              <a:t>méthodes</a:t>
            </a:r>
            <a:r>
              <a:rPr sz="2400" b="1" spc="-145" dirty="0">
                <a:solidFill>
                  <a:srgbClr val="FFFFFF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Palatino Linotype"/>
                <a:cs typeface="Palatino Linotype"/>
              </a:rPr>
              <a:t>quantitatives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52600" y="4724400"/>
            <a:ext cx="5840095" cy="922688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lang="fr-FR" sz="2000" b="1" dirty="0">
                <a:latin typeface="Palatino Linotype"/>
                <a:cs typeface="Palatino Linotype"/>
              </a:rPr>
              <a:t>IEP de Fontainebleau – UPEC</a:t>
            </a:r>
          </a:p>
          <a:p>
            <a:pPr algn="ctr">
              <a:lnSpc>
                <a:spcPct val="100000"/>
              </a:lnSpc>
              <a:spcBef>
                <a:spcPts val="1335"/>
              </a:spcBef>
            </a:pPr>
            <a:r>
              <a:rPr sz="1800" dirty="0">
                <a:latin typeface="Palatino Linotype"/>
                <a:cs typeface="Palatino Linotype"/>
              </a:rPr>
              <a:t>Ahmed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Fouad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EL</a:t>
            </a:r>
            <a:r>
              <a:rPr sz="1800" spc="-10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HADDAD</a:t>
            </a:r>
            <a:endParaRPr sz="18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7502" y="2346452"/>
            <a:ext cx="6834505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235200" marR="5080" indent="-2222500">
              <a:lnSpc>
                <a:spcPts val="4300"/>
              </a:lnSpc>
              <a:spcBef>
                <a:spcPts val="215"/>
              </a:spcBef>
            </a:pPr>
            <a:r>
              <a:rPr sz="3600" dirty="0"/>
              <a:t>6.2.</a:t>
            </a:r>
            <a:r>
              <a:rPr sz="3600" spc="-50" dirty="0"/>
              <a:t> </a:t>
            </a:r>
            <a:r>
              <a:rPr sz="3600" dirty="0"/>
              <a:t>LA</a:t>
            </a:r>
            <a:r>
              <a:rPr sz="3600" spc="-25" dirty="0"/>
              <a:t> SIGNIFICATIVITÉ</a:t>
            </a:r>
            <a:r>
              <a:rPr sz="3600" spc="-75" dirty="0"/>
              <a:t> </a:t>
            </a:r>
            <a:r>
              <a:rPr sz="3600" spc="-30" dirty="0"/>
              <a:t>DE</a:t>
            </a:r>
            <a:r>
              <a:rPr sz="3600" spc="-270" dirty="0"/>
              <a:t> </a:t>
            </a:r>
            <a:r>
              <a:rPr sz="3600" spc="-25" dirty="0"/>
              <a:t>LA </a:t>
            </a:r>
            <a:r>
              <a:rPr sz="3600" spc="-10" dirty="0"/>
              <a:t>RELATION</a:t>
            </a:r>
            <a:endParaRPr sz="3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5222" y="214883"/>
            <a:ext cx="58273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35" dirty="0"/>
              <a:t> </a:t>
            </a:r>
            <a:r>
              <a:rPr dirty="0"/>
              <a:t>PRINCIPES</a:t>
            </a:r>
            <a:r>
              <a:rPr spc="-35" dirty="0"/>
              <a:t> </a:t>
            </a:r>
            <a:r>
              <a:rPr dirty="0"/>
              <a:t>DU</a:t>
            </a:r>
            <a:r>
              <a:rPr spc="-100" dirty="0"/>
              <a:t> </a:t>
            </a:r>
            <a:r>
              <a:rPr spc="-25" dirty="0"/>
              <a:t>CHI-</a:t>
            </a:r>
            <a:r>
              <a:rPr spc="-20" dirty="0"/>
              <a:t>DEUX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980948"/>
            <a:ext cx="8025130" cy="50203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</a:t>
            </a:r>
            <a:r>
              <a:rPr sz="2400" spc="-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problème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généralisation</a:t>
            </a:r>
            <a:endParaRPr sz="2400">
              <a:latin typeface="Palatino Linotype"/>
              <a:cs typeface="Palatino Linotype"/>
            </a:endParaRPr>
          </a:p>
          <a:p>
            <a:pPr marL="756920" marR="221615" lvl="1" indent="-287020">
              <a:lnSpc>
                <a:spcPct val="90300"/>
              </a:lnSpc>
              <a:spcBef>
                <a:spcPts val="75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Les</a:t>
            </a:r>
            <a:r>
              <a:rPr sz="2000" b="1" spc="-5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différences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observées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dans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tableau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croisées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sont-elles </a:t>
            </a:r>
            <a:r>
              <a:rPr sz="2000" b="1" dirty="0">
                <a:latin typeface="Palatino Linotype"/>
                <a:cs typeface="Palatino Linotype"/>
              </a:rPr>
              <a:t>statistiquement</a:t>
            </a:r>
            <a:r>
              <a:rPr sz="2000" b="1" spc="-6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significatives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?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Autrement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dit,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peut-</a:t>
            </a:r>
            <a:r>
              <a:rPr sz="2000" spc="-10" dirty="0">
                <a:latin typeface="Palatino Linotype"/>
                <a:cs typeface="Palatino Linotype"/>
              </a:rPr>
              <a:t>on</a:t>
            </a:r>
            <a:r>
              <a:rPr sz="2000" spc="-19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inférer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écarts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observés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notre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échantillon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10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population </a:t>
            </a:r>
            <a:r>
              <a:rPr sz="2000" dirty="0">
                <a:latin typeface="Palatino Linotype"/>
                <a:cs typeface="Palatino Linotype"/>
              </a:rPr>
              <a:t>d’intérêt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spc="-50" dirty="0">
                <a:latin typeface="Palatino Linotype"/>
                <a:cs typeface="Palatino Linotype"/>
              </a:rPr>
              <a:t>?</a:t>
            </a:r>
            <a:endParaRPr sz="2000">
              <a:latin typeface="Palatino Linotype"/>
              <a:cs typeface="Palatino Linotype"/>
            </a:endParaRPr>
          </a:p>
          <a:p>
            <a:pPr marL="756920" marR="189230" lvl="1" indent="-287020">
              <a:lnSpc>
                <a:spcPts val="2300"/>
              </a:lnSpc>
              <a:spcBef>
                <a:spcPts val="16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répondre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questions,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il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faut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un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indicateur</a:t>
            </a:r>
            <a:r>
              <a:rPr sz="2000" b="1" spc="-114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statistique </a:t>
            </a:r>
            <a:r>
              <a:rPr sz="2000" b="1" dirty="0">
                <a:latin typeface="Palatino Linotype"/>
                <a:cs typeface="Palatino Linotype"/>
              </a:rPr>
              <a:t>qui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permette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généraliser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résultats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de</a:t>
            </a:r>
            <a:r>
              <a:rPr sz="2000" b="1" spc="-16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l’échantillon.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39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démarche</a:t>
            </a:r>
            <a:r>
              <a:rPr sz="24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20" dirty="0">
                <a:solidFill>
                  <a:srgbClr val="CC0000"/>
                </a:solidFill>
                <a:latin typeface="Palatino Linotype"/>
                <a:cs typeface="Palatino Linotype"/>
              </a:rPr>
              <a:t>test</a:t>
            </a:r>
            <a:endParaRPr sz="2400">
              <a:latin typeface="Palatino Linotype"/>
              <a:cs typeface="Palatino Linotype"/>
            </a:endParaRPr>
          </a:p>
          <a:p>
            <a:pPr marL="756920" marR="271145" lvl="1" indent="-287020">
              <a:lnSpc>
                <a:spcPts val="2280"/>
              </a:lnSpc>
              <a:spcBef>
                <a:spcPts val="409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Une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hypothèse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nulle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(H0)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: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n’y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lien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statistiquement </a:t>
            </a:r>
            <a:r>
              <a:rPr sz="2000" dirty="0">
                <a:latin typeface="Palatino Linotype"/>
                <a:cs typeface="Palatino Linotype"/>
              </a:rPr>
              <a:t>significatif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deux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variables,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elles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sont</a:t>
            </a:r>
            <a:r>
              <a:rPr sz="2000" spc="-1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indépendantes.</a:t>
            </a:r>
            <a:endParaRPr sz="2000">
              <a:latin typeface="Palatino Linotype"/>
              <a:cs typeface="Palatino Linotype"/>
            </a:endParaRPr>
          </a:p>
          <a:p>
            <a:pPr marL="756920" marR="5080" lvl="1" indent="-287020">
              <a:lnSpc>
                <a:spcPts val="2280"/>
              </a:lnSpc>
              <a:spcBef>
                <a:spcPts val="24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Un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objectif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: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écarter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l’idée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qu’il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n’y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relation</a:t>
            </a:r>
            <a:r>
              <a:rPr sz="2000" spc="-1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significative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deux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variables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population</a:t>
            </a:r>
            <a:r>
              <a:rPr sz="2000" spc="-10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générale.</a:t>
            </a:r>
            <a:endParaRPr sz="2000">
              <a:latin typeface="Palatino Linotype"/>
              <a:cs typeface="Palatino Linotype"/>
            </a:endParaRPr>
          </a:p>
          <a:p>
            <a:pPr marL="756920" marR="751840" lvl="1" indent="-287020">
              <a:lnSpc>
                <a:spcPct val="93500"/>
              </a:lnSpc>
              <a:spcBef>
                <a:spcPts val="219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statistique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test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: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comparaison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entre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fréquences </a:t>
            </a:r>
            <a:r>
              <a:rPr sz="2000" dirty="0">
                <a:latin typeface="Palatino Linotype"/>
                <a:cs typeface="Palatino Linotype"/>
              </a:rPr>
              <a:t>observées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fréquences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théoriques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cas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d’indépendance parfaite.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52781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50" dirty="0"/>
              <a:t> </a:t>
            </a:r>
            <a:r>
              <a:rPr dirty="0"/>
              <a:t>EFFECTIFS</a:t>
            </a:r>
            <a:r>
              <a:rPr spc="-165" dirty="0"/>
              <a:t> </a:t>
            </a:r>
            <a:r>
              <a:rPr spc="-10" dirty="0"/>
              <a:t>OBSERVÉS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488745"/>
            <a:ext cx="7773670" cy="134556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tableau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des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fréquences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observées</a:t>
            </a:r>
            <a:endParaRPr sz="2400">
              <a:latin typeface="Palatino Linotype"/>
              <a:cs typeface="Palatino Linotype"/>
            </a:endParaRPr>
          </a:p>
          <a:p>
            <a:pPr marL="813435" marR="5080" lvl="1" indent="-342900">
              <a:lnSpc>
                <a:spcPct val="91500"/>
              </a:lnSpc>
              <a:spcBef>
                <a:spcPts val="535"/>
              </a:spcBef>
              <a:buClr>
                <a:srgbClr val="CC0000"/>
              </a:buClr>
              <a:buFont typeface="Lucida Sans Unicode"/>
              <a:buChar char="▪"/>
              <a:tabLst>
                <a:tab pos="813435" algn="l"/>
              </a:tabLst>
            </a:pP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essaie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d’expliquer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réussite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au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baccalauréat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niveau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diplôme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parents.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différences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observées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notre </a:t>
            </a:r>
            <a:r>
              <a:rPr sz="2000" dirty="0">
                <a:latin typeface="Palatino Linotype"/>
                <a:cs typeface="Palatino Linotype"/>
              </a:rPr>
              <a:t>échantillon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200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individus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sont-</a:t>
            </a:r>
            <a:r>
              <a:rPr sz="2000" dirty="0">
                <a:latin typeface="Palatino Linotype"/>
                <a:cs typeface="Palatino Linotype"/>
              </a:rPr>
              <a:t>elles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significatives</a:t>
            </a:r>
            <a:r>
              <a:rPr sz="2000" spc="-100" dirty="0">
                <a:latin typeface="Palatino Linotype"/>
                <a:cs typeface="Palatino Linotype"/>
              </a:rPr>
              <a:t> </a:t>
            </a:r>
            <a:r>
              <a:rPr sz="2000" spc="-50" dirty="0">
                <a:latin typeface="Palatino Linotype"/>
                <a:cs typeface="Palatino Linotype"/>
              </a:rPr>
              <a:t>?</a:t>
            </a:r>
            <a:endParaRPr sz="20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8822" y="3200273"/>
          <a:ext cx="8642349" cy="273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Réussite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au</a:t>
                      </a:r>
                      <a:r>
                        <a:rPr sz="2000" b="1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bac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Echec</a:t>
                      </a:r>
                      <a:r>
                        <a:rPr sz="200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au</a:t>
                      </a:r>
                      <a:r>
                        <a:rPr sz="20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bac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marL="770890" marR="151765" indent="-6324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Parents</a:t>
                      </a:r>
                      <a:r>
                        <a:rPr sz="200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diplômés</a:t>
                      </a:r>
                      <a:r>
                        <a:rPr sz="2000" b="1" spc="-1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du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supérieur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160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40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marL="588010" marR="67310" indent="-5124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Parents</a:t>
                      </a:r>
                      <a:r>
                        <a:rPr sz="20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non</a:t>
                      </a:r>
                      <a:r>
                        <a:rPr sz="2000" b="1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diplômés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du</a:t>
                      </a:r>
                      <a:r>
                        <a:rPr sz="2000" b="1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supérieur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260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140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400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1666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50" dirty="0"/>
              <a:t> </a:t>
            </a:r>
            <a:r>
              <a:rPr dirty="0"/>
              <a:t>EFFECTIFS</a:t>
            </a:r>
            <a:r>
              <a:rPr spc="-165" dirty="0"/>
              <a:t> </a:t>
            </a:r>
            <a:r>
              <a:rPr spc="-10" dirty="0"/>
              <a:t>THÉORIQUES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488745"/>
            <a:ext cx="7942580" cy="161417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tableau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des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fréquences</a:t>
            </a:r>
            <a:r>
              <a:rPr sz="2400" spc="-6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théoriques</a:t>
            </a:r>
            <a:endParaRPr sz="2400">
              <a:latin typeface="Palatino Linotype"/>
              <a:cs typeface="Palatino Linotype"/>
            </a:endParaRPr>
          </a:p>
          <a:p>
            <a:pPr marL="813435" marR="5080" lvl="1" indent="-342900">
              <a:lnSpc>
                <a:spcPct val="90300"/>
              </a:lnSpc>
              <a:spcBef>
                <a:spcPts val="565"/>
              </a:spcBef>
              <a:buClr>
                <a:srgbClr val="CC0000"/>
              </a:buClr>
              <a:buFont typeface="Lucida Sans Unicode"/>
              <a:buChar char="▪"/>
              <a:tabLst>
                <a:tab pos="813435" algn="l"/>
              </a:tabLst>
            </a:pPr>
            <a:r>
              <a:rPr sz="2000" b="1" dirty="0">
                <a:latin typeface="Palatino Linotype"/>
                <a:cs typeface="Palatino Linotype"/>
              </a:rPr>
              <a:t>Si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les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variables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sont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indépendantes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distribution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la </a:t>
            </a:r>
            <a:r>
              <a:rPr sz="2000" dirty="0">
                <a:latin typeface="Palatino Linotype"/>
                <a:cs typeface="Palatino Linotype"/>
              </a:rPr>
              <a:t>variable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dépendante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est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même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au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sein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des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différentes </a:t>
            </a:r>
            <a:r>
              <a:rPr sz="2000" b="1" dirty="0">
                <a:latin typeface="Palatino Linotype"/>
                <a:cs typeface="Palatino Linotype"/>
              </a:rPr>
              <a:t>catégories</a:t>
            </a:r>
            <a:r>
              <a:rPr sz="2000" b="1" spc="-6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variable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indépendante</a:t>
            </a:r>
            <a:r>
              <a:rPr sz="2000" b="1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l’ensemble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de </a:t>
            </a:r>
            <a:r>
              <a:rPr sz="2000" spc="-10" dirty="0">
                <a:latin typeface="Palatino Linotype"/>
                <a:cs typeface="Palatino Linotype"/>
              </a:rPr>
              <a:t>l’échantillon.</a:t>
            </a:r>
            <a:endParaRPr sz="200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8822" y="3200273"/>
          <a:ext cx="8642349" cy="273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Réussite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au</a:t>
                      </a:r>
                      <a:r>
                        <a:rPr sz="2000" b="1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bac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Echec</a:t>
                      </a:r>
                      <a:r>
                        <a:rPr sz="200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au</a:t>
                      </a:r>
                      <a:r>
                        <a:rPr sz="20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bac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marL="770890" marR="151765" indent="-6324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Parents</a:t>
                      </a:r>
                      <a:r>
                        <a:rPr sz="200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diplômés</a:t>
                      </a:r>
                      <a:r>
                        <a:rPr sz="2000" b="1" spc="-1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du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supérieur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130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70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14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590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marL="588010" marR="67310" indent="-5124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Parents</a:t>
                      </a:r>
                      <a:r>
                        <a:rPr sz="20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non</a:t>
                      </a:r>
                      <a:r>
                        <a:rPr sz="2000" b="1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diplômés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du</a:t>
                      </a:r>
                      <a:r>
                        <a:rPr sz="2000" b="1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supérieur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130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70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solidFill>
                            <a:srgbClr val="00AF50"/>
                          </a:solidFill>
                          <a:latin typeface="Palatino Linotype"/>
                          <a:cs typeface="Palatino Linotype"/>
                        </a:rPr>
                        <a:t>260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solidFill>
                            <a:srgbClr val="00AF50"/>
                          </a:solidFill>
                          <a:latin typeface="Palatino Linotype"/>
                          <a:cs typeface="Palatino Linotype"/>
                        </a:rPr>
                        <a:t>140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400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689610">
              <a:lnSpc>
                <a:spcPct val="100000"/>
              </a:lnSpc>
              <a:spcBef>
                <a:spcPts val="100"/>
              </a:spcBef>
            </a:pPr>
            <a:r>
              <a:rPr dirty="0"/>
              <a:t>LA </a:t>
            </a:r>
            <a:r>
              <a:rPr spc="-40" dirty="0"/>
              <a:t>STATISTIQUE</a:t>
            </a:r>
            <a:r>
              <a:rPr spc="-90" dirty="0"/>
              <a:t> </a:t>
            </a:r>
            <a:r>
              <a:rPr dirty="0"/>
              <a:t>DU</a:t>
            </a:r>
            <a:r>
              <a:rPr spc="5" dirty="0"/>
              <a:t> </a:t>
            </a:r>
            <a:r>
              <a:rPr spc="-10" dirty="0"/>
              <a:t>CHI-</a:t>
            </a:r>
            <a:r>
              <a:rPr spc="-25" dirty="0"/>
              <a:t>DEUX</a:t>
            </a:r>
            <a:r>
              <a:rPr spc="-300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488745"/>
            <a:ext cx="7995284" cy="1971052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90"/>
              </a:spcBef>
              <a:buFont typeface="Lucida Sans Unicode"/>
              <a:buChar char="▪"/>
              <a:tabLst>
                <a:tab pos="354965" algn="l"/>
              </a:tabLst>
            </a:pPr>
            <a:r>
              <a:rPr sz="2400" b="1" spc="-60" dirty="0">
                <a:solidFill>
                  <a:srgbClr val="CC0000"/>
                </a:solidFill>
                <a:latin typeface="Palatino Linotype"/>
                <a:cs typeface="Palatino Linotype"/>
              </a:rPr>
              <a:t>L’écar</a:t>
            </a:r>
            <a:r>
              <a:rPr sz="2400" spc="-60" dirty="0">
                <a:solidFill>
                  <a:srgbClr val="CC0000"/>
                </a:solidFill>
                <a:latin typeface="Palatino Linotype"/>
                <a:cs typeface="Palatino Linotype"/>
              </a:rPr>
              <a:t>t</a:t>
            </a:r>
            <a:r>
              <a:rPr sz="2400" spc="-9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entre</a:t>
            </a:r>
            <a:r>
              <a:rPr sz="2400" spc="-10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effectifs</a:t>
            </a:r>
            <a:r>
              <a:rPr sz="2400" spc="-7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observés</a:t>
            </a:r>
            <a:r>
              <a:rPr sz="2400" b="1" spc="-8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et</a:t>
            </a:r>
            <a:r>
              <a:rPr sz="2400" spc="-7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effectifs</a:t>
            </a:r>
            <a:r>
              <a:rPr sz="2400" spc="-8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théoriques</a:t>
            </a:r>
            <a:endParaRPr sz="2400" dirty="0">
              <a:latin typeface="Palatino Linotype"/>
              <a:cs typeface="Palatino Linotype"/>
            </a:endParaRPr>
          </a:p>
          <a:p>
            <a:pPr marL="812800" marR="5080" lvl="1" indent="-342900">
              <a:lnSpc>
                <a:spcPct val="90300"/>
              </a:lnSpc>
              <a:spcBef>
                <a:spcPts val="565"/>
              </a:spcBef>
              <a:buClr>
                <a:srgbClr val="CC0000"/>
              </a:buClr>
              <a:buFont typeface="Lucida Sans Unicode"/>
              <a:buChar char="▪"/>
              <a:tabLst>
                <a:tab pos="812800" algn="l"/>
              </a:tabLst>
            </a:pP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calcule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pour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chaque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case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tableau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l’écart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entre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effectifs </a:t>
            </a:r>
            <a:r>
              <a:rPr sz="2000" b="1" dirty="0">
                <a:latin typeface="Palatino Linotype"/>
                <a:cs typeface="Palatino Linotype"/>
              </a:rPr>
              <a:t>observés</a:t>
            </a:r>
            <a:r>
              <a:rPr sz="2000" b="1" spc="-6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et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effectifs</a:t>
            </a:r>
            <a:r>
              <a:rPr sz="2000" b="1" spc="-5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théoriques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écart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qu’on</a:t>
            </a:r>
            <a:r>
              <a:rPr sz="2000" spc="-10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élève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au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carré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puis </a:t>
            </a:r>
            <a:r>
              <a:rPr sz="2000" dirty="0">
                <a:latin typeface="Palatino Linotype"/>
                <a:cs typeface="Palatino Linotype"/>
              </a:rPr>
              <a:t>divise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effectifs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théoriques.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statistique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chi-</a:t>
            </a:r>
            <a:r>
              <a:rPr sz="2000" b="1" dirty="0">
                <a:latin typeface="Palatino Linotype"/>
                <a:cs typeface="Palatino Linotype"/>
              </a:rPr>
              <a:t>deux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-25" dirty="0">
                <a:latin typeface="Palatino Linotype"/>
                <a:cs typeface="Palatino Linotype"/>
              </a:rPr>
              <a:t>est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somme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ces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calculs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pour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chaque</a:t>
            </a:r>
            <a:r>
              <a:rPr sz="2000" b="1" spc="-9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case.</a:t>
            </a:r>
            <a:endParaRPr lang="fr-FR" sz="2000" b="1" spc="-10" dirty="0">
              <a:latin typeface="Palatino Linotype"/>
              <a:cs typeface="Palatino Linotype"/>
            </a:endParaRPr>
          </a:p>
          <a:p>
            <a:pPr marL="812800" marR="5080" lvl="1" indent="-342900">
              <a:lnSpc>
                <a:spcPct val="90300"/>
              </a:lnSpc>
              <a:spcBef>
                <a:spcPts val="565"/>
              </a:spcBef>
              <a:buClr>
                <a:srgbClr val="CC0000"/>
              </a:buClr>
              <a:buFont typeface="Lucida Sans Unicode"/>
              <a:buChar char="▪"/>
              <a:tabLst>
                <a:tab pos="812800" algn="l"/>
              </a:tabLst>
            </a:pPr>
            <a:endParaRPr sz="2000" dirty="0">
              <a:latin typeface="Palatino Linotype"/>
              <a:cs typeface="Palatino Linotype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8822" y="3200273"/>
          <a:ext cx="8642349" cy="273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4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59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Réussite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au</a:t>
                      </a:r>
                      <a:r>
                        <a:rPr sz="2000" b="1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bac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988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Echec</a:t>
                      </a:r>
                      <a:r>
                        <a:rPr sz="200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au</a:t>
                      </a:r>
                      <a:r>
                        <a:rPr sz="20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bac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marL="770890" marR="151765" indent="-632460"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Parents</a:t>
                      </a:r>
                      <a:r>
                        <a:rPr sz="2000" b="1" spc="-3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diplômés</a:t>
                      </a:r>
                      <a:r>
                        <a:rPr sz="2000" b="1" spc="-150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25" dirty="0">
                          <a:latin typeface="Palatino Linotype"/>
                          <a:cs typeface="Palatino Linotype"/>
                        </a:rPr>
                        <a:t>du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supérieur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039"/>
                        </a:spcBef>
                        <a:tabLst>
                          <a:tab pos="1482725" algn="l"/>
                        </a:tabLst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160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130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9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039"/>
                        </a:spcBef>
                        <a:tabLst>
                          <a:tab pos="1206500" algn="l"/>
                        </a:tabLst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40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70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9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907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1860">
                <a:tc>
                  <a:txBody>
                    <a:bodyPr/>
                    <a:lstStyle/>
                    <a:p>
                      <a:pPr marL="588010" marR="67310" indent="-51244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Parents</a:t>
                      </a:r>
                      <a:r>
                        <a:rPr sz="2000" b="1" spc="-5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non</a:t>
                      </a:r>
                      <a:r>
                        <a:rPr sz="2000" b="1" spc="-10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diplômés </a:t>
                      </a:r>
                      <a:r>
                        <a:rPr sz="2000" b="1" dirty="0">
                          <a:latin typeface="Palatino Linotype"/>
                          <a:cs typeface="Palatino Linotype"/>
                        </a:rPr>
                        <a:t>du</a:t>
                      </a:r>
                      <a:r>
                        <a:rPr sz="2000" b="1" spc="-35" dirty="0">
                          <a:latin typeface="Palatino Linotype"/>
                          <a:cs typeface="Palatino Linotype"/>
                        </a:rPr>
                        <a:t> </a:t>
                      </a: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supérieur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ct val="100000"/>
                        </a:lnSpc>
                        <a:spcBef>
                          <a:spcPts val="2035"/>
                        </a:spcBef>
                        <a:tabLst>
                          <a:tab pos="1483995" algn="l"/>
                        </a:tabLst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100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130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315" algn="r">
                        <a:lnSpc>
                          <a:spcPct val="100000"/>
                        </a:lnSpc>
                        <a:spcBef>
                          <a:spcPts val="2035"/>
                        </a:spcBef>
                        <a:tabLst>
                          <a:tab pos="1332865" algn="l"/>
                        </a:tabLst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100</a:t>
                      </a:r>
                      <a:r>
                        <a:rPr sz="2000" dirty="0">
                          <a:latin typeface="Palatino Linotype"/>
                          <a:cs typeface="Palatino Linotype"/>
                        </a:rPr>
                        <a:t>	</a:t>
                      </a:r>
                      <a:r>
                        <a:rPr sz="2000" spc="-25" dirty="0">
                          <a:solidFill>
                            <a:srgbClr val="FF0000"/>
                          </a:solidFill>
                          <a:latin typeface="Palatino Linotype"/>
                          <a:cs typeface="Palatino Linotype"/>
                        </a:rPr>
                        <a:t>70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035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200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58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3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b="1" spc="-10" dirty="0">
                          <a:latin typeface="Palatino Linotype"/>
                          <a:cs typeface="Palatino Linotype"/>
                        </a:rPr>
                        <a:t>Total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solidFill>
                            <a:srgbClr val="00AF50"/>
                          </a:solidFill>
                          <a:latin typeface="Palatino Linotype"/>
                          <a:cs typeface="Palatino Linotype"/>
                        </a:rPr>
                        <a:t>260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solidFill>
                            <a:srgbClr val="00AF50"/>
                          </a:solidFill>
                          <a:latin typeface="Palatino Linotype"/>
                          <a:cs typeface="Palatino Linotype"/>
                        </a:rPr>
                        <a:t>140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spc="-25" dirty="0">
                          <a:latin typeface="Palatino Linotype"/>
                          <a:cs typeface="Palatino Linotype"/>
                        </a:rPr>
                        <a:t>400</a:t>
                      </a:r>
                      <a:endParaRPr sz="2000">
                        <a:latin typeface="Palatino Linotype"/>
                        <a:cs typeface="Palatino Linotype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180CDFC-5B78-DB15-0C96-80A61D8AD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24878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B7408-1E8D-8E0F-D470-585EA547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54927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1558E-4252-6A9E-FF45-2D32B0132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072" y="122427"/>
            <a:ext cx="8067854" cy="492443"/>
          </a:xfrm>
        </p:spPr>
        <p:txBody>
          <a:bodyPr/>
          <a:lstStyle/>
          <a:p>
            <a:pPr algn="ctr"/>
            <a:r>
              <a:rPr lang="fr-FR" dirty="0"/>
              <a:t>FRÉQUENCES THÉORIQUES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41D13462-601F-52E9-C283-FD8281384F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04205" y="1146992"/>
                <a:ext cx="7968615" cy="5588581"/>
              </a:xfrm>
            </p:spPr>
            <p:txBody>
              <a:bodyPr/>
              <a:lstStyle/>
              <a:p>
                <a:r>
                  <a:rPr lang="fr-FR" b="1" dirty="0">
                    <a:solidFill>
                      <a:srgbClr val="C00000"/>
                    </a:solidFill>
                  </a:rPr>
                  <a:t>Formule :</a:t>
                </a:r>
                <a:endParaRPr lang="fr-FR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ar-AE" sz="2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𝑙𝑖𝑔𝑛𝑒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ar-AE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𝑙𝑎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𝑐𝑜𝑙𝑜𝑛𝑛𝑒</m:t>
                              </m:r>
                              <m:r>
                                <m:rPr>
                                  <m:nor/>
                                </m:rPr>
                                <a:rPr lang="ar-AE" sz="2000" i="1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num>
                        <m:den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𝐺𝑟𝑎𝑛𝑑</m:t>
                          </m:r>
                          <m:r>
                            <m:rPr>
                              <m:nor/>
                            </m:rPr>
                            <a:rPr lang="ar-AE" sz="2000" i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m:rPr>
                              <m:nor/>
                            </m:rPr>
                            <a:rPr lang="ar-AE" sz="2000" i="1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limUpp>
                            <m:limUpp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lim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ˊ</m:t>
                              </m:r>
                            </m:lim>
                          </m:limUpp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limUpp>
                            <m:limUppPr>
                              <m:ctrlP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lim>
                              <m:r>
                                <a:rPr lang="ar-AE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ˊ</m:t>
                              </m:r>
                            </m:lim>
                          </m:limUpp>
                          <m:r>
                            <a:rPr lang="ar-AE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𝑟𝑎𝑙</m:t>
                          </m:r>
                        </m:den>
                      </m:f>
                    </m:oMath>
                  </m:oMathPara>
                </a14:m>
                <a:endParaRPr lang="ar-AE" sz="2000" dirty="0">
                  <a:solidFill>
                    <a:schemeClr val="tx1"/>
                  </a:solidFill>
                </a:endParaRPr>
              </a:p>
              <a:p>
                <a:r>
                  <a:rPr lang="fr-FR" sz="2000" b="1" dirty="0">
                    <a:solidFill>
                      <a:srgbClr val="C00000"/>
                    </a:solidFill>
                  </a:rPr>
                  <a:t>Interprétation</a:t>
                </a:r>
                <a:r>
                  <a:rPr lang="fr-FR" sz="2000" b="1" dirty="0">
                    <a:solidFill>
                      <a:schemeClr val="tx1"/>
                    </a:solidFill>
                  </a:rPr>
                  <a:t> :</a:t>
                </a:r>
                <a:endParaRPr lang="fr-FR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fr-FR" sz="2000" dirty="0">
                    <a:solidFill>
                      <a:schemeClr val="tx1"/>
                    </a:solidFill>
                  </a:rPr>
                  <a:t>représente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l’effectif théorique attendu</a:t>
                </a:r>
                <a:r>
                  <a:rPr lang="fr-FR" sz="2000" dirty="0">
                    <a:solidFill>
                      <a:srgbClr val="C00000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pour la cellule située à l’intersection de la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ligne i</a:t>
                </a:r>
                <a:r>
                  <a:rPr lang="fr-FR" sz="2000" dirty="0">
                    <a:solidFill>
                      <a:srgbClr val="C00000"/>
                    </a:solidFill>
                  </a:rPr>
                  <a:t> et de la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colonne j</a:t>
                </a:r>
                <a:r>
                  <a:rPr lang="fr-F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fr-FR" sz="2000" dirty="0">
                    <a:solidFill>
                      <a:schemeClr val="tx1"/>
                    </a:solidFill>
                  </a:rPr>
                  <a:t>Le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total de la ligne i</a:t>
                </a:r>
                <a:r>
                  <a:rPr lang="fr-FR" sz="2000" dirty="0">
                    <a:solidFill>
                      <a:srgbClr val="C00000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correspond à la somme des effectifs observés de cette ligne.</a:t>
                </a:r>
              </a:p>
              <a:p>
                <a:r>
                  <a:rPr lang="fr-FR" sz="2000" dirty="0">
                    <a:solidFill>
                      <a:schemeClr val="tx1"/>
                    </a:solidFill>
                  </a:rPr>
                  <a:t>Le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total de la colonne j</a:t>
                </a:r>
                <a:r>
                  <a:rPr lang="fr-FR" sz="2000" dirty="0">
                    <a:solidFill>
                      <a:srgbClr val="C00000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correspond à la somme des effectifs observés de cette colonne.</a:t>
                </a:r>
              </a:p>
              <a:p>
                <a:r>
                  <a:rPr lang="fr-FR" sz="2000" dirty="0">
                    <a:solidFill>
                      <a:schemeClr val="tx1"/>
                    </a:solidFill>
                  </a:rPr>
                  <a:t>Le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grand total général</a:t>
                </a:r>
                <a:r>
                  <a:rPr lang="fr-FR" sz="2000" dirty="0">
                    <a:solidFill>
                      <a:srgbClr val="C00000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est la somme de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tous les effectifs observés</a:t>
                </a:r>
                <a:r>
                  <a:rPr lang="fr-FR" sz="2000" dirty="0">
                    <a:solidFill>
                      <a:srgbClr val="C00000"/>
                    </a:solidFill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</a:rPr>
                  <a:t>du tableau.</a:t>
                </a:r>
              </a:p>
              <a:p>
                <a:r>
                  <a:rPr lang="fr-FR" sz="2000" b="1" dirty="0">
                    <a:solidFill>
                      <a:srgbClr val="C00000"/>
                    </a:solidFill>
                  </a:rPr>
                  <a:t>Idée clé :</a:t>
                </a:r>
                <a:br>
                  <a:rPr lang="fr-FR" sz="2000" dirty="0">
                    <a:solidFill>
                      <a:schemeClr val="tx1"/>
                    </a:solidFill>
                  </a:rPr>
                </a:br>
                <a:r>
                  <a:rPr lang="fr-FR" sz="2000" dirty="0">
                    <a:solidFill>
                      <a:schemeClr val="tx1"/>
                    </a:solidFill>
                  </a:rPr>
                  <a:t>Cette formule permet d’estimer, sous l’hypothèse d’indépendance, la fréquence attendue de chaque cellule pour comparer avec les valeurs observées dans le cadre du </a:t>
                </a:r>
                <a:r>
                  <a:rPr lang="fr-FR" sz="2000" b="1" dirty="0">
                    <a:solidFill>
                      <a:srgbClr val="C00000"/>
                    </a:solidFill>
                  </a:rPr>
                  <a:t>test du Chi²</a:t>
                </a:r>
                <a:r>
                  <a:rPr lang="fr-FR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41D13462-601F-52E9-C283-FD8281384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4205" y="1146992"/>
                <a:ext cx="7968615" cy="5588581"/>
              </a:xfrm>
              <a:blipFill>
                <a:blip r:embed="rId2"/>
                <a:stretch>
                  <a:fillRect l="-2385" t="-1587" r="-4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0899BEE6-47F6-9F99-168E-5A2BE1756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3154363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9FFA69FA-4FE7-5C0D-00CA-226113DD5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2057400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B8470EE-6B82-2AF2-2CF4-808F1AEF0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960438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8F71C620-AAED-B0A2-8674-A87CA3375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3652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0E8E9AE8-77A8-F2D3-16A1-F77135AD8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235075"/>
            <a:ext cx="12700" cy="1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4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5033" y="498347"/>
            <a:ext cx="66103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7E7E7E"/>
                </a:solidFill>
                <a:latin typeface="Palatino Linotype"/>
                <a:cs typeface="Palatino Linotype"/>
              </a:rPr>
              <a:t>LA</a:t>
            </a:r>
            <a:r>
              <a:rPr sz="3200" spc="-175" dirty="0">
                <a:solidFill>
                  <a:srgbClr val="7E7E7E"/>
                </a:solidFill>
                <a:latin typeface="Palatino Linotype"/>
                <a:cs typeface="Palatino Linotype"/>
              </a:rPr>
              <a:t> </a:t>
            </a:r>
            <a:r>
              <a:rPr sz="3200" spc="-85" dirty="0">
                <a:solidFill>
                  <a:srgbClr val="7E7E7E"/>
                </a:solidFill>
                <a:latin typeface="Palatino Linotype"/>
                <a:cs typeface="Palatino Linotype"/>
              </a:rPr>
              <a:t>STATISTIQUE</a:t>
            </a:r>
            <a:r>
              <a:rPr sz="3200" spc="-80" dirty="0">
                <a:solidFill>
                  <a:srgbClr val="7E7E7E"/>
                </a:solidFill>
                <a:latin typeface="Palatino Linotype"/>
                <a:cs typeface="Palatino Linotype"/>
              </a:rPr>
              <a:t> </a:t>
            </a:r>
            <a:r>
              <a:rPr sz="3200" dirty="0">
                <a:solidFill>
                  <a:srgbClr val="7E7E7E"/>
                </a:solidFill>
                <a:latin typeface="Palatino Linotype"/>
                <a:cs typeface="Palatino Linotype"/>
              </a:rPr>
              <a:t>DU</a:t>
            </a:r>
            <a:r>
              <a:rPr sz="3200" spc="5" dirty="0">
                <a:solidFill>
                  <a:srgbClr val="7E7E7E"/>
                </a:solidFill>
                <a:latin typeface="Palatino Linotype"/>
                <a:cs typeface="Palatino Linotype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Palatino Linotype"/>
                <a:cs typeface="Palatino Linotype"/>
              </a:rPr>
              <a:t>CHI-</a:t>
            </a:r>
            <a:r>
              <a:rPr sz="3200" spc="-25" dirty="0">
                <a:solidFill>
                  <a:srgbClr val="7E7E7E"/>
                </a:solidFill>
                <a:latin typeface="Palatino Linotype"/>
                <a:cs typeface="Palatino Linotype"/>
              </a:rPr>
              <a:t>DEUX</a:t>
            </a:r>
            <a:r>
              <a:rPr sz="3200" spc="-300" dirty="0">
                <a:solidFill>
                  <a:srgbClr val="7E7E7E"/>
                </a:solidFill>
                <a:latin typeface="Palatino Linotype"/>
                <a:cs typeface="Palatino Linotype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Palatino Linotype"/>
                <a:cs typeface="Palatino Linotype"/>
              </a:rPr>
              <a:t>(2)</a:t>
            </a:r>
            <a:endParaRPr sz="3200" dirty="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538732"/>
            <a:ext cx="36099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b="1" spc="-6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formule</a:t>
            </a:r>
            <a:r>
              <a:rPr sz="2400" b="1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b="1" spc="-10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chi-</a:t>
            </a:r>
            <a:r>
              <a:rPr sz="2400" b="1" spc="-20" dirty="0">
                <a:solidFill>
                  <a:srgbClr val="CC0000"/>
                </a:solidFill>
                <a:latin typeface="Palatino Linotype"/>
                <a:cs typeface="Palatino Linotype"/>
              </a:rPr>
              <a:t>deux</a:t>
            </a:r>
            <a:endParaRPr sz="2400">
              <a:latin typeface="Palatino Linotype"/>
              <a:cs typeface="Palatino Linotyp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605" y="2791459"/>
            <a:ext cx="6106795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1250">
              <a:lnSpc>
                <a:spcPct val="100000"/>
              </a:lnSpc>
              <a:spcBef>
                <a:spcPts val="100"/>
              </a:spcBef>
            </a:pPr>
            <a:r>
              <a:rPr sz="3600" i="1" spc="-15" baseline="11574" dirty="0">
                <a:latin typeface="Times New Roman"/>
                <a:cs typeface="Times New Roman"/>
              </a:rPr>
              <a:t>Effectifs</a:t>
            </a:r>
            <a:r>
              <a:rPr sz="1400" i="1" spc="-10" dirty="0">
                <a:latin typeface="Times New Roman"/>
                <a:cs typeface="Times New Roman"/>
              </a:rPr>
              <a:t>théoriques</a:t>
            </a: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buFont typeface="Lucida Sans Unicode"/>
              <a:buChar char="▪"/>
              <a:tabLst>
                <a:tab pos="368300" algn="l"/>
              </a:tabLst>
            </a:pP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Le</a:t>
            </a:r>
            <a:r>
              <a:rPr sz="2400" b="1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calcul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b="1" spc="-1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chi-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deux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dans</a:t>
            </a:r>
            <a:r>
              <a:rPr sz="2400" b="1" spc="-1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notre</a:t>
            </a:r>
            <a:r>
              <a:rPr sz="2400" b="1" spc="-1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exemple</a:t>
            </a:r>
            <a:endParaRPr sz="2400" dirty="0">
              <a:latin typeface="Palatino Linotype"/>
              <a:cs typeface="Palatino Linotyp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14038" y="4749792"/>
            <a:ext cx="1465580" cy="0"/>
          </a:xfrm>
          <a:custGeom>
            <a:avLst/>
            <a:gdLst/>
            <a:ahLst/>
            <a:cxnLst/>
            <a:rect l="l" t="t" r="r" b="b"/>
            <a:pathLst>
              <a:path w="1465580">
                <a:moveTo>
                  <a:pt x="0" y="0"/>
                </a:moveTo>
                <a:lnTo>
                  <a:pt x="1465304" y="0"/>
                </a:lnTo>
              </a:path>
            </a:pathLst>
          </a:custGeom>
          <a:ln w="12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328267" y="4749792"/>
            <a:ext cx="1221740" cy="0"/>
          </a:xfrm>
          <a:custGeom>
            <a:avLst/>
            <a:gdLst/>
            <a:ahLst/>
            <a:cxnLst/>
            <a:rect l="l" t="t" r="r" b="b"/>
            <a:pathLst>
              <a:path w="1221739">
                <a:moveTo>
                  <a:pt x="0" y="0"/>
                </a:moveTo>
                <a:lnTo>
                  <a:pt x="1221431" y="0"/>
                </a:lnTo>
              </a:path>
            </a:pathLst>
          </a:custGeom>
          <a:ln w="12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689744" y="4220464"/>
            <a:ext cx="13512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100" spc="-665" dirty="0">
                <a:latin typeface="Cambria"/>
                <a:cs typeface="Cambria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10</a:t>
            </a:r>
            <a:r>
              <a:rPr sz="2400" spc="-25" dirty="0">
                <a:latin typeface="Times New Roman"/>
                <a:cs typeface="Times New Roman"/>
              </a:rPr>
              <a:t>0</a:t>
            </a:r>
            <a:r>
              <a:rPr sz="2400" spc="-2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Cambria"/>
                <a:cs typeface="Cambria"/>
              </a:rPr>
              <a:t>−</a:t>
            </a:r>
            <a:r>
              <a:rPr sz="2400" spc="-235" dirty="0">
                <a:latin typeface="Cambria"/>
                <a:cs typeface="Cambria"/>
              </a:rPr>
              <a:t> </a:t>
            </a:r>
            <a:r>
              <a:rPr sz="2400" spc="-35" dirty="0">
                <a:latin typeface="Times New Roman"/>
                <a:cs typeface="Times New Roman"/>
              </a:rPr>
              <a:t>70</a:t>
            </a:r>
            <a:r>
              <a:rPr sz="3100" spc="-35" dirty="0">
                <a:latin typeface="Cambria"/>
                <a:cs typeface="Cambria"/>
              </a:rPr>
              <a:t>)</a:t>
            </a:r>
            <a:r>
              <a:rPr sz="2100" spc="-52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12829" y="4749792"/>
            <a:ext cx="1341120" cy="0"/>
          </a:xfrm>
          <a:custGeom>
            <a:avLst/>
            <a:gdLst/>
            <a:ahLst/>
            <a:cxnLst/>
            <a:rect l="l" t="t" r="r" b="b"/>
            <a:pathLst>
              <a:path w="1341120">
                <a:moveTo>
                  <a:pt x="0" y="0"/>
                </a:moveTo>
                <a:lnTo>
                  <a:pt x="1340886" y="0"/>
                </a:lnTo>
              </a:path>
            </a:pathLst>
          </a:custGeom>
          <a:ln w="1226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19534" y="4733035"/>
            <a:ext cx="3378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92063" y="4733035"/>
            <a:ext cx="2120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4510" algn="l"/>
              </a:tabLst>
            </a:pPr>
            <a:r>
              <a:rPr sz="2400" spc="-25" dirty="0">
                <a:latin typeface="Times New Roman"/>
                <a:cs typeface="Times New Roman"/>
              </a:rPr>
              <a:t>130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25" dirty="0"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08488" y="4495292"/>
            <a:ext cx="254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0" dirty="0">
                <a:latin typeface="Cambria"/>
                <a:cs typeface="Cambria"/>
              </a:rPr>
              <a:t>◻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3877" y="4495292"/>
            <a:ext cx="1823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81785" algn="l"/>
              </a:tabLst>
            </a:pPr>
            <a:r>
              <a:rPr sz="2400" spc="-50" dirty="0">
                <a:latin typeface="Cambria"/>
                <a:cs typeface="Cambria"/>
              </a:rPr>
              <a:t>◻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45" dirty="0">
                <a:latin typeface="Cambria"/>
                <a:cs typeface="Cambria"/>
              </a:rPr>
              <a:t>◻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65466" y="4128875"/>
            <a:ext cx="4923155" cy="10045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725"/>
              </a:spcBef>
              <a:tabLst>
                <a:tab pos="1876425" algn="l"/>
                <a:tab pos="3447415" algn="l"/>
              </a:tabLst>
            </a:pPr>
            <a:r>
              <a:rPr sz="3100" spc="-665" dirty="0">
                <a:latin typeface="Cambria"/>
                <a:cs typeface="Cambria"/>
              </a:rPr>
              <a:t>(</a:t>
            </a:r>
            <a:r>
              <a:rPr sz="2400" spc="5" dirty="0">
                <a:latin typeface="Times New Roman"/>
                <a:cs typeface="Times New Roman"/>
              </a:rPr>
              <a:t>16</a:t>
            </a:r>
            <a:r>
              <a:rPr sz="2400" spc="-25" dirty="0">
                <a:latin typeface="Times New Roman"/>
                <a:cs typeface="Times New Roman"/>
              </a:rPr>
              <a:t>0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−</a:t>
            </a:r>
            <a:r>
              <a:rPr sz="2400" spc="-10" dirty="0">
                <a:latin typeface="Times New Roman"/>
                <a:cs typeface="Times New Roman"/>
              </a:rPr>
              <a:t>130</a:t>
            </a:r>
            <a:r>
              <a:rPr sz="3100" spc="-10" dirty="0">
                <a:latin typeface="Cambria"/>
                <a:cs typeface="Cambria"/>
              </a:rPr>
              <a:t>)</a:t>
            </a:r>
            <a:r>
              <a:rPr sz="2100" spc="-15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	</a:t>
            </a:r>
            <a:r>
              <a:rPr sz="3100" spc="-150" dirty="0">
                <a:latin typeface="Cambria"/>
                <a:cs typeface="Cambria"/>
              </a:rPr>
              <a:t>(</a:t>
            </a:r>
            <a:r>
              <a:rPr sz="2400" spc="-150" dirty="0">
                <a:latin typeface="Times New Roman"/>
                <a:cs typeface="Times New Roman"/>
              </a:rPr>
              <a:t>40</a:t>
            </a:r>
            <a:r>
              <a:rPr sz="2400" spc="-2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Cambria"/>
                <a:cs typeface="Cambria"/>
              </a:rPr>
              <a:t>−</a:t>
            </a:r>
            <a:r>
              <a:rPr sz="2400" spc="-235" dirty="0">
                <a:latin typeface="Cambria"/>
                <a:cs typeface="Cambria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70</a:t>
            </a:r>
            <a:r>
              <a:rPr sz="3100" spc="-20" dirty="0">
                <a:latin typeface="Cambria"/>
                <a:cs typeface="Cambria"/>
              </a:rPr>
              <a:t>)</a:t>
            </a:r>
            <a:r>
              <a:rPr sz="2100" spc="-30" baseline="43650" dirty="0">
                <a:latin typeface="Times New Roman"/>
                <a:cs typeface="Times New Roman"/>
              </a:rPr>
              <a:t>2</a:t>
            </a:r>
            <a:r>
              <a:rPr sz="2100" baseline="43650" dirty="0">
                <a:latin typeface="Times New Roman"/>
                <a:cs typeface="Times New Roman"/>
              </a:rPr>
              <a:t>	</a:t>
            </a:r>
            <a:r>
              <a:rPr sz="3100" u="sng" spc="-665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(</a:t>
            </a:r>
            <a:r>
              <a:rPr sz="24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</a:t>
            </a:r>
            <a:r>
              <a:rPr sz="24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sz="2400" u="sng" spc="-2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−</a:t>
            </a: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130</a:t>
            </a:r>
            <a:r>
              <a:rPr sz="3100" u="sng" spc="-10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)</a:t>
            </a:r>
            <a:r>
              <a:rPr sz="2100" spc="-15" baseline="43650" dirty="0">
                <a:latin typeface="Times New Roman"/>
                <a:cs typeface="Times New Roman"/>
              </a:rPr>
              <a:t>2</a:t>
            </a:r>
            <a:endParaRPr sz="2100" baseline="43650">
              <a:latin typeface="Times New Roman"/>
              <a:cs typeface="Times New Roman"/>
            </a:endParaRPr>
          </a:p>
          <a:p>
            <a:pPr marR="582295" algn="r">
              <a:lnSpc>
                <a:spcPct val="100000"/>
              </a:lnSpc>
              <a:spcBef>
                <a:spcPts val="484"/>
              </a:spcBef>
            </a:pPr>
            <a:r>
              <a:rPr sz="2400" spc="-25" dirty="0">
                <a:latin typeface="Times New Roman"/>
                <a:cs typeface="Times New Roman"/>
              </a:rPr>
              <a:t>130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66571" y="5127244"/>
            <a:ext cx="4733925" cy="101346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spc="10" dirty="0">
                <a:latin typeface="Palatino Linotype"/>
                <a:cs typeface="Palatino Linotype"/>
              </a:rPr>
              <a:t>=30</a:t>
            </a:r>
            <a:r>
              <a:rPr sz="2200" i="1" spc="10" dirty="0">
                <a:latin typeface="Palatino Linotype"/>
                <a:cs typeface="Palatino Linotype"/>
              </a:rPr>
              <a:t>²</a:t>
            </a:r>
            <a:r>
              <a:rPr sz="2200" spc="10" dirty="0">
                <a:latin typeface="Palatino Linotype"/>
                <a:cs typeface="Palatino Linotype"/>
              </a:rPr>
              <a:t>/130</a:t>
            </a:r>
            <a:r>
              <a:rPr sz="2200" spc="-30" dirty="0">
                <a:latin typeface="Palatino Linotype"/>
                <a:cs typeface="Palatino Linotype"/>
              </a:rPr>
              <a:t> </a:t>
            </a:r>
            <a:r>
              <a:rPr sz="2200" spc="50" dirty="0">
                <a:latin typeface="Palatino Linotype"/>
                <a:cs typeface="Palatino Linotype"/>
              </a:rPr>
              <a:t>+(-</a:t>
            </a:r>
            <a:r>
              <a:rPr sz="2200" spc="10" dirty="0">
                <a:latin typeface="Palatino Linotype"/>
                <a:cs typeface="Palatino Linotype"/>
              </a:rPr>
              <a:t>30</a:t>
            </a:r>
            <a:r>
              <a:rPr sz="2200" i="1" spc="10" dirty="0">
                <a:latin typeface="Palatino Linotype"/>
                <a:cs typeface="Palatino Linotype"/>
              </a:rPr>
              <a:t>²</a:t>
            </a:r>
            <a:r>
              <a:rPr sz="2200" spc="10" dirty="0">
                <a:latin typeface="Palatino Linotype"/>
                <a:cs typeface="Palatino Linotype"/>
              </a:rPr>
              <a:t>)/70</a:t>
            </a:r>
            <a:r>
              <a:rPr sz="2200" spc="40" dirty="0">
                <a:latin typeface="Palatino Linotype"/>
                <a:cs typeface="Palatino Linotype"/>
              </a:rPr>
              <a:t> </a:t>
            </a:r>
            <a:r>
              <a:rPr sz="2200" spc="55" dirty="0">
                <a:latin typeface="Palatino Linotype"/>
                <a:cs typeface="Palatino Linotype"/>
              </a:rPr>
              <a:t>+(-</a:t>
            </a:r>
            <a:r>
              <a:rPr sz="2200" spc="10" dirty="0">
                <a:latin typeface="Palatino Linotype"/>
                <a:cs typeface="Palatino Linotype"/>
              </a:rPr>
              <a:t>30</a:t>
            </a:r>
            <a:r>
              <a:rPr sz="2200" i="1" spc="10" dirty="0">
                <a:latin typeface="Palatino Linotype"/>
                <a:cs typeface="Palatino Linotype"/>
              </a:rPr>
              <a:t>²</a:t>
            </a:r>
            <a:r>
              <a:rPr sz="2200" spc="10" dirty="0">
                <a:latin typeface="Palatino Linotype"/>
                <a:cs typeface="Palatino Linotype"/>
              </a:rPr>
              <a:t>)/130</a:t>
            </a:r>
            <a:r>
              <a:rPr sz="2200" spc="50" dirty="0">
                <a:latin typeface="Palatino Linotype"/>
                <a:cs typeface="Palatino Linotype"/>
              </a:rPr>
              <a:t> +30</a:t>
            </a:r>
            <a:r>
              <a:rPr sz="2200" i="1" spc="50" dirty="0">
                <a:latin typeface="Palatino Linotype"/>
                <a:cs typeface="Palatino Linotype"/>
              </a:rPr>
              <a:t>²</a:t>
            </a:r>
            <a:r>
              <a:rPr sz="2200" spc="50" dirty="0">
                <a:latin typeface="Palatino Linotype"/>
                <a:cs typeface="Palatino Linotype"/>
              </a:rPr>
              <a:t>/70</a:t>
            </a:r>
            <a:endParaRPr sz="220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200" dirty="0">
                <a:latin typeface="Palatino Linotype"/>
                <a:cs typeface="Palatino Linotype"/>
              </a:rPr>
              <a:t>=6,923</a:t>
            </a:r>
            <a:r>
              <a:rPr sz="2200" spc="190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+12,857</a:t>
            </a:r>
            <a:r>
              <a:rPr sz="2200" spc="210" dirty="0">
                <a:latin typeface="Palatino Linotype"/>
                <a:cs typeface="Palatino Linotype"/>
              </a:rPr>
              <a:t> </a:t>
            </a:r>
            <a:r>
              <a:rPr sz="2200" spc="50" dirty="0">
                <a:latin typeface="Palatino Linotype"/>
                <a:cs typeface="Palatino Linotype"/>
              </a:rPr>
              <a:t>+6,923</a:t>
            </a:r>
            <a:r>
              <a:rPr sz="2200" spc="204" dirty="0">
                <a:latin typeface="Palatino Linotype"/>
                <a:cs typeface="Palatino Linotype"/>
              </a:rPr>
              <a:t> </a:t>
            </a:r>
            <a:r>
              <a:rPr sz="2200" dirty="0">
                <a:latin typeface="Palatino Linotype"/>
                <a:cs typeface="Palatino Linotype"/>
              </a:rPr>
              <a:t>+12,857</a:t>
            </a:r>
            <a:r>
              <a:rPr sz="2200" spc="495" dirty="0">
                <a:latin typeface="Palatino Linotype"/>
                <a:cs typeface="Palatino Linotype"/>
              </a:rPr>
              <a:t> </a:t>
            </a:r>
            <a:r>
              <a:rPr sz="2200" spc="40" dirty="0">
                <a:latin typeface="Palatino Linotype"/>
                <a:cs typeface="Palatino Linotype"/>
              </a:rPr>
              <a:t>=</a:t>
            </a:r>
            <a:r>
              <a:rPr sz="2200" b="1" u="heavy" spc="40" dirty="0">
                <a:uFill>
                  <a:solidFill>
                    <a:srgbClr val="000000"/>
                  </a:solidFill>
                </a:uFill>
                <a:latin typeface="Palatino Linotype"/>
                <a:cs typeface="Palatino Linotype"/>
              </a:rPr>
              <a:t>39,56</a:t>
            </a:r>
            <a:endParaRPr sz="2200">
              <a:latin typeface="Palatino Linotype"/>
              <a:cs typeface="Palatino Linotyp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592881" y="2221204"/>
            <a:ext cx="4566285" cy="3883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1980"/>
              </a:lnSpc>
              <a:spcBef>
                <a:spcPts val="100"/>
              </a:spcBef>
            </a:pPr>
            <a:r>
              <a:rPr lang="fr-FR" sz="5550" spc="-112" baseline="-28528" dirty="0">
                <a:solidFill>
                  <a:srgbClr val="000000"/>
                </a:solidFill>
                <a:latin typeface="Cambria"/>
                <a:cs typeface="Arial MT"/>
              </a:rPr>
              <a:t> </a:t>
            </a:r>
            <a:r>
              <a:rPr sz="3800" spc="-75" dirty="0">
                <a:solidFill>
                  <a:srgbClr val="000000"/>
                </a:solidFill>
                <a:latin typeface="Arial MT"/>
                <a:cs typeface="Arial MT"/>
              </a:rPr>
              <a:t>(</a:t>
            </a:r>
            <a:r>
              <a:rPr sz="2400" i="1" spc="-75" dirty="0">
                <a:solidFill>
                  <a:srgbClr val="000000"/>
                </a:solidFill>
                <a:latin typeface="Times New Roman"/>
                <a:cs typeface="Times New Roman"/>
              </a:rPr>
              <a:t>Effectifs</a:t>
            </a:r>
            <a:r>
              <a:rPr sz="2400" i="1" spc="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100" i="1" baseline="-27777" dirty="0">
                <a:solidFill>
                  <a:srgbClr val="000000"/>
                </a:solidFill>
                <a:latin typeface="Times New Roman"/>
                <a:cs typeface="Times New Roman"/>
              </a:rPr>
              <a:t>observés</a:t>
            </a:r>
            <a:r>
              <a:rPr sz="2100" i="1" spc="660" baseline="-277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000000"/>
                </a:solidFill>
                <a:latin typeface="Cambria"/>
                <a:cs typeface="Cambria"/>
              </a:rPr>
              <a:t>−</a:t>
            </a:r>
            <a:r>
              <a:rPr sz="2400" spc="-15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Effectifs</a:t>
            </a:r>
            <a:r>
              <a:rPr sz="2100" i="1" baseline="-27777" dirty="0">
                <a:solidFill>
                  <a:srgbClr val="000000"/>
                </a:solidFill>
                <a:latin typeface="Times New Roman"/>
                <a:cs typeface="Times New Roman"/>
              </a:rPr>
              <a:t>théoriques</a:t>
            </a:r>
            <a:r>
              <a:rPr sz="2100" i="1" spc="202" baseline="-277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5700" spc="-1005" baseline="5847" dirty="0">
                <a:solidFill>
                  <a:srgbClr val="000000"/>
                </a:solidFill>
                <a:latin typeface="Arial MT"/>
                <a:cs typeface="Arial MT"/>
              </a:rPr>
              <a:t>)</a:t>
            </a:r>
            <a:endParaRPr sz="5700" baseline="5847" dirty="0">
              <a:latin typeface="Arial MT"/>
              <a:cs typeface="Arial MT"/>
            </a:endParaRPr>
          </a:p>
          <a:p>
            <a:pPr marR="30480" algn="r">
              <a:lnSpc>
                <a:spcPts val="830"/>
              </a:lnSpc>
            </a:pPr>
            <a:r>
              <a:rPr sz="1400" spc="-5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01187" y="2724870"/>
            <a:ext cx="4157979" cy="0"/>
          </a:xfrm>
          <a:custGeom>
            <a:avLst/>
            <a:gdLst/>
            <a:ahLst/>
            <a:cxnLst/>
            <a:rect l="l" t="t" r="r" b="b"/>
            <a:pathLst>
              <a:path w="4157979">
                <a:moveTo>
                  <a:pt x="0" y="0"/>
                </a:moveTo>
                <a:lnTo>
                  <a:pt x="4157920" y="0"/>
                </a:lnTo>
              </a:path>
            </a:pathLst>
          </a:custGeom>
          <a:ln w="124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37562" y="2306828"/>
            <a:ext cx="7702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600" i="1" spc="-690" dirty="0">
                <a:latin typeface="Cambria"/>
                <a:cs typeface="Palatino Linotype"/>
              </a:rPr>
              <a:t>X</a:t>
            </a:r>
            <a:r>
              <a:rPr sz="3600" i="1" spc="-180" dirty="0">
                <a:latin typeface="Palatino Linotype"/>
                <a:cs typeface="Palatino Linotype"/>
              </a:rPr>
              <a:t>²</a:t>
            </a:r>
            <a:r>
              <a:rPr sz="3600" i="1" spc="-545" dirty="0">
                <a:latin typeface="Palatino Linotype"/>
                <a:cs typeface="Palatino Linotype"/>
              </a:rPr>
              <a:t> </a:t>
            </a:r>
            <a:r>
              <a:rPr sz="3600" spc="325" dirty="0">
                <a:latin typeface="Palatino Linotype"/>
                <a:cs typeface="Palatino Linotype"/>
              </a:rPr>
              <a:t>=</a:t>
            </a:r>
            <a:endParaRPr sz="3600" dirty="0">
              <a:latin typeface="Palatino Linotype"/>
              <a:cs typeface="Palatino Linotyp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4370" y="4422140"/>
            <a:ext cx="64516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i="1" spc="-360" dirty="0">
                <a:latin typeface="Cambria"/>
                <a:cs typeface="Palatino Linotype"/>
              </a:rPr>
              <a:t>X</a:t>
            </a:r>
            <a:r>
              <a:rPr sz="3000" i="1" spc="-360" dirty="0">
                <a:latin typeface="Palatino Linotype"/>
                <a:cs typeface="Palatino Linotype"/>
              </a:rPr>
              <a:t>²</a:t>
            </a:r>
            <a:r>
              <a:rPr sz="3000" i="1" spc="-465" dirty="0">
                <a:latin typeface="Palatino Linotype"/>
                <a:cs typeface="Palatino Linotype"/>
              </a:rPr>
              <a:t> </a:t>
            </a:r>
            <a:r>
              <a:rPr sz="3000" spc="265" dirty="0">
                <a:latin typeface="Palatino Linotype"/>
                <a:cs typeface="Palatino Linotype"/>
              </a:rPr>
              <a:t>=</a:t>
            </a:r>
            <a:endParaRPr sz="3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50" dirty="0"/>
              <a:t> </a:t>
            </a:r>
            <a:r>
              <a:rPr dirty="0"/>
              <a:t>CONCLUSION</a:t>
            </a:r>
            <a:r>
              <a:rPr spc="-30" dirty="0"/>
              <a:t> </a:t>
            </a:r>
            <a:r>
              <a:rPr dirty="0"/>
              <a:t>DU</a:t>
            </a:r>
            <a:r>
              <a:rPr spc="-30" dirty="0"/>
              <a:t> </a:t>
            </a:r>
            <a:r>
              <a:rPr spc="-20" dirty="0"/>
              <a:t>TEST</a:t>
            </a:r>
            <a:r>
              <a:rPr spc="-305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b="1" dirty="0">
                <a:latin typeface="Palatino Linotype"/>
                <a:cs typeface="Palatino Linotype"/>
              </a:rPr>
              <a:t>La</a:t>
            </a:r>
            <a:r>
              <a:rPr b="1" spc="-5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valeur</a:t>
            </a:r>
            <a:r>
              <a:rPr b="1" spc="-4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du</a:t>
            </a:r>
            <a:r>
              <a:rPr b="1" spc="-30" dirty="0">
                <a:latin typeface="Palatino Linotype"/>
                <a:cs typeface="Palatino Linotype"/>
              </a:rPr>
              <a:t> </a:t>
            </a:r>
            <a:r>
              <a:rPr b="1" spc="-10" dirty="0">
                <a:latin typeface="Palatino Linotype"/>
                <a:cs typeface="Palatino Linotype"/>
              </a:rPr>
              <a:t>chi-</a:t>
            </a:r>
            <a:r>
              <a:rPr b="1" spc="-20" dirty="0">
                <a:latin typeface="Palatino Linotype"/>
                <a:cs typeface="Palatino Linotype"/>
              </a:rPr>
              <a:t>deux</a:t>
            </a:r>
          </a:p>
          <a:p>
            <a:pPr marL="756920" marR="5080" lvl="1" indent="-287020">
              <a:lnSpc>
                <a:spcPct val="91500"/>
              </a:lnSpc>
              <a:spcBef>
                <a:spcPts val="53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valeur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statistique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chi-</a:t>
            </a:r>
            <a:r>
              <a:rPr sz="2000" b="1" dirty="0">
                <a:latin typeface="Palatino Linotype"/>
                <a:cs typeface="Palatino Linotype"/>
              </a:rPr>
              <a:t>deux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ne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veut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rien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dire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en</a:t>
            </a:r>
            <a:r>
              <a:rPr sz="2000" b="1" i="1" spc="-20" dirty="0">
                <a:latin typeface="Palatino Linotype"/>
                <a:cs typeface="Palatino Linotype"/>
              </a:rPr>
              <a:t> </a:t>
            </a:r>
            <a:r>
              <a:rPr sz="2000" b="1" i="1" spc="-10" dirty="0">
                <a:latin typeface="Palatino Linotype"/>
                <a:cs typeface="Palatino Linotype"/>
              </a:rPr>
              <a:t>soi</a:t>
            </a:r>
            <a:r>
              <a:rPr sz="2000" b="1" i="1" spc="-180" dirty="0">
                <a:latin typeface="Palatino Linotype"/>
                <a:cs typeface="Palatino Linotype"/>
              </a:rPr>
              <a:t> </a:t>
            </a:r>
            <a:r>
              <a:rPr sz="2000" b="1" spc="-50" dirty="0">
                <a:latin typeface="Palatino Linotype"/>
                <a:cs typeface="Palatino Linotype"/>
              </a:rPr>
              <a:t>: </a:t>
            </a:r>
            <a:r>
              <a:rPr sz="2000" dirty="0">
                <a:latin typeface="Palatino Linotype"/>
                <a:cs typeface="Palatino Linotype"/>
              </a:rPr>
              <a:t>elle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peut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être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infiniment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grande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sans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soit </a:t>
            </a:r>
            <a:r>
              <a:rPr sz="2000" spc="-10" dirty="0">
                <a:latin typeface="Palatino Linotype"/>
                <a:cs typeface="Palatino Linotype"/>
              </a:rPr>
              <a:t>statistiquement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significative</a:t>
            </a:r>
            <a:endParaRPr sz="2000">
              <a:latin typeface="Palatino Linotype"/>
              <a:cs typeface="Palatino Linotype"/>
            </a:endParaRPr>
          </a:p>
          <a:p>
            <a:pPr marL="756920" marR="682625" lvl="1" indent="-287020">
              <a:lnSpc>
                <a:spcPts val="2180"/>
              </a:lnSpc>
              <a:spcBef>
                <a:spcPts val="56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test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consiste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fait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comparer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valeur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calculée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à</a:t>
            </a:r>
            <a:r>
              <a:rPr sz="2000" b="1" spc="-125" dirty="0">
                <a:latin typeface="Palatino Linotype"/>
                <a:cs typeface="Palatino Linotype"/>
              </a:rPr>
              <a:t> </a:t>
            </a:r>
            <a:r>
              <a:rPr sz="2000" b="1" spc="-25" dirty="0">
                <a:latin typeface="Palatino Linotype"/>
                <a:cs typeface="Palatino Linotype"/>
              </a:rPr>
              <a:t>une </a:t>
            </a:r>
            <a:r>
              <a:rPr sz="2000" b="1" dirty="0">
                <a:latin typeface="Palatino Linotype"/>
                <a:cs typeface="Palatino Linotype"/>
              </a:rPr>
              <a:t>valeur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critique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dans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table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distribution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114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chi-</a:t>
            </a:r>
            <a:r>
              <a:rPr sz="2000" b="1" spc="-20" dirty="0">
                <a:latin typeface="Palatino Linotype"/>
                <a:cs typeface="Palatino Linotype"/>
              </a:rPr>
              <a:t>deux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6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b="1" dirty="0">
                <a:latin typeface="Palatino Linotype"/>
                <a:cs typeface="Palatino Linotype"/>
              </a:rPr>
              <a:t>Le</a:t>
            </a:r>
            <a:r>
              <a:rPr b="1" spc="-35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calcul</a:t>
            </a:r>
            <a:r>
              <a:rPr b="1" spc="-25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des</a:t>
            </a:r>
            <a:r>
              <a:rPr b="1" spc="-3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degrés</a:t>
            </a:r>
            <a:r>
              <a:rPr b="1" spc="-40" dirty="0">
                <a:latin typeface="Palatino Linotype"/>
                <a:cs typeface="Palatino Linotype"/>
              </a:rPr>
              <a:t> </a:t>
            </a:r>
            <a:r>
              <a:rPr b="1" dirty="0">
                <a:latin typeface="Palatino Linotype"/>
                <a:cs typeface="Palatino Linotype"/>
              </a:rPr>
              <a:t>de</a:t>
            </a:r>
            <a:r>
              <a:rPr b="1" spc="-75" dirty="0">
                <a:latin typeface="Palatino Linotype"/>
                <a:cs typeface="Palatino Linotype"/>
              </a:rPr>
              <a:t> </a:t>
            </a:r>
            <a:r>
              <a:rPr b="1" spc="-10" dirty="0">
                <a:latin typeface="Palatino Linotype"/>
                <a:cs typeface="Palatino Linotype"/>
              </a:rPr>
              <a:t>liberté</a:t>
            </a:r>
          </a:p>
          <a:p>
            <a:pPr marL="756920" marR="208915" lvl="1" indent="-287020">
              <a:lnSpc>
                <a:spcPts val="2210"/>
              </a:lnSpc>
              <a:spcBef>
                <a:spcPts val="65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valeur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critique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chi-</a:t>
            </a:r>
            <a:r>
              <a:rPr sz="2000" dirty="0">
                <a:latin typeface="Palatino Linotype"/>
                <a:cs typeface="Palatino Linotype"/>
              </a:rPr>
              <a:t>deux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dépend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taille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tableau </a:t>
            </a:r>
            <a:r>
              <a:rPr sz="2000" dirty="0">
                <a:latin typeface="Palatino Linotype"/>
                <a:cs typeface="Palatino Linotype"/>
              </a:rPr>
              <a:t>(nombre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lignes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nombre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colonnes),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plus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précisément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nombre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degrés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liberté</a:t>
            </a:r>
            <a:r>
              <a:rPr sz="2000" b="1" spc="-11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(</a:t>
            </a:r>
            <a:r>
              <a:rPr sz="2000" b="1" spc="-10" dirty="0">
                <a:latin typeface="Palatino Linotype"/>
                <a:cs typeface="Palatino Linotype"/>
              </a:rPr>
              <a:t>DDL</a:t>
            </a:r>
            <a:r>
              <a:rPr sz="2000" spc="-10" dirty="0">
                <a:latin typeface="Palatino Linotype"/>
                <a:cs typeface="Palatino Linotype"/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5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b="1" dirty="0">
                <a:latin typeface="Palatino Linotype"/>
                <a:cs typeface="Palatino Linotype"/>
              </a:rPr>
              <a:t>DDL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=(nombre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lignes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-</a:t>
            </a:r>
            <a:r>
              <a:rPr sz="2000" b="1" spc="1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1)(nombre</a:t>
            </a:r>
            <a:r>
              <a:rPr sz="2000" b="1" spc="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colonnes</a:t>
            </a:r>
            <a:r>
              <a:rPr sz="2000" b="1" spc="-229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-</a:t>
            </a:r>
            <a:r>
              <a:rPr sz="2000" b="1" spc="-25" dirty="0">
                <a:latin typeface="Palatino Linotype"/>
                <a:cs typeface="Palatino Linotype"/>
              </a:rPr>
              <a:t>1)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180" rIns="0" bIns="0" rtlCol="0">
            <a:spAutoFit/>
          </a:bodyPr>
          <a:lstStyle/>
          <a:p>
            <a:pPr marL="112522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60" dirty="0"/>
              <a:t> </a:t>
            </a:r>
            <a:r>
              <a:rPr dirty="0"/>
              <a:t>CONCLUSION</a:t>
            </a:r>
            <a:r>
              <a:rPr spc="-35" dirty="0"/>
              <a:t> </a:t>
            </a:r>
            <a:r>
              <a:rPr dirty="0"/>
              <a:t>DU</a:t>
            </a:r>
            <a:r>
              <a:rPr spc="-25" dirty="0"/>
              <a:t> </a:t>
            </a:r>
            <a:r>
              <a:rPr spc="-10" dirty="0"/>
              <a:t>TEST</a:t>
            </a:r>
            <a:r>
              <a:rPr spc="-32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126642"/>
            <a:ext cx="7979409" cy="4861459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b="1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distribution</a:t>
            </a:r>
            <a:r>
              <a:rPr sz="2400" b="1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b="1" spc="-7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chi-</a:t>
            </a:r>
            <a:r>
              <a:rPr sz="2400" b="1" spc="-20" dirty="0">
                <a:solidFill>
                  <a:srgbClr val="CC0000"/>
                </a:solidFill>
                <a:latin typeface="Palatino Linotype"/>
                <a:cs typeface="Palatino Linotype"/>
              </a:rPr>
              <a:t>deux</a:t>
            </a:r>
            <a:endParaRPr sz="2400" dirty="0">
              <a:latin typeface="Palatino Linotype"/>
              <a:cs typeface="Palatino Linotype"/>
            </a:endParaRPr>
          </a:p>
          <a:p>
            <a:pPr marL="756920" marR="215265" lvl="1" indent="-287020">
              <a:lnSpc>
                <a:spcPct val="90300"/>
              </a:lnSpc>
              <a:spcBef>
                <a:spcPts val="66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5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table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chi-</a:t>
            </a:r>
            <a:r>
              <a:rPr sz="2000" b="1" dirty="0">
                <a:latin typeface="Palatino Linotype"/>
                <a:cs typeface="Palatino Linotype"/>
              </a:rPr>
              <a:t>deux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indique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le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chi-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deux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minimum</a:t>
            </a:r>
            <a:r>
              <a:rPr sz="2000" b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pour</a:t>
            </a:r>
            <a:r>
              <a:rPr sz="2000" b="1" spc="-114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que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l’on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puisse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rejeter</a:t>
            </a:r>
            <a:r>
              <a:rPr sz="2000" b="1" spc="-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l’hypothèse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d’indépendance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(H0)</a:t>
            </a:r>
            <a:r>
              <a:rPr sz="2000" b="1" spc="-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des </a:t>
            </a:r>
            <a:r>
              <a:rPr sz="2000" spc="-10" dirty="0">
                <a:latin typeface="Palatino Linotype"/>
                <a:cs typeface="Palatino Linotype"/>
              </a:rPr>
              <a:t>variables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nombre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degrés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libertés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seuil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de </a:t>
            </a:r>
            <a:r>
              <a:rPr sz="2000" dirty="0">
                <a:latin typeface="Palatino Linotype"/>
                <a:cs typeface="Palatino Linotype"/>
              </a:rPr>
              <a:t>risque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défini</a:t>
            </a:r>
            <a:endParaRPr sz="2000" dirty="0">
              <a:latin typeface="Palatino Linotype"/>
              <a:cs typeface="Palatino Linotype"/>
            </a:endParaRPr>
          </a:p>
          <a:p>
            <a:pPr marL="756920" marR="174625" lvl="1" indent="-287020">
              <a:lnSpc>
                <a:spcPct val="91500"/>
              </a:lnSpc>
              <a:spcBef>
                <a:spcPts val="150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Ce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seuil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significativité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est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généralement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fixé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à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5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%</a:t>
            </a:r>
            <a:r>
              <a:rPr sz="2000" b="1" spc="-25" dirty="0">
                <a:latin typeface="Palatino Linotype"/>
                <a:cs typeface="Palatino Linotype"/>
              </a:rPr>
              <a:t> en </a:t>
            </a:r>
            <a:r>
              <a:rPr sz="2000" b="1" dirty="0">
                <a:latin typeface="Palatino Linotype"/>
                <a:cs typeface="Palatino Linotype"/>
              </a:rPr>
              <a:t>sciences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sociales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: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donne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5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%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chances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maximum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de</a:t>
            </a:r>
            <a:r>
              <a:rPr sz="2000" spc="-1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se </a:t>
            </a:r>
            <a:r>
              <a:rPr sz="2000" spc="-10" dirty="0">
                <a:latin typeface="Palatino Linotype"/>
                <a:cs typeface="Palatino Linotype"/>
              </a:rPr>
              <a:t>tromper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généralisant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observée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10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l’échantillon</a:t>
            </a:r>
            <a:endParaRPr sz="2000" dirty="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12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conclusion</a:t>
            </a:r>
            <a:r>
              <a:rPr sz="2400" spc="-6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sur</a:t>
            </a:r>
            <a:r>
              <a:rPr sz="24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l’hypothèse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nulle</a:t>
            </a:r>
            <a:endParaRPr sz="2400" dirty="0">
              <a:latin typeface="Palatino Linotype"/>
              <a:cs typeface="Palatino Linotype"/>
            </a:endParaRPr>
          </a:p>
          <a:p>
            <a:pPr marL="756920" marR="403860" lvl="1" indent="-287020" algn="just">
              <a:lnSpc>
                <a:spcPct val="89500"/>
              </a:lnSpc>
              <a:spcBef>
                <a:spcPts val="55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latin typeface="Palatino Linotype"/>
                <a:cs typeface="Palatino Linotype"/>
              </a:rPr>
              <a:t>Si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valeur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chi-</a:t>
            </a:r>
            <a:r>
              <a:rPr sz="2000" b="1" dirty="0">
                <a:latin typeface="Palatino Linotype"/>
                <a:cs typeface="Palatino Linotype"/>
              </a:rPr>
              <a:t>deux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observée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est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supérieure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à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1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valeur </a:t>
            </a:r>
            <a:r>
              <a:rPr sz="2000" b="1" dirty="0">
                <a:latin typeface="Palatino Linotype"/>
                <a:cs typeface="Palatino Linotype"/>
              </a:rPr>
              <a:t>critique,</a:t>
            </a:r>
            <a:r>
              <a:rPr sz="2000" b="1" spc="1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alors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on</a:t>
            </a:r>
            <a:r>
              <a:rPr sz="2000" b="1" spc="1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rejette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H0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conclut</a:t>
            </a:r>
            <a:r>
              <a:rPr sz="2000" spc="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que</a:t>
            </a:r>
            <a:r>
              <a:rPr sz="2000" spc="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1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relation</a:t>
            </a:r>
            <a:r>
              <a:rPr sz="2000" b="1" spc="10" dirty="0">
                <a:latin typeface="Palatino Linotype"/>
                <a:cs typeface="Palatino Linotype"/>
              </a:rPr>
              <a:t> </a:t>
            </a:r>
            <a:r>
              <a:rPr sz="2000" b="1" spc="-25" dirty="0">
                <a:latin typeface="Palatino Linotype"/>
                <a:cs typeface="Palatino Linotype"/>
              </a:rPr>
              <a:t>est </a:t>
            </a:r>
            <a:r>
              <a:rPr sz="2000" b="1" spc="-10" dirty="0">
                <a:latin typeface="Palatino Linotype"/>
                <a:cs typeface="Palatino Linotype"/>
              </a:rPr>
              <a:t>statistiquement</a:t>
            </a:r>
            <a:r>
              <a:rPr sz="2000" b="1" spc="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significative</a:t>
            </a:r>
            <a:endParaRPr sz="2000" dirty="0">
              <a:latin typeface="Palatino Linotype"/>
              <a:cs typeface="Palatino Linotype"/>
            </a:endParaRPr>
          </a:p>
          <a:p>
            <a:pPr marL="756920" marR="5080" lvl="1" indent="-287020" algn="just">
              <a:lnSpc>
                <a:spcPts val="2280"/>
              </a:lnSpc>
              <a:spcBef>
                <a:spcPts val="29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lang="fr-FR" sz="2000" spc="-125" dirty="0">
                <a:solidFill>
                  <a:srgbClr val="C00000"/>
                </a:solidFill>
                <a:latin typeface="Palatino Linotype"/>
                <a:cs typeface="Palatino Linotype"/>
              </a:rPr>
              <a:t>R</a:t>
            </a:r>
            <a:r>
              <a:rPr sz="2000" spc="-125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fournit</a:t>
            </a:r>
            <a:r>
              <a:rPr sz="2000" spc="-5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directement</a:t>
            </a:r>
            <a:r>
              <a:rPr sz="2000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la</a:t>
            </a:r>
            <a:r>
              <a:rPr sz="2000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p-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value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55" dirty="0">
                <a:solidFill>
                  <a:srgbClr val="C00000"/>
                </a:solidFill>
                <a:latin typeface="Palatino Linotype"/>
                <a:cs typeface="Palatino Linotype"/>
              </a:rPr>
              <a:t>==&gt;</a:t>
            </a:r>
            <a:r>
              <a:rPr sz="2000" spc="55" dirty="0">
                <a:latin typeface="Palatino Linotype"/>
                <a:cs typeface="Palatino Linotype"/>
              </a:rPr>
              <a:t>la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probabilité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75" dirty="0">
                <a:latin typeface="Palatino Linotype"/>
                <a:cs typeface="Palatino Linotype"/>
              </a:rPr>
              <a:t>de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se </a:t>
            </a:r>
            <a:r>
              <a:rPr sz="2000" spc="-10" dirty="0">
                <a:latin typeface="Palatino Linotype"/>
                <a:cs typeface="Palatino Linotype"/>
              </a:rPr>
              <a:t>tromper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généralisant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l’ensemble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population</a:t>
            </a:r>
            <a:endParaRPr sz="20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64516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L’INTERPRÉTATION</a:t>
            </a:r>
            <a:r>
              <a:rPr spc="-70" dirty="0"/>
              <a:t> </a:t>
            </a:r>
            <a:r>
              <a:rPr dirty="0"/>
              <a:t>DU</a:t>
            </a:r>
            <a:r>
              <a:rPr spc="-5" dirty="0"/>
              <a:t> </a:t>
            </a:r>
            <a:r>
              <a:rPr spc="-10" dirty="0"/>
              <a:t>CHI-</a:t>
            </a:r>
            <a:r>
              <a:rPr spc="-20" dirty="0"/>
              <a:t>DEUX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397305"/>
            <a:ext cx="7921625" cy="3646804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1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Une</a:t>
            </a:r>
            <a:r>
              <a:rPr sz="2400" b="1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mesure</a:t>
            </a:r>
            <a:r>
              <a:rPr sz="2400" b="1" spc="-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b="1" spc="-2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significativité</a:t>
            </a:r>
            <a:r>
              <a:rPr sz="2400" b="1" spc="-7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statistique</a:t>
            </a:r>
            <a:endParaRPr sz="2400">
              <a:latin typeface="Palatino Linotype"/>
              <a:cs typeface="Palatino Linotype"/>
            </a:endParaRPr>
          </a:p>
          <a:p>
            <a:pPr marL="756920" marR="5080" lvl="1" indent="-287020">
              <a:lnSpc>
                <a:spcPct val="90300"/>
              </a:lnSpc>
              <a:spcBef>
                <a:spcPts val="116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spc="-95" dirty="0">
                <a:latin typeface="Palatino Linotype"/>
                <a:cs typeface="Palatino Linotype"/>
              </a:rPr>
              <a:t>Avec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chi-</a:t>
            </a:r>
            <a:r>
              <a:rPr sz="2000" dirty="0">
                <a:latin typeface="Palatino Linotype"/>
                <a:cs typeface="Palatino Linotype"/>
              </a:rPr>
              <a:t>deux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944,8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3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degrés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libertés,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on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moins </a:t>
            </a:r>
            <a:r>
              <a:rPr sz="2000" b="1" dirty="0">
                <a:latin typeface="Palatino Linotype"/>
                <a:cs typeface="Palatino Linotype"/>
              </a:rPr>
              <a:t>d’une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chance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sur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mille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se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tromper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disant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qu’il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y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un</a:t>
            </a:r>
            <a:r>
              <a:rPr sz="2000" spc="-125" dirty="0">
                <a:latin typeface="Palatino Linotype"/>
                <a:cs typeface="Palatino Linotype"/>
              </a:rPr>
              <a:t> </a:t>
            </a:r>
            <a:r>
              <a:rPr sz="2000" b="1" i="1" spc="-20" dirty="0">
                <a:latin typeface="Palatino Linotype"/>
                <a:cs typeface="Palatino Linotype"/>
              </a:rPr>
              <a:t>lien </a:t>
            </a:r>
            <a:r>
              <a:rPr sz="2000" b="1" i="1" spc="-10" dirty="0">
                <a:latin typeface="Palatino Linotype"/>
                <a:cs typeface="Palatino Linotype"/>
              </a:rPr>
              <a:t>statistiquement</a:t>
            </a:r>
            <a:r>
              <a:rPr sz="2000" b="1" i="1" spc="-5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significatif</a:t>
            </a:r>
            <a:r>
              <a:rPr sz="2000" b="1" i="1" spc="-50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entre</a:t>
            </a:r>
            <a:r>
              <a:rPr sz="2000" b="1" i="1" spc="-4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le</a:t>
            </a:r>
            <a:r>
              <a:rPr sz="2000" b="1" i="1" spc="-4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genre</a:t>
            </a:r>
            <a:r>
              <a:rPr sz="2000" b="1" i="1" spc="-4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et</a:t>
            </a:r>
            <a:r>
              <a:rPr sz="2000" b="1" i="1" spc="-4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l’intérêt</a:t>
            </a:r>
            <a:r>
              <a:rPr sz="2000" b="1" i="1" spc="-4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pour</a:t>
            </a:r>
            <a:r>
              <a:rPr sz="2000" b="1" i="1" spc="-55" dirty="0">
                <a:latin typeface="Palatino Linotype"/>
                <a:cs typeface="Palatino Linotype"/>
              </a:rPr>
              <a:t> </a:t>
            </a:r>
            <a:r>
              <a:rPr sz="2000" b="1" i="1" spc="-25" dirty="0">
                <a:latin typeface="Palatino Linotype"/>
                <a:cs typeface="Palatino Linotype"/>
              </a:rPr>
              <a:t>la </a:t>
            </a:r>
            <a:r>
              <a:rPr sz="2000" b="1" i="1" dirty="0">
                <a:latin typeface="Palatino Linotype"/>
                <a:cs typeface="Palatino Linotype"/>
              </a:rPr>
              <a:t>politique</a:t>
            </a:r>
            <a:r>
              <a:rPr sz="2000" b="1" i="1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notre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population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d’intérêt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b="1" dirty="0">
                <a:solidFill>
                  <a:srgbClr val="CC0000"/>
                </a:solidFill>
                <a:latin typeface="Palatino Linotype"/>
                <a:cs typeface="Palatino Linotype"/>
              </a:rPr>
              <a:t>Deux</a:t>
            </a:r>
            <a:r>
              <a:rPr sz="2400" b="1" spc="-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b="1" spc="-10" dirty="0">
                <a:solidFill>
                  <a:srgbClr val="CC0000"/>
                </a:solidFill>
                <a:latin typeface="Palatino Linotype"/>
                <a:cs typeface="Palatino Linotype"/>
              </a:rPr>
              <a:t>pièges…</a:t>
            </a:r>
            <a:endParaRPr sz="2400">
              <a:latin typeface="Palatino Linotype"/>
              <a:cs typeface="Palatino Linotype"/>
            </a:endParaRPr>
          </a:p>
          <a:p>
            <a:pPr marL="927100" marR="72390" indent="-535305">
              <a:lnSpc>
                <a:spcPts val="2300"/>
              </a:lnSpc>
              <a:spcBef>
                <a:spcPts val="459"/>
              </a:spcBef>
              <a:buClr>
                <a:srgbClr val="CC0000"/>
              </a:buClr>
              <a:buAutoNum type="arabicPeriod"/>
              <a:tabLst>
                <a:tab pos="939165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test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chi-</a:t>
            </a:r>
            <a:r>
              <a:rPr sz="2000" dirty="0">
                <a:latin typeface="Palatino Linotype"/>
                <a:cs typeface="Palatino Linotype"/>
              </a:rPr>
              <a:t>deux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sensible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aux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effectifs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40" dirty="0">
                <a:latin typeface="Palatino Linotype"/>
                <a:cs typeface="Palatino Linotype"/>
              </a:rPr>
              <a:t>n’est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donc</a:t>
            </a:r>
            <a:r>
              <a:rPr sz="2000" spc="-1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pas 	</a:t>
            </a:r>
            <a:r>
              <a:rPr sz="2000" dirty="0">
                <a:latin typeface="Palatino Linotype"/>
                <a:cs typeface="Palatino Linotype"/>
              </a:rPr>
              <a:t>très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discriminant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échantillons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grande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taille</a:t>
            </a:r>
            <a:endParaRPr sz="2000">
              <a:latin typeface="Palatino Linotype"/>
              <a:cs typeface="Palatino Linotype"/>
            </a:endParaRPr>
          </a:p>
          <a:p>
            <a:pPr marL="927100" marR="85090" indent="-561975">
              <a:lnSpc>
                <a:spcPts val="2300"/>
              </a:lnSpc>
              <a:spcBef>
                <a:spcPts val="200"/>
              </a:spcBef>
              <a:buClr>
                <a:srgbClr val="CC0000"/>
              </a:buClr>
              <a:buAutoNum type="arabicPeriod"/>
              <a:tabLst>
                <a:tab pos="941069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test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chi-</a:t>
            </a:r>
            <a:r>
              <a:rPr sz="2000" dirty="0">
                <a:latin typeface="Palatino Linotype"/>
                <a:cs typeface="Palatino Linotype"/>
              </a:rPr>
              <a:t>deux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porte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significativité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statistique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10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la 	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ne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dit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donc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absolument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rien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son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intensité</a:t>
            </a:r>
            <a:r>
              <a:rPr sz="2000" b="1" spc="-165" dirty="0">
                <a:latin typeface="Palatino Linotype"/>
                <a:cs typeface="Palatino Linotype"/>
              </a:rPr>
              <a:t> </a:t>
            </a:r>
            <a:r>
              <a:rPr sz="2000" spc="-50" dirty="0">
                <a:latin typeface="Palatino Linotype"/>
                <a:cs typeface="Palatino Linotype"/>
              </a:rPr>
              <a:t>!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9670" y="224027"/>
            <a:ext cx="42202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LA</a:t>
            </a:r>
            <a:r>
              <a:rPr spc="-285" dirty="0"/>
              <a:t> </a:t>
            </a:r>
            <a:r>
              <a:rPr spc="-10" dirty="0"/>
              <a:t>SÉANCE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955" y="1004722"/>
            <a:ext cx="4929505" cy="40760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05"/>
              </a:spcBef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4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construction</a:t>
            </a:r>
            <a:r>
              <a:rPr sz="24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tableau</a:t>
            </a:r>
            <a:r>
              <a:rPr sz="2400" spc="-8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croisé</a:t>
            </a:r>
            <a:endParaRPr sz="2400">
              <a:latin typeface="Palatino Linotype"/>
              <a:cs typeface="Palatino Linotype"/>
            </a:endParaRPr>
          </a:p>
          <a:p>
            <a:pPr marL="926465" lvl="1" indent="-45720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principes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tableau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croisé</a:t>
            </a:r>
            <a:endParaRPr sz="2000">
              <a:latin typeface="Palatino Linotype"/>
              <a:cs typeface="Palatino Linotype"/>
            </a:endParaRPr>
          </a:p>
          <a:p>
            <a:pPr marL="926465" lvl="1" indent="-4572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dirty="0">
                <a:latin typeface="Palatino Linotype"/>
                <a:cs typeface="Palatino Linotype"/>
              </a:rPr>
              <a:t>La </a:t>
            </a:r>
            <a:r>
              <a:rPr sz="2000" spc="-10" dirty="0">
                <a:latin typeface="Palatino Linotype"/>
                <a:cs typeface="Palatino Linotype"/>
              </a:rPr>
              <a:t>présentation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tableau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croisé</a:t>
            </a:r>
            <a:endParaRPr sz="2000">
              <a:latin typeface="Palatino Linotype"/>
              <a:cs typeface="Palatino Linotype"/>
            </a:endParaRPr>
          </a:p>
          <a:p>
            <a:pPr marL="926465" lvl="1" indent="-457200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spc="-55" dirty="0">
                <a:latin typeface="Palatino Linotype"/>
                <a:cs typeface="Palatino Linotype"/>
              </a:rPr>
              <a:t>L’analyse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tableau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croisé</a:t>
            </a:r>
            <a:endParaRPr sz="2000">
              <a:latin typeface="Palatino Linotype"/>
              <a:cs typeface="Palatino Linotype"/>
            </a:endParaRPr>
          </a:p>
          <a:p>
            <a:pPr marL="469265" indent="-456565">
              <a:lnSpc>
                <a:spcPct val="100000"/>
              </a:lnSpc>
              <a:spcBef>
                <a:spcPts val="2000"/>
              </a:spcBef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significativité</a:t>
            </a:r>
            <a:r>
              <a:rPr sz="2400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spc="-1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relation</a:t>
            </a:r>
            <a:endParaRPr sz="2400">
              <a:latin typeface="Palatino Linotype"/>
              <a:cs typeface="Palatino Linotype"/>
            </a:endParaRPr>
          </a:p>
          <a:p>
            <a:pPr marL="926465" lvl="1" indent="-45720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principes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chi-</a:t>
            </a:r>
            <a:r>
              <a:rPr sz="2000" spc="-20" dirty="0">
                <a:latin typeface="Palatino Linotype"/>
                <a:cs typeface="Palatino Linotype"/>
              </a:rPr>
              <a:t>deux</a:t>
            </a:r>
            <a:endParaRPr sz="2000">
              <a:latin typeface="Palatino Linotype"/>
              <a:cs typeface="Palatino Linotype"/>
            </a:endParaRPr>
          </a:p>
          <a:p>
            <a:pPr marL="926465" lvl="1" indent="-457200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test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chi-</a:t>
            </a:r>
            <a:r>
              <a:rPr sz="2000" spc="-20" dirty="0">
                <a:latin typeface="Palatino Linotype"/>
                <a:cs typeface="Palatino Linotype"/>
              </a:rPr>
              <a:t>deux</a:t>
            </a:r>
            <a:endParaRPr sz="2000">
              <a:latin typeface="Palatino Linotype"/>
              <a:cs typeface="Palatino Linotype"/>
            </a:endParaRPr>
          </a:p>
          <a:p>
            <a:pPr marL="469265" lvl="1" indent="-456565">
              <a:lnSpc>
                <a:spcPct val="100000"/>
              </a:lnSpc>
              <a:spcBef>
                <a:spcPts val="2000"/>
              </a:spcBef>
              <a:buAutoNum type="arabicPeriod"/>
              <a:tabLst>
                <a:tab pos="469265" algn="l"/>
              </a:tabLst>
            </a:pP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L’intensité</a:t>
            </a:r>
            <a:r>
              <a:rPr sz="2400" spc="-7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spc="-2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 relation</a:t>
            </a:r>
            <a:endParaRPr sz="2400">
              <a:latin typeface="Palatino Linotype"/>
              <a:cs typeface="Palatino Linotype"/>
            </a:endParaRPr>
          </a:p>
          <a:p>
            <a:pPr marL="926465" lvl="2" indent="-457200">
              <a:lnSpc>
                <a:spcPct val="100000"/>
              </a:lnSpc>
              <a:spcBef>
                <a:spcPts val="330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différences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pourcentage</a:t>
            </a:r>
            <a:endParaRPr sz="2000">
              <a:latin typeface="Palatino Linotype"/>
              <a:cs typeface="Palatino Linotype"/>
            </a:endParaRPr>
          </a:p>
          <a:p>
            <a:pPr marL="926465" lvl="2" indent="-457200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AutoNum type="arabicPeriod"/>
              <a:tabLst>
                <a:tab pos="926465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indicateurs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statistiques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2620771"/>
            <a:ext cx="754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6.3.</a:t>
            </a:r>
            <a:r>
              <a:rPr sz="3600" spc="-75" dirty="0"/>
              <a:t> </a:t>
            </a:r>
            <a:r>
              <a:rPr sz="3600" spc="-25" dirty="0"/>
              <a:t>L’INTENSITÉ</a:t>
            </a:r>
            <a:r>
              <a:rPr sz="3600" spc="-100" dirty="0"/>
              <a:t> </a:t>
            </a:r>
            <a:r>
              <a:rPr sz="3600" dirty="0"/>
              <a:t>DE</a:t>
            </a:r>
            <a:r>
              <a:rPr sz="3600" spc="-40" dirty="0"/>
              <a:t> </a:t>
            </a:r>
            <a:r>
              <a:rPr sz="3600" spc="-10" dirty="0"/>
              <a:t>LA</a:t>
            </a:r>
            <a:r>
              <a:rPr sz="3600" spc="-215" dirty="0"/>
              <a:t> </a:t>
            </a:r>
            <a:r>
              <a:rPr sz="3600" spc="-25" dirty="0"/>
              <a:t>RELATION</a:t>
            </a:r>
            <a:endParaRPr sz="3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728980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35" dirty="0"/>
              <a:t> </a:t>
            </a:r>
            <a:r>
              <a:rPr dirty="0"/>
              <a:t>PRINCIPES</a:t>
            </a:r>
            <a:r>
              <a:rPr spc="-35" dirty="0"/>
              <a:t> </a:t>
            </a:r>
            <a:r>
              <a:rPr dirty="0"/>
              <a:t>DU</a:t>
            </a:r>
            <a:r>
              <a:rPr spc="-35" dirty="0"/>
              <a:t> </a:t>
            </a:r>
            <a:r>
              <a:rPr dirty="0"/>
              <a:t>V</a:t>
            </a:r>
            <a:r>
              <a:rPr spc="-30" dirty="0"/>
              <a:t> </a:t>
            </a:r>
            <a:r>
              <a:rPr dirty="0"/>
              <a:t>DE</a:t>
            </a:r>
            <a:r>
              <a:rPr spc="-140" dirty="0"/>
              <a:t> </a:t>
            </a:r>
            <a:r>
              <a:rPr spc="-10" dirty="0"/>
              <a:t>CRAMER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dirty="0"/>
              <a:t>Le</a:t>
            </a:r>
            <a:r>
              <a:rPr spc="-35" dirty="0"/>
              <a:t> </a:t>
            </a:r>
            <a:r>
              <a:rPr spc="-10" dirty="0"/>
              <a:t>problème</a:t>
            </a:r>
            <a:r>
              <a:rPr spc="-40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la</a:t>
            </a:r>
            <a:r>
              <a:rPr spc="-45" dirty="0"/>
              <a:t> </a:t>
            </a:r>
            <a:r>
              <a:rPr dirty="0"/>
              <a:t>force</a:t>
            </a:r>
            <a:r>
              <a:rPr spc="-3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dirty="0"/>
              <a:t>la</a:t>
            </a:r>
            <a:r>
              <a:rPr spc="-55" dirty="0"/>
              <a:t> </a:t>
            </a:r>
            <a:r>
              <a:rPr spc="-10" dirty="0"/>
              <a:t>relation</a:t>
            </a:r>
          </a:p>
          <a:p>
            <a:pPr marL="756285" lvl="1" indent="-286385">
              <a:lnSpc>
                <a:spcPts val="2340"/>
              </a:lnSpc>
              <a:spcBef>
                <a:spcPts val="33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mesurer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l’intensité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relation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possible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d’analyser</a:t>
            </a:r>
            <a:endParaRPr sz="2000">
              <a:latin typeface="Palatino Linotype"/>
              <a:cs typeface="Palatino Linotype"/>
            </a:endParaRPr>
          </a:p>
          <a:p>
            <a:pPr marL="756920">
              <a:lnSpc>
                <a:spcPts val="2340"/>
              </a:lnSpc>
            </a:pPr>
            <a:r>
              <a:rPr sz="2000" b="1" dirty="0">
                <a:solidFill>
                  <a:srgbClr val="000000"/>
                </a:solidFill>
                <a:latin typeface="Palatino Linotype"/>
                <a:cs typeface="Palatino Linotype"/>
              </a:rPr>
              <a:t>les</a:t>
            </a:r>
            <a:r>
              <a:rPr sz="2000" b="1" spc="-7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alatino Linotype"/>
                <a:cs typeface="Palatino Linotype"/>
              </a:rPr>
              <a:t>différences</a:t>
            </a:r>
            <a:r>
              <a:rPr sz="2000" b="1" spc="-4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alatino Linotype"/>
                <a:cs typeface="Palatino Linotype"/>
              </a:rPr>
              <a:t>de</a:t>
            </a:r>
            <a:r>
              <a:rPr sz="2000" b="1" spc="-4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000000"/>
                </a:solidFill>
                <a:latin typeface="Palatino Linotype"/>
                <a:cs typeface="Palatino Linotype"/>
              </a:rPr>
              <a:t>pourcentages</a:t>
            </a:r>
            <a:r>
              <a:rPr sz="2000" b="1" spc="-45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000000"/>
                </a:solidFill>
              </a:rPr>
              <a:t>(écarts,</a:t>
            </a:r>
            <a:r>
              <a:rPr sz="2000" spc="-4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indices,</a:t>
            </a:r>
            <a:r>
              <a:rPr sz="2000" spc="-40" dirty="0">
                <a:solidFill>
                  <a:srgbClr val="000000"/>
                </a:solidFill>
              </a:rPr>
              <a:t> </a:t>
            </a:r>
            <a:r>
              <a:rPr sz="2000" i="1" spc="-10" dirty="0">
                <a:solidFill>
                  <a:srgbClr val="000000"/>
                </a:solidFill>
                <a:latin typeface="Palatino Linotype"/>
                <a:cs typeface="Palatino Linotype"/>
              </a:rPr>
              <a:t>odds</a:t>
            </a:r>
            <a:r>
              <a:rPr sz="2000" i="1" spc="-140" dirty="0">
                <a:solidFill>
                  <a:srgbClr val="000000"/>
                </a:solidFill>
                <a:latin typeface="Palatino Linotype"/>
                <a:cs typeface="Palatino Linotype"/>
              </a:rPr>
              <a:t> </a:t>
            </a:r>
            <a:r>
              <a:rPr sz="2000" i="1" spc="-10" dirty="0">
                <a:solidFill>
                  <a:srgbClr val="000000"/>
                </a:solidFill>
                <a:latin typeface="Palatino Linotype"/>
                <a:cs typeface="Palatino Linotype"/>
              </a:rPr>
              <a:t>ratios</a:t>
            </a:r>
            <a:r>
              <a:rPr sz="2000" spc="-10" dirty="0">
                <a:solidFill>
                  <a:srgbClr val="000000"/>
                </a:solidFill>
              </a:rPr>
              <a:t>)</a:t>
            </a:r>
            <a:endParaRPr sz="2000">
              <a:latin typeface="Palatino Linotype"/>
              <a:cs typeface="Palatino Linotype"/>
            </a:endParaRPr>
          </a:p>
          <a:p>
            <a:pPr marL="756920" marR="73660" lvl="1" indent="-287020">
              <a:lnSpc>
                <a:spcPts val="2280"/>
              </a:lnSpc>
              <a:spcBef>
                <a:spcPts val="29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Cependant,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parfois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difficile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conclure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qualité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de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la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car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n’y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information</a:t>
            </a:r>
            <a:r>
              <a:rPr sz="2000" spc="-10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unique</a:t>
            </a:r>
            <a:endParaRPr sz="2000">
              <a:latin typeface="Palatino Linotype"/>
              <a:cs typeface="Palatino Linotype"/>
            </a:endParaRPr>
          </a:p>
          <a:p>
            <a:pPr marL="756920" marR="5080" lvl="1" indent="-287020">
              <a:lnSpc>
                <a:spcPts val="2280"/>
              </a:lnSpc>
              <a:spcBef>
                <a:spcPts val="24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V</a:t>
            </a:r>
            <a:r>
              <a:rPr sz="2000" b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de</a:t>
            </a:r>
            <a:r>
              <a:rPr sz="2000" b="1" spc="-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Cramer</a:t>
            </a:r>
            <a:r>
              <a:rPr sz="2000" b="1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mesure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synthétique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l’intensité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de</a:t>
            </a:r>
            <a:r>
              <a:rPr sz="2000" b="1" spc="-114" dirty="0">
                <a:latin typeface="Palatino Linotype"/>
                <a:cs typeface="Palatino Linotype"/>
              </a:rPr>
              <a:t> </a:t>
            </a:r>
            <a:r>
              <a:rPr sz="2000" b="1" spc="-25" dirty="0">
                <a:latin typeface="Palatino Linotype"/>
                <a:cs typeface="Palatino Linotype"/>
              </a:rPr>
              <a:t>la </a:t>
            </a:r>
            <a:r>
              <a:rPr sz="2000" b="1" dirty="0">
                <a:latin typeface="Palatino Linotype"/>
                <a:cs typeface="Palatino Linotype"/>
              </a:rPr>
              <a:t>relation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deux</a:t>
            </a:r>
            <a:r>
              <a:rPr sz="2000" b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variables</a:t>
            </a:r>
            <a:r>
              <a:rPr sz="2000" b="1" spc="-11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qualitatives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dirty="0"/>
              <a:t>Le</a:t>
            </a:r>
            <a:r>
              <a:rPr spc="-25" dirty="0"/>
              <a:t> </a:t>
            </a:r>
            <a:r>
              <a:rPr dirty="0"/>
              <a:t>calcul</a:t>
            </a:r>
            <a:r>
              <a:rPr spc="-25" dirty="0"/>
              <a:t> </a:t>
            </a:r>
            <a:r>
              <a:rPr dirty="0"/>
              <a:t>du</a:t>
            </a:r>
            <a:r>
              <a:rPr spc="-25" dirty="0"/>
              <a:t> </a:t>
            </a:r>
            <a:r>
              <a:rPr dirty="0"/>
              <a:t>V</a:t>
            </a:r>
            <a:r>
              <a:rPr spc="-2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spc="-10" dirty="0"/>
              <a:t>Cramer</a:t>
            </a:r>
          </a:p>
          <a:p>
            <a:pPr marR="2098040" algn="ctr">
              <a:lnSpc>
                <a:spcPct val="100000"/>
              </a:lnSpc>
              <a:spcBef>
                <a:spcPts val="1930"/>
              </a:spcBef>
            </a:pPr>
            <a:r>
              <a:rPr sz="2200" spc="-25" dirty="0">
                <a:solidFill>
                  <a:srgbClr val="000000"/>
                </a:solidFill>
              </a:rPr>
              <a:t>V=</a:t>
            </a:r>
            <a:endParaRPr sz="2200"/>
          </a:p>
          <a:p>
            <a:pPr marL="756285" lvl="1" indent="-286385">
              <a:lnSpc>
                <a:spcPct val="100000"/>
              </a:lnSpc>
              <a:spcBef>
                <a:spcPts val="1855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m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spc="60" dirty="0">
                <a:latin typeface="Palatino Linotype"/>
                <a:cs typeface="Palatino Linotype"/>
              </a:rPr>
              <a:t>=min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nombre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lignes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-</a:t>
            </a:r>
            <a:r>
              <a:rPr sz="2000" dirty="0">
                <a:latin typeface="Palatino Linotype"/>
                <a:cs typeface="Palatino Linotype"/>
              </a:rPr>
              <a:t>1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nombre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colonnes</a:t>
            </a:r>
            <a:r>
              <a:rPr sz="2000" spc="-1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-</a:t>
            </a:r>
            <a:r>
              <a:rPr sz="2000" spc="-50" dirty="0">
                <a:latin typeface="Palatino Linotype"/>
                <a:cs typeface="Palatino Linotype"/>
              </a:rPr>
              <a:t>1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N</a:t>
            </a:r>
            <a:r>
              <a:rPr sz="2000" spc="10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=effectif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total</a:t>
            </a:r>
            <a:endParaRPr sz="2000">
              <a:latin typeface="Palatino Linotype"/>
              <a:cs typeface="Palatino Linotyp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79520" y="4615905"/>
            <a:ext cx="1511807" cy="62570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35" dirty="0"/>
              <a:t> </a:t>
            </a:r>
            <a:r>
              <a:rPr dirty="0"/>
              <a:t>LECTURE</a:t>
            </a:r>
            <a:r>
              <a:rPr spc="-25" dirty="0"/>
              <a:t> </a:t>
            </a:r>
            <a:r>
              <a:rPr dirty="0"/>
              <a:t>DU</a:t>
            </a:r>
            <a:r>
              <a:rPr spc="-25" dirty="0"/>
              <a:t> </a:t>
            </a:r>
            <a:r>
              <a:rPr dirty="0"/>
              <a:t>V</a:t>
            </a:r>
            <a:r>
              <a:rPr spc="-20" dirty="0"/>
              <a:t> </a:t>
            </a:r>
            <a:r>
              <a:rPr dirty="0"/>
              <a:t>DE</a:t>
            </a:r>
            <a:r>
              <a:rPr spc="-320" dirty="0"/>
              <a:t> </a:t>
            </a:r>
            <a:r>
              <a:rPr spc="-10" dirty="0"/>
              <a:t>CRAMER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461922"/>
            <a:ext cx="8037830" cy="47129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Les</a:t>
            </a:r>
            <a:r>
              <a:rPr sz="2400" spc="-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propriétés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V</a:t>
            </a:r>
            <a:r>
              <a:rPr sz="2400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Cramer</a:t>
            </a:r>
            <a:endParaRPr sz="2400">
              <a:latin typeface="Palatino Linotype"/>
              <a:cs typeface="Palatino Linotype"/>
            </a:endParaRPr>
          </a:p>
          <a:p>
            <a:pPr marL="756920" marR="262255" lvl="1" indent="-287020">
              <a:lnSpc>
                <a:spcPts val="2180"/>
              </a:lnSpc>
              <a:spcBef>
                <a:spcPts val="68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Cramer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une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mesure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dérivée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chi-</a:t>
            </a:r>
            <a:r>
              <a:rPr sz="2000" b="1" dirty="0">
                <a:latin typeface="Palatino Linotype"/>
                <a:cs typeface="Palatino Linotype"/>
              </a:rPr>
              <a:t>deux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mais</a:t>
            </a:r>
            <a:r>
              <a:rPr sz="2000" spc="-12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qui </a:t>
            </a:r>
            <a:r>
              <a:rPr sz="2000" dirty="0">
                <a:latin typeface="Palatino Linotype"/>
                <a:cs typeface="Palatino Linotype"/>
              </a:rPr>
              <a:t>tient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compte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dimension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du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tableau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effectifs</a:t>
            </a:r>
            <a:endParaRPr sz="2000">
              <a:latin typeface="Palatino Linotype"/>
              <a:cs typeface="Palatino Linotype"/>
            </a:endParaRPr>
          </a:p>
          <a:p>
            <a:pPr marL="756920" marR="5080" lvl="1" indent="-287020">
              <a:lnSpc>
                <a:spcPts val="2280"/>
              </a:lnSpc>
              <a:spcBef>
                <a:spcPts val="26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Cramer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strictement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compris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entre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et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1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où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0</a:t>
            </a:r>
            <a:r>
              <a:rPr sz="2000" spc="-1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signifie </a:t>
            </a:r>
            <a:r>
              <a:rPr sz="2000" spc="-20" dirty="0">
                <a:latin typeface="Palatino Linotype"/>
                <a:cs typeface="Palatino Linotype"/>
              </a:rPr>
              <a:t>l’absence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1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8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parfaite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194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L’interprétation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V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spc="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Cramer</a:t>
            </a:r>
            <a:endParaRPr sz="2400">
              <a:latin typeface="Palatino Linotype"/>
              <a:cs typeface="Palatino Linotype"/>
            </a:endParaRPr>
          </a:p>
          <a:p>
            <a:pPr marL="756920" marR="320040" lvl="1" indent="-287020">
              <a:lnSpc>
                <a:spcPts val="2300"/>
              </a:lnSpc>
              <a:spcBef>
                <a:spcPts val="489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Comme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Pearson,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25" dirty="0">
                <a:latin typeface="Palatino Linotype"/>
                <a:cs typeface="Palatino Linotype"/>
              </a:rPr>
              <a:t> n’existe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seuils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reconnus universellement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interpréter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Cramer</a:t>
            </a:r>
            <a:endParaRPr sz="2000">
              <a:latin typeface="Palatino Linotype"/>
              <a:cs typeface="Palatino Linotype"/>
            </a:endParaRPr>
          </a:p>
          <a:p>
            <a:pPr marL="756920" marR="876935" lvl="1" indent="-287020">
              <a:lnSpc>
                <a:spcPts val="2210"/>
              </a:lnSpc>
              <a:spcBef>
                <a:spcPts val="156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inférieur</a:t>
            </a:r>
            <a:r>
              <a:rPr sz="2000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à</a:t>
            </a:r>
            <a:r>
              <a:rPr sz="2000" b="1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0,1</a:t>
            </a:r>
            <a:r>
              <a:rPr sz="2000" b="1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signifie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qu’il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n’y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pas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de</a:t>
            </a:r>
            <a:r>
              <a:rPr sz="2000" b="1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relation</a:t>
            </a:r>
            <a:r>
              <a:rPr sz="2000" b="1" spc="-1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ou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extrêmement</a:t>
            </a:r>
            <a:r>
              <a:rPr sz="2000" b="1" spc="-10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faible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5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entre</a:t>
            </a:r>
            <a:r>
              <a:rPr sz="2000" b="1" spc="-1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0,1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et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0,2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indique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relation</a:t>
            </a:r>
            <a:r>
              <a:rPr sz="2000" b="1" spc="-1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modérée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entre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0,2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et</a:t>
            </a:r>
            <a:r>
              <a:rPr sz="2000" b="1" spc="-2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0,4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indique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relation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modérée</a:t>
            </a:r>
            <a:r>
              <a:rPr sz="2000" b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à</a:t>
            </a:r>
            <a:r>
              <a:rPr sz="2000" b="1" spc="-15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forte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V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supérieur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à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0,4</a:t>
            </a:r>
            <a:r>
              <a:rPr sz="2000" b="1" spc="-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indique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relation</a:t>
            </a:r>
            <a:r>
              <a:rPr sz="2000" b="1" spc="-12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forte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643" y="2346452"/>
            <a:ext cx="6090920" cy="11201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090295" marR="5080" indent="-1078230">
              <a:lnSpc>
                <a:spcPts val="4300"/>
              </a:lnSpc>
              <a:spcBef>
                <a:spcPts val="215"/>
              </a:spcBef>
            </a:pPr>
            <a:r>
              <a:rPr sz="3600" dirty="0"/>
              <a:t>6.1.</a:t>
            </a:r>
            <a:r>
              <a:rPr sz="3600" spc="-10" dirty="0"/>
              <a:t> </a:t>
            </a:r>
            <a:r>
              <a:rPr sz="3600" dirty="0"/>
              <a:t>LA </a:t>
            </a:r>
            <a:r>
              <a:rPr sz="3600" spc="-10" dirty="0"/>
              <a:t>CONSTRUCTION</a:t>
            </a:r>
            <a:r>
              <a:rPr sz="3600" spc="-335" dirty="0"/>
              <a:t> </a:t>
            </a:r>
            <a:r>
              <a:rPr sz="3600" spc="-25" dirty="0"/>
              <a:t>DU TABLEAU</a:t>
            </a:r>
            <a:r>
              <a:rPr sz="3600" spc="-175" dirty="0"/>
              <a:t> </a:t>
            </a:r>
            <a:r>
              <a:rPr sz="3600" spc="-10" dirty="0"/>
              <a:t>CROISÉ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91795">
              <a:lnSpc>
                <a:spcPct val="100000"/>
              </a:lnSpc>
              <a:spcBef>
                <a:spcPts val="100"/>
              </a:spcBef>
            </a:pPr>
            <a:r>
              <a:rPr dirty="0"/>
              <a:t>LES</a:t>
            </a:r>
            <a:r>
              <a:rPr spc="-50" dirty="0"/>
              <a:t> </a:t>
            </a:r>
            <a:r>
              <a:rPr dirty="0"/>
              <a:t>PRINCIPES</a:t>
            </a:r>
            <a:r>
              <a:rPr spc="-30" dirty="0"/>
              <a:t> </a:t>
            </a:r>
            <a:r>
              <a:rPr dirty="0"/>
              <a:t>DU</a:t>
            </a:r>
            <a:r>
              <a:rPr spc="-35" dirty="0"/>
              <a:t> </a:t>
            </a:r>
            <a:r>
              <a:rPr spc="-30" dirty="0"/>
              <a:t>TABLEAU</a:t>
            </a:r>
            <a:r>
              <a:rPr spc="-170" dirty="0"/>
              <a:t> </a:t>
            </a:r>
            <a:r>
              <a:rPr spc="-10" dirty="0"/>
              <a:t>CROISÉ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4966" y="1023010"/>
            <a:ext cx="8028940" cy="5024120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64"/>
              </a:spcBef>
              <a:buFont typeface="Lucida Sans Unicode"/>
              <a:buChar char="▪"/>
              <a:tabLst>
                <a:tab pos="354965" algn="l"/>
              </a:tabLst>
            </a:pPr>
            <a:r>
              <a:rPr sz="2400" spc="-20" dirty="0">
                <a:solidFill>
                  <a:srgbClr val="CC0000"/>
                </a:solidFill>
                <a:latin typeface="Palatino Linotype"/>
                <a:cs typeface="Palatino Linotype"/>
              </a:rPr>
              <a:t>Premières</a:t>
            </a:r>
            <a:r>
              <a:rPr sz="2400" spc="-6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définitions</a:t>
            </a:r>
            <a:endParaRPr sz="2400">
              <a:latin typeface="Palatino Linotype"/>
              <a:cs typeface="Palatino Linotype"/>
            </a:endParaRPr>
          </a:p>
          <a:p>
            <a:pPr marL="756285" marR="29209" lvl="1" indent="-287020">
              <a:lnSpc>
                <a:spcPts val="2300"/>
              </a:lnSpc>
              <a:spcBef>
                <a:spcPts val="459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tableau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croisé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permet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d’étudier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relation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modalités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deux</a:t>
            </a:r>
            <a:r>
              <a:rPr sz="2000" b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variables</a:t>
            </a:r>
            <a:r>
              <a:rPr sz="2000" b="1" spc="-9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qualitatives</a:t>
            </a:r>
            <a:endParaRPr sz="20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160"/>
              </a:spcBef>
              <a:buClr>
                <a:srgbClr val="CC0000"/>
              </a:buClr>
              <a:buFont typeface="Lucida Sans Unicode"/>
              <a:buChar char="▪"/>
              <a:tabLst>
                <a:tab pos="755650" algn="l"/>
              </a:tabLst>
            </a:pP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Les</a:t>
            </a:r>
            <a:r>
              <a:rPr sz="2000" spc="-5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cases</a:t>
            </a:r>
            <a:r>
              <a:rPr sz="2000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indiquent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les</a:t>
            </a:r>
            <a:r>
              <a:rPr sz="2000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effectifs</a:t>
            </a:r>
            <a:r>
              <a:rPr sz="2000" spc="-5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pour</a:t>
            </a:r>
            <a:r>
              <a:rPr sz="2000" spc="-6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le</a:t>
            </a:r>
            <a:r>
              <a:rPr sz="2000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croisement</a:t>
            </a:r>
            <a:r>
              <a:rPr sz="2000" spc="-5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des</a:t>
            </a:r>
            <a:r>
              <a:rPr sz="2000" spc="-9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Palatino Linotype"/>
                <a:cs typeface="Palatino Linotype"/>
              </a:rPr>
              <a:t>modalités</a:t>
            </a:r>
            <a:endParaRPr sz="20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Font typeface="Lucida Sans Unicode"/>
              <a:buChar char="▪"/>
              <a:tabLst>
                <a:tab pos="755650" algn="l"/>
              </a:tabLst>
            </a:pP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8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cœur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tableau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effectifs</a:t>
            </a:r>
            <a:r>
              <a:rPr sz="2000" b="1" spc="-114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conjoints</a:t>
            </a:r>
            <a:endParaRPr sz="2000">
              <a:latin typeface="Palatino Linotype"/>
              <a:cs typeface="Palatino Linotype"/>
            </a:endParaRPr>
          </a:p>
          <a:p>
            <a:pPr marL="755650" lvl="1" indent="-287020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Font typeface="Lucida Sans Unicode"/>
              <a:buChar char="▪"/>
              <a:tabLst>
                <a:tab pos="755650" algn="l"/>
              </a:tabLst>
            </a:pP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bords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tableau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effectifs</a:t>
            </a:r>
            <a:r>
              <a:rPr sz="2000" b="1" spc="-1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marginaux</a:t>
            </a:r>
            <a:endParaRPr sz="2000">
              <a:latin typeface="Palatino Linotype"/>
              <a:cs typeface="Palatino Linotype"/>
            </a:endParaRPr>
          </a:p>
          <a:p>
            <a:pPr marL="354965" indent="-342265">
              <a:lnSpc>
                <a:spcPct val="100000"/>
              </a:lnSpc>
              <a:spcBef>
                <a:spcPts val="2000"/>
              </a:spcBef>
              <a:buFont typeface="Lucida Sans Unicode"/>
              <a:buChar char="▪"/>
              <a:tabLst>
                <a:tab pos="354965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La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mise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en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forme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du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tableau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croisé</a:t>
            </a:r>
            <a:endParaRPr sz="2400">
              <a:latin typeface="Palatino Linotype"/>
              <a:cs typeface="Palatino Linotype"/>
            </a:endParaRPr>
          </a:p>
          <a:p>
            <a:pPr marL="756285" marR="114935" lvl="1" indent="-287020">
              <a:lnSpc>
                <a:spcPct val="89500"/>
              </a:lnSpc>
              <a:spcBef>
                <a:spcPts val="675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tableau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croisé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implique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généralement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de</a:t>
            </a:r>
            <a:r>
              <a:rPr sz="2000" spc="-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donner</a:t>
            </a:r>
            <a:r>
              <a:rPr sz="2000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un</a:t>
            </a:r>
            <a:r>
              <a:rPr sz="2000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Palatino Linotype"/>
                <a:cs typeface="Palatino Linotype"/>
              </a:rPr>
              <a:t>statut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aux</a:t>
            </a:r>
            <a:r>
              <a:rPr sz="2000" spc="-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deux</a:t>
            </a:r>
            <a:r>
              <a:rPr sz="2000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variables</a:t>
            </a:r>
            <a:r>
              <a:rPr sz="2000" dirty="0">
                <a:latin typeface="Palatino Linotype"/>
                <a:cs typeface="Palatino Linotype"/>
              </a:rPr>
              <a:t>,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donc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d’avoir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une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hypothèse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sur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-20" dirty="0">
                <a:latin typeface="Palatino Linotype"/>
                <a:cs typeface="Palatino Linotype"/>
              </a:rPr>
              <a:t>sens </a:t>
            </a:r>
            <a:r>
              <a:rPr sz="2000" b="1" dirty="0">
                <a:latin typeface="Palatino Linotype"/>
                <a:cs typeface="Palatino Linotype"/>
              </a:rPr>
              <a:t>de</a:t>
            </a:r>
            <a:r>
              <a:rPr sz="2000" b="1" spc="-5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leur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relation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(variable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indépendante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variable</a:t>
            </a:r>
            <a:r>
              <a:rPr sz="2000" spc="-114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dépendante)</a:t>
            </a:r>
            <a:endParaRPr sz="2000">
              <a:latin typeface="Palatino Linotype"/>
              <a:cs typeface="Palatino Linotype"/>
            </a:endParaRPr>
          </a:p>
          <a:p>
            <a:pPr marL="756285" marR="185420" lvl="1" indent="-287020">
              <a:lnSpc>
                <a:spcPct val="89500"/>
              </a:lnSpc>
              <a:spcBef>
                <a:spcPts val="565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  <a:tab pos="6287135" algn="l"/>
              </a:tabLst>
            </a:pPr>
            <a:r>
              <a:rPr sz="2000" b="1" dirty="0">
                <a:latin typeface="Palatino Linotype"/>
                <a:cs typeface="Palatino Linotype"/>
              </a:rPr>
              <a:t>Par</a:t>
            </a:r>
            <a:r>
              <a:rPr sz="2000" b="1" spc="-5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convention</a:t>
            </a:r>
            <a:r>
              <a:rPr sz="2000" dirty="0">
                <a:latin typeface="Palatino Linotype"/>
                <a:cs typeface="Palatino Linotype"/>
              </a:rPr>
              <a:t>: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soit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modalités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variable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indépendante </a:t>
            </a:r>
            <a:r>
              <a:rPr sz="2000" dirty="0">
                <a:latin typeface="Palatino Linotype"/>
                <a:cs typeface="Palatino Linotype"/>
              </a:rPr>
              <a:t>sont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ligne,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modalités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variable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dépendante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en </a:t>
            </a:r>
            <a:r>
              <a:rPr sz="2000" dirty="0">
                <a:latin typeface="Palatino Linotype"/>
                <a:cs typeface="Palatino Linotype"/>
              </a:rPr>
              <a:t>colonne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soit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modalités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variable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dépendante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ligne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et </a:t>
            </a:r>
            <a:r>
              <a:rPr sz="2000" dirty="0">
                <a:latin typeface="Palatino Linotype"/>
                <a:cs typeface="Palatino Linotype"/>
              </a:rPr>
              <a:t>celles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la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variable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indépendante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colonne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500" dirty="0">
                <a:latin typeface="Lucida Sans Unicode"/>
                <a:cs typeface="Lucida Sans Unicode"/>
              </a:rPr>
              <a:t>→</a:t>
            </a:r>
            <a:r>
              <a:rPr sz="2000" dirty="0">
                <a:latin typeface="Lucida Sans Unicode"/>
                <a:cs typeface="Lucida Sans Unicode"/>
              </a:rPr>
              <a:t>	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faut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choisir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manière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faire!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2319" y="5284658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08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22319" y="5149022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22319" y="1327021"/>
            <a:ext cx="0" cy="3745865"/>
          </a:xfrm>
          <a:custGeom>
            <a:avLst/>
            <a:gdLst/>
            <a:ahLst/>
            <a:cxnLst/>
            <a:rect l="l" t="t" r="r" b="b"/>
            <a:pathLst>
              <a:path h="3745865">
                <a:moveTo>
                  <a:pt x="0" y="0"/>
                </a:moveTo>
                <a:lnTo>
                  <a:pt x="0" y="37458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80834" y="5284658"/>
            <a:ext cx="0" cy="391160"/>
          </a:xfrm>
          <a:custGeom>
            <a:avLst/>
            <a:gdLst/>
            <a:ahLst/>
            <a:cxnLst/>
            <a:rect l="l" t="t" r="r" b="b"/>
            <a:pathLst>
              <a:path h="391160">
                <a:moveTo>
                  <a:pt x="0" y="0"/>
                </a:moveTo>
                <a:lnTo>
                  <a:pt x="0" y="3908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0834" y="5149022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971800" y="1327021"/>
            <a:ext cx="5278755" cy="3745865"/>
            <a:chOff x="1971800" y="1327021"/>
            <a:chExt cx="5278755" cy="3745865"/>
          </a:xfrm>
        </p:grpSpPr>
        <p:sp>
          <p:nvSpPr>
            <p:cNvPr id="8" name="object 8"/>
            <p:cNvSpPr/>
            <p:nvPr/>
          </p:nvSpPr>
          <p:spPr>
            <a:xfrm>
              <a:off x="6180834" y="1327021"/>
              <a:ext cx="0" cy="3745865"/>
            </a:xfrm>
            <a:custGeom>
              <a:avLst/>
              <a:gdLst/>
              <a:ahLst/>
              <a:cxnLst/>
              <a:rect l="l" t="t" r="r" b="b"/>
              <a:pathLst>
                <a:path h="3745865">
                  <a:moveTo>
                    <a:pt x="0" y="0"/>
                  </a:moveTo>
                  <a:lnTo>
                    <a:pt x="0" y="374580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71800" y="2282696"/>
              <a:ext cx="5278755" cy="0"/>
            </a:xfrm>
            <a:custGeom>
              <a:avLst/>
              <a:gdLst/>
              <a:ahLst/>
              <a:cxnLst/>
              <a:rect l="l" t="t" r="r" b="b"/>
              <a:pathLst>
                <a:path w="5278755">
                  <a:moveTo>
                    <a:pt x="0" y="0"/>
                  </a:moveTo>
                  <a:lnTo>
                    <a:pt x="5278755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236331" y="5246558"/>
            <a:ext cx="0" cy="429259"/>
          </a:xfrm>
          <a:custGeom>
            <a:avLst/>
            <a:gdLst/>
            <a:ahLst/>
            <a:cxnLst/>
            <a:rect l="l" t="t" r="r" b="b"/>
            <a:pathLst>
              <a:path h="429260">
                <a:moveTo>
                  <a:pt x="0" y="0"/>
                </a:moveTo>
                <a:lnTo>
                  <a:pt x="0" y="42896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36331" y="1327021"/>
            <a:ext cx="0" cy="3745865"/>
          </a:xfrm>
          <a:custGeom>
            <a:avLst/>
            <a:gdLst/>
            <a:ahLst/>
            <a:cxnLst/>
            <a:rect l="l" t="t" r="r" b="b"/>
            <a:pathLst>
              <a:path h="3745865">
                <a:moveTo>
                  <a:pt x="0" y="0"/>
                </a:moveTo>
                <a:lnTo>
                  <a:pt x="0" y="374580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71800" y="5661251"/>
            <a:ext cx="5278755" cy="0"/>
          </a:xfrm>
          <a:custGeom>
            <a:avLst/>
            <a:gdLst/>
            <a:ahLst/>
            <a:cxnLst/>
            <a:rect l="l" t="t" r="r" b="b"/>
            <a:pathLst>
              <a:path w="5278755">
                <a:moveTo>
                  <a:pt x="0" y="0"/>
                </a:moveTo>
                <a:lnTo>
                  <a:pt x="527875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403602" y="3701796"/>
            <a:ext cx="1416050" cy="173990"/>
            <a:chOff x="1403602" y="3701796"/>
            <a:chExt cx="1416050" cy="17399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45662" y="3701796"/>
              <a:ext cx="115824" cy="1737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403591" y="3759707"/>
              <a:ext cx="1416050" cy="58419"/>
            </a:xfrm>
            <a:custGeom>
              <a:avLst/>
              <a:gdLst/>
              <a:ahLst/>
              <a:cxnLst/>
              <a:rect l="l" t="t" r="r" b="b"/>
              <a:pathLst>
                <a:path w="1416050" h="58420">
                  <a:moveTo>
                    <a:pt x="1242060" y="0"/>
                  </a:moveTo>
                  <a:lnTo>
                    <a:pt x="0" y="0"/>
                  </a:lnTo>
                  <a:lnTo>
                    <a:pt x="0" y="57912"/>
                  </a:lnTo>
                  <a:lnTo>
                    <a:pt x="1242060" y="57912"/>
                  </a:lnTo>
                  <a:lnTo>
                    <a:pt x="1242060" y="0"/>
                  </a:lnTo>
                  <a:close/>
                </a:path>
                <a:path w="1416050" h="58420">
                  <a:moveTo>
                    <a:pt x="1415796" y="28956"/>
                  </a:moveTo>
                  <a:lnTo>
                    <a:pt x="1357884" y="0"/>
                  </a:lnTo>
                  <a:lnTo>
                    <a:pt x="1271016" y="0"/>
                  </a:lnTo>
                  <a:lnTo>
                    <a:pt x="1271016" y="57912"/>
                  </a:lnTo>
                  <a:lnTo>
                    <a:pt x="1357884" y="57912"/>
                  </a:lnTo>
                  <a:lnTo>
                    <a:pt x="1415796" y="28956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5440" y="5661659"/>
            <a:ext cx="173356" cy="361619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366658" y="5284658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6658" y="5149022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6658" y="1312672"/>
            <a:ext cx="0" cy="3760470"/>
          </a:xfrm>
          <a:custGeom>
            <a:avLst/>
            <a:gdLst/>
            <a:ahLst/>
            <a:cxnLst/>
            <a:rect l="l" t="t" r="r" b="b"/>
            <a:pathLst>
              <a:path h="3760470">
                <a:moveTo>
                  <a:pt x="0" y="0"/>
                </a:moveTo>
                <a:lnTo>
                  <a:pt x="0" y="37601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927997" y="1312672"/>
            <a:ext cx="0" cy="4335145"/>
          </a:xfrm>
          <a:custGeom>
            <a:avLst/>
            <a:gdLst/>
            <a:ahLst/>
            <a:cxnLst/>
            <a:rect l="l" t="t" r="r" b="b"/>
            <a:pathLst>
              <a:path h="4335145">
                <a:moveTo>
                  <a:pt x="0" y="0"/>
                </a:moveTo>
                <a:lnTo>
                  <a:pt x="0" y="43346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88066" y="1312672"/>
            <a:ext cx="0" cy="4335145"/>
          </a:xfrm>
          <a:custGeom>
            <a:avLst/>
            <a:gdLst/>
            <a:ahLst/>
            <a:cxnLst/>
            <a:rect l="l" t="t" r="r" b="b"/>
            <a:pathLst>
              <a:path h="4335145">
                <a:moveTo>
                  <a:pt x="0" y="0"/>
                </a:moveTo>
                <a:lnTo>
                  <a:pt x="0" y="43346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48135" y="1312672"/>
            <a:ext cx="0" cy="4335145"/>
          </a:xfrm>
          <a:custGeom>
            <a:avLst/>
            <a:gdLst/>
            <a:ahLst/>
            <a:cxnLst/>
            <a:rect l="l" t="t" r="r" b="b"/>
            <a:pathLst>
              <a:path h="4335145">
                <a:moveTo>
                  <a:pt x="0" y="0"/>
                </a:moveTo>
                <a:lnTo>
                  <a:pt x="0" y="433469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608205" y="5284658"/>
            <a:ext cx="0" cy="363220"/>
          </a:xfrm>
          <a:custGeom>
            <a:avLst/>
            <a:gdLst/>
            <a:ahLst/>
            <a:cxnLst/>
            <a:rect l="l" t="t" r="r" b="b"/>
            <a:pathLst>
              <a:path h="363220">
                <a:moveTo>
                  <a:pt x="0" y="0"/>
                </a:moveTo>
                <a:lnTo>
                  <a:pt x="0" y="36271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08205" y="5149022"/>
            <a:ext cx="0" cy="59690"/>
          </a:xfrm>
          <a:custGeom>
            <a:avLst/>
            <a:gdLst/>
            <a:ahLst/>
            <a:cxnLst/>
            <a:rect l="l" t="t" r="r" b="b"/>
            <a:pathLst>
              <a:path h="59689">
                <a:moveTo>
                  <a:pt x="0" y="0"/>
                </a:moveTo>
                <a:lnTo>
                  <a:pt x="0" y="5943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1952196" y="1312672"/>
            <a:ext cx="5316220" cy="3836670"/>
            <a:chOff x="1952196" y="1312672"/>
            <a:chExt cx="5316220" cy="3836670"/>
          </a:xfrm>
        </p:grpSpPr>
        <p:sp>
          <p:nvSpPr>
            <p:cNvPr id="26" name="object 26"/>
            <p:cNvSpPr/>
            <p:nvPr/>
          </p:nvSpPr>
          <p:spPr>
            <a:xfrm>
              <a:off x="5608205" y="1312672"/>
              <a:ext cx="0" cy="3760470"/>
            </a:xfrm>
            <a:custGeom>
              <a:avLst/>
              <a:gdLst/>
              <a:ahLst/>
              <a:cxnLst/>
              <a:rect l="l" t="t" r="r" b="b"/>
              <a:pathLst>
                <a:path h="3760470">
                  <a:moveTo>
                    <a:pt x="0" y="0"/>
                  </a:moveTo>
                  <a:lnTo>
                    <a:pt x="0" y="37601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52196" y="2822764"/>
              <a:ext cx="5278120" cy="1882775"/>
            </a:xfrm>
            <a:custGeom>
              <a:avLst/>
              <a:gdLst/>
              <a:ahLst/>
              <a:cxnLst/>
              <a:rect l="l" t="t" r="r" b="b"/>
              <a:pathLst>
                <a:path w="5278120" h="1882775">
                  <a:moveTo>
                    <a:pt x="0" y="0"/>
                  </a:moveTo>
                  <a:lnTo>
                    <a:pt x="5277798" y="0"/>
                  </a:lnTo>
                </a:path>
                <a:path w="5278120" h="1882775">
                  <a:moveTo>
                    <a:pt x="0" y="470662"/>
                  </a:moveTo>
                  <a:lnTo>
                    <a:pt x="5277798" y="470662"/>
                  </a:lnTo>
                </a:path>
                <a:path w="5278120" h="1882775">
                  <a:moveTo>
                    <a:pt x="0" y="941324"/>
                  </a:moveTo>
                  <a:lnTo>
                    <a:pt x="5277798" y="941324"/>
                  </a:lnTo>
                </a:path>
                <a:path w="5278120" h="1882775">
                  <a:moveTo>
                    <a:pt x="0" y="1412113"/>
                  </a:moveTo>
                  <a:lnTo>
                    <a:pt x="5277798" y="1412113"/>
                  </a:lnTo>
                </a:path>
                <a:path w="5278120" h="1882775">
                  <a:moveTo>
                    <a:pt x="0" y="1882774"/>
                  </a:moveTo>
                  <a:lnTo>
                    <a:pt x="5277798" y="188277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52196" y="5110922"/>
              <a:ext cx="1421130" cy="0"/>
            </a:xfrm>
            <a:custGeom>
              <a:avLst/>
              <a:gdLst/>
              <a:ahLst/>
              <a:cxnLst/>
              <a:rect l="l" t="t" r="r" b="b"/>
              <a:pathLst>
                <a:path w="1421129">
                  <a:moveTo>
                    <a:pt x="0" y="0"/>
                  </a:moveTo>
                  <a:lnTo>
                    <a:pt x="1420812" y="0"/>
                  </a:lnTo>
                </a:path>
              </a:pathLst>
            </a:custGeom>
            <a:ln w="762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601855" y="5110922"/>
              <a:ext cx="1666239" cy="0"/>
            </a:xfrm>
            <a:custGeom>
              <a:avLst/>
              <a:gdLst/>
              <a:ahLst/>
              <a:cxnLst/>
              <a:rect l="l" t="t" r="r" b="b"/>
              <a:pathLst>
                <a:path w="1666240">
                  <a:moveTo>
                    <a:pt x="0" y="0"/>
                  </a:moveTo>
                  <a:lnTo>
                    <a:pt x="1666239" y="0"/>
                  </a:lnTo>
                </a:path>
              </a:pathLst>
            </a:custGeom>
            <a:ln w="762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952196" y="5246558"/>
            <a:ext cx="1421130" cy="0"/>
          </a:xfrm>
          <a:custGeom>
            <a:avLst/>
            <a:gdLst/>
            <a:ahLst/>
            <a:cxnLst/>
            <a:rect l="l" t="t" r="r" b="b"/>
            <a:pathLst>
              <a:path w="1421129">
                <a:moveTo>
                  <a:pt x="0" y="0"/>
                </a:moveTo>
                <a:lnTo>
                  <a:pt x="1420812" y="0"/>
                </a:lnTo>
              </a:path>
            </a:pathLst>
          </a:custGeom>
          <a:ln w="762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01855" y="5246558"/>
            <a:ext cx="624205" cy="0"/>
          </a:xfrm>
          <a:custGeom>
            <a:avLst/>
            <a:gdLst/>
            <a:ahLst/>
            <a:cxnLst/>
            <a:rect l="l" t="t" r="r" b="b"/>
            <a:pathLst>
              <a:path w="624204">
                <a:moveTo>
                  <a:pt x="0" y="0"/>
                </a:moveTo>
                <a:lnTo>
                  <a:pt x="624204" y="0"/>
                </a:lnTo>
              </a:path>
            </a:pathLst>
          </a:custGeom>
          <a:ln w="762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966483" y="1312672"/>
            <a:ext cx="0" cy="4335145"/>
          </a:xfrm>
          <a:custGeom>
            <a:avLst/>
            <a:gdLst/>
            <a:ahLst/>
            <a:cxnLst/>
            <a:rect l="l" t="t" r="r" b="b"/>
            <a:pathLst>
              <a:path h="4335145">
                <a:moveTo>
                  <a:pt x="0" y="0"/>
                </a:moveTo>
                <a:lnTo>
                  <a:pt x="0" y="433469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29994" y="5072822"/>
            <a:ext cx="0" cy="173990"/>
          </a:xfrm>
          <a:custGeom>
            <a:avLst/>
            <a:gdLst/>
            <a:ahLst/>
            <a:cxnLst/>
            <a:rect l="l" t="t" r="r" b="b"/>
            <a:pathLst>
              <a:path h="173989">
                <a:moveTo>
                  <a:pt x="0" y="0"/>
                </a:moveTo>
                <a:lnTo>
                  <a:pt x="0" y="173736"/>
                </a:lnTo>
              </a:path>
            </a:pathLst>
          </a:custGeom>
          <a:ln w="762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952196" y="1326959"/>
            <a:ext cx="5278120" cy="0"/>
          </a:xfrm>
          <a:custGeom>
            <a:avLst/>
            <a:gdLst/>
            <a:ahLst/>
            <a:cxnLst/>
            <a:rect l="l" t="t" r="r" b="b"/>
            <a:pathLst>
              <a:path w="5278120">
                <a:moveTo>
                  <a:pt x="0" y="0"/>
                </a:moveTo>
                <a:lnTo>
                  <a:pt x="5277798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306366" y="1668779"/>
            <a:ext cx="182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Palatino Linotype"/>
                <a:cs typeface="Palatino Linotype"/>
              </a:rPr>
              <a:t>X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89155" y="1239011"/>
            <a:ext cx="610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100"/>
              </a:spcBef>
            </a:pPr>
            <a:r>
              <a:rPr sz="3000" b="1" spc="-37" baseline="-11111" dirty="0">
                <a:latin typeface="Palatino Linotype"/>
                <a:cs typeface="Palatino Linotype"/>
              </a:rPr>
              <a:t>y</a:t>
            </a:r>
            <a:r>
              <a:rPr sz="1300" b="1" i="1" spc="-25" dirty="0">
                <a:latin typeface="Palatino Linotype"/>
                <a:cs typeface="Palatino Linotype"/>
              </a:rPr>
              <a:t>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06074" y="1299971"/>
            <a:ext cx="47415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1028065" algn="l"/>
                <a:tab pos="1574800" algn="l"/>
                <a:tab pos="2172335" algn="l"/>
                <a:tab pos="2695575" algn="l"/>
                <a:tab pos="3917315" algn="l"/>
              </a:tabLst>
            </a:pPr>
            <a:r>
              <a:rPr sz="2000" b="1" spc="-50" dirty="0">
                <a:latin typeface="Palatino Linotype"/>
                <a:cs typeface="Palatino Linotype"/>
              </a:rPr>
              <a:t>Y</a:t>
            </a:r>
            <a:r>
              <a:rPr sz="2000" b="1" dirty="0">
                <a:latin typeface="Palatino Linotype"/>
                <a:cs typeface="Palatino Linotype"/>
              </a:rPr>
              <a:t>	</a:t>
            </a:r>
            <a:r>
              <a:rPr sz="3000" b="1" spc="-37" baseline="2777" dirty="0">
                <a:latin typeface="Palatino Linotype"/>
                <a:cs typeface="Palatino Linotype"/>
              </a:rPr>
              <a:t>y</a:t>
            </a:r>
            <a:r>
              <a:rPr sz="1950" b="1" spc="-37" baseline="21367" dirty="0">
                <a:latin typeface="Palatino Linotype"/>
                <a:cs typeface="Palatino Linotype"/>
              </a:rPr>
              <a:t>1</a:t>
            </a:r>
            <a:r>
              <a:rPr sz="1950" b="1" baseline="21367" dirty="0">
                <a:latin typeface="Palatino Linotype"/>
                <a:cs typeface="Palatino Linotype"/>
              </a:rPr>
              <a:t>	</a:t>
            </a:r>
            <a:r>
              <a:rPr sz="3000" b="1" spc="-52" baseline="2777" dirty="0">
                <a:latin typeface="Palatino Linotype"/>
                <a:cs typeface="Palatino Linotype"/>
              </a:rPr>
              <a:t>y</a:t>
            </a:r>
            <a:r>
              <a:rPr sz="1950" b="1" spc="-52" baseline="21367" dirty="0">
                <a:latin typeface="Palatino Linotype"/>
                <a:cs typeface="Palatino Linotype"/>
              </a:rPr>
              <a:t>2</a:t>
            </a:r>
            <a:r>
              <a:rPr sz="1950" b="1" baseline="21367" dirty="0">
                <a:latin typeface="Palatino Linotype"/>
                <a:cs typeface="Palatino Linotype"/>
              </a:rPr>
              <a:t>	</a:t>
            </a:r>
            <a:r>
              <a:rPr sz="2000" spc="-50" dirty="0">
                <a:latin typeface="Palatino Linotype"/>
                <a:cs typeface="Palatino Linotype"/>
              </a:rPr>
              <a:t>…</a:t>
            </a:r>
            <a:r>
              <a:rPr sz="2000" dirty="0">
                <a:latin typeface="Palatino Linotype"/>
                <a:cs typeface="Palatino Linotype"/>
              </a:rPr>
              <a:t>	</a:t>
            </a:r>
            <a:r>
              <a:rPr sz="3000" b="1" spc="-37" baseline="2777" dirty="0">
                <a:latin typeface="Palatino Linotype"/>
                <a:cs typeface="Palatino Linotype"/>
              </a:rPr>
              <a:t>y</a:t>
            </a:r>
            <a:r>
              <a:rPr sz="1950" b="1" i="1" spc="-37" baseline="21367" dirty="0">
                <a:latin typeface="Palatino Linotype"/>
                <a:cs typeface="Palatino Linotype"/>
              </a:rPr>
              <a:t>j</a:t>
            </a:r>
            <a:r>
              <a:rPr sz="1950" b="1" i="1" baseline="21367" dirty="0">
                <a:latin typeface="Palatino Linotype"/>
                <a:cs typeface="Palatino Linotype"/>
              </a:rPr>
              <a:t>	</a:t>
            </a:r>
            <a:r>
              <a:rPr sz="2000" spc="-50" dirty="0">
                <a:latin typeface="Palatino Linotype"/>
                <a:cs typeface="Palatino Linotype"/>
              </a:rPr>
              <a:t>…</a:t>
            </a:r>
            <a:r>
              <a:rPr sz="2000" dirty="0">
                <a:latin typeface="Palatino Linotype"/>
                <a:cs typeface="Palatino Linotype"/>
              </a:rPr>
              <a:t>	</a:t>
            </a:r>
            <a:r>
              <a:rPr sz="2000" spc="-10" dirty="0">
                <a:latin typeface="Palatino Linotype"/>
                <a:cs typeface="Palatino Linotype"/>
              </a:rPr>
              <a:t>Total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55370" y="2174747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100"/>
              </a:spcBef>
            </a:pPr>
            <a:r>
              <a:rPr sz="3000" b="1" spc="-37" baseline="-11111" dirty="0">
                <a:latin typeface="Palatino Linotype"/>
                <a:cs typeface="Palatino Linotype"/>
              </a:rPr>
              <a:t>x</a:t>
            </a:r>
            <a:r>
              <a:rPr sz="1300" b="1" spc="-25" dirty="0">
                <a:latin typeface="Palatino Linotype"/>
                <a:cs typeface="Palatino Linotype"/>
              </a:rPr>
              <a:t>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22319" y="2282696"/>
            <a:ext cx="54483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254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11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66658" y="2282696"/>
            <a:ext cx="56134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254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12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27997" y="2282696"/>
            <a:ext cx="56007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ts val="2180"/>
              </a:lnSpc>
            </a:pPr>
            <a:r>
              <a:rPr sz="2000" spc="-50" dirty="0"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88066" y="2282696"/>
            <a:ext cx="56007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254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1</a:t>
            </a:r>
            <a:r>
              <a:rPr sz="1300" i="1" spc="-25" dirty="0">
                <a:latin typeface="Palatino Linotype"/>
                <a:cs typeface="Palatino Linotype"/>
              </a:rPr>
              <a:t>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48135" y="2282696"/>
            <a:ext cx="56007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53035">
              <a:lnSpc>
                <a:spcPts val="2180"/>
              </a:lnSpc>
            </a:pPr>
            <a:r>
              <a:rPr sz="2000" spc="-50" dirty="0"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08205" y="2282696"/>
            <a:ext cx="572770" cy="54038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254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1</a:t>
            </a:r>
            <a:r>
              <a:rPr sz="1300" i="1" spc="-25" dirty="0">
                <a:latin typeface="Palatino Linotype"/>
                <a:cs typeface="Palatino Linotype"/>
              </a:rPr>
              <a:t>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61784" y="2302764"/>
            <a:ext cx="1085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1.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955370" y="2732532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100"/>
              </a:spcBef>
            </a:pPr>
            <a:r>
              <a:rPr sz="3000" b="1" spc="-37" baseline="-11111" dirty="0">
                <a:latin typeface="Palatino Linotype"/>
                <a:cs typeface="Palatino Linotype"/>
              </a:rPr>
              <a:t>x</a:t>
            </a:r>
            <a:r>
              <a:rPr sz="1300" b="1" spc="-25" dirty="0">
                <a:latin typeface="Palatino Linotype"/>
                <a:cs typeface="Palatino Linotype"/>
              </a:rPr>
              <a:t>2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822319" y="2822764"/>
            <a:ext cx="544830" cy="471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37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21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80770" y="3265932"/>
            <a:ext cx="83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22319" y="3293426"/>
            <a:ext cx="544830" cy="471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7795">
              <a:lnSpc>
                <a:spcPts val="2285"/>
              </a:lnSpc>
            </a:pPr>
            <a:r>
              <a:rPr sz="2000" spc="-50" dirty="0"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955370" y="3674364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" algn="ctr">
              <a:lnSpc>
                <a:spcPct val="100000"/>
              </a:lnSpc>
              <a:spcBef>
                <a:spcPts val="100"/>
              </a:spcBef>
            </a:pPr>
            <a:r>
              <a:rPr sz="3000" b="1" spc="-37" baseline="-11111" dirty="0">
                <a:latin typeface="Palatino Linotype"/>
                <a:cs typeface="Palatino Linotype"/>
              </a:rPr>
              <a:t>x</a:t>
            </a:r>
            <a:r>
              <a:rPr sz="1300" b="1" i="1" spc="-25" dirty="0">
                <a:latin typeface="Palatino Linotype"/>
                <a:cs typeface="Palatino Linotype"/>
              </a:rPr>
              <a:t>i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822319" y="3764088"/>
            <a:ext cx="544830" cy="471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375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i="1" spc="-25" dirty="0">
                <a:latin typeface="Palatino Linotype"/>
                <a:cs typeface="Palatino Linotype"/>
              </a:rPr>
              <a:t>i</a:t>
            </a:r>
            <a:r>
              <a:rPr sz="1300" spc="-25" dirty="0">
                <a:latin typeface="Palatino Linotype"/>
                <a:cs typeface="Palatino Linotype"/>
              </a:rPr>
              <a:t>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88066" y="3764088"/>
            <a:ext cx="560070" cy="47117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375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i="1" spc="-25" dirty="0">
                <a:latin typeface="Palatino Linotype"/>
                <a:cs typeface="Palatino Linotype"/>
              </a:rPr>
              <a:t>ij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61784" y="3799332"/>
            <a:ext cx="1085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ctr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i="1" spc="-25" dirty="0">
                <a:latin typeface="Palatino Linotype"/>
                <a:cs typeface="Palatino Linotype"/>
              </a:rPr>
              <a:t>i</a:t>
            </a:r>
            <a:r>
              <a:rPr sz="1300" spc="-25" dirty="0">
                <a:latin typeface="Palatino Linotype"/>
                <a:cs typeface="Palatino Linotype"/>
              </a:rPr>
              <a:t>.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980770" y="4207764"/>
            <a:ext cx="83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Palatino Linotype"/>
                <a:cs typeface="Palatino Linotype"/>
              </a:rPr>
              <a:t>…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955370" y="4616196"/>
            <a:ext cx="886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100"/>
              </a:spcBef>
            </a:pPr>
            <a:r>
              <a:rPr sz="3000" b="1" spc="-37" baseline="-11111" dirty="0">
                <a:latin typeface="Palatino Linotype"/>
                <a:cs typeface="Palatino Linotype"/>
              </a:rPr>
              <a:t>x</a:t>
            </a:r>
            <a:r>
              <a:rPr sz="1300" b="1" i="1" spc="-25" dirty="0">
                <a:latin typeface="Palatino Linotype"/>
                <a:cs typeface="Palatino Linotype"/>
              </a:rPr>
              <a:t>I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803269" y="4741164"/>
            <a:ext cx="582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i="1" spc="-25" dirty="0">
                <a:latin typeface="Palatino Linotype"/>
                <a:cs typeface="Palatino Linotype"/>
              </a:rPr>
              <a:t>I</a:t>
            </a:r>
            <a:r>
              <a:rPr sz="1300" spc="-25" dirty="0">
                <a:latin typeface="Palatino Linotype"/>
                <a:cs typeface="Palatino Linotype"/>
              </a:rPr>
              <a:t>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69016" y="5225796"/>
            <a:ext cx="5981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.</a:t>
            </a:r>
            <a:r>
              <a:rPr sz="1300" i="1" spc="-25" dirty="0">
                <a:latin typeface="Palatino Linotype"/>
                <a:cs typeface="Palatino Linotype"/>
              </a:rPr>
              <a:t>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89155" y="4741164"/>
            <a:ext cx="6108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i="1" spc="-25" dirty="0">
                <a:latin typeface="Palatino Linotype"/>
                <a:cs typeface="Palatino Linotype"/>
              </a:rPr>
              <a:t>IJ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161784" y="4741164"/>
            <a:ext cx="106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i="1" spc="-25" dirty="0">
                <a:latin typeface="Palatino Linotype"/>
                <a:cs typeface="Palatino Linotype"/>
              </a:rPr>
              <a:t>I</a:t>
            </a:r>
            <a:r>
              <a:rPr sz="1300" spc="-25" dirty="0">
                <a:latin typeface="Palatino Linotype"/>
                <a:cs typeface="Palatino Linotype"/>
              </a:rPr>
              <a:t>.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980770" y="5158740"/>
            <a:ext cx="8356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latin typeface="Palatino Linotype"/>
                <a:cs typeface="Palatino Linotype"/>
              </a:rPr>
              <a:t>Total</a:t>
            </a:r>
            <a:endParaRPr sz="2000">
              <a:latin typeface="Palatino Linotype"/>
              <a:cs typeface="Palatino Linotyp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803269" y="5210555"/>
            <a:ext cx="5829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.1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739268" y="5210555"/>
            <a:ext cx="3200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37" baseline="11111" dirty="0">
                <a:latin typeface="Palatino Linotype"/>
                <a:cs typeface="Palatino Linotype"/>
              </a:rPr>
              <a:t>n</a:t>
            </a:r>
            <a:r>
              <a:rPr sz="1300" spc="-25" dirty="0">
                <a:latin typeface="Palatino Linotype"/>
                <a:cs typeface="Palatino Linotype"/>
              </a:rPr>
              <a:t>.</a:t>
            </a:r>
            <a:r>
              <a:rPr sz="1300" i="1" spc="-25" dirty="0">
                <a:latin typeface="Palatino Linotype"/>
                <a:cs typeface="Palatino Linotype"/>
              </a:rPr>
              <a:t>J</a:t>
            </a:r>
            <a:endParaRPr sz="1300">
              <a:latin typeface="Palatino Linotype"/>
              <a:cs typeface="Palatino Linotyp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451705" y="5158740"/>
            <a:ext cx="499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20" dirty="0">
                <a:latin typeface="Palatino Linotype"/>
                <a:cs typeface="Palatino Linotype"/>
              </a:rPr>
              <a:t>∑n</a:t>
            </a:r>
            <a:r>
              <a:rPr sz="1950" i="1" spc="-30" baseline="-12820" dirty="0">
                <a:latin typeface="Palatino Linotype"/>
                <a:cs typeface="Palatino Linotype"/>
              </a:rPr>
              <a:t>ij</a:t>
            </a:r>
            <a:endParaRPr sz="1950" baseline="-12820">
              <a:latin typeface="Palatino Linotype"/>
              <a:cs typeface="Palatino Linotyp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10718" y="3410204"/>
            <a:ext cx="1170940" cy="8610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170180">
              <a:lnSpc>
                <a:spcPct val="102200"/>
              </a:lnSpc>
              <a:spcBef>
                <a:spcPts val="50"/>
              </a:spcBef>
            </a:pPr>
            <a:r>
              <a:rPr sz="1800" spc="-10" dirty="0">
                <a:latin typeface="Palatino Linotype"/>
                <a:cs typeface="Palatino Linotype"/>
              </a:rPr>
              <a:t>Effectifs conjoints </a:t>
            </a:r>
            <a:r>
              <a:rPr sz="1800" dirty="0">
                <a:latin typeface="Palatino Linotype"/>
                <a:cs typeface="Palatino Linotype"/>
              </a:rPr>
              <a:t>(ou</a:t>
            </a:r>
            <a:r>
              <a:rPr sz="1800" spc="-114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croisés)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91755" y="5571235"/>
            <a:ext cx="112268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3970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Palatino Linotype"/>
                <a:cs typeface="Palatino Linotype"/>
              </a:rPr>
              <a:t>Effectifs marginaux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43376" y="5921755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Palatino Linotype"/>
                <a:cs typeface="Palatino Linotype"/>
              </a:rPr>
              <a:t>Tri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1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plat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pour</a:t>
            </a:r>
            <a:r>
              <a:rPr sz="1800" spc="-105" dirty="0">
                <a:latin typeface="Palatino Linotype"/>
                <a:cs typeface="Palatino Linotype"/>
              </a:rPr>
              <a:t> </a:t>
            </a:r>
            <a:r>
              <a:rPr sz="1800" spc="-50" dirty="0">
                <a:latin typeface="Palatino Linotype"/>
                <a:cs typeface="Palatino Linotype"/>
              </a:rPr>
              <a:t>Y</a:t>
            </a:r>
            <a:endParaRPr sz="1800">
              <a:latin typeface="Palatino Linotype"/>
              <a:cs typeface="Palatino Linotype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235952" y="3271520"/>
            <a:ext cx="576580" cy="173990"/>
            <a:chOff x="7235952" y="3271520"/>
            <a:chExt cx="576580" cy="173990"/>
          </a:xfrm>
        </p:grpSpPr>
        <p:pic>
          <p:nvPicPr>
            <p:cNvPr id="68" name="object 6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35952" y="3271520"/>
              <a:ext cx="173990" cy="17373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7409603" y="3328416"/>
              <a:ext cx="402590" cy="59055"/>
            </a:xfrm>
            <a:custGeom>
              <a:avLst/>
              <a:gdLst/>
              <a:ahLst/>
              <a:cxnLst/>
              <a:rect l="l" t="t" r="r" b="b"/>
              <a:pathLst>
                <a:path w="402590" h="59054">
                  <a:moveTo>
                    <a:pt x="402295" y="0"/>
                  </a:moveTo>
                  <a:lnTo>
                    <a:pt x="0" y="1066"/>
                  </a:lnTo>
                  <a:lnTo>
                    <a:pt x="168" y="58978"/>
                  </a:lnTo>
                  <a:lnTo>
                    <a:pt x="402549" y="57912"/>
                  </a:lnTo>
                  <a:lnTo>
                    <a:pt x="402295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898638" y="3047491"/>
            <a:ext cx="910590" cy="5803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1285" marR="5080" indent="-109220">
              <a:lnSpc>
                <a:spcPct val="102200"/>
              </a:lnSpc>
              <a:spcBef>
                <a:spcPts val="50"/>
              </a:spcBef>
            </a:pPr>
            <a:r>
              <a:rPr sz="1800" spc="-40" dirty="0">
                <a:latin typeface="Palatino Linotype"/>
                <a:cs typeface="Palatino Linotype"/>
              </a:rPr>
              <a:t>Tri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114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plat </a:t>
            </a:r>
            <a:r>
              <a:rPr sz="1800" dirty="0">
                <a:latin typeface="Palatino Linotype"/>
                <a:cs typeface="Palatino Linotype"/>
              </a:rPr>
              <a:t>pour</a:t>
            </a:r>
            <a:r>
              <a:rPr sz="1800" spc="-80" dirty="0">
                <a:latin typeface="Palatino Linotype"/>
                <a:cs typeface="Palatino Linotype"/>
              </a:rPr>
              <a:t> </a:t>
            </a:r>
            <a:r>
              <a:rPr sz="1800" spc="-50" dirty="0">
                <a:latin typeface="Palatino Linotype"/>
                <a:cs typeface="Palatino Linotype"/>
              </a:rPr>
              <a:t>X</a:t>
            </a:r>
            <a:endParaRPr sz="1800">
              <a:latin typeface="Palatino Linotype"/>
              <a:cs typeface="Palatino Linotype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5" dirty="0"/>
              <a:t> </a:t>
            </a:r>
            <a:r>
              <a:rPr spc="-60" dirty="0"/>
              <a:t>PRÉSENTATION</a:t>
            </a:r>
            <a:r>
              <a:rPr spc="-90" dirty="0"/>
              <a:t> </a:t>
            </a:r>
            <a:r>
              <a:rPr dirty="0"/>
              <a:t>DU</a:t>
            </a:r>
            <a:r>
              <a:rPr spc="5" dirty="0"/>
              <a:t> </a:t>
            </a:r>
            <a:r>
              <a:rPr spc="-45" dirty="0"/>
              <a:t>TABLEAU</a:t>
            </a:r>
            <a:r>
              <a:rPr spc="-340" dirty="0"/>
              <a:t> </a:t>
            </a:r>
            <a:r>
              <a:rPr spc="-10" dirty="0"/>
              <a:t>CROISÉ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614680">
              <a:lnSpc>
                <a:spcPct val="100000"/>
              </a:lnSpc>
              <a:spcBef>
                <a:spcPts val="100"/>
              </a:spcBef>
            </a:pPr>
            <a:r>
              <a:rPr dirty="0"/>
              <a:t>LA</a:t>
            </a:r>
            <a:r>
              <a:rPr spc="-15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DU</a:t>
            </a:r>
            <a:r>
              <a:rPr spc="-10" dirty="0"/>
              <a:t> </a:t>
            </a:r>
            <a:r>
              <a:rPr spc="-35" dirty="0"/>
              <a:t>TABLEAU</a:t>
            </a:r>
            <a:r>
              <a:rPr spc="-345" dirty="0"/>
              <a:t> </a:t>
            </a:r>
            <a:r>
              <a:rPr spc="-10" dirty="0"/>
              <a:t>CROISÉ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461922"/>
            <a:ext cx="8074659" cy="424370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</a:t>
            </a:r>
            <a:r>
              <a:rPr sz="2400" spc="-4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passage</a:t>
            </a:r>
            <a:r>
              <a:rPr sz="2400" spc="-4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aux</a:t>
            </a:r>
            <a:r>
              <a:rPr sz="24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pourcentages</a:t>
            </a:r>
            <a:endParaRPr sz="2400">
              <a:latin typeface="Palatino Linotype"/>
              <a:cs typeface="Palatino Linotype"/>
            </a:endParaRPr>
          </a:p>
          <a:p>
            <a:pPr marL="756920" marR="5080" lvl="1" indent="-287020" algn="just">
              <a:lnSpc>
                <a:spcPct val="91500"/>
              </a:lnSpc>
              <a:spcBef>
                <a:spcPts val="63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Pour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lire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interpréter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tableau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croisé,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il</a:t>
            </a:r>
            <a:r>
              <a:rPr sz="2000" spc="-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souvent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nécessaire </a:t>
            </a:r>
            <a:r>
              <a:rPr sz="2000" dirty="0">
                <a:latin typeface="Palatino Linotype"/>
                <a:cs typeface="Palatino Linotype"/>
              </a:rPr>
              <a:t>de regarder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les fréquences</a:t>
            </a:r>
            <a:r>
              <a:rPr sz="20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conditionnelles</a:t>
            </a:r>
            <a:r>
              <a:rPr sz="2000" b="1" spc="-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(les effectifs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dans</a:t>
            </a:r>
            <a:r>
              <a:rPr sz="2000" spc="-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les </a:t>
            </a:r>
            <a:r>
              <a:rPr sz="2000" dirty="0">
                <a:latin typeface="Palatino Linotype"/>
                <a:cs typeface="Palatino Linotype"/>
              </a:rPr>
              <a:t>cases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rapport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à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base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commune)</a:t>
            </a:r>
            <a:endParaRPr sz="2000">
              <a:latin typeface="Palatino Linotype"/>
              <a:cs typeface="Palatino Linotype"/>
            </a:endParaRPr>
          </a:p>
          <a:p>
            <a:pPr marL="756920" marR="210820" lvl="1" indent="-287020">
              <a:lnSpc>
                <a:spcPts val="2180"/>
              </a:lnSpc>
              <a:spcBef>
                <a:spcPts val="57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Cette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transformation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effectifs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fréquences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conditionnelles </a:t>
            </a:r>
            <a:r>
              <a:rPr sz="2000" dirty="0">
                <a:latin typeface="Palatino Linotype"/>
                <a:cs typeface="Palatino Linotype"/>
              </a:rPr>
              <a:t>permet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«</a:t>
            </a:r>
            <a:r>
              <a:rPr sz="2000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standardiser</a:t>
            </a:r>
            <a:r>
              <a:rPr sz="2000" b="1" spc="-4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00000"/>
                </a:solidFill>
                <a:latin typeface="Palatino Linotype"/>
                <a:cs typeface="Palatino Linotype"/>
              </a:rPr>
              <a:t>»</a:t>
            </a:r>
            <a:r>
              <a:rPr sz="2000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9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données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ts val="2350"/>
              </a:lnSpc>
              <a:spcBef>
                <a:spcPts val="6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Cette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standardisation</a:t>
            </a:r>
            <a:r>
              <a:rPr sz="2000" b="1" spc="-6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s’exprime</a:t>
            </a:r>
            <a:r>
              <a:rPr sz="2000" b="1" spc="-6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généralement</a:t>
            </a:r>
            <a:r>
              <a:rPr sz="2000" b="1" spc="-7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en</a:t>
            </a:r>
            <a:r>
              <a:rPr sz="2000" b="1" spc="-12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spc="-10" dirty="0">
                <a:solidFill>
                  <a:srgbClr val="C00000"/>
                </a:solidFill>
                <a:latin typeface="Palatino Linotype"/>
                <a:cs typeface="Palatino Linotype"/>
              </a:rPr>
              <a:t>pourcentages</a:t>
            </a:r>
            <a:r>
              <a:rPr sz="2000" b="1" spc="-10" dirty="0">
                <a:latin typeface="Palatino Linotype"/>
                <a:cs typeface="Palatino Linotype"/>
              </a:rPr>
              <a:t>,</a:t>
            </a:r>
            <a:endParaRPr sz="2000">
              <a:latin typeface="Palatino Linotype"/>
              <a:cs typeface="Palatino Linotype"/>
            </a:endParaRPr>
          </a:p>
          <a:p>
            <a:pPr marL="756920">
              <a:lnSpc>
                <a:spcPts val="2350"/>
              </a:lnSpc>
            </a:pPr>
            <a:r>
              <a:rPr sz="2000" dirty="0">
                <a:latin typeface="Palatino Linotype"/>
                <a:cs typeface="Palatino Linotype"/>
              </a:rPr>
              <a:t>après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avoir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enlevé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réponses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considérées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comme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non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valides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0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Les</a:t>
            </a:r>
            <a:r>
              <a:rPr sz="2400" spc="-4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trois</a:t>
            </a:r>
            <a:r>
              <a:rPr sz="2400" spc="-5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bases</a:t>
            </a:r>
            <a:r>
              <a:rPr sz="24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de</a:t>
            </a:r>
            <a:r>
              <a:rPr sz="2400" spc="-6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calcul</a:t>
            </a:r>
            <a:endParaRPr sz="2400">
              <a:latin typeface="Palatino Linotype"/>
              <a:cs typeface="Palatino Linotype"/>
            </a:endParaRPr>
          </a:p>
          <a:p>
            <a:pPr marL="927100" indent="-457200">
              <a:lnSpc>
                <a:spcPct val="100000"/>
              </a:lnSpc>
              <a:spcBef>
                <a:spcPts val="425"/>
              </a:spcBef>
              <a:buClr>
                <a:srgbClr val="CC0000"/>
              </a:buClr>
              <a:buAutoNum type="arabicPeriod"/>
              <a:tabLst>
                <a:tab pos="927100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pourcentages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ligne</a:t>
            </a:r>
            <a:endParaRPr sz="2000">
              <a:latin typeface="Palatino Linotype"/>
              <a:cs typeface="Palatino Linotype"/>
            </a:endParaRPr>
          </a:p>
          <a:p>
            <a:pPr marL="927100" indent="-457200">
              <a:lnSpc>
                <a:spcPct val="100000"/>
              </a:lnSpc>
              <a:spcBef>
                <a:spcPts val="195"/>
              </a:spcBef>
              <a:buClr>
                <a:srgbClr val="CC0000"/>
              </a:buClr>
              <a:buAutoNum type="arabicPeriod"/>
              <a:tabLst>
                <a:tab pos="927100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pourcentages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</a:t>
            </a:r>
            <a:r>
              <a:rPr sz="2000" spc="-7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colonne</a:t>
            </a:r>
            <a:endParaRPr sz="2000">
              <a:latin typeface="Palatino Linotype"/>
              <a:cs typeface="Palatino Linotype"/>
            </a:endParaRPr>
          </a:p>
          <a:p>
            <a:pPr marL="927100" indent="-457200">
              <a:lnSpc>
                <a:spcPct val="100000"/>
              </a:lnSpc>
              <a:spcBef>
                <a:spcPts val="215"/>
              </a:spcBef>
              <a:buClr>
                <a:srgbClr val="CC0000"/>
              </a:buClr>
              <a:buAutoNum type="arabicPeriod"/>
              <a:tabLst>
                <a:tab pos="927100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pourcentages</a:t>
            </a:r>
            <a:r>
              <a:rPr sz="2000" spc="-7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totaux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L’ANALYSE</a:t>
            </a:r>
            <a:r>
              <a:rPr spc="-130" dirty="0"/>
              <a:t> </a:t>
            </a:r>
            <a:r>
              <a:rPr dirty="0"/>
              <a:t>DES</a:t>
            </a:r>
            <a:r>
              <a:rPr spc="5" dirty="0"/>
              <a:t> </a:t>
            </a:r>
            <a:r>
              <a:rPr spc="-30" dirty="0"/>
              <a:t>POURCENTAGES</a:t>
            </a:r>
            <a:r>
              <a:rPr spc="-114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461922"/>
            <a:ext cx="8023859" cy="41916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0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Les</a:t>
            </a:r>
            <a:r>
              <a:rPr sz="2400" spc="-3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écarts</a:t>
            </a:r>
            <a:r>
              <a:rPr sz="2400" spc="-3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et</a:t>
            </a:r>
            <a:r>
              <a:rPr sz="2400" spc="-2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CC0000"/>
                </a:solidFill>
                <a:latin typeface="Palatino Linotype"/>
                <a:cs typeface="Palatino Linotype"/>
              </a:rPr>
              <a:t>les</a:t>
            </a:r>
            <a:r>
              <a:rPr sz="2400" spc="-4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indices</a:t>
            </a:r>
            <a:endParaRPr sz="2400">
              <a:latin typeface="Palatino Linotype"/>
              <a:cs typeface="Palatino Linotype"/>
            </a:endParaRPr>
          </a:p>
          <a:p>
            <a:pPr marL="756920" marR="5080" lvl="1" indent="-287020">
              <a:lnSpc>
                <a:spcPts val="2180"/>
              </a:lnSpc>
              <a:spcBef>
                <a:spcPts val="68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écarts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indices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mesures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plus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simples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20" dirty="0">
                <a:latin typeface="Palatino Linotype"/>
                <a:cs typeface="Palatino Linotype"/>
              </a:rPr>
              <a:t>leur </a:t>
            </a:r>
            <a:r>
              <a:rPr sz="2000" spc="-10" dirty="0">
                <a:latin typeface="Palatino Linotype"/>
                <a:cs typeface="Palatino Linotype"/>
              </a:rPr>
              <a:t>interprétation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intuitive</a:t>
            </a:r>
            <a:endParaRPr sz="2000">
              <a:latin typeface="Palatino Linotype"/>
              <a:cs typeface="Palatino Linotype"/>
            </a:endParaRPr>
          </a:p>
          <a:p>
            <a:pPr marL="756920" marR="596900" lvl="1" indent="-287020">
              <a:lnSpc>
                <a:spcPts val="2280"/>
              </a:lnSpc>
              <a:spcBef>
                <a:spcPts val="26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Les</a:t>
            </a:r>
            <a:r>
              <a:rPr sz="2000" b="1" spc="-4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écarts</a:t>
            </a:r>
            <a:r>
              <a:rPr sz="2000" b="1" spc="-3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obtenus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par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soustraction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entre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les</a:t>
            </a:r>
            <a:r>
              <a:rPr sz="2000" b="1" spc="-204" dirty="0">
                <a:latin typeface="Palatino Linotype"/>
                <a:cs typeface="Palatino Linotype"/>
              </a:rPr>
              <a:t> </a:t>
            </a:r>
            <a:r>
              <a:rPr sz="2000" b="1" spc="-20" dirty="0">
                <a:latin typeface="Palatino Linotype"/>
                <a:cs typeface="Palatino Linotype"/>
              </a:rPr>
              <a:t>deux </a:t>
            </a:r>
            <a:r>
              <a:rPr sz="2000" b="1" spc="-10" dirty="0">
                <a:latin typeface="Palatino Linotype"/>
                <a:cs typeface="Palatino Linotype"/>
              </a:rPr>
              <a:t>pourcentages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comparés</a:t>
            </a:r>
            <a:endParaRPr sz="2000">
              <a:latin typeface="Palatino Linotype"/>
              <a:cs typeface="Palatino Linotype"/>
            </a:endParaRPr>
          </a:p>
          <a:p>
            <a:pPr marL="756920" marR="815340" lvl="1" indent="-287020">
              <a:lnSpc>
                <a:spcPts val="2210"/>
              </a:lnSpc>
              <a:spcBef>
                <a:spcPts val="49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Les</a:t>
            </a:r>
            <a:r>
              <a:rPr sz="2000" b="1" spc="-6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b="1" dirty="0">
                <a:solidFill>
                  <a:srgbClr val="C00000"/>
                </a:solidFill>
                <a:latin typeface="Palatino Linotype"/>
                <a:cs typeface="Palatino Linotype"/>
              </a:rPr>
              <a:t>indices</a:t>
            </a:r>
            <a:r>
              <a:rPr sz="2000" b="1" spc="-30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obtenus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par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une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division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entre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les</a:t>
            </a:r>
            <a:r>
              <a:rPr sz="2000" b="1" spc="-165" dirty="0">
                <a:latin typeface="Palatino Linotype"/>
                <a:cs typeface="Palatino Linotype"/>
              </a:rPr>
              <a:t> </a:t>
            </a:r>
            <a:r>
              <a:rPr sz="2000" b="1" spc="-20" dirty="0">
                <a:latin typeface="Palatino Linotype"/>
                <a:cs typeface="Palatino Linotype"/>
              </a:rPr>
              <a:t>deux </a:t>
            </a:r>
            <a:r>
              <a:rPr sz="2000" b="1" spc="-10" dirty="0">
                <a:latin typeface="Palatino Linotype"/>
                <a:cs typeface="Palatino Linotype"/>
              </a:rPr>
              <a:t>pourcentages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comparés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5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L’interprétation</a:t>
            </a:r>
            <a:endParaRPr sz="2400">
              <a:latin typeface="Palatino Linotype"/>
              <a:cs typeface="Palatino Linotype"/>
            </a:endParaRPr>
          </a:p>
          <a:p>
            <a:pPr marL="756920" marR="941069" lvl="1" indent="-287020">
              <a:lnSpc>
                <a:spcPts val="2180"/>
              </a:lnSpc>
              <a:spcBef>
                <a:spcPts val="68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écarts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et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indices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s’expriment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sur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l’échelle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la</a:t>
            </a:r>
            <a:r>
              <a:rPr sz="2000" b="1" spc="-125" dirty="0">
                <a:latin typeface="Palatino Linotype"/>
                <a:cs typeface="Palatino Linotype"/>
              </a:rPr>
              <a:t> </a:t>
            </a:r>
            <a:r>
              <a:rPr sz="2000" b="1" spc="-20" dirty="0">
                <a:latin typeface="Palatino Linotype"/>
                <a:cs typeface="Palatino Linotype"/>
              </a:rPr>
              <a:t>plus </a:t>
            </a:r>
            <a:r>
              <a:rPr sz="2000" b="1" dirty="0">
                <a:latin typeface="Palatino Linotype"/>
                <a:cs typeface="Palatino Linotype"/>
              </a:rPr>
              <a:t>intuitive,</a:t>
            </a:r>
            <a:r>
              <a:rPr sz="2000" b="1" spc="-6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l’échelle</a:t>
            </a:r>
            <a:r>
              <a:rPr sz="2000" b="1" spc="-12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arithmétique</a:t>
            </a:r>
            <a:endParaRPr sz="2000">
              <a:latin typeface="Palatino Linotype"/>
              <a:cs typeface="Palatino Linotype"/>
            </a:endParaRPr>
          </a:p>
          <a:p>
            <a:pPr marL="756920" marR="495300" lvl="1" indent="-287020">
              <a:lnSpc>
                <a:spcPts val="2300"/>
              </a:lnSpc>
              <a:spcBef>
                <a:spcPts val="13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écarts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varient</a:t>
            </a:r>
            <a:r>
              <a:rPr sz="2000" spc="-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sur l’intervalle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[-100</a:t>
            </a:r>
            <a:r>
              <a:rPr sz="2000" spc="1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;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+100],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les </a:t>
            </a:r>
            <a:r>
              <a:rPr sz="2000" spc="-20" dirty="0">
                <a:latin typeface="Palatino Linotype"/>
                <a:cs typeface="Palatino Linotype"/>
              </a:rPr>
              <a:t>indices</a:t>
            </a:r>
            <a:r>
              <a:rPr sz="2000" spc="-235" dirty="0">
                <a:latin typeface="Palatino Linotype"/>
                <a:cs typeface="Palatino Linotype"/>
              </a:rPr>
              <a:t> </a:t>
            </a:r>
            <a:r>
              <a:rPr sz="2000" spc="-25" dirty="0">
                <a:latin typeface="Palatino Linotype"/>
                <a:cs typeface="Palatino Linotype"/>
              </a:rPr>
              <a:t>sur </a:t>
            </a:r>
            <a:r>
              <a:rPr sz="2000" dirty="0">
                <a:latin typeface="Palatino Linotype"/>
                <a:cs typeface="Palatino Linotype"/>
              </a:rPr>
              <a:t>l’intervalle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[0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;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125" dirty="0">
                <a:latin typeface="Palatino Linotype"/>
                <a:cs typeface="Palatino Linotype"/>
              </a:rPr>
              <a:t>+∞]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8620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L’ANALYSE</a:t>
            </a:r>
            <a:r>
              <a:rPr spc="-130" dirty="0"/>
              <a:t> </a:t>
            </a:r>
            <a:r>
              <a:rPr dirty="0"/>
              <a:t>DES</a:t>
            </a:r>
            <a:r>
              <a:rPr spc="5" dirty="0"/>
              <a:t> </a:t>
            </a:r>
            <a:r>
              <a:rPr spc="-30" dirty="0"/>
              <a:t>POURCENTAGES</a:t>
            </a:r>
            <a:r>
              <a:rPr spc="-114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09359"/>
            <a:ext cx="9144000" cy="548640"/>
          </a:xfrm>
          <a:custGeom>
            <a:avLst/>
            <a:gdLst/>
            <a:ahLst/>
            <a:cxnLst/>
            <a:rect l="l" t="t" r="r" b="b"/>
            <a:pathLst>
              <a:path w="9144000" h="548640">
                <a:moveTo>
                  <a:pt x="9144000" y="0"/>
                </a:moveTo>
                <a:lnTo>
                  <a:pt x="0" y="0"/>
                </a:lnTo>
                <a:lnTo>
                  <a:pt x="0" y="548636"/>
                </a:lnTo>
                <a:lnTo>
                  <a:pt x="9144000" y="548636"/>
                </a:lnTo>
                <a:lnTo>
                  <a:pt x="914400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305" y="1476553"/>
            <a:ext cx="7576184" cy="450659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90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spc="-65" dirty="0">
                <a:solidFill>
                  <a:srgbClr val="CC0000"/>
                </a:solidFill>
                <a:latin typeface="Palatino Linotype"/>
                <a:cs typeface="Palatino Linotype"/>
              </a:rPr>
              <a:t>L’</a:t>
            </a:r>
            <a:r>
              <a:rPr sz="2400" i="1" spc="-65" dirty="0">
                <a:solidFill>
                  <a:srgbClr val="CC0000"/>
                </a:solidFill>
                <a:latin typeface="Palatino Linotype"/>
                <a:cs typeface="Palatino Linotype"/>
              </a:rPr>
              <a:t>odds</a:t>
            </a:r>
            <a:r>
              <a:rPr sz="2400" i="1" spc="-4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400" i="1" spc="-20" dirty="0">
                <a:solidFill>
                  <a:srgbClr val="CC0000"/>
                </a:solidFill>
                <a:latin typeface="Palatino Linotype"/>
                <a:cs typeface="Palatino Linotype"/>
              </a:rPr>
              <a:t>ratio</a:t>
            </a:r>
            <a:endParaRPr sz="2400">
              <a:latin typeface="Palatino Linotype"/>
              <a:cs typeface="Palatino Linotype"/>
            </a:endParaRPr>
          </a:p>
          <a:p>
            <a:pPr marL="756920" marR="5080" lvl="1" indent="-287020">
              <a:lnSpc>
                <a:spcPct val="94300"/>
              </a:lnSpc>
              <a:spcBef>
                <a:spcPts val="465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spc="-45" dirty="0">
                <a:latin typeface="Palatino Linotype"/>
                <a:cs typeface="Palatino Linotype"/>
              </a:rPr>
              <a:t>L’</a:t>
            </a:r>
            <a:r>
              <a:rPr sz="2000" i="1" spc="-45" dirty="0">
                <a:latin typeface="Palatino Linotype"/>
                <a:cs typeface="Palatino Linotype"/>
              </a:rPr>
              <a:t>odds</a:t>
            </a:r>
            <a:r>
              <a:rPr sz="2000" i="1" spc="-8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ratio</a:t>
            </a:r>
            <a:r>
              <a:rPr sz="2000" i="1" spc="-7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une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mesure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qui</a:t>
            </a:r>
            <a:r>
              <a:rPr sz="2000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tient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compte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du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fait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que</a:t>
            </a:r>
            <a:r>
              <a:rPr sz="2000" b="1" spc="-125" dirty="0">
                <a:latin typeface="Palatino Linotype"/>
                <a:cs typeface="Palatino Linotype"/>
              </a:rPr>
              <a:t> </a:t>
            </a:r>
            <a:r>
              <a:rPr sz="2000" b="1" spc="-25" dirty="0">
                <a:latin typeface="Palatino Linotype"/>
                <a:cs typeface="Palatino Linotype"/>
              </a:rPr>
              <a:t>la </a:t>
            </a:r>
            <a:r>
              <a:rPr sz="2000" b="1" dirty="0">
                <a:latin typeface="Palatino Linotype"/>
                <a:cs typeface="Palatino Linotype"/>
              </a:rPr>
              <a:t>comparaison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entre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pourcentages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n’a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pas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les</a:t>
            </a:r>
            <a:r>
              <a:rPr sz="2000" b="1" spc="-45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mêmes </a:t>
            </a:r>
            <a:r>
              <a:rPr sz="2000" b="1" dirty="0">
                <a:latin typeface="Palatino Linotype"/>
                <a:cs typeface="Palatino Linotype"/>
              </a:rPr>
              <a:t>implications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si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on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est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au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«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milieu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»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ou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aux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«</a:t>
            </a:r>
            <a:r>
              <a:rPr sz="2000" b="1" spc="-2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extrémités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»</a:t>
            </a:r>
            <a:r>
              <a:rPr sz="2000" b="1" spc="-170" dirty="0">
                <a:latin typeface="Palatino Linotype"/>
                <a:cs typeface="Palatino Linotype"/>
              </a:rPr>
              <a:t> </a:t>
            </a:r>
            <a:r>
              <a:rPr sz="2000" b="1" spc="-25" dirty="0">
                <a:latin typeface="Palatino Linotype"/>
                <a:cs typeface="Palatino Linotype"/>
              </a:rPr>
              <a:t>de </a:t>
            </a:r>
            <a:r>
              <a:rPr sz="2000" b="1" spc="-10" dirty="0">
                <a:latin typeface="Palatino Linotype"/>
                <a:cs typeface="Palatino Linotype"/>
              </a:rPr>
              <a:t>l’échelle</a:t>
            </a:r>
            <a:endParaRPr sz="2000">
              <a:latin typeface="Palatino Linotype"/>
              <a:cs typeface="Palatino Linotype"/>
            </a:endParaRPr>
          </a:p>
          <a:p>
            <a:pPr marL="756920" marR="415925" lvl="1" indent="-287020">
              <a:lnSpc>
                <a:spcPts val="2300"/>
              </a:lnSpc>
              <a:spcBef>
                <a:spcPts val="259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calcule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spc="-35" dirty="0">
                <a:latin typeface="Palatino Linotype"/>
                <a:cs typeface="Palatino Linotype"/>
              </a:rPr>
              <a:t>d’abord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rapport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3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chances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premier pourcentage</a:t>
            </a:r>
            <a:r>
              <a:rPr sz="2000" dirty="0">
                <a:latin typeface="Palatino Linotype"/>
                <a:cs typeface="Palatino Linotype"/>
              </a:rPr>
              <a:t> et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complémentaire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(p/(1-</a:t>
            </a:r>
            <a:r>
              <a:rPr sz="2000" spc="-25" dirty="0">
                <a:latin typeface="Palatino Linotype"/>
                <a:cs typeface="Palatino Linotype"/>
              </a:rPr>
              <a:t>p))</a:t>
            </a:r>
            <a:endParaRPr sz="2000">
              <a:latin typeface="Palatino Linotype"/>
              <a:cs typeface="Palatino Linotype"/>
            </a:endParaRPr>
          </a:p>
          <a:p>
            <a:pPr marL="756920" marR="567690" lvl="1" indent="-287020">
              <a:lnSpc>
                <a:spcPts val="2300"/>
              </a:lnSpc>
              <a:spcBef>
                <a:spcPts val="200"/>
              </a:spcBef>
              <a:buClr>
                <a:srgbClr val="CC0000"/>
              </a:buClr>
              <a:buFont typeface="Lucida Sans Unicode"/>
              <a:buChar char="▪"/>
              <a:tabLst>
                <a:tab pos="756920" algn="l"/>
              </a:tabLst>
            </a:pPr>
            <a:r>
              <a:rPr sz="2000" dirty="0">
                <a:latin typeface="Palatino Linotype"/>
                <a:cs typeface="Palatino Linotype"/>
              </a:rPr>
              <a:t>On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calcule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ensuite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rapport</a:t>
            </a:r>
            <a:r>
              <a:rPr sz="2000" spc="-5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de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chances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entre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le</a:t>
            </a:r>
            <a:r>
              <a:rPr sz="2000" spc="-90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second pourcentage</a:t>
            </a:r>
            <a:r>
              <a:rPr sz="2000" dirty="0">
                <a:latin typeface="Palatino Linotype"/>
                <a:cs typeface="Palatino Linotype"/>
              </a:rPr>
              <a:t> et</a:t>
            </a:r>
            <a:r>
              <a:rPr sz="2000" spc="1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son</a:t>
            </a:r>
            <a:r>
              <a:rPr sz="2000" spc="5" dirty="0">
                <a:latin typeface="Palatino Linotype"/>
                <a:cs typeface="Palatino Linotype"/>
              </a:rPr>
              <a:t> </a:t>
            </a:r>
            <a:r>
              <a:rPr sz="2000" spc="-10" dirty="0">
                <a:latin typeface="Palatino Linotype"/>
                <a:cs typeface="Palatino Linotype"/>
              </a:rPr>
              <a:t>complémentaire</a:t>
            </a:r>
            <a:r>
              <a:rPr sz="2000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(p’/(1-</a:t>
            </a:r>
            <a:r>
              <a:rPr sz="2000" spc="-20" dirty="0">
                <a:latin typeface="Palatino Linotype"/>
                <a:cs typeface="Palatino Linotype"/>
              </a:rPr>
              <a:t>p’))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35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spc="-45" dirty="0">
                <a:latin typeface="Palatino Linotype"/>
                <a:cs typeface="Palatino Linotype"/>
              </a:rPr>
              <a:t>L’</a:t>
            </a:r>
            <a:r>
              <a:rPr sz="2000" i="1" spc="-45" dirty="0">
                <a:latin typeface="Palatino Linotype"/>
                <a:cs typeface="Palatino Linotype"/>
              </a:rPr>
              <a:t>odds</a:t>
            </a:r>
            <a:r>
              <a:rPr sz="2000" i="1" spc="-8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ratio</a:t>
            </a:r>
            <a:r>
              <a:rPr sz="2000" i="1" spc="-6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est</a:t>
            </a:r>
            <a:r>
              <a:rPr sz="2000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le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ratio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entre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ces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deux</a:t>
            </a:r>
            <a:r>
              <a:rPr sz="2000" b="1" spc="-2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rapports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de</a:t>
            </a:r>
            <a:r>
              <a:rPr sz="2000" b="1" spc="-15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chances</a:t>
            </a:r>
            <a:endParaRPr sz="2000">
              <a:latin typeface="Palatino Linotype"/>
              <a:cs typeface="Palatino Linotype"/>
            </a:endParaRPr>
          </a:p>
          <a:p>
            <a:pPr marL="355600" indent="-342900">
              <a:lnSpc>
                <a:spcPct val="100000"/>
              </a:lnSpc>
              <a:spcBef>
                <a:spcPts val="2095"/>
              </a:spcBef>
              <a:buFont typeface="Lucida Sans Unicode"/>
              <a:buChar char="▪"/>
              <a:tabLst>
                <a:tab pos="355600" algn="l"/>
              </a:tabLst>
            </a:pPr>
            <a:r>
              <a:rPr sz="2400" spc="-10" dirty="0">
                <a:solidFill>
                  <a:srgbClr val="CC0000"/>
                </a:solidFill>
                <a:latin typeface="Palatino Linotype"/>
                <a:cs typeface="Palatino Linotype"/>
              </a:rPr>
              <a:t>L’interprétation</a:t>
            </a:r>
            <a:endParaRPr sz="24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33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b="1" dirty="0">
                <a:latin typeface="Palatino Linotype"/>
                <a:cs typeface="Palatino Linotype"/>
              </a:rPr>
              <a:t>Les</a:t>
            </a:r>
            <a:r>
              <a:rPr sz="2000" b="1" spc="-40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odds</a:t>
            </a:r>
            <a:r>
              <a:rPr sz="2000" b="1" i="1" spc="-35" dirty="0">
                <a:latin typeface="Palatino Linotype"/>
                <a:cs typeface="Palatino Linotype"/>
              </a:rPr>
              <a:t> </a:t>
            </a:r>
            <a:r>
              <a:rPr sz="2000" b="1" i="1" dirty="0">
                <a:latin typeface="Palatino Linotype"/>
                <a:cs typeface="Palatino Linotype"/>
              </a:rPr>
              <a:t>ratios</a:t>
            </a:r>
            <a:r>
              <a:rPr sz="2000" b="1" i="1" spc="-4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s’expriment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sur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une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échelle</a:t>
            </a:r>
            <a:r>
              <a:rPr sz="2000" b="1" spc="-120" dirty="0">
                <a:latin typeface="Palatino Linotype"/>
                <a:cs typeface="Palatino Linotype"/>
              </a:rPr>
              <a:t> </a:t>
            </a:r>
            <a:r>
              <a:rPr sz="2000" b="1" spc="-10" dirty="0">
                <a:latin typeface="Palatino Linotype"/>
                <a:cs typeface="Palatino Linotype"/>
              </a:rPr>
              <a:t>logarithmique</a:t>
            </a:r>
            <a:endParaRPr sz="2000">
              <a:latin typeface="Palatino Linotype"/>
              <a:cs typeface="Palatino Linotype"/>
            </a:endParaRPr>
          </a:p>
          <a:p>
            <a:pPr marL="756285" lvl="1" indent="-286385">
              <a:lnSpc>
                <a:spcPct val="100000"/>
              </a:lnSpc>
              <a:spcBef>
                <a:spcPts val="190"/>
              </a:spcBef>
              <a:buClr>
                <a:srgbClr val="CC0000"/>
              </a:buClr>
              <a:buFont typeface="Lucida Sans Unicode"/>
              <a:buChar char="▪"/>
              <a:tabLst>
                <a:tab pos="756285" algn="l"/>
              </a:tabLst>
            </a:pPr>
            <a:r>
              <a:rPr sz="2000" dirty="0">
                <a:latin typeface="Palatino Linotype"/>
                <a:cs typeface="Palatino Linotype"/>
              </a:rPr>
              <a:t>Les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odds</a:t>
            </a:r>
            <a:r>
              <a:rPr sz="2000" i="1" spc="-45" dirty="0">
                <a:latin typeface="Palatino Linotype"/>
                <a:cs typeface="Palatino Linotype"/>
              </a:rPr>
              <a:t> </a:t>
            </a:r>
            <a:r>
              <a:rPr sz="2000" i="1" dirty="0">
                <a:latin typeface="Palatino Linotype"/>
                <a:cs typeface="Palatino Linotype"/>
              </a:rPr>
              <a:t>ratios</a:t>
            </a:r>
            <a:r>
              <a:rPr sz="2000" i="1" spc="-5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varient</a:t>
            </a:r>
            <a:r>
              <a:rPr sz="2000" spc="-6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sur</a:t>
            </a:r>
            <a:r>
              <a:rPr sz="2000" spc="-40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l’intervalle</a:t>
            </a:r>
            <a:r>
              <a:rPr sz="2000" spc="-45" dirty="0">
                <a:latin typeface="Palatino Linotype"/>
                <a:cs typeface="Palatino Linotype"/>
              </a:rPr>
              <a:t> </a:t>
            </a:r>
            <a:r>
              <a:rPr sz="2000" dirty="0">
                <a:latin typeface="Palatino Linotype"/>
                <a:cs typeface="Palatino Linotype"/>
              </a:rPr>
              <a:t>[</a:t>
            </a:r>
            <a:r>
              <a:rPr sz="2000" b="1" dirty="0">
                <a:latin typeface="Palatino Linotype"/>
                <a:cs typeface="Palatino Linotype"/>
              </a:rPr>
              <a:t>0</a:t>
            </a:r>
            <a:r>
              <a:rPr sz="2000" b="1" spc="-30" dirty="0">
                <a:latin typeface="Palatino Linotype"/>
                <a:cs typeface="Palatino Linotype"/>
              </a:rPr>
              <a:t> </a:t>
            </a:r>
            <a:r>
              <a:rPr sz="2000" b="1" dirty="0">
                <a:latin typeface="Palatino Linotype"/>
                <a:cs typeface="Palatino Linotype"/>
              </a:rPr>
              <a:t>;</a:t>
            </a:r>
            <a:r>
              <a:rPr sz="2000" b="1" spc="-35" dirty="0">
                <a:latin typeface="Palatino Linotype"/>
                <a:cs typeface="Palatino Linotype"/>
              </a:rPr>
              <a:t> </a:t>
            </a:r>
            <a:r>
              <a:rPr sz="2000" b="1" spc="100" dirty="0">
                <a:latin typeface="Palatino Linotype"/>
                <a:cs typeface="Palatino Linotype"/>
              </a:rPr>
              <a:t>+∞</a:t>
            </a:r>
            <a:r>
              <a:rPr sz="2000" spc="100" dirty="0">
                <a:latin typeface="Palatino Linotype"/>
                <a:cs typeface="Palatino Linotype"/>
              </a:rPr>
              <a:t>]</a:t>
            </a:r>
            <a:endParaRPr sz="2000">
              <a:latin typeface="Palatino Linotype"/>
              <a:cs typeface="Palatino Linoty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5987" y="122427"/>
            <a:ext cx="6253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70" dirty="0"/>
              <a:t>L’ANALYSE</a:t>
            </a:r>
            <a:r>
              <a:rPr sz="2800" spc="-114" dirty="0"/>
              <a:t> </a:t>
            </a:r>
            <a:r>
              <a:rPr sz="2800" dirty="0"/>
              <a:t>DES</a:t>
            </a:r>
            <a:r>
              <a:rPr sz="2800" spc="-135" dirty="0"/>
              <a:t> </a:t>
            </a:r>
            <a:r>
              <a:rPr sz="2800" spc="-10" dirty="0"/>
              <a:t>POURCENTAGES</a:t>
            </a:r>
            <a:r>
              <a:rPr sz="2800" spc="10" dirty="0"/>
              <a:t> </a:t>
            </a:r>
            <a:r>
              <a:rPr sz="2800" spc="-25" dirty="0"/>
              <a:t>(2)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389736" y="639459"/>
            <a:ext cx="8223884" cy="286639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425"/>
              </a:spcBef>
              <a:buFont typeface="Lucida Sans Unicode"/>
              <a:buChar char="▪"/>
              <a:tabLst>
                <a:tab pos="367665" algn="l"/>
              </a:tabLst>
            </a:pPr>
            <a:r>
              <a:rPr sz="2000" dirty="0">
                <a:solidFill>
                  <a:srgbClr val="CC0000"/>
                </a:solidFill>
                <a:latin typeface="Palatino Linotype"/>
                <a:cs typeface="Palatino Linotype"/>
              </a:rPr>
              <a:t>En</a:t>
            </a:r>
            <a:r>
              <a:rPr sz="2000" spc="-6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C0000"/>
                </a:solidFill>
                <a:latin typeface="Palatino Linotype"/>
                <a:cs typeface="Palatino Linotype"/>
              </a:rPr>
              <a:t>utilisant</a:t>
            </a:r>
            <a:r>
              <a:rPr sz="2000" spc="-4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C0000"/>
                </a:solidFill>
                <a:latin typeface="Palatino Linotype"/>
                <a:cs typeface="Palatino Linotype"/>
              </a:rPr>
              <a:t>des</a:t>
            </a:r>
            <a:r>
              <a:rPr sz="20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C0000"/>
                </a:solidFill>
                <a:latin typeface="Palatino Linotype"/>
                <a:cs typeface="Palatino Linotype"/>
              </a:rPr>
              <a:t>Odds</a:t>
            </a:r>
            <a:r>
              <a:rPr sz="2000" spc="-50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000" dirty="0">
                <a:solidFill>
                  <a:srgbClr val="CC0000"/>
                </a:solidFill>
                <a:latin typeface="Palatino Linotype"/>
                <a:cs typeface="Palatino Linotype"/>
              </a:rPr>
              <a:t>Ratios</a:t>
            </a:r>
            <a:r>
              <a:rPr sz="2000" spc="-85" dirty="0">
                <a:solidFill>
                  <a:srgbClr val="CC0000"/>
                </a:solidFill>
                <a:latin typeface="Palatino Linotype"/>
                <a:cs typeface="Palatino Linotype"/>
              </a:rPr>
              <a:t> </a:t>
            </a:r>
            <a:r>
              <a:rPr sz="2000" spc="-20" dirty="0">
                <a:solidFill>
                  <a:srgbClr val="CC0000"/>
                </a:solidFill>
                <a:latin typeface="Palatino Linotype"/>
                <a:cs typeface="Palatino Linotype"/>
              </a:rPr>
              <a:t>(OR)</a:t>
            </a:r>
            <a:endParaRPr sz="2000">
              <a:latin typeface="Palatino Linotype"/>
              <a:cs typeface="Palatino Linotype"/>
            </a:endParaRPr>
          </a:p>
          <a:p>
            <a:pPr marL="311150" marR="5080" indent="-287020">
              <a:lnSpc>
                <a:spcPts val="1900"/>
              </a:lnSpc>
              <a:spcBef>
                <a:spcPts val="580"/>
              </a:spcBef>
              <a:buClr>
                <a:srgbClr val="CC0000"/>
              </a:buClr>
              <a:buFont typeface="Lucida Sans Unicode"/>
              <a:buChar char="▪"/>
              <a:tabLst>
                <a:tab pos="311150" algn="l"/>
              </a:tabLst>
            </a:pPr>
            <a:r>
              <a:rPr sz="1800" b="1" dirty="0">
                <a:latin typeface="Palatino Linotype"/>
                <a:cs typeface="Palatino Linotype"/>
              </a:rPr>
              <a:t>Odds</a:t>
            </a:r>
            <a:r>
              <a:rPr sz="1800" b="1" spc="1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ratio =</a:t>
            </a:r>
            <a:r>
              <a:rPr sz="1800" dirty="0">
                <a:latin typeface="Palatino Linotype"/>
                <a:cs typeface="Palatino Linotype"/>
              </a:rPr>
              <a:t>(</a:t>
            </a:r>
            <a:r>
              <a:rPr sz="1800" dirty="0">
                <a:solidFill>
                  <a:srgbClr val="C00000"/>
                </a:solidFill>
                <a:latin typeface="Palatino Linotype"/>
                <a:cs typeface="Palatino Linotype"/>
              </a:rPr>
              <a:t>Fréqu.</a:t>
            </a:r>
            <a:r>
              <a:rPr sz="1800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C00000"/>
                </a:solidFill>
                <a:latin typeface="Palatino Linotype"/>
                <a:cs typeface="Palatino Linotype"/>
              </a:rPr>
              <a:t>condit. /fréquence</a:t>
            </a:r>
            <a:r>
              <a:rPr sz="1800" spc="5" dirty="0">
                <a:solidFill>
                  <a:srgbClr val="C00000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C00000"/>
                </a:solidFill>
                <a:latin typeface="Palatino Linotype"/>
                <a:cs typeface="Palatino Linotype"/>
              </a:rPr>
              <a:t>moyenne</a:t>
            </a:r>
            <a:r>
              <a:rPr sz="1800" spc="-10" dirty="0">
                <a:latin typeface="Palatino Linotype"/>
                <a:cs typeface="Palatino Linotype"/>
              </a:rPr>
              <a:t>)</a:t>
            </a:r>
            <a:r>
              <a:rPr sz="1800" spc="-5" dirty="0">
                <a:latin typeface="Palatino Linotype"/>
                <a:cs typeface="Palatino Linotype"/>
              </a:rPr>
              <a:t> </a:t>
            </a:r>
            <a:r>
              <a:rPr sz="1800" spc="50" dirty="0">
                <a:latin typeface="Palatino Linotype"/>
                <a:cs typeface="Palatino Linotype"/>
              </a:rPr>
              <a:t>/</a:t>
            </a:r>
            <a:r>
              <a:rPr sz="1800" spc="50" dirty="0">
                <a:solidFill>
                  <a:srgbClr val="6F2F9F"/>
                </a:solidFill>
                <a:latin typeface="Palatino Linotype"/>
                <a:cs typeface="Palatino Linotype"/>
              </a:rPr>
              <a:t>fréqu.</a:t>
            </a:r>
            <a:r>
              <a:rPr sz="1800" spc="5" dirty="0">
                <a:solidFill>
                  <a:srgbClr val="6F2F9F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6F2F9F"/>
                </a:solidFill>
                <a:latin typeface="Palatino Linotype"/>
                <a:cs typeface="Palatino Linotype"/>
              </a:rPr>
              <a:t>cond.</a:t>
            </a:r>
            <a:r>
              <a:rPr sz="1800" spc="5" dirty="0">
                <a:solidFill>
                  <a:srgbClr val="6F2F9F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6F2F9F"/>
                </a:solidFill>
                <a:latin typeface="Palatino Linotype"/>
                <a:cs typeface="Palatino Linotype"/>
              </a:rPr>
              <a:t>de</a:t>
            </a:r>
            <a:r>
              <a:rPr sz="1800" spc="15" dirty="0">
                <a:solidFill>
                  <a:srgbClr val="6F2F9F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6F2F9F"/>
                </a:solidFill>
                <a:latin typeface="Palatino Linotype"/>
                <a:cs typeface="Palatino Linotype"/>
              </a:rPr>
              <a:t>réf.</a:t>
            </a:r>
            <a:r>
              <a:rPr sz="1800" spc="20" dirty="0">
                <a:solidFill>
                  <a:srgbClr val="6F2F9F"/>
                </a:solidFill>
                <a:latin typeface="Palatino Linotype"/>
                <a:cs typeface="Palatino Linotype"/>
              </a:rPr>
              <a:t> </a:t>
            </a:r>
            <a:r>
              <a:rPr sz="1800" spc="45" dirty="0">
                <a:solidFill>
                  <a:srgbClr val="6F2F9F"/>
                </a:solidFill>
                <a:latin typeface="Palatino Linotype"/>
                <a:cs typeface="Palatino Linotype"/>
              </a:rPr>
              <a:t>/fréqu. </a:t>
            </a:r>
            <a:r>
              <a:rPr sz="1800" spc="-10" dirty="0">
                <a:solidFill>
                  <a:srgbClr val="6F2F9F"/>
                </a:solidFill>
                <a:latin typeface="Palatino Linotype"/>
                <a:cs typeface="Palatino Linotype"/>
              </a:rPr>
              <a:t>moyenne</a:t>
            </a:r>
            <a:r>
              <a:rPr sz="1800" spc="-60" dirty="0">
                <a:solidFill>
                  <a:srgbClr val="6F2F9F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6F2F9F"/>
                </a:solidFill>
                <a:latin typeface="Palatino Linotype"/>
                <a:cs typeface="Palatino Linotype"/>
              </a:rPr>
              <a:t>de</a:t>
            </a:r>
            <a:r>
              <a:rPr sz="1800" spc="-15" dirty="0">
                <a:solidFill>
                  <a:srgbClr val="6F2F9F"/>
                </a:solidFill>
                <a:latin typeface="Palatino Linotype"/>
                <a:cs typeface="Palatino Linotype"/>
              </a:rPr>
              <a:t> </a:t>
            </a:r>
            <a:r>
              <a:rPr sz="1800" spc="-10" dirty="0">
                <a:solidFill>
                  <a:srgbClr val="6F2F9F"/>
                </a:solidFill>
                <a:latin typeface="Palatino Linotype"/>
                <a:cs typeface="Palatino Linotype"/>
              </a:rPr>
              <a:t>réf.</a:t>
            </a:r>
            <a:r>
              <a:rPr sz="1800" spc="-10" dirty="0">
                <a:latin typeface="Palatino Linotype"/>
                <a:cs typeface="Palatino Linotype"/>
              </a:rPr>
              <a:t>)</a:t>
            </a:r>
            <a:endParaRPr sz="1800">
              <a:latin typeface="Palatino Linotype"/>
              <a:cs typeface="Palatino Linotype"/>
            </a:endParaRPr>
          </a:p>
          <a:p>
            <a:pPr marL="311150" marR="1597025" indent="-299085">
              <a:lnSpc>
                <a:spcPct val="111100"/>
              </a:lnSpc>
              <a:spcBef>
                <a:spcPts val="70"/>
              </a:spcBef>
              <a:buClr>
                <a:srgbClr val="CC0000"/>
              </a:buClr>
              <a:buFont typeface="Lucida Sans Unicode"/>
              <a:buChar char="▪"/>
              <a:tabLst>
                <a:tab pos="311150" algn="l"/>
              </a:tabLst>
            </a:pPr>
            <a:r>
              <a:rPr sz="1800" b="1" dirty="0">
                <a:latin typeface="Palatino Linotype"/>
                <a:cs typeface="Palatino Linotype"/>
              </a:rPr>
              <a:t>Exemple:</a:t>
            </a:r>
            <a:r>
              <a:rPr sz="1800" b="1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intérêt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pour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la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politique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hommes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très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vs.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pas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du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tout </a:t>
            </a:r>
            <a:r>
              <a:rPr sz="1800" dirty="0">
                <a:latin typeface="Palatino Linotype"/>
                <a:cs typeface="Palatino Linotype"/>
              </a:rPr>
              <a:t>(13,08</a:t>
            </a:r>
            <a:r>
              <a:rPr sz="1800" spc="2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/9,7)</a:t>
            </a:r>
            <a:r>
              <a:rPr sz="1800" spc="-190" dirty="0">
                <a:latin typeface="Palatino Linotype"/>
                <a:cs typeface="Palatino Linotype"/>
              </a:rPr>
              <a:t> </a:t>
            </a:r>
            <a:r>
              <a:rPr sz="1800" spc="55" dirty="0">
                <a:latin typeface="Palatino Linotype"/>
                <a:cs typeface="Palatino Linotype"/>
              </a:rPr>
              <a:t>/(18,06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55" dirty="0">
                <a:latin typeface="Palatino Linotype"/>
                <a:cs typeface="Palatino Linotype"/>
              </a:rPr>
              <a:t>/21,49)</a:t>
            </a:r>
            <a:r>
              <a:rPr sz="1800" spc="30" dirty="0">
                <a:latin typeface="Palatino Linotype"/>
                <a:cs typeface="Palatino Linotype"/>
              </a:rPr>
              <a:t> </a:t>
            </a:r>
            <a:r>
              <a:rPr sz="1800" spc="40" dirty="0">
                <a:latin typeface="Palatino Linotype"/>
                <a:cs typeface="Palatino Linotype"/>
              </a:rPr>
              <a:t>=</a:t>
            </a:r>
            <a:r>
              <a:rPr sz="1800" b="1" spc="40" dirty="0">
                <a:latin typeface="Palatino Linotype"/>
                <a:cs typeface="Palatino Linotype"/>
              </a:rPr>
              <a:t>1,6</a:t>
            </a:r>
            <a:endParaRPr sz="1800">
              <a:latin typeface="Palatino Linotype"/>
              <a:cs typeface="Palatino Linotype"/>
            </a:endParaRPr>
          </a:p>
          <a:p>
            <a:pPr marL="311150" marR="152400" indent="-287020">
              <a:lnSpc>
                <a:spcPts val="1900"/>
              </a:lnSpc>
              <a:spcBef>
                <a:spcPts val="330"/>
              </a:spcBef>
              <a:buClr>
                <a:srgbClr val="CC0000"/>
              </a:buClr>
              <a:buFont typeface="Lucida Sans Unicode"/>
              <a:buChar char="▪"/>
              <a:tabLst>
                <a:tab pos="311150" algn="l"/>
              </a:tabLst>
            </a:pPr>
            <a:r>
              <a:rPr sz="1800" dirty="0">
                <a:latin typeface="Palatino Linotype"/>
                <a:cs typeface="Palatino Linotype"/>
              </a:rPr>
              <a:t>Les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hommes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ont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b="1" dirty="0">
                <a:latin typeface="Palatino Linotype"/>
                <a:cs typeface="Palatino Linotype"/>
              </a:rPr>
              <a:t>1,6</a:t>
            </a:r>
            <a:r>
              <a:rPr sz="1800" b="1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fois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plus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chances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30" dirty="0">
                <a:latin typeface="Palatino Linotype"/>
                <a:cs typeface="Palatino Linotype"/>
              </a:rPr>
              <a:t>d’être</a:t>
            </a:r>
            <a:r>
              <a:rPr sz="1800" spc="-8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très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intéressés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par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la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politique </a:t>
            </a:r>
            <a:r>
              <a:rPr sz="1800" dirty="0">
                <a:latin typeface="Palatino Linotype"/>
                <a:cs typeface="Palatino Linotype"/>
              </a:rPr>
              <a:t>plutôt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que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être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pas</a:t>
            </a:r>
            <a:r>
              <a:rPr sz="1800" spc="-5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du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tout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intéressés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que</a:t>
            </a:r>
            <a:r>
              <a:rPr sz="1800" spc="-5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la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moyenne</a:t>
            </a:r>
            <a:r>
              <a:rPr sz="1800" spc="-6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</a:t>
            </a:r>
            <a:r>
              <a:rPr sz="1800" spc="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l’échantillon</a:t>
            </a:r>
            <a:endParaRPr sz="1800">
              <a:latin typeface="Palatino Linotype"/>
              <a:cs typeface="Palatino Linotype"/>
            </a:endParaRPr>
          </a:p>
          <a:p>
            <a:pPr marL="311150" marR="178435" indent="-287020">
              <a:lnSpc>
                <a:spcPct val="90000"/>
              </a:lnSpc>
              <a:spcBef>
                <a:spcPts val="430"/>
              </a:spcBef>
              <a:buClr>
                <a:srgbClr val="CC0000"/>
              </a:buClr>
              <a:buFont typeface="Lucida Sans Unicode"/>
              <a:buChar char="▪"/>
              <a:tabLst>
                <a:tab pos="311150" algn="l"/>
              </a:tabLst>
            </a:pPr>
            <a:r>
              <a:rPr sz="1800" dirty="0">
                <a:latin typeface="Palatino Linotype"/>
                <a:cs typeface="Palatino Linotype"/>
              </a:rPr>
              <a:t>La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lecture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des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OR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est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complexe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car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elle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induit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une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double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comparaison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–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à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25" dirty="0">
                <a:latin typeface="Palatino Linotype"/>
                <a:cs typeface="Palatino Linotype"/>
              </a:rPr>
              <a:t>la </a:t>
            </a:r>
            <a:r>
              <a:rPr sz="1800" dirty="0">
                <a:latin typeface="Palatino Linotype"/>
                <a:cs typeface="Palatino Linotype"/>
              </a:rPr>
              <a:t>fois</a:t>
            </a:r>
            <a:r>
              <a:rPr sz="1800" spc="-6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entre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deux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lignes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(1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genre</a:t>
            </a:r>
            <a:r>
              <a:rPr sz="1800" spc="-4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et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la</a:t>
            </a:r>
            <a:r>
              <a:rPr sz="1800" spc="-40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moyenne/total)</a:t>
            </a:r>
            <a:r>
              <a:rPr sz="1800" spc="-9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et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entre</a:t>
            </a:r>
            <a:r>
              <a:rPr sz="1800" spc="-3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deux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spc="-10" dirty="0">
                <a:latin typeface="Palatino Linotype"/>
                <a:cs typeface="Palatino Linotype"/>
              </a:rPr>
              <a:t>colonnes </a:t>
            </a:r>
            <a:r>
              <a:rPr sz="1800" spc="-30" dirty="0">
                <a:latin typeface="Palatino Linotype"/>
                <a:cs typeface="Palatino Linotype"/>
              </a:rPr>
              <a:t>(d’être</a:t>
            </a:r>
            <a:r>
              <a:rPr sz="1800" spc="-70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intéressé</a:t>
            </a:r>
            <a:r>
              <a:rPr sz="1800" spc="-35" dirty="0">
                <a:latin typeface="Palatino Linotype"/>
                <a:cs typeface="Palatino Linotype"/>
              </a:rPr>
              <a:t> </a:t>
            </a:r>
            <a:r>
              <a:rPr sz="1800" dirty="0">
                <a:latin typeface="Palatino Linotype"/>
                <a:cs typeface="Palatino Linotype"/>
              </a:rPr>
              <a:t>et</a:t>
            </a:r>
            <a:r>
              <a:rPr sz="1800" spc="-25" dirty="0">
                <a:latin typeface="Palatino Linotype"/>
                <a:cs typeface="Palatino Linotype"/>
              </a:rPr>
              <a:t> </a:t>
            </a:r>
            <a:r>
              <a:rPr sz="1800" spc="-20" dirty="0">
                <a:latin typeface="Palatino Linotype"/>
                <a:cs typeface="Palatino Linotype"/>
              </a:rPr>
              <a:t>non-</a:t>
            </a:r>
            <a:r>
              <a:rPr sz="1800" spc="-10" dirty="0">
                <a:latin typeface="Palatino Linotype"/>
                <a:cs typeface="Palatino Linotype"/>
              </a:rPr>
              <a:t>intéressé)</a:t>
            </a:r>
            <a:endParaRPr sz="1800">
              <a:latin typeface="Palatino Linotype"/>
              <a:cs typeface="Palatino Linotype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19200" y="4191000"/>
          <a:ext cx="6172198" cy="1722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6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8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7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99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88925">
                <a:tc rowSpan="2">
                  <a:txBody>
                    <a:bodyPr/>
                    <a:lstStyle/>
                    <a:p>
                      <a:pPr marL="85725">
                        <a:lnSpc>
                          <a:spcPts val="8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RECODE</a:t>
                      </a:r>
                      <a:r>
                        <a:rPr sz="1100" spc="2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of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177800" marR="178435" indent="368300">
                        <a:lnSpc>
                          <a:spcPts val="1100"/>
                        </a:lnSpc>
                        <a:spcBef>
                          <a:spcPts val="110"/>
                        </a:spcBef>
                      </a:pPr>
                      <a:r>
                        <a:rPr sz="1100" spc="-40" dirty="0">
                          <a:latin typeface="Courier New"/>
                          <a:cs typeface="Courier New"/>
                        </a:rPr>
                        <a:t>gndr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(Gender)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01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RECODE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40005">
                        <a:lnSpc>
                          <a:spcPts val="101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of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50800">
                        <a:lnSpc>
                          <a:spcPts val="810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polintr</a:t>
                      </a:r>
                      <a:r>
                        <a:rPr sz="1100" spc="2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dirty="0">
                          <a:latin typeface="Courier New"/>
                          <a:cs typeface="Courier New"/>
                        </a:rPr>
                        <a:t>(How</a:t>
                      </a:r>
                      <a:r>
                        <a:rPr sz="1100" spc="2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10" dirty="0">
                          <a:latin typeface="Courier New"/>
                          <a:cs typeface="Courier New"/>
                        </a:rPr>
                        <a:t>interested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19100">
                        <a:lnSpc>
                          <a:spcPts val="121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politics)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06680" marR="3175">
                        <a:lnSpc>
                          <a:spcPts val="1010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in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01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Très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0380">
                        <a:lnSpc>
                          <a:spcPts val="101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Assez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015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Peu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>
                        <a:lnSpc>
                          <a:spcPts val="1015"/>
                        </a:lnSpc>
                      </a:pPr>
                      <a:r>
                        <a:rPr sz="1100" spc="-25" dirty="0">
                          <a:latin typeface="Courier New"/>
                          <a:cs typeface="Courier New"/>
                        </a:rPr>
                        <a:t>Pas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1015"/>
                        </a:lnSpc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du</a:t>
                      </a:r>
                      <a:r>
                        <a:rPr sz="1100" spc="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100" spc="-25" dirty="0">
                          <a:latin typeface="Courier New"/>
                          <a:cs typeface="Courier New"/>
                        </a:rPr>
                        <a:t>to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01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Total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Hommes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ts val="126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3,096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65150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13.08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0380">
                        <a:lnSpc>
                          <a:spcPts val="126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8,641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00380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36.50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54965">
                        <a:lnSpc>
                          <a:spcPts val="126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7,659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54965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32.35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4659">
                        <a:lnSpc>
                          <a:spcPts val="1260"/>
                        </a:lnSpc>
                        <a:spcBef>
                          <a:spcPts val="18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4,276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4659">
                        <a:lnSpc>
                          <a:spcPts val="126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18.06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ts val="1260"/>
                        </a:lnSpc>
                        <a:spcBef>
                          <a:spcPts val="180"/>
                        </a:spcBef>
                      </a:pPr>
                      <a:r>
                        <a:rPr sz="1100" spc="-35" dirty="0">
                          <a:latin typeface="Courier New"/>
                          <a:cs typeface="Courier New"/>
                        </a:rPr>
                        <a:t>23,672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81330">
                        <a:lnSpc>
                          <a:spcPts val="1260"/>
                        </a:lnSpc>
                      </a:pPr>
                      <a:r>
                        <a:rPr sz="1100" spc="-35" dirty="0">
                          <a:latin typeface="Courier New"/>
                          <a:cs typeface="Courier New"/>
                        </a:rPr>
                        <a:t>100.00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Femmes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150">
                        <a:lnSpc>
                          <a:spcPts val="1270"/>
                        </a:lnSpc>
                        <a:spcBef>
                          <a:spcPts val="1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1,977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645795">
                        <a:lnSpc>
                          <a:spcPts val="1270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6.94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00380">
                        <a:lnSpc>
                          <a:spcPts val="1270"/>
                        </a:lnSpc>
                        <a:spcBef>
                          <a:spcPts val="1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8,890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500380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31.20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270"/>
                        </a:lnSpc>
                        <a:spcBef>
                          <a:spcPts val="1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10,697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354965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37.54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4659">
                        <a:lnSpc>
                          <a:spcPts val="1270"/>
                        </a:lnSpc>
                        <a:spcBef>
                          <a:spcPts val="175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6,933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54659">
                        <a:lnSpc>
                          <a:spcPts val="1270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24.33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1330">
                        <a:lnSpc>
                          <a:spcPts val="1270"/>
                        </a:lnSpc>
                        <a:spcBef>
                          <a:spcPts val="175"/>
                        </a:spcBef>
                      </a:pPr>
                      <a:r>
                        <a:rPr sz="1100" spc="-35" dirty="0">
                          <a:latin typeface="Courier New"/>
                          <a:cs typeface="Courier New"/>
                        </a:rPr>
                        <a:t>28,497</a:t>
                      </a:r>
                      <a:endParaRPr sz="1100">
                        <a:latin typeface="Courier New"/>
                        <a:cs typeface="Courier New"/>
                      </a:endParaRPr>
                    </a:p>
                    <a:p>
                      <a:pPr marL="481330">
                        <a:lnSpc>
                          <a:spcPts val="1270"/>
                        </a:lnSpc>
                      </a:pPr>
                      <a:r>
                        <a:rPr sz="1100" spc="-35" dirty="0">
                          <a:latin typeface="Courier New"/>
                          <a:cs typeface="Courier New"/>
                        </a:rPr>
                        <a:t>100.00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055">
                <a:tc rowSpan="2"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Total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2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5,073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408305">
                        <a:lnSpc>
                          <a:spcPts val="12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17,531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2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18,356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362585">
                        <a:lnSpc>
                          <a:spcPts val="12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11,209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  <a:spcBef>
                          <a:spcPts val="170"/>
                        </a:spcBef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52,169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2159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46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159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245"/>
                        </a:lnSpc>
                      </a:pPr>
                      <a:r>
                        <a:rPr sz="1100" spc="-20" dirty="0">
                          <a:latin typeface="Courier New"/>
                          <a:cs typeface="Courier New"/>
                        </a:rPr>
                        <a:t>9.72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 marL="500380">
                        <a:lnSpc>
                          <a:spcPts val="124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33.60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9375" algn="r">
                        <a:lnSpc>
                          <a:spcPts val="124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35.19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4659">
                        <a:lnSpc>
                          <a:spcPts val="124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21.49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45"/>
                        </a:lnSpc>
                      </a:pPr>
                      <a:r>
                        <a:rPr sz="1100" spc="-10" dirty="0">
                          <a:latin typeface="Courier New"/>
                          <a:cs typeface="Courier New"/>
                        </a:rPr>
                        <a:t>100.00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2435</TotalTime>
  <Words>1869</Words>
  <Application>Microsoft Macintosh PowerPoint</Application>
  <PresentationFormat>Affichage à l'écran (4:3)</PresentationFormat>
  <Paragraphs>271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Arial MT</vt:lpstr>
      <vt:lpstr>Cambria</vt:lpstr>
      <vt:lpstr>Cambria Math</vt:lpstr>
      <vt:lpstr>Courier New</vt:lpstr>
      <vt:lpstr>Lucida Sans Unicode</vt:lpstr>
      <vt:lpstr>Palatino Linotype</vt:lpstr>
      <vt:lpstr>Times New Roman</vt:lpstr>
      <vt:lpstr>Office Theme</vt:lpstr>
      <vt:lpstr>Présentation PowerPoint</vt:lpstr>
      <vt:lpstr>PLAN DE LA SÉANCE</vt:lpstr>
      <vt:lpstr>6.1. LA CONSTRUCTION DU TABLEAU CROISÉ</vt:lpstr>
      <vt:lpstr>LES PRINCIPES DU TABLEAU CROISÉ</vt:lpstr>
      <vt:lpstr>LA PRÉSENTATION DU TABLEAU CROISÉ</vt:lpstr>
      <vt:lpstr>LA LECTURE DU TABLEAU CROISÉ</vt:lpstr>
      <vt:lpstr>L’ANALYSE DES POURCENTAGES (1)</vt:lpstr>
      <vt:lpstr>L’ANALYSE DES POURCENTAGES (2)</vt:lpstr>
      <vt:lpstr>L’ANALYSE DES POURCENTAGES (2)</vt:lpstr>
      <vt:lpstr>6.2. LA SIGNIFICATIVITÉ DE LA RELATION</vt:lpstr>
      <vt:lpstr>LES PRINCIPES DU CHI-DEUX</vt:lpstr>
      <vt:lpstr>LES EFFECTIFS OBSERVÉS</vt:lpstr>
      <vt:lpstr>LES EFFECTIFS THÉORIQUES</vt:lpstr>
      <vt:lpstr>LA STATISTIQUE DU CHI-DEUX (1)</vt:lpstr>
      <vt:lpstr>FRÉQUENCES THÉORIQUES</vt:lpstr>
      <vt:lpstr> (Effectifs observés − Effectifsthéoriques ) 2</vt:lpstr>
      <vt:lpstr>LA CONCLUSION DU TEST (1)</vt:lpstr>
      <vt:lpstr>LA CONCLUSION DU TEST (2)</vt:lpstr>
      <vt:lpstr>L’INTERPRÉTATION DU CHI-DEUX</vt:lpstr>
      <vt:lpstr>6.3. L’INTENSITÉ DE LA RELATION</vt:lpstr>
      <vt:lpstr>LES PRINCIPES DU V DE CRAMER</vt:lpstr>
      <vt:lpstr>LA LECTURE DU V DE CRAMER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Ahmed Fouad El Haddad</cp:lastModifiedBy>
  <cp:revision>3</cp:revision>
  <dcterms:created xsi:type="dcterms:W3CDTF">2025-10-24T10:11:10Z</dcterms:created>
  <dcterms:modified xsi:type="dcterms:W3CDTF">2025-10-29T09:59:19Z</dcterms:modified>
</cp:coreProperties>
</file>