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6C72-8713-EE48-B389-11800DA0CB8E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8F44-AD5E-5D48-BC9D-EDE85F4F7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6C72-8713-EE48-B389-11800DA0CB8E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8F44-AD5E-5D48-BC9D-EDE85F4F7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6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6C72-8713-EE48-B389-11800DA0CB8E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8F44-AD5E-5D48-BC9D-EDE85F4F7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6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6C72-8713-EE48-B389-11800DA0CB8E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8F44-AD5E-5D48-BC9D-EDE85F4F7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3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6C72-8713-EE48-B389-11800DA0CB8E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8F44-AD5E-5D48-BC9D-EDE85F4F7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7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6C72-8713-EE48-B389-11800DA0CB8E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8F44-AD5E-5D48-BC9D-EDE85F4F7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7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6C72-8713-EE48-B389-11800DA0CB8E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8F44-AD5E-5D48-BC9D-EDE85F4F7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6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6C72-8713-EE48-B389-11800DA0CB8E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8F44-AD5E-5D48-BC9D-EDE85F4F7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4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6C72-8713-EE48-B389-11800DA0CB8E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8F44-AD5E-5D48-BC9D-EDE85F4F7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7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6C72-8713-EE48-B389-11800DA0CB8E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8F44-AD5E-5D48-BC9D-EDE85F4F7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3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6C72-8713-EE48-B389-11800DA0CB8E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08F44-AD5E-5D48-BC9D-EDE85F4F7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6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86C72-8713-EE48-B389-11800DA0CB8E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08F44-AD5E-5D48-BC9D-EDE85F4F7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2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68400" y="706438"/>
            <a:ext cx="5511800" cy="296386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Mental Health Risk Text Classifier</a:t>
            </a:r>
            <a:br>
              <a:rPr lang="en-US" sz="5400" dirty="0" smtClean="0"/>
            </a:br>
            <a:r>
              <a:rPr lang="en-US" sz="3600" dirty="0" smtClean="0">
                <a:solidFill>
                  <a:srgbClr val="FF6600"/>
                </a:solidFill>
              </a:rPr>
              <a:t>Can Text Data Identify Risk?</a:t>
            </a:r>
            <a:endParaRPr lang="en-US" sz="5400" dirty="0">
              <a:solidFill>
                <a:srgbClr val="FF66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27672">
            <a:off x="5122716" y="3340100"/>
            <a:ext cx="3746500" cy="26281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6600" y="3822700"/>
            <a:ext cx="369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 Leah Pilossoph, RN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747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70240">
            <a:off x="3649648" y="1892301"/>
            <a:ext cx="4940300" cy="326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81950">
            <a:off x="1460500" y="2832100"/>
            <a:ext cx="29337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5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The Problem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Diagnosing is limited</a:t>
            </a:r>
          </a:p>
          <a:p>
            <a:r>
              <a:rPr lang="en-US" sz="2800" dirty="0" smtClean="0"/>
              <a:t>Based on infrequent conversations between clinicians and patients</a:t>
            </a:r>
          </a:p>
          <a:p>
            <a:r>
              <a:rPr lang="en-US" sz="2800" dirty="0" smtClean="0"/>
              <a:t>Some questionnaires; but many feel they are outdated</a:t>
            </a:r>
          </a:p>
          <a:p>
            <a:r>
              <a:rPr lang="en-US" sz="2800" dirty="0" smtClean="0"/>
              <a:t>Need More Data!!!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3378200"/>
            <a:ext cx="45720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1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Text Classification with </a:t>
            </a:r>
            <a:r>
              <a:rPr lang="en-US" sz="3600" dirty="0" err="1" smtClean="0"/>
              <a:t>Reddit</a:t>
            </a:r>
            <a:r>
              <a:rPr lang="en-US" sz="3600" dirty="0" smtClean="0"/>
              <a:t> Posts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600201"/>
            <a:ext cx="7518400" cy="3581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Methods:</a:t>
            </a:r>
          </a:p>
          <a:p>
            <a:pPr lvl="1"/>
            <a:r>
              <a:rPr lang="en-US" dirty="0" smtClean="0"/>
              <a:t>PRAW for web-scraping </a:t>
            </a:r>
            <a:r>
              <a:rPr lang="en-US" dirty="0" err="1"/>
              <a:t>R</a:t>
            </a:r>
            <a:r>
              <a:rPr lang="en-US" dirty="0" err="1" smtClean="0"/>
              <a:t>eddit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Multinomial Naïve Bayes classification</a:t>
            </a:r>
          </a:p>
          <a:p>
            <a:pPr lvl="1"/>
            <a:r>
              <a:rPr lang="en-US" dirty="0" smtClean="0"/>
              <a:t>Deep neural networks</a:t>
            </a:r>
          </a:p>
          <a:p>
            <a:pPr lvl="1"/>
            <a:r>
              <a:rPr lang="en-US" dirty="0" smtClean="0"/>
              <a:t>Feature Extraction</a:t>
            </a:r>
          </a:p>
          <a:p>
            <a:pPr lvl="1"/>
            <a:r>
              <a:rPr lang="en-US" dirty="0" smtClean="0"/>
              <a:t>Count </a:t>
            </a:r>
            <a:r>
              <a:rPr lang="en-US" dirty="0" err="1" smtClean="0"/>
              <a:t>Vectorization</a:t>
            </a:r>
            <a:endParaRPr lang="en-US" dirty="0" smtClean="0"/>
          </a:p>
          <a:p>
            <a:pPr lvl="1"/>
            <a:r>
              <a:rPr lang="en-US" dirty="0" smtClean="0"/>
              <a:t>TF-IDF </a:t>
            </a:r>
            <a:r>
              <a:rPr lang="en-US" dirty="0" err="1" smtClean="0"/>
              <a:t>Vectorization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3302000"/>
            <a:ext cx="3708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9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RESULTS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Mental Health Risk / Non-Mental Health Risk Classifier</a:t>
            </a:r>
          </a:p>
          <a:p>
            <a:pPr lvl="1"/>
            <a:r>
              <a:rPr lang="en-US" dirty="0" smtClean="0"/>
              <a:t>Precision:  0.76</a:t>
            </a:r>
          </a:p>
          <a:p>
            <a:pPr lvl="1"/>
            <a:r>
              <a:rPr lang="en-US" dirty="0" smtClean="0"/>
              <a:t>Recall:  0.78</a:t>
            </a:r>
          </a:p>
          <a:p>
            <a:pPr lvl="1"/>
            <a:r>
              <a:rPr lang="en-US" dirty="0" smtClean="0"/>
              <a:t>Accuracy:  0.77</a:t>
            </a:r>
          </a:p>
          <a:p>
            <a:pPr lvl="1"/>
            <a:r>
              <a:rPr lang="en-US" dirty="0" smtClean="0"/>
              <a:t>F1 Score:  0.77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400" y="3124200"/>
            <a:ext cx="48514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5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>
                <a:solidFill>
                  <a:prstClr val="black"/>
                </a:solidFill>
              </a:rPr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/>
            <a:r>
              <a:rPr lang="en-US" sz="5400" dirty="0" smtClean="0">
                <a:solidFill>
                  <a:prstClr val="black"/>
                </a:solidFill>
              </a:rPr>
              <a:t>Suicide Risk Classifier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Accuracy:  0.66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Precision:  0.64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Recall:  0.77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F1 Score:  </a:t>
            </a:r>
            <a:r>
              <a:rPr lang="en-US" dirty="0" smtClean="0">
                <a:solidFill>
                  <a:prstClr val="black"/>
                </a:solidFill>
              </a:rPr>
              <a:t>0.70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717800"/>
            <a:ext cx="35687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4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700"/>
            <a:ext cx="8229600" cy="53721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"anxiety”</a:t>
            </a:r>
          </a:p>
          <a:p>
            <a:pPr lvl="2"/>
            <a:r>
              <a:rPr lang="en-US" dirty="0" smtClean="0"/>
              <a:t>Higher use contributed to more non-suicidal posts</a:t>
            </a:r>
          </a:p>
          <a:p>
            <a:r>
              <a:rPr lang="en-US" dirty="0" smtClean="0"/>
              <a:t> "suicide</a:t>
            </a:r>
          </a:p>
          <a:p>
            <a:r>
              <a:rPr lang="en-US" dirty="0"/>
              <a:t> </a:t>
            </a:r>
            <a:r>
              <a:rPr lang="en-US" dirty="0" smtClean="0"/>
              <a:t>"life”</a:t>
            </a:r>
          </a:p>
          <a:p>
            <a:r>
              <a:rPr lang="en-US" dirty="0" smtClean="0"/>
              <a:t> "die”</a:t>
            </a:r>
          </a:p>
          <a:p>
            <a:r>
              <a:rPr lang="en-US" dirty="0" smtClean="0"/>
              <a:t> "kill”</a:t>
            </a:r>
          </a:p>
          <a:p>
            <a:r>
              <a:rPr lang="en-US" dirty="0" smtClean="0"/>
              <a:t> "anymore”</a:t>
            </a:r>
          </a:p>
          <a:p>
            <a:r>
              <a:rPr lang="en-US" dirty="0" smtClean="0"/>
              <a:t> Post Length </a:t>
            </a:r>
          </a:p>
          <a:p>
            <a:pPr lvl="2"/>
            <a:r>
              <a:rPr lang="en-US" dirty="0" smtClean="0"/>
              <a:t>shorter contributed to more suicidal posts</a:t>
            </a:r>
          </a:p>
          <a:p>
            <a:r>
              <a:rPr lang="en-US" dirty="0" smtClean="0"/>
              <a:t> "live”</a:t>
            </a:r>
          </a:p>
          <a:p>
            <a:r>
              <a:rPr lang="en-US" dirty="0" smtClean="0"/>
              <a:t> "fuck”</a:t>
            </a:r>
          </a:p>
          <a:p>
            <a:r>
              <a:rPr lang="en-US" dirty="0" smtClean="0"/>
              <a:t> Percentage Absolutist Words used </a:t>
            </a:r>
          </a:p>
          <a:p>
            <a:pPr lvl="2"/>
            <a:r>
              <a:rPr lang="en-US" dirty="0" smtClean="0"/>
              <a:t>Higher percentage contributed to more suicidal posts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1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Clinicians can utilize to identify/diagnose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Clinicians can track progress</a:t>
            </a:r>
          </a:p>
          <a:p>
            <a:pPr lvl="1"/>
            <a:r>
              <a:rPr lang="en-US" dirty="0" smtClean="0"/>
              <a:t>New medications</a:t>
            </a:r>
          </a:p>
          <a:p>
            <a:pPr marL="457200" lvl="1" indent="0">
              <a:buNone/>
            </a:pPr>
            <a:endParaRPr lang="en-US" dirty="0"/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Can also be used by family members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Parents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spouses</a:t>
            </a:r>
            <a:endParaRPr lang="en-US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042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59362"/>
          </a:xfrm>
        </p:spPr>
        <p:txBody>
          <a:bodyPr>
            <a:normAutofit/>
          </a:bodyPr>
          <a:lstStyle/>
          <a:p>
            <a:r>
              <a:rPr lang="en-US" dirty="0" smtClean="0"/>
              <a:t>More data!</a:t>
            </a:r>
          </a:p>
          <a:p>
            <a:pPr lvl="1"/>
            <a:r>
              <a:rPr lang="en-US" dirty="0" smtClean="0"/>
              <a:t>My measly computer couldn’t handle that much text data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Better data!</a:t>
            </a:r>
          </a:p>
          <a:p>
            <a:pPr lvl="1"/>
            <a:r>
              <a:rPr lang="en-US" dirty="0" smtClean="0"/>
              <a:t>Relying on </a:t>
            </a:r>
            <a:r>
              <a:rPr lang="en-US" dirty="0" err="1" smtClean="0"/>
              <a:t>redditors</a:t>
            </a:r>
            <a:r>
              <a:rPr lang="en-US" dirty="0" smtClean="0"/>
              <a:t> to self-diagnose themselves by posting in suicide/depression/anxiety forums is not reliable!</a:t>
            </a:r>
          </a:p>
          <a:p>
            <a:pPr lvl="1"/>
            <a:r>
              <a:rPr lang="en-US" dirty="0" smtClean="0"/>
              <a:t>Control forums used: cannot rule out that these </a:t>
            </a:r>
            <a:r>
              <a:rPr lang="en-US" dirty="0" err="1" smtClean="0"/>
              <a:t>redditors</a:t>
            </a:r>
            <a:r>
              <a:rPr lang="en-US" dirty="0" smtClean="0"/>
              <a:t> are also in fact suffering from mental illness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607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PRIVACY!!! 	</a:t>
            </a:r>
          </a:p>
          <a:p>
            <a:pPr lvl="1"/>
            <a:r>
              <a:rPr lang="en-US" dirty="0" smtClean="0"/>
              <a:t>Ensure that text is not being used improperly</a:t>
            </a:r>
          </a:p>
          <a:p>
            <a:pPr lvl="1"/>
            <a:r>
              <a:rPr lang="en-US" dirty="0" smtClean="0"/>
              <a:t>Especially if future data utilizes unpublished texts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3429000"/>
            <a:ext cx="61722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8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260</Words>
  <Application>Microsoft Macintosh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Mental Health Risk Text Classifier Can Text Data Identify Risk?</vt:lpstr>
      <vt:lpstr>The Problem</vt:lpstr>
      <vt:lpstr>Text Classification with Reddit Posts</vt:lpstr>
      <vt:lpstr>RESULTS</vt:lpstr>
      <vt:lpstr>RESULTS</vt:lpstr>
      <vt:lpstr>IMPORTANT FEATURES</vt:lpstr>
      <vt:lpstr>RECOMMENDATIONS</vt:lpstr>
      <vt:lpstr>FUTURE WORK</vt:lpstr>
      <vt:lpstr>FUTURE WORK CONTINUED</vt:lpstr>
      <vt:lpstr>QUESTIONS?</vt:lpstr>
    </vt:vector>
  </TitlesOfParts>
  <Company>Mount Sinai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Risk Text Classifier Can Text Data Identify Risk?</dc:title>
  <dc:creator>Leah Pilossoph</dc:creator>
  <cp:lastModifiedBy>Leah Pilossoph</cp:lastModifiedBy>
  <cp:revision>6</cp:revision>
  <dcterms:created xsi:type="dcterms:W3CDTF">2019-04-24T06:01:11Z</dcterms:created>
  <dcterms:modified xsi:type="dcterms:W3CDTF">2019-04-24T14:33:22Z</dcterms:modified>
</cp:coreProperties>
</file>