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43891200" cy="51206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4140797" y="31477212"/>
            <a:ext cx="15609606" cy="198705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1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4140797" y="26031413"/>
            <a:ext cx="15609606" cy="567324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quarter" idx="13"/>
          </p:nvPr>
        </p:nvSpPr>
        <p:spPr>
          <a:xfrm>
            <a:off x="12246428" y="21986421"/>
            <a:ext cx="19398345" cy="14548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4661749" y="22990436"/>
            <a:ext cx="14555345" cy="8808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4140797" y="32007635"/>
            <a:ext cx="15609606" cy="212169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4140797" y="34148273"/>
            <a:ext cx="15609606" cy="16859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4140797" y="26798119"/>
            <a:ext cx="15609606" cy="492536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22267643" y="22939451"/>
            <a:ext cx="7956353" cy="12256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667205" y="22933605"/>
            <a:ext cx="7956353" cy="5948322"/>
          </a:xfrm>
          <a:prstGeom prst="rect">
            <a:avLst/>
          </a:prstGeom>
        </p:spPr>
        <p:txBody>
          <a:bodyPr/>
          <a:lstStyle>
            <a:lvl1pPr>
              <a:defRPr sz="34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3667205" y="29033475"/>
            <a:ext cx="7956353" cy="613775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3667205" y="25850934"/>
            <a:ext cx="16556790" cy="9377130"/>
          </a:xfrm>
          <a:prstGeom prst="rect">
            <a:avLst/>
          </a:prstGeom>
        </p:spPr>
        <p:txBody>
          <a:bodyPr anchor="ctr"/>
          <a:lstStyle>
            <a:lvl1pPr marL="2500312" indent="-2500312" algn="l">
              <a:spcBef>
                <a:spcPts val="25200"/>
              </a:spcBef>
              <a:buSzPct val="145000"/>
              <a:buChar char="•"/>
              <a:defRPr sz="18000"/>
            </a:lvl1pPr>
            <a:lvl2pPr marL="2944812" indent="-2500312" algn="l">
              <a:spcBef>
                <a:spcPts val="25200"/>
              </a:spcBef>
              <a:buSzPct val="145000"/>
              <a:buChar char="•"/>
              <a:defRPr sz="18000"/>
            </a:lvl2pPr>
            <a:lvl3pPr marL="3389312" indent="-2500312" algn="l">
              <a:spcBef>
                <a:spcPts val="25200"/>
              </a:spcBef>
              <a:buSzPct val="145000"/>
              <a:buChar char="•"/>
              <a:defRPr sz="18000"/>
            </a:lvl3pPr>
            <a:lvl4pPr marL="3833812" indent="-2500312" algn="l">
              <a:spcBef>
                <a:spcPts val="25200"/>
              </a:spcBef>
              <a:buSzPct val="145000"/>
              <a:buChar char="•"/>
              <a:defRPr sz="18000"/>
            </a:lvl4pPr>
            <a:lvl5pPr marL="4278312" indent="-2500312" algn="l">
              <a:spcBef>
                <a:spcPts val="25200"/>
              </a:spcBef>
              <a:buSzPct val="145000"/>
              <a:buChar char="•"/>
              <a:defRPr sz="1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22267643" y="25850934"/>
            <a:ext cx="7956352" cy="93771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3667205" y="25850934"/>
            <a:ext cx="7956353" cy="9377130"/>
          </a:xfrm>
          <a:prstGeom prst="rect">
            <a:avLst/>
          </a:prstGeom>
        </p:spPr>
        <p:txBody>
          <a:bodyPr anchor="ctr"/>
          <a:lstStyle>
            <a:lvl1pPr marL="1836964" indent="-1836964" algn="l">
              <a:spcBef>
                <a:spcPts val="19200"/>
              </a:spcBef>
              <a:buSzPct val="145000"/>
              <a:buChar char="•"/>
              <a:defRPr sz="15000"/>
            </a:lvl1pPr>
            <a:lvl2pPr marL="2179864" indent="-1836964" algn="l">
              <a:spcBef>
                <a:spcPts val="19200"/>
              </a:spcBef>
              <a:buSzPct val="145000"/>
              <a:buChar char="•"/>
              <a:defRPr sz="15000"/>
            </a:lvl2pPr>
            <a:lvl3pPr marL="2522764" indent="-1836964" algn="l">
              <a:spcBef>
                <a:spcPts val="19200"/>
              </a:spcBef>
              <a:buSzPct val="145000"/>
              <a:buChar char="•"/>
              <a:defRPr sz="15000"/>
            </a:lvl3pPr>
            <a:lvl4pPr marL="2865664" indent="-1836964" algn="l">
              <a:spcBef>
                <a:spcPts val="19200"/>
              </a:spcBef>
              <a:buSzPct val="145000"/>
              <a:buChar char="•"/>
              <a:defRPr sz="15000"/>
            </a:lvl4pPr>
            <a:lvl5pPr marL="3208564" indent="-1836964" algn="l">
              <a:spcBef>
                <a:spcPts val="19200"/>
              </a:spcBef>
              <a:buSzPct val="145000"/>
              <a:buChar char="•"/>
              <a:defRPr sz="1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3667205" y="23880790"/>
            <a:ext cx="16556790" cy="10760020"/>
          </a:xfrm>
          <a:prstGeom prst="rect">
            <a:avLst/>
          </a:prstGeom>
        </p:spPr>
        <p:txBody>
          <a:bodyPr anchor="ctr"/>
          <a:lstStyle>
            <a:lvl1pPr marL="2500312" indent="-2500312" algn="l">
              <a:spcBef>
                <a:spcPts val="25200"/>
              </a:spcBef>
              <a:buSzPct val="145000"/>
              <a:buChar char="•"/>
              <a:defRPr sz="18000"/>
            </a:lvl1pPr>
            <a:lvl2pPr marL="2944812" indent="-2500312" algn="l">
              <a:spcBef>
                <a:spcPts val="25200"/>
              </a:spcBef>
              <a:buSzPct val="145000"/>
              <a:buChar char="•"/>
              <a:defRPr sz="18000"/>
            </a:lvl2pPr>
            <a:lvl3pPr marL="3389312" indent="-2500312" algn="l">
              <a:spcBef>
                <a:spcPts val="25200"/>
              </a:spcBef>
              <a:buSzPct val="145000"/>
              <a:buChar char="•"/>
              <a:defRPr sz="18000"/>
            </a:lvl3pPr>
            <a:lvl4pPr marL="3833812" indent="-2500312" algn="l">
              <a:spcBef>
                <a:spcPts val="25200"/>
              </a:spcBef>
              <a:buSzPct val="145000"/>
              <a:buChar char="•"/>
              <a:defRPr sz="18000"/>
            </a:lvl4pPr>
            <a:lvl5pPr marL="4278312" indent="-2500312" algn="l">
              <a:spcBef>
                <a:spcPts val="25200"/>
              </a:spcBef>
              <a:buSzPct val="145000"/>
              <a:buChar char="•"/>
              <a:defRPr sz="1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22286586" y="29393405"/>
            <a:ext cx="7956353" cy="58157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22286586" y="22933605"/>
            <a:ext cx="7956353" cy="58157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3667205" y="22933605"/>
            <a:ext cx="7956353" cy="12275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4140797" y="24430157"/>
            <a:ext cx="15609606" cy="49253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4140797" y="29488124"/>
            <a:ext cx="15609606" cy="16859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1222915" y="35853205"/>
            <a:ext cx="1435267" cy="1502696"/>
          </a:xfrm>
          <a:prstGeom prst="rect">
            <a:avLst/>
          </a:prstGeom>
          <a:ln w="3175">
            <a:miter lim="400000"/>
          </a:ln>
        </p:spPr>
        <p:txBody>
          <a:bodyPr wrap="none" lIns="75774" tIns="75774" rIns="75774" bIns="75774">
            <a:spAutoFit/>
          </a:bodyPr>
          <a:lstStyle>
            <a:lvl1pPr>
              <a:defRPr b="0" sz="9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1" y="53201146"/>
            <a:ext cx="43891204" cy="53204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11993"/>
              </a:gs>
            </a:gsLst>
            <a:lin ang="16200000"/>
          </a:gra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27800"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-1" y="0"/>
            <a:ext cx="43891204" cy="11742135"/>
          </a:xfrm>
          <a:prstGeom prst="rect">
            <a:avLst/>
          </a:prstGeom>
          <a:gradFill>
            <a:gsLst>
              <a:gs pos="0">
                <a:srgbClr val="011993"/>
              </a:gs>
              <a:gs pos="100000">
                <a:srgbClr val="000000"/>
              </a:gs>
            </a:gsLst>
            <a:lin ang="16200000"/>
          </a:gra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20800"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21" name="Your Name followed by additional collaborators"/>
          <p:cNvSpPr txBox="1"/>
          <p:nvPr/>
        </p:nvSpPr>
        <p:spPr>
          <a:xfrm>
            <a:off x="5184704" y="12553598"/>
            <a:ext cx="33300848" cy="22005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b="0" sz="110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sz="12400">
                <a:solidFill>
                  <a:schemeClr val="accent4">
                    <a:hueOff val="-1109302"/>
                    <a:lumOff val="-6470"/>
                  </a:schemeClr>
                </a:solidFill>
              </a:rPr>
              <a:t>Your Name</a:t>
            </a:r>
            <a:r>
              <a:rPr sz="1240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>
                <a:latin typeface="Futura"/>
                <a:ea typeface="Futura"/>
                <a:cs typeface="Futura"/>
                <a:sym typeface="Futura"/>
              </a:rPr>
              <a:t>followed by additional collaborators</a:t>
            </a:r>
          </a:p>
        </p:txBody>
      </p:sp>
      <p:sp>
        <p:nvSpPr>
          <p:cNvPr id="122" name="Rectangle"/>
          <p:cNvSpPr/>
          <p:nvPr/>
        </p:nvSpPr>
        <p:spPr>
          <a:xfrm>
            <a:off x="1532298" y="32466853"/>
            <a:ext cx="19722281" cy="18659103"/>
          </a:xfrm>
          <a:prstGeom prst="rect">
            <a:avLst/>
          </a:prstGeom>
          <a:ln w="203200">
            <a:solidFill>
              <a:srgbClr val="0119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Questions? I’m here to talk!…"/>
          <p:cNvSpPr txBox="1"/>
          <p:nvPr/>
        </p:nvSpPr>
        <p:spPr>
          <a:xfrm>
            <a:off x="21494234" y="54052668"/>
            <a:ext cx="17285975" cy="3617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algn="r">
              <a:defRPr b="0" sz="10400">
                <a:latin typeface="Futura"/>
                <a:ea typeface="Futura"/>
                <a:cs typeface="Futura"/>
                <a:sym typeface="Futura"/>
              </a:defRPr>
            </a:pPr>
            <a:r>
              <a:t>Questions? I’m here to talk!</a:t>
            </a:r>
          </a:p>
          <a:p>
            <a:pPr algn="r">
              <a:defRPr b="0" sz="10400">
                <a:solidFill>
                  <a:schemeClr val="accent4">
                    <a:hueOff val="-1109302"/>
                    <a:lumOff val="-6470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@twitter_handle</a:t>
            </a:r>
          </a:p>
        </p:txBody>
      </p:sp>
      <p:sp>
        <p:nvSpPr>
          <p:cNvPr id="124" name="Head with Shoulders"/>
          <p:cNvSpPr/>
          <p:nvPr/>
        </p:nvSpPr>
        <p:spPr>
          <a:xfrm>
            <a:off x="39635469" y="54252604"/>
            <a:ext cx="3713792" cy="321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1394242" y="16374425"/>
            <a:ext cx="19998393" cy="15272357"/>
          </a:xfrm>
          <a:prstGeom prst="rect">
            <a:avLst/>
          </a:prstGeom>
          <a:ln w="203200">
            <a:solidFill>
              <a:srgbClr val="0119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22636619" y="16374425"/>
            <a:ext cx="19653631" cy="22073111"/>
          </a:xfrm>
          <a:prstGeom prst="rect">
            <a:avLst/>
          </a:prstGeom>
          <a:ln w="203200">
            <a:solidFill>
              <a:srgbClr val="0119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22636619" y="39266851"/>
            <a:ext cx="19653631" cy="11859105"/>
          </a:xfrm>
          <a:prstGeom prst="rect">
            <a:avLst/>
          </a:prstGeom>
          <a:ln w="203200">
            <a:solidFill>
              <a:srgbClr val="0119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Rectangle"/>
          <p:cNvSpPr/>
          <p:nvPr/>
        </p:nvSpPr>
        <p:spPr>
          <a:xfrm>
            <a:off x="1430698" y="16272825"/>
            <a:ext cx="20063536" cy="2700126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1601966" y="32535387"/>
            <a:ext cx="19582945" cy="2700125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22706287" y="39162349"/>
            <a:ext cx="19514294" cy="2700126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22706287" y="16272825"/>
            <a:ext cx="19514294" cy="2700126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32" name="Affiliation logos…"/>
          <p:cNvSpPr txBox="1"/>
          <p:nvPr/>
        </p:nvSpPr>
        <p:spPr>
          <a:xfrm>
            <a:off x="1430698" y="54052668"/>
            <a:ext cx="9952230" cy="3617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b="0" sz="10400">
                <a:latin typeface="Futura"/>
                <a:ea typeface="Futura"/>
                <a:cs typeface="Futura"/>
                <a:sym typeface="Futura"/>
              </a:defRPr>
            </a:pPr>
            <a:r>
              <a:t>Affiliation logos</a:t>
            </a:r>
          </a:p>
          <a:p>
            <a:pPr>
              <a:defRPr b="0" sz="10400">
                <a:latin typeface="Futura"/>
                <a:ea typeface="Futura"/>
                <a:cs typeface="Futura"/>
                <a:sym typeface="Futura"/>
              </a:defRPr>
            </a:pPr>
            <a:r>
              <a:t>go here</a:t>
            </a:r>
          </a:p>
        </p:txBody>
      </p:sp>
      <p:sp>
        <p:nvSpPr>
          <p:cNvPr id="133" name="Bell Curve"/>
          <p:cNvSpPr/>
          <p:nvPr/>
        </p:nvSpPr>
        <p:spPr>
          <a:xfrm>
            <a:off x="33944149" y="29623777"/>
            <a:ext cx="7229855" cy="7210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chemeClr val="accent4">
              <a:hueOff val="-1109302"/>
              <a:lumOff val="-6470"/>
            </a:schemeClr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Function Graph"/>
          <p:cNvSpPr/>
          <p:nvPr/>
        </p:nvSpPr>
        <p:spPr>
          <a:xfrm>
            <a:off x="23944168" y="20528666"/>
            <a:ext cx="7268870" cy="7220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chemeClr val="accent4">
              <a:hueOff val="-1109302"/>
              <a:lumOff val="-6470"/>
            </a:schemeClr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One sentence summary of the adjacent plot"/>
          <p:cNvSpPr txBox="1"/>
          <p:nvPr/>
        </p:nvSpPr>
        <p:spPr>
          <a:xfrm>
            <a:off x="33069932" y="20491673"/>
            <a:ext cx="8104072" cy="72948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One sentence summary of the adjacent plot</a:t>
            </a:r>
          </a:p>
        </p:txBody>
      </p:sp>
      <p:sp>
        <p:nvSpPr>
          <p:cNvPr id="136" name="One sentence summary of the adjacent plot"/>
          <p:cNvSpPr txBox="1"/>
          <p:nvPr/>
        </p:nvSpPr>
        <p:spPr>
          <a:xfrm>
            <a:off x="23944168" y="29992585"/>
            <a:ext cx="8104072" cy="72948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One sentence summary of the adjacent plot</a:t>
            </a:r>
          </a:p>
        </p:txBody>
      </p:sp>
      <p:sp>
        <p:nvSpPr>
          <p:cNvPr id="137" name="Four bullet points in this section…"/>
          <p:cNvSpPr txBox="1"/>
          <p:nvPr/>
        </p:nvSpPr>
        <p:spPr>
          <a:xfrm>
            <a:off x="2417814" y="19221054"/>
            <a:ext cx="17930226" cy="118491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Four bullet points in this section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Only fill in the relevant information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Try not to include a plot in this section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Highlight key points in your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138" name="The one take-away from your plots…"/>
          <p:cNvSpPr txBox="1"/>
          <p:nvPr/>
        </p:nvSpPr>
        <p:spPr>
          <a:xfrm>
            <a:off x="23135493" y="42191452"/>
            <a:ext cx="18655884" cy="84188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The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one</a:t>
            </a:r>
            <a:r>
              <a:t> take-away from your plots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Why</a:t>
            </a:r>
            <a:r>
              <a:t> this science is important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Where</a:t>
            </a:r>
            <a:r>
              <a:t> do you plan on going from here</a:t>
            </a:r>
          </a:p>
        </p:txBody>
      </p:sp>
      <p:sp>
        <p:nvSpPr>
          <p:cNvPr id="139" name="Remind the reader what you’re trying to address…"/>
          <p:cNvSpPr txBox="1"/>
          <p:nvPr/>
        </p:nvSpPr>
        <p:spPr>
          <a:xfrm>
            <a:off x="2417814" y="36279072"/>
            <a:ext cx="17930226" cy="13564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Remind the reader what you’re trying to address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Highlight the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three</a:t>
            </a:r>
            <a:r>
              <a:t> most important steps</a:t>
            </a:r>
          </a:p>
          <a:p>
            <a:pPr lvl="1" marL="16946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One bullet about your data set</a:t>
            </a:r>
          </a:p>
          <a:p>
            <a:pPr lvl="1" marL="16946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One bullet about the steps you took</a:t>
            </a:r>
          </a:p>
          <a:p>
            <a:pPr lvl="1" marL="16946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One bullet about the analysis</a:t>
            </a:r>
          </a:p>
        </p:txBody>
      </p:sp>
      <p:sp>
        <p:nvSpPr>
          <p:cNvPr id="140" name="Introduction"/>
          <p:cNvSpPr txBox="1"/>
          <p:nvPr/>
        </p:nvSpPr>
        <p:spPr>
          <a:xfrm>
            <a:off x="6540354" y="16591310"/>
            <a:ext cx="9706167" cy="206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41" name="Results"/>
          <p:cNvSpPr txBox="1"/>
          <p:nvPr/>
        </p:nvSpPr>
        <p:spPr>
          <a:xfrm>
            <a:off x="29644839" y="16591310"/>
            <a:ext cx="5637188" cy="206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42" name="Methodology"/>
          <p:cNvSpPr txBox="1"/>
          <p:nvPr/>
        </p:nvSpPr>
        <p:spPr>
          <a:xfrm>
            <a:off x="6059879" y="32853872"/>
            <a:ext cx="10805175" cy="206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43" name="Discussion &amp; Future Work"/>
          <p:cNvSpPr txBox="1"/>
          <p:nvPr/>
        </p:nvSpPr>
        <p:spPr>
          <a:xfrm>
            <a:off x="22834211" y="39530491"/>
            <a:ext cx="19258447" cy="1963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 sz="110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Discussion &amp; Future Work</a:t>
            </a:r>
          </a:p>
        </p:txBody>
      </p:sp>
      <p:sp>
        <p:nvSpPr>
          <p:cNvPr id="144" name="The TL;DR you want people to remember…"/>
          <p:cNvSpPr txBox="1"/>
          <p:nvPr/>
        </p:nvSpPr>
        <p:spPr>
          <a:xfrm>
            <a:off x="2966915" y="445237"/>
            <a:ext cx="37736429" cy="105896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b="0" sz="20800">
                <a:latin typeface="Futura"/>
                <a:ea typeface="Futura"/>
                <a:cs typeface="Futura"/>
                <a:sym typeface="Futura"/>
              </a:defRPr>
            </a:pPr>
            <a:r>
              <a:t>The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TL;DR</a:t>
            </a:r>
            <a:r>
              <a:t> you want people to remember </a:t>
            </a:r>
          </a:p>
          <a:p>
            <a:pPr>
              <a:defRPr b="0" sz="20800">
                <a:latin typeface="Futura"/>
                <a:ea typeface="Futura"/>
                <a:cs typeface="Futura"/>
                <a:sym typeface="Futura"/>
              </a:defRPr>
            </a:pPr>
            <a:r>
              <a:t>(or title if it’s not super long)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"/>
          <p:cNvSpPr/>
          <p:nvPr/>
        </p:nvSpPr>
        <p:spPr>
          <a:xfrm>
            <a:off x="26696659" y="3847327"/>
            <a:ext cx="16050619" cy="6470215"/>
          </a:xfrm>
          <a:prstGeom prst="rect">
            <a:avLst/>
          </a:prstGeom>
          <a:solidFill>
            <a:srgbClr val="9AEF92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Triangle"/>
          <p:cNvSpPr/>
          <p:nvPr/>
        </p:nvSpPr>
        <p:spPr>
          <a:xfrm flipH="1" rot="10800000">
            <a:off x="27887464" y="1874651"/>
            <a:ext cx="4927746" cy="10041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91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1159828" y="1874651"/>
            <a:ext cx="26727638" cy="10041626"/>
          </a:xfrm>
          <a:prstGeom prst="rect">
            <a:avLst/>
          </a:prstGeom>
          <a:solidFill>
            <a:srgbClr val="0091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20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The TL;DR you want people to remember (or title if it’s not super long)"/>
          <p:cNvSpPr txBox="1"/>
          <p:nvPr/>
        </p:nvSpPr>
        <p:spPr>
          <a:xfrm>
            <a:off x="809143" y="2790892"/>
            <a:ext cx="28686225" cy="8378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b="0" sz="19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/>
              <a:t>TL;DR</a:t>
            </a:r>
            <a:r>
              <a:t> you want people to remember (or title if it’s not super long)</a:t>
            </a:r>
          </a:p>
        </p:txBody>
      </p:sp>
      <p:sp>
        <p:nvSpPr>
          <p:cNvPr id="150" name="Rectangle"/>
          <p:cNvSpPr/>
          <p:nvPr/>
        </p:nvSpPr>
        <p:spPr>
          <a:xfrm>
            <a:off x="-228188" y="53930876"/>
            <a:ext cx="44119389" cy="4590724"/>
          </a:xfrm>
          <a:prstGeom prst="rect">
            <a:avLst/>
          </a:prstGeom>
          <a:solidFill>
            <a:srgbClr val="0091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20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Questions? I’m here to talk!…"/>
          <p:cNvSpPr txBox="1"/>
          <p:nvPr/>
        </p:nvSpPr>
        <p:spPr>
          <a:xfrm>
            <a:off x="19231467" y="54729825"/>
            <a:ext cx="18262521" cy="3130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algn="r">
              <a:defRPr sz="10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Questions? I’m here to talk!</a:t>
            </a:r>
          </a:p>
          <a:p>
            <a:pPr algn="r">
              <a:defRPr sz="10400">
                <a:solidFill>
                  <a:srgbClr val="9AEF9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@twitter_handle</a:t>
            </a:r>
          </a:p>
        </p:txBody>
      </p:sp>
      <p:sp>
        <p:nvSpPr>
          <p:cNvPr id="152" name="Head with Shoulders"/>
          <p:cNvSpPr/>
          <p:nvPr/>
        </p:nvSpPr>
        <p:spPr>
          <a:xfrm>
            <a:off x="38950369" y="54643228"/>
            <a:ext cx="3713792" cy="321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Affiliation logos…"/>
          <p:cNvSpPr txBox="1"/>
          <p:nvPr/>
        </p:nvSpPr>
        <p:spPr>
          <a:xfrm>
            <a:off x="809143" y="54442724"/>
            <a:ext cx="10509442" cy="3130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sz="10400">
                <a:latin typeface="Arial"/>
                <a:ea typeface="Arial"/>
                <a:cs typeface="Arial"/>
                <a:sym typeface="Arial"/>
              </a:defRPr>
            </a:pPr>
            <a:r>
              <a:t>Affiliation logos</a:t>
            </a:r>
          </a:p>
          <a:p>
            <a:pPr>
              <a:defRPr sz="10400">
                <a:latin typeface="Arial"/>
                <a:ea typeface="Arial"/>
                <a:cs typeface="Arial"/>
                <a:sym typeface="Arial"/>
              </a:defRPr>
            </a:pPr>
            <a:r>
              <a:t>go here</a:t>
            </a:r>
          </a:p>
        </p:txBody>
      </p:sp>
      <p:sp>
        <p:nvSpPr>
          <p:cNvPr id="154" name="Your name here…"/>
          <p:cNvSpPr txBox="1"/>
          <p:nvPr/>
        </p:nvSpPr>
        <p:spPr>
          <a:xfrm>
            <a:off x="31434116" y="4382925"/>
            <a:ext cx="10415928" cy="53990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sz="10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here</a:t>
            </a:r>
          </a:p>
          <a:p>
            <a:pPr>
              <a:defRPr b="0" sz="8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Collaborator</a:t>
            </a:r>
          </a:p>
          <a:p>
            <a:pPr>
              <a:defRPr b="0" sz="8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Collaborator</a:t>
            </a:r>
          </a:p>
          <a:p>
            <a:pPr>
              <a:defRPr b="0" sz="8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Collaborator</a:t>
            </a:r>
          </a:p>
        </p:txBody>
      </p:sp>
      <p:sp>
        <p:nvSpPr>
          <p:cNvPr id="155" name="Rectangle"/>
          <p:cNvSpPr/>
          <p:nvPr/>
        </p:nvSpPr>
        <p:spPr>
          <a:xfrm>
            <a:off x="1908766" y="33250419"/>
            <a:ext cx="26615288" cy="18503849"/>
          </a:xfrm>
          <a:prstGeom prst="rect">
            <a:avLst/>
          </a:prstGeom>
          <a:ln w="139700">
            <a:solidFill>
              <a:srgbClr val="0091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29515620" y="33284345"/>
            <a:ext cx="12264575" cy="18435997"/>
          </a:xfrm>
          <a:prstGeom prst="rect">
            <a:avLst/>
          </a:prstGeom>
          <a:ln w="139700">
            <a:solidFill>
              <a:srgbClr val="0091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1960798" y="13664126"/>
            <a:ext cx="19342101" cy="17802520"/>
          </a:xfrm>
          <a:prstGeom prst="rect">
            <a:avLst/>
          </a:prstGeom>
          <a:ln w="139700">
            <a:solidFill>
              <a:srgbClr val="0091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22434170" y="13664126"/>
            <a:ext cx="19347834" cy="17802520"/>
          </a:xfrm>
          <a:prstGeom prst="rect">
            <a:avLst/>
          </a:prstGeom>
          <a:ln w="139700">
            <a:solidFill>
              <a:srgbClr val="0091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1" name="Group"/>
          <p:cNvGrpSpPr/>
          <p:nvPr/>
        </p:nvGrpSpPr>
        <p:grpSpPr>
          <a:xfrm>
            <a:off x="1604433" y="14015790"/>
            <a:ext cx="11404641" cy="2522371"/>
            <a:chOff x="0" y="0"/>
            <a:chExt cx="11404639" cy="2522370"/>
          </a:xfrm>
        </p:grpSpPr>
        <p:sp>
          <p:nvSpPr>
            <p:cNvPr id="159" name="Rectangle"/>
            <p:cNvSpPr/>
            <p:nvPr/>
          </p:nvSpPr>
          <p:spPr>
            <a:xfrm>
              <a:off x="0" y="0"/>
              <a:ext cx="9953211" cy="2522371"/>
            </a:xfrm>
            <a:prstGeom prst="rect">
              <a:avLst/>
            </a:pr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" name="Triangle"/>
            <p:cNvSpPr/>
            <p:nvPr/>
          </p:nvSpPr>
          <p:spPr>
            <a:xfrm flipH="1" rot="10800000">
              <a:off x="9953210" y="0"/>
              <a:ext cx="1451430" cy="252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22187866" y="14015790"/>
            <a:ext cx="11404641" cy="2522371"/>
            <a:chOff x="0" y="0"/>
            <a:chExt cx="11404639" cy="2522370"/>
          </a:xfrm>
        </p:grpSpPr>
        <p:sp>
          <p:nvSpPr>
            <p:cNvPr id="162" name="Rectangle"/>
            <p:cNvSpPr/>
            <p:nvPr/>
          </p:nvSpPr>
          <p:spPr>
            <a:xfrm>
              <a:off x="0" y="0"/>
              <a:ext cx="9953211" cy="2522371"/>
            </a:xfrm>
            <a:prstGeom prst="rect">
              <a:avLst/>
            </a:pr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" name="Triangle"/>
            <p:cNvSpPr/>
            <p:nvPr/>
          </p:nvSpPr>
          <p:spPr>
            <a:xfrm flipH="1" rot="10800000">
              <a:off x="9953210" y="0"/>
              <a:ext cx="1451430" cy="252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29106370" y="33614323"/>
            <a:ext cx="11404641" cy="2522371"/>
            <a:chOff x="0" y="0"/>
            <a:chExt cx="11404639" cy="2522370"/>
          </a:xfrm>
        </p:grpSpPr>
        <p:sp>
          <p:nvSpPr>
            <p:cNvPr id="165" name="Rectangle"/>
            <p:cNvSpPr/>
            <p:nvPr/>
          </p:nvSpPr>
          <p:spPr>
            <a:xfrm>
              <a:off x="0" y="0"/>
              <a:ext cx="9953211" cy="2522371"/>
            </a:xfrm>
            <a:prstGeom prst="rect">
              <a:avLst/>
            </a:pr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Triangle"/>
            <p:cNvSpPr/>
            <p:nvPr/>
          </p:nvSpPr>
          <p:spPr>
            <a:xfrm flipH="1" rot="10800000">
              <a:off x="9953210" y="0"/>
              <a:ext cx="1451430" cy="252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1604433" y="33614323"/>
            <a:ext cx="11404641" cy="2522371"/>
            <a:chOff x="0" y="0"/>
            <a:chExt cx="11404639" cy="2522370"/>
          </a:xfrm>
        </p:grpSpPr>
        <p:sp>
          <p:nvSpPr>
            <p:cNvPr id="168" name="Rectangle"/>
            <p:cNvSpPr/>
            <p:nvPr/>
          </p:nvSpPr>
          <p:spPr>
            <a:xfrm>
              <a:off x="0" y="0"/>
              <a:ext cx="9953211" cy="2522371"/>
            </a:xfrm>
            <a:prstGeom prst="rect">
              <a:avLst/>
            </a:pr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Triangle"/>
            <p:cNvSpPr/>
            <p:nvPr/>
          </p:nvSpPr>
          <p:spPr>
            <a:xfrm flipH="1" rot="10800000">
              <a:off x="9953210" y="0"/>
              <a:ext cx="1451430" cy="252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71" name="Introduction"/>
          <p:cNvSpPr txBox="1"/>
          <p:nvPr/>
        </p:nvSpPr>
        <p:spPr>
          <a:xfrm>
            <a:off x="1838915" y="14275707"/>
            <a:ext cx="9792934" cy="2002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2" name="Methodology"/>
          <p:cNvSpPr txBox="1"/>
          <p:nvPr/>
        </p:nvSpPr>
        <p:spPr>
          <a:xfrm>
            <a:off x="22364320" y="14429557"/>
            <a:ext cx="9645346" cy="1854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73" name="Analysis"/>
          <p:cNvSpPr txBox="1"/>
          <p:nvPr/>
        </p:nvSpPr>
        <p:spPr>
          <a:xfrm>
            <a:off x="1890948" y="33961470"/>
            <a:ext cx="6955278" cy="2002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174" name="Discussion"/>
          <p:cNvSpPr txBox="1"/>
          <p:nvPr/>
        </p:nvSpPr>
        <p:spPr>
          <a:xfrm>
            <a:off x="29106370" y="33874240"/>
            <a:ext cx="8972271" cy="2002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175" name="Bell Curve"/>
          <p:cNvSpPr/>
          <p:nvPr/>
        </p:nvSpPr>
        <p:spPr>
          <a:xfrm>
            <a:off x="4259096" y="37681731"/>
            <a:ext cx="7963564" cy="794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9AEF92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Function Graph"/>
          <p:cNvSpPr/>
          <p:nvPr/>
        </p:nvSpPr>
        <p:spPr>
          <a:xfrm>
            <a:off x="18191844" y="37456756"/>
            <a:ext cx="7992045" cy="7939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rgbClr val="9AEF92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Scatter Graph"/>
          <p:cNvSpPr/>
          <p:nvPr/>
        </p:nvSpPr>
        <p:spPr>
          <a:xfrm>
            <a:off x="13009073" y="17113496"/>
            <a:ext cx="7273119" cy="7253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9AEF92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Four bullet points in this section…"/>
          <p:cNvSpPr txBox="1"/>
          <p:nvPr/>
        </p:nvSpPr>
        <p:spPr>
          <a:xfrm>
            <a:off x="2185541" y="17113496"/>
            <a:ext cx="10450784" cy="102795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Four bullet points in this section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Only fill in the relevant information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Maybe include a relevant intro plot</a:t>
            </a:r>
          </a:p>
        </p:txBody>
      </p:sp>
      <p:sp>
        <p:nvSpPr>
          <p:cNvPr id="179" name="Highlight key points in your one complimentary color"/>
          <p:cNvSpPr txBox="1"/>
          <p:nvPr/>
        </p:nvSpPr>
        <p:spPr>
          <a:xfrm>
            <a:off x="2185541" y="27837154"/>
            <a:ext cx="18767112" cy="28472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key points in your </a:t>
            </a:r>
            <a:r>
              <a:rPr b="1">
                <a:solidFill>
                  <a:srgbClr val="3D9293"/>
                </a:solidFill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180" name="Remind the reader what you’re trying to address…"/>
          <p:cNvSpPr txBox="1"/>
          <p:nvPr/>
        </p:nvSpPr>
        <p:spPr>
          <a:xfrm>
            <a:off x="23201376" y="17736333"/>
            <a:ext cx="17616578" cy="117660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Remind the reader what you’re trying to address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the </a:t>
            </a:r>
            <a:r>
              <a:rPr b="1">
                <a:solidFill>
                  <a:srgbClr val="009193"/>
                </a:solidFill>
              </a:rPr>
              <a:t>three</a:t>
            </a:r>
            <a:r>
              <a:t> most important steps</a:t>
            </a:r>
          </a:p>
          <a:p>
            <a:pPr lvl="1" marL="1694656" indent="-12501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your data set</a:t>
            </a:r>
          </a:p>
          <a:p>
            <a:pPr lvl="1" marL="1694656" indent="-12501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steps you took</a:t>
            </a:r>
          </a:p>
          <a:p>
            <a:pPr lvl="1" marL="1694656" indent="-12501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analysis</a:t>
            </a:r>
          </a:p>
        </p:txBody>
      </p:sp>
      <p:sp>
        <p:nvSpPr>
          <p:cNvPr id="181" name="The one take-away from your plots…"/>
          <p:cNvSpPr txBox="1"/>
          <p:nvPr/>
        </p:nvSpPr>
        <p:spPr>
          <a:xfrm>
            <a:off x="30794064" y="38200556"/>
            <a:ext cx="9707687" cy="117660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>
                <a:solidFill>
                  <a:srgbClr val="009193"/>
                </a:solidFill>
              </a:rPr>
              <a:t>one</a:t>
            </a:r>
            <a:r>
              <a:t> take-away from your plots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09193"/>
                </a:solidFill>
              </a:rPr>
              <a:t>Why</a:t>
            </a:r>
            <a:r>
              <a:t> this science is important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09193"/>
                </a:solidFill>
              </a:rPr>
              <a:t>Where</a:t>
            </a:r>
            <a:r>
              <a:t> do you plan on going from here</a:t>
            </a:r>
          </a:p>
        </p:txBody>
      </p:sp>
      <p:sp>
        <p:nvSpPr>
          <p:cNvPr id="182" name="One sentence summary of the above plot"/>
          <p:cNvSpPr txBox="1"/>
          <p:nvPr/>
        </p:nvSpPr>
        <p:spPr>
          <a:xfrm>
            <a:off x="2977858" y="46966354"/>
            <a:ext cx="11736735" cy="38500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183" name="One sentence summary of the above plot"/>
          <p:cNvSpPr txBox="1"/>
          <p:nvPr/>
        </p:nvSpPr>
        <p:spPr>
          <a:xfrm>
            <a:off x="17333009" y="46966354"/>
            <a:ext cx="11736735" cy="38500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8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"/>
          <p:cNvSpPr/>
          <p:nvPr/>
        </p:nvSpPr>
        <p:spPr>
          <a:xfrm>
            <a:off x="-1" y="29113396"/>
            <a:ext cx="15346176" cy="1886858"/>
          </a:xfrm>
          <a:prstGeom prst="roundRect">
            <a:avLst>
              <a:gd name="adj" fmla="val 11538"/>
            </a:avLst>
          </a:prstGeom>
          <a:solidFill>
            <a:srgbClr val="AFFAFD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-2" y="-2"/>
            <a:ext cx="43891204" cy="28682855"/>
          </a:xfrm>
          <a:prstGeom prst="rect">
            <a:avLst/>
          </a:prstGeom>
          <a:solidFill>
            <a:schemeClr val="accent1">
              <a:hueOff val="373667"/>
              <a:lumOff val="-17254"/>
            </a:schemeClr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Rounded Rectangle"/>
          <p:cNvSpPr/>
          <p:nvPr/>
        </p:nvSpPr>
        <p:spPr>
          <a:xfrm>
            <a:off x="16849767" y="14837280"/>
            <a:ext cx="26618888" cy="1893095"/>
          </a:xfrm>
          <a:prstGeom prst="roundRect">
            <a:avLst>
              <a:gd name="adj" fmla="val 11500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-19893" y="49236486"/>
            <a:ext cx="43891204" cy="9285114"/>
          </a:xfrm>
          <a:prstGeom prst="rect">
            <a:avLst/>
          </a:prstGeom>
          <a:solidFill>
            <a:schemeClr val="accent1">
              <a:hueOff val="373667"/>
              <a:lumOff val="-17254"/>
            </a:schemeClr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The TL;DR you want people to remember (or title if it’s not super long)"/>
          <p:cNvSpPr txBox="1"/>
          <p:nvPr/>
        </p:nvSpPr>
        <p:spPr>
          <a:xfrm>
            <a:off x="521675" y="844027"/>
            <a:ext cx="37860261" cy="10971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b="0" sz="208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solidFill>
                  <a:srgbClr val="FFFFFF"/>
                </a:solidFill>
              </a:rPr>
              <a:t>The </a:t>
            </a:r>
            <a:r>
              <a:rPr>
                <a:solidFill>
                  <a:srgbClr val="AFFAFD"/>
                </a:solidFill>
                <a:latin typeface="Avenir Heavy"/>
                <a:ea typeface="Avenir Heavy"/>
                <a:cs typeface="Avenir Heavy"/>
                <a:sym typeface="Avenir Heavy"/>
              </a:rPr>
              <a:t>TL;DR</a:t>
            </a:r>
            <a:r>
              <a:t> </a:t>
            </a:r>
            <a:r>
              <a:rPr>
                <a:solidFill>
                  <a:srgbClr val="FFFFFF"/>
                </a:solidFill>
              </a:rPr>
              <a:t>you want people to remember (or title if it’s not super long)</a:t>
            </a:r>
          </a:p>
        </p:txBody>
      </p:sp>
      <p:sp>
        <p:nvSpPr>
          <p:cNvPr id="190" name="Rounded Rectangle"/>
          <p:cNvSpPr/>
          <p:nvPr/>
        </p:nvSpPr>
        <p:spPr>
          <a:xfrm>
            <a:off x="10835480" y="12566829"/>
            <a:ext cx="30895346" cy="2234166"/>
          </a:xfrm>
          <a:prstGeom prst="roundRect">
            <a:avLst>
              <a:gd name="adj" fmla="val 9745"/>
            </a:avLst>
          </a:prstGeom>
          <a:solidFill>
            <a:srgbClr val="AFFAFD"/>
          </a:solidFill>
          <a:ln w="12700">
            <a:solidFill>
              <a:schemeClr val="accent1">
                <a:hueOff val="373667"/>
                <a:lumOff val="-17254"/>
              </a:schemeClr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Rounded Rectangle"/>
          <p:cNvSpPr/>
          <p:nvPr/>
        </p:nvSpPr>
        <p:spPr>
          <a:xfrm>
            <a:off x="-2" y="14837280"/>
            <a:ext cx="15346177" cy="1886858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Circle"/>
          <p:cNvSpPr/>
          <p:nvPr/>
        </p:nvSpPr>
        <p:spPr>
          <a:xfrm>
            <a:off x="37175398" y="10753791"/>
            <a:ext cx="5860242" cy="5860242"/>
          </a:xfrm>
          <a:prstGeom prst="ellipse">
            <a:avLst/>
          </a:prstGeom>
          <a:solidFill>
            <a:srgbClr val="AFFAFD"/>
          </a:solidFill>
          <a:ln w="12700">
            <a:solidFill>
              <a:schemeClr val="accent1">
                <a:hueOff val="373667"/>
                <a:lumOff val="-17254"/>
              </a:schemeClr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Affiliation…"/>
          <p:cNvSpPr txBox="1"/>
          <p:nvPr/>
        </p:nvSpPr>
        <p:spPr>
          <a:xfrm>
            <a:off x="36980770" y="12046036"/>
            <a:ext cx="6249497" cy="3275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b="0" sz="90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Affiliation</a:t>
            </a:r>
          </a:p>
          <a:p>
            <a:pPr>
              <a:defRPr b="0" sz="90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Logo</a:t>
            </a:r>
          </a:p>
        </p:txBody>
      </p:sp>
      <p:sp>
        <p:nvSpPr>
          <p:cNvPr id="194" name="Your name and additional collaborators"/>
          <p:cNvSpPr txBox="1"/>
          <p:nvPr/>
        </p:nvSpPr>
        <p:spPr>
          <a:xfrm>
            <a:off x="11280491" y="12604837"/>
            <a:ext cx="21330220" cy="21581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algn="l">
              <a:defRPr b="0" sz="116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10000"/>
              <a:t>Your name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8600">
                <a:latin typeface="Avenir Book"/>
                <a:ea typeface="Avenir Book"/>
                <a:cs typeface="Avenir Book"/>
                <a:sym typeface="Avenir Book"/>
              </a:rPr>
              <a:t>and additional collaborators</a:t>
            </a:r>
          </a:p>
        </p:txBody>
      </p:sp>
      <p:sp>
        <p:nvSpPr>
          <p:cNvPr id="195" name="Line"/>
          <p:cNvSpPr/>
          <p:nvPr/>
        </p:nvSpPr>
        <p:spPr>
          <a:xfrm flipV="1">
            <a:off x="31999150" y="49902491"/>
            <a:ext cx="1" cy="8193721"/>
          </a:xfrm>
          <a:prstGeom prst="line">
            <a:avLst/>
          </a:prstGeom>
          <a:ln w="1397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Questions? I’m here to talk!…"/>
          <p:cNvSpPr txBox="1"/>
          <p:nvPr/>
        </p:nvSpPr>
        <p:spPr>
          <a:xfrm>
            <a:off x="31999150" y="49728319"/>
            <a:ext cx="11766750" cy="4533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b="0" sz="84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Questions? I’m here to talk!</a:t>
            </a:r>
          </a:p>
          <a:p>
            <a:pPr>
              <a:defRPr b="0" sz="8400">
                <a:solidFill>
                  <a:srgbClr val="AFFAFD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@twitter_handle</a:t>
            </a:r>
          </a:p>
        </p:txBody>
      </p:sp>
      <p:sp>
        <p:nvSpPr>
          <p:cNvPr id="197" name="Head with Shoulders"/>
          <p:cNvSpPr/>
          <p:nvPr/>
        </p:nvSpPr>
        <p:spPr>
          <a:xfrm>
            <a:off x="36025629" y="54878673"/>
            <a:ext cx="3713792" cy="321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16097970" y="15181731"/>
            <a:ext cx="1" cy="12823444"/>
          </a:xfrm>
          <a:prstGeom prst="line">
            <a:avLst/>
          </a:prstGeom>
          <a:ln w="1397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Introduction"/>
          <p:cNvSpPr txBox="1"/>
          <p:nvPr/>
        </p:nvSpPr>
        <p:spPr>
          <a:xfrm>
            <a:off x="521675" y="14613215"/>
            <a:ext cx="9206752" cy="229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>
                <a:solidFill>
                  <a:schemeClr val="accent1">
                    <a:hueOff val="373667"/>
                    <a:lumOff val="-17254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00" name="Methodology"/>
          <p:cNvSpPr txBox="1"/>
          <p:nvPr/>
        </p:nvSpPr>
        <p:spPr>
          <a:xfrm>
            <a:off x="17210120" y="14613215"/>
            <a:ext cx="10137459" cy="229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>
                <a:solidFill>
                  <a:schemeClr val="accent1">
                    <a:hueOff val="373667"/>
                    <a:lumOff val="-17254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01" name="Results"/>
          <p:cNvSpPr txBox="1"/>
          <p:nvPr/>
        </p:nvSpPr>
        <p:spPr>
          <a:xfrm>
            <a:off x="521675" y="28907900"/>
            <a:ext cx="5386287" cy="22978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>
                <a:solidFill>
                  <a:schemeClr val="accent1">
                    <a:hueOff val="373667"/>
                    <a:lumOff val="-17254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-19893" y="49902491"/>
            <a:ext cx="31374974" cy="1886858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Discussion &amp; Future Work"/>
          <p:cNvSpPr txBox="1"/>
          <p:nvPr/>
        </p:nvSpPr>
        <p:spPr>
          <a:xfrm>
            <a:off x="212969" y="49696994"/>
            <a:ext cx="19583109" cy="229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>
                <a:solidFill>
                  <a:schemeClr val="accent1">
                    <a:hueOff val="373667"/>
                    <a:lumOff val="-17254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Discussion &amp; Future Work </a:t>
            </a:r>
          </a:p>
        </p:txBody>
      </p:sp>
      <p:sp>
        <p:nvSpPr>
          <p:cNvPr id="204" name="Four bullet points in this section…"/>
          <p:cNvSpPr txBox="1"/>
          <p:nvPr/>
        </p:nvSpPr>
        <p:spPr>
          <a:xfrm>
            <a:off x="521675" y="17439872"/>
            <a:ext cx="14824500" cy="10375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Four bullet points in this section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Only fill in the relevant information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Highlight key points in your </a:t>
            </a:r>
            <a:r>
              <a:rPr>
                <a:solidFill>
                  <a:srgbClr val="AFFAFD"/>
                </a:solidFill>
                <a:latin typeface="Avenir Heavy"/>
                <a:ea typeface="Avenir Heavy"/>
                <a:cs typeface="Avenir Heavy"/>
                <a:sym typeface="Avenir Heavy"/>
              </a:rPr>
              <a:t>one</a:t>
            </a:r>
            <a:r>
              <a:t> complimentary color</a:t>
            </a:r>
          </a:p>
        </p:txBody>
      </p:sp>
      <p:sp>
        <p:nvSpPr>
          <p:cNvPr id="205" name="Remind the reader what you’re trying to address…"/>
          <p:cNvSpPr txBox="1"/>
          <p:nvPr/>
        </p:nvSpPr>
        <p:spPr>
          <a:xfrm>
            <a:off x="17210120" y="18316172"/>
            <a:ext cx="25898180" cy="86224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Remind the reader what you’re trying to address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Highlight the </a:t>
            </a:r>
            <a:r>
              <a:rPr>
                <a:solidFill>
                  <a:srgbClr val="AFFAFD"/>
                </a:solidFill>
                <a:latin typeface="Avenir Heavy"/>
                <a:ea typeface="Avenir Heavy"/>
                <a:cs typeface="Avenir Heavy"/>
                <a:sym typeface="Avenir Heavy"/>
              </a:rPr>
              <a:t>three</a:t>
            </a:r>
            <a:r>
              <a:t> most important steps</a:t>
            </a:r>
          </a:p>
          <a:p>
            <a:pPr lvl="1" marL="1691782" indent="-1247282" algn="l">
              <a:lnSpc>
                <a:spcPct val="120000"/>
              </a:lnSpc>
              <a:buClr>
                <a:srgbClr val="FFFFFF"/>
              </a:buClr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One bullet about your data set</a:t>
            </a:r>
          </a:p>
          <a:p>
            <a:pPr lvl="1" marL="1691782" indent="-1247282" algn="l">
              <a:lnSpc>
                <a:spcPct val="120000"/>
              </a:lnSpc>
              <a:buClr>
                <a:srgbClr val="FFFFFF"/>
              </a:buClr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One bullet about the steps you took</a:t>
            </a:r>
          </a:p>
          <a:p>
            <a:pPr lvl="1" marL="1691782" indent="-1247282" algn="l">
              <a:lnSpc>
                <a:spcPct val="120000"/>
              </a:lnSpc>
              <a:buClr>
                <a:srgbClr val="FFFFFF"/>
              </a:buClr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One bullet about the analysis</a:t>
            </a:r>
          </a:p>
        </p:txBody>
      </p:sp>
      <p:sp>
        <p:nvSpPr>
          <p:cNvPr id="206" name="The one take-away from your plots…"/>
          <p:cNvSpPr txBox="1"/>
          <p:nvPr/>
        </p:nvSpPr>
        <p:spPr>
          <a:xfrm>
            <a:off x="776031" y="51661133"/>
            <a:ext cx="30504179" cy="64350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1525208" anchor="ctr"/>
          <a:lstStyle/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</a:t>
            </a:r>
            <a:r>
              <a:rPr>
                <a:solidFill>
                  <a:srgbClr val="AFFAFD"/>
                </a:solidFill>
                <a:latin typeface="Avenir Heavy"/>
                <a:ea typeface="Avenir Heavy"/>
                <a:cs typeface="Avenir Heavy"/>
                <a:sym typeface="Avenir Heavy"/>
              </a:rPr>
              <a:t>one</a:t>
            </a:r>
            <a:r>
              <a:t> take-away from your plots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solidFill>
                  <a:srgbClr val="AFFAFD"/>
                </a:solidFill>
                <a:latin typeface="Avenir Heavy"/>
                <a:ea typeface="Avenir Heavy"/>
                <a:cs typeface="Avenir Heavy"/>
                <a:sym typeface="Avenir Heavy"/>
              </a:rPr>
              <a:t>Why</a:t>
            </a:r>
            <a:r>
              <a:t> this science is important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8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solidFill>
                  <a:srgbClr val="AFFAFD"/>
                </a:solidFill>
                <a:latin typeface="Avenir Heavy"/>
                <a:ea typeface="Avenir Heavy"/>
                <a:cs typeface="Avenir Heavy"/>
                <a:sym typeface="Avenir Heavy"/>
              </a:rPr>
              <a:t>What</a:t>
            </a:r>
            <a:r>
              <a:t> is next?</a:t>
            </a:r>
          </a:p>
        </p:txBody>
      </p:sp>
      <p:sp>
        <p:nvSpPr>
          <p:cNvPr id="207" name="Bell Curve"/>
          <p:cNvSpPr/>
          <p:nvPr/>
        </p:nvSpPr>
        <p:spPr>
          <a:xfrm>
            <a:off x="16028120" y="32419426"/>
            <a:ext cx="10186993" cy="1016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chemeClr val="accent1">
              <a:hueOff val="373667"/>
              <a:lumOff val="-17254"/>
            </a:schemeClr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Function Graph"/>
          <p:cNvSpPr/>
          <p:nvPr/>
        </p:nvSpPr>
        <p:spPr>
          <a:xfrm>
            <a:off x="30465794" y="32419426"/>
            <a:ext cx="10227480" cy="1016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chemeClr val="accent1">
              <a:hueOff val="373667"/>
              <a:lumOff val="-17254"/>
            </a:schemeClr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Scatter Graph"/>
          <p:cNvSpPr/>
          <p:nvPr/>
        </p:nvSpPr>
        <p:spPr>
          <a:xfrm>
            <a:off x="1707743" y="32419426"/>
            <a:ext cx="10186993" cy="1016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chemeClr val="accent1">
              <a:hueOff val="373667"/>
              <a:lumOff val="-17254"/>
            </a:schemeClr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One sentence summary of the above plot"/>
          <p:cNvSpPr txBox="1"/>
          <p:nvPr/>
        </p:nvSpPr>
        <p:spPr>
          <a:xfrm>
            <a:off x="1707743" y="43641431"/>
            <a:ext cx="11736735" cy="4533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47282" indent="-1247282" algn="l">
              <a:buSzPct val="145000"/>
              <a:buChar char="•"/>
              <a:defRPr b="0" sz="84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211" name="One sentence summary of the above plot"/>
          <p:cNvSpPr txBox="1"/>
          <p:nvPr/>
        </p:nvSpPr>
        <p:spPr>
          <a:xfrm>
            <a:off x="16167820" y="43641431"/>
            <a:ext cx="11736735" cy="4533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47282" indent="-1247282" algn="l">
              <a:buSzPct val="145000"/>
              <a:buChar char="•"/>
              <a:defRPr b="0" sz="84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212" name="One sentence summary of the above plot"/>
          <p:cNvSpPr txBox="1"/>
          <p:nvPr/>
        </p:nvSpPr>
        <p:spPr>
          <a:xfrm>
            <a:off x="30465794" y="43641431"/>
            <a:ext cx="11736734" cy="4533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47282" indent="-1247282" algn="l">
              <a:buSzPct val="145000"/>
              <a:buChar char="•"/>
              <a:defRPr b="0" sz="84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One sentence summary of the above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ne"/>
          <p:cNvSpPr/>
          <p:nvPr/>
        </p:nvSpPr>
        <p:spPr>
          <a:xfrm>
            <a:off x="36882100" y="9904227"/>
            <a:ext cx="623877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401970" y="35358624"/>
            <a:ext cx="26680366" cy="21416345"/>
            <a:chOff x="0" y="0"/>
            <a:chExt cx="26680365" cy="21416344"/>
          </a:xfrm>
        </p:grpSpPr>
        <p:sp>
          <p:nvSpPr>
            <p:cNvPr id="215" name="Rectangle"/>
            <p:cNvSpPr/>
            <p:nvPr/>
          </p:nvSpPr>
          <p:spPr>
            <a:xfrm>
              <a:off x="94743" y="1581894"/>
              <a:ext cx="26485929" cy="19834450"/>
            </a:xfrm>
            <a:prstGeom prst="rect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Triangle"/>
            <p:cNvSpPr/>
            <p:nvPr/>
          </p:nvSpPr>
          <p:spPr>
            <a:xfrm>
              <a:off x="22971272" y="13892"/>
              <a:ext cx="895573" cy="156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" name="Triangle"/>
            <p:cNvSpPr/>
            <p:nvPr/>
          </p:nvSpPr>
          <p:spPr>
            <a:xfrm flipH="1">
              <a:off x="2823323" y="13892"/>
              <a:ext cx="895573" cy="156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 flipH="1" flipV="1">
              <a:off x="-1" y="1581894"/>
              <a:ext cx="26680367" cy="1"/>
            </a:xfrm>
            <a:prstGeom prst="line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16200000">
                <a:srgbClr val="000000">
                  <a:alpha val="59496"/>
                </a:srgbClr>
              </a:outerShdw>
            </a:effectLst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" name="Rectangle"/>
            <p:cNvSpPr/>
            <p:nvPr/>
          </p:nvSpPr>
          <p:spPr>
            <a:xfrm>
              <a:off x="3688183" y="13892"/>
              <a:ext cx="19283090" cy="4020439"/>
            </a:xfrm>
            <a:prstGeom prst="rect">
              <a:avLst/>
            </a:pr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" name="Triangle"/>
            <p:cNvSpPr/>
            <p:nvPr/>
          </p:nvSpPr>
          <p:spPr>
            <a:xfrm rot="10800000">
              <a:off x="3709090" y="4034333"/>
              <a:ext cx="19262183" cy="251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3681878" y="31658"/>
              <a:ext cx="1931660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 flipH="1">
              <a:off x="3718895" y="0"/>
              <a:ext cx="1" cy="40482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22971273" y="21104"/>
              <a:ext cx="1" cy="40482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 flipH="1">
              <a:off x="13326224" y="4046109"/>
              <a:ext cx="9660044" cy="24963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3692572" y="4049763"/>
              <a:ext cx="9661526" cy="2492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1401970" y="16259457"/>
            <a:ext cx="12564674" cy="16565911"/>
            <a:chOff x="0" y="0"/>
            <a:chExt cx="12564673" cy="16565909"/>
          </a:xfrm>
        </p:grpSpPr>
        <p:sp>
          <p:nvSpPr>
            <p:cNvPr id="227" name="Line"/>
            <p:cNvSpPr/>
            <p:nvPr/>
          </p:nvSpPr>
          <p:spPr>
            <a:xfrm>
              <a:off x="1733919" y="19434"/>
              <a:ext cx="909683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" name="Rectangle"/>
            <p:cNvSpPr/>
            <p:nvPr/>
          </p:nvSpPr>
          <p:spPr>
            <a:xfrm>
              <a:off x="87161" y="971148"/>
              <a:ext cx="12390352" cy="15594762"/>
            </a:xfrm>
            <a:prstGeom prst="rect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Triangle"/>
            <p:cNvSpPr/>
            <p:nvPr/>
          </p:nvSpPr>
          <p:spPr>
            <a:xfrm>
              <a:off x="10817938" y="8529"/>
              <a:ext cx="421756" cy="96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0" name="Triangle"/>
            <p:cNvSpPr/>
            <p:nvPr/>
          </p:nvSpPr>
          <p:spPr>
            <a:xfrm flipH="1">
              <a:off x="1329596" y="8529"/>
              <a:ext cx="421756" cy="96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H="1" flipV="1">
              <a:off x="0" y="971148"/>
              <a:ext cx="12564674" cy="1"/>
            </a:xfrm>
            <a:prstGeom prst="line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16200000">
                <a:srgbClr val="000000">
                  <a:alpha val="59496"/>
                </a:srgbClr>
              </a:outerShdw>
            </a:effectLst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Rectangle"/>
            <p:cNvSpPr/>
            <p:nvPr/>
          </p:nvSpPr>
          <p:spPr>
            <a:xfrm>
              <a:off x="1736888" y="8529"/>
              <a:ext cx="9081051" cy="2468208"/>
            </a:xfrm>
            <a:prstGeom prst="rect">
              <a:avLst/>
            </a:pr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Triangle"/>
            <p:cNvSpPr/>
            <p:nvPr/>
          </p:nvSpPr>
          <p:spPr>
            <a:xfrm rot="10800000">
              <a:off x="1746734" y="2476737"/>
              <a:ext cx="9071204" cy="1540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H="1">
              <a:off x="1751351" y="-1"/>
              <a:ext cx="1" cy="248526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0817937" y="12956"/>
              <a:ext cx="1" cy="24852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 flipH="1">
              <a:off x="6275763" y="2483965"/>
              <a:ext cx="4549237" cy="1532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1738955" y="2486210"/>
              <a:ext cx="4549935" cy="15302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29801614" y="35388460"/>
            <a:ext cx="12669478" cy="15100118"/>
            <a:chOff x="0" y="0"/>
            <a:chExt cx="12669477" cy="15100117"/>
          </a:xfrm>
        </p:grpSpPr>
        <p:sp>
          <p:nvSpPr>
            <p:cNvPr id="239" name="Rectangle"/>
            <p:cNvSpPr/>
            <p:nvPr/>
          </p:nvSpPr>
          <p:spPr>
            <a:xfrm>
              <a:off x="105320" y="1586346"/>
              <a:ext cx="12493702" cy="13513772"/>
            </a:xfrm>
            <a:prstGeom prst="rect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" name="Triangle"/>
            <p:cNvSpPr/>
            <p:nvPr/>
          </p:nvSpPr>
          <p:spPr>
            <a:xfrm>
              <a:off x="10920005" y="11243"/>
              <a:ext cx="425274" cy="1607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1" name="Triangle"/>
            <p:cNvSpPr/>
            <p:nvPr/>
          </p:nvSpPr>
          <p:spPr>
            <a:xfrm flipH="1">
              <a:off x="1352519" y="11243"/>
              <a:ext cx="425273" cy="15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 flipH="1" flipV="1">
              <a:off x="0" y="1586346"/>
              <a:ext cx="12669478" cy="1"/>
            </a:xfrm>
            <a:prstGeom prst="line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16200000">
                <a:srgbClr val="000000">
                  <a:alpha val="59496"/>
                </a:srgbClr>
              </a:outerShdw>
            </a:effectLst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Rectangle"/>
            <p:cNvSpPr/>
            <p:nvPr/>
          </p:nvSpPr>
          <p:spPr>
            <a:xfrm>
              <a:off x="1763207" y="11243"/>
              <a:ext cx="9156798" cy="3253702"/>
            </a:xfrm>
            <a:prstGeom prst="rect">
              <a:avLst/>
            </a:pr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Triangle"/>
            <p:cNvSpPr/>
            <p:nvPr/>
          </p:nvSpPr>
          <p:spPr>
            <a:xfrm rot="10800000">
              <a:off x="1773136" y="3264947"/>
              <a:ext cx="9146869" cy="203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H="1">
              <a:off x="1777791" y="-1"/>
              <a:ext cx="1" cy="32761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10920004" y="17080"/>
              <a:ext cx="1" cy="32761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 flipH="1">
              <a:off x="6339941" y="3274474"/>
              <a:ext cx="4587183" cy="20202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1765291" y="3277435"/>
              <a:ext cx="4587887" cy="20172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0" name="Rectangle"/>
          <p:cNvSpPr/>
          <p:nvPr/>
        </p:nvSpPr>
        <p:spPr>
          <a:xfrm>
            <a:off x="29922786" y="52187813"/>
            <a:ext cx="12567816" cy="4479206"/>
          </a:xfrm>
          <a:prstGeom prst="rect">
            <a:avLst/>
          </a:prstGeom>
          <a:ln w="2159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Your name followed by co-authors"/>
          <p:cNvSpPr txBox="1"/>
          <p:nvPr/>
        </p:nvSpPr>
        <p:spPr>
          <a:xfrm>
            <a:off x="14327047" y="11242138"/>
            <a:ext cx="15441138" cy="3387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sz="1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Your name </a:t>
            </a:r>
            <a:r>
              <a:rPr b="0">
                <a:solidFill>
                  <a:srgbClr val="F4A992"/>
                </a:solidFill>
              </a:rPr>
              <a:t>followed by co-authors</a:t>
            </a:r>
          </a:p>
        </p:txBody>
      </p:sp>
      <p:sp>
        <p:nvSpPr>
          <p:cNvPr id="252" name="Four bullet points in this section…"/>
          <p:cNvSpPr txBox="1"/>
          <p:nvPr/>
        </p:nvSpPr>
        <p:spPr>
          <a:xfrm>
            <a:off x="1712237" y="21384213"/>
            <a:ext cx="11413905" cy="97523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Four bullet points in this section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Only fill in the relevant information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No plot necessary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Highlight key points in your </a:t>
            </a:r>
            <a:r>
              <a:rPr b="1" u="sng">
                <a:solidFill>
                  <a:srgbClr val="FFAA93"/>
                </a:solidFill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253" name="Remind the reader what you’re trying to address…"/>
          <p:cNvSpPr txBox="1"/>
          <p:nvPr/>
        </p:nvSpPr>
        <p:spPr>
          <a:xfrm>
            <a:off x="16686450" y="20990764"/>
            <a:ext cx="15098732" cy="109969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Remind the reader what you’re trying to address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Highlight the </a:t>
            </a:r>
            <a:r>
              <a:rPr b="1" u="sng">
                <a:solidFill>
                  <a:srgbClr val="FFAA93"/>
                </a:solidFill>
              </a:rPr>
              <a:t>three</a:t>
            </a:r>
            <a:r>
              <a:t> most important steps</a:t>
            </a:r>
          </a:p>
          <a:p>
            <a:pPr lvl="1" marL="1694656" indent="-12501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One bullet about your data set</a:t>
            </a:r>
          </a:p>
          <a:p>
            <a:pPr lvl="1" marL="1694656" indent="-12501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One bullet about the steps you took</a:t>
            </a:r>
          </a:p>
          <a:p>
            <a:pPr lvl="1" marL="1694656" indent="-12501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One bullet about the analysis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5685923" y="15807678"/>
            <a:ext cx="26785169" cy="17017690"/>
            <a:chOff x="0" y="0"/>
            <a:chExt cx="26785168" cy="17017688"/>
          </a:xfrm>
        </p:grpSpPr>
        <p:sp>
          <p:nvSpPr>
            <p:cNvPr id="254" name="Rectangle"/>
            <p:cNvSpPr/>
            <p:nvPr/>
          </p:nvSpPr>
          <p:spPr>
            <a:xfrm>
              <a:off x="95115" y="1256992"/>
              <a:ext cx="26589968" cy="15760697"/>
            </a:xfrm>
            <a:prstGeom prst="rect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5" name="Triangle"/>
            <p:cNvSpPr/>
            <p:nvPr/>
          </p:nvSpPr>
          <p:spPr>
            <a:xfrm>
              <a:off x="23061505" y="11038"/>
              <a:ext cx="899092" cy="124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6" name="Triangle"/>
            <p:cNvSpPr/>
            <p:nvPr/>
          </p:nvSpPr>
          <p:spPr>
            <a:xfrm flipH="1">
              <a:off x="2834413" y="11038"/>
              <a:ext cx="899091" cy="124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 flipH="1" flipV="1">
              <a:off x="-1" y="1256992"/>
              <a:ext cx="26785170" cy="1"/>
            </a:xfrm>
            <a:prstGeom prst="line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16200000">
                <a:srgbClr val="000000">
                  <a:alpha val="59496"/>
                </a:srgbClr>
              </a:outerShdw>
            </a:effectLst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8" name="Rectangle"/>
            <p:cNvSpPr/>
            <p:nvPr/>
          </p:nvSpPr>
          <p:spPr>
            <a:xfrm>
              <a:off x="3702670" y="11038"/>
              <a:ext cx="19358836" cy="3194691"/>
            </a:xfrm>
            <a:prstGeom prst="rect">
              <a:avLst/>
            </a:pr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Triangle"/>
            <p:cNvSpPr/>
            <p:nvPr/>
          </p:nvSpPr>
          <p:spPr>
            <a:xfrm rot="10800000">
              <a:off x="3723660" y="3205730"/>
              <a:ext cx="19337846" cy="1994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3696341" y="25156"/>
              <a:ext cx="1939248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 flipH="1">
              <a:off x="3733503" y="0"/>
              <a:ext cx="1" cy="321677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23061506" y="16769"/>
              <a:ext cx="1" cy="32167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H="1">
              <a:off x="13378571" y="3215087"/>
              <a:ext cx="9697989" cy="19835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3707077" y="3217991"/>
              <a:ext cx="9699478" cy="19806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aphicFrame>
        <p:nvGraphicFramePr>
          <p:cNvPr id="266" name="Table"/>
          <p:cNvGraphicFramePr/>
          <p:nvPr/>
        </p:nvGraphicFramePr>
        <p:xfrm>
          <a:off x="31988564" y="21292197"/>
          <a:ext cx="10088340" cy="1039720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521290"/>
                <a:gridCol w="2521290"/>
                <a:gridCol w="2521290"/>
                <a:gridCol w="2521290"/>
              </a:tblGrid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lnT w="3175">
                      <a:solidFill>
                        <a:srgbClr val="6C6C6C"/>
                      </a:solidFill>
                      <a:miter lim="400000"/>
                    </a:lnT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6C6C6C"/>
                      </a:solidFill>
                      <a:miter lim="400000"/>
                    </a:lnT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6C6C6C"/>
                      </a:solidFill>
                      <a:miter lim="400000"/>
                    </a:lnT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  <a:lnT w="3175">
                      <a:solidFill>
                        <a:srgbClr val="6C6C6C"/>
                      </a:solidFill>
                      <a:miter lim="400000"/>
                    </a:lnT>
                    <a:solidFill>
                      <a:srgbClr val="424242"/>
                    </a:solidFill>
                  </a:tcPr>
                </a:tc>
              </a:tr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solidFill>
                      <a:srgbClr val="FFAA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solidFill>
                      <a:srgbClr val="FFAA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solidFill>
                      <a:srgbClr val="FFAA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lnB w="3175">
                      <a:solidFill>
                        <a:srgbClr val="6C6C6C"/>
                      </a:solidFill>
                      <a:miter lim="400000"/>
                    </a:lnB>
                    <a:solidFill>
                      <a:srgbClr val="FFAA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3175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3175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  <a:lnB w="3175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7" name="Bell Curve"/>
          <p:cNvSpPr/>
          <p:nvPr/>
        </p:nvSpPr>
        <p:spPr>
          <a:xfrm>
            <a:off x="4090620" y="42546114"/>
            <a:ext cx="7963564" cy="794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FFAA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Function Graph"/>
          <p:cNvSpPr/>
          <p:nvPr/>
        </p:nvSpPr>
        <p:spPr>
          <a:xfrm>
            <a:off x="17290043" y="42723986"/>
            <a:ext cx="7992046" cy="7939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rgbClr val="FFAA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One sentence summary of the above plot"/>
          <p:cNvSpPr txBox="1"/>
          <p:nvPr/>
        </p:nvSpPr>
        <p:spPr>
          <a:xfrm>
            <a:off x="3276147" y="52079863"/>
            <a:ext cx="11200889" cy="31739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270" name="One sentence summary of the above plot"/>
          <p:cNvSpPr txBox="1"/>
          <p:nvPr/>
        </p:nvSpPr>
        <p:spPr>
          <a:xfrm>
            <a:off x="15983048" y="52079863"/>
            <a:ext cx="10606036" cy="31739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271" name="Questions? I’m here to talk!…"/>
          <p:cNvSpPr txBox="1"/>
          <p:nvPr/>
        </p:nvSpPr>
        <p:spPr>
          <a:xfrm>
            <a:off x="30016867" y="53026271"/>
            <a:ext cx="8104902" cy="31739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Questions? I’m here to talk!</a:t>
            </a:r>
          </a:p>
          <a:p>
            <a:pPr>
              <a:defRPr sz="7000" u="sng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@twitter_handle</a:t>
            </a:r>
          </a:p>
        </p:txBody>
      </p:sp>
      <p:sp>
        <p:nvSpPr>
          <p:cNvPr id="272" name="Head with Shoulders"/>
          <p:cNvSpPr/>
          <p:nvPr/>
        </p:nvSpPr>
        <p:spPr>
          <a:xfrm>
            <a:off x="38488986" y="52818647"/>
            <a:ext cx="3713791" cy="321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424242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The one take-away from your plots…"/>
          <p:cNvSpPr txBox="1"/>
          <p:nvPr/>
        </p:nvSpPr>
        <p:spPr>
          <a:xfrm>
            <a:off x="30016867" y="41667152"/>
            <a:ext cx="12664402" cy="72632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The </a:t>
            </a:r>
            <a:r>
              <a:rPr b="1" u="sng">
                <a:solidFill>
                  <a:srgbClr val="FFAA93"/>
                </a:solidFill>
              </a:rPr>
              <a:t>one</a:t>
            </a:r>
            <a:r>
              <a:t> take-away from your plots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b="1" u="sng">
                <a:solidFill>
                  <a:srgbClr val="FFAA93"/>
                </a:solidFill>
              </a:rPr>
              <a:t>Why</a:t>
            </a:r>
            <a:r>
              <a:t> this science is important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b="1" u="sng">
                <a:solidFill>
                  <a:srgbClr val="FFAA93"/>
                </a:solidFill>
              </a:rPr>
              <a:t>Where</a:t>
            </a:r>
            <a:r>
              <a:t> do you plan on going from here</a:t>
            </a:r>
          </a:p>
        </p:txBody>
      </p:sp>
      <p:sp>
        <p:nvSpPr>
          <p:cNvPr id="274" name="Introduction"/>
          <p:cNvSpPr txBox="1"/>
          <p:nvPr/>
        </p:nvSpPr>
        <p:spPr>
          <a:xfrm>
            <a:off x="2784195" y="17255199"/>
            <a:ext cx="9269989" cy="15482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1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75" name="Methodology"/>
          <p:cNvSpPr txBox="1"/>
          <p:nvPr/>
        </p:nvSpPr>
        <p:spPr>
          <a:xfrm>
            <a:off x="23517259" y="17001248"/>
            <a:ext cx="11547927" cy="18022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3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76" name="Analysis &amp;…"/>
          <p:cNvSpPr txBox="1"/>
          <p:nvPr/>
        </p:nvSpPr>
        <p:spPr>
          <a:xfrm>
            <a:off x="9544292" y="36230031"/>
            <a:ext cx="9865488" cy="37834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sz="13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Analysis &amp;</a:t>
            </a:r>
          </a:p>
          <a:p>
            <a:pPr>
              <a:defRPr sz="13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Results</a:t>
            </a:r>
          </a:p>
        </p:txBody>
      </p:sp>
      <p:sp>
        <p:nvSpPr>
          <p:cNvPr id="277" name="Discussion"/>
          <p:cNvSpPr txBox="1"/>
          <p:nvPr/>
        </p:nvSpPr>
        <p:spPr>
          <a:xfrm>
            <a:off x="31785181" y="36842393"/>
            <a:ext cx="8897485" cy="16752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2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278" name="Affiliation logo here"/>
          <p:cNvSpPr txBox="1"/>
          <p:nvPr/>
        </p:nvSpPr>
        <p:spPr>
          <a:xfrm>
            <a:off x="33628526" y="11602785"/>
            <a:ext cx="6372962" cy="26659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9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Affiliation logo here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889721" y="1690758"/>
            <a:ext cx="42243736" cy="8373062"/>
            <a:chOff x="0" y="0"/>
            <a:chExt cx="42243734" cy="8373060"/>
          </a:xfrm>
        </p:grpSpPr>
        <p:grpSp>
          <p:nvGrpSpPr>
            <p:cNvPr id="287" name="Group"/>
            <p:cNvGrpSpPr/>
            <p:nvPr/>
          </p:nvGrpSpPr>
          <p:grpSpPr>
            <a:xfrm flipH="1">
              <a:off x="0" y="3390925"/>
              <a:ext cx="6270408" cy="4982136"/>
              <a:chOff x="0" y="0"/>
              <a:chExt cx="6270407" cy="4982134"/>
            </a:xfrm>
          </p:grpSpPr>
          <p:sp>
            <p:nvSpPr>
              <p:cNvPr id="279" name="Rectangle"/>
              <p:cNvSpPr/>
              <p:nvPr/>
            </p:nvSpPr>
            <p:spPr>
              <a:xfrm>
                <a:off x="19048" y="0"/>
                <a:ext cx="3784153" cy="4958470"/>
              </a:xfrm>
              <a:prstGeom prst="rect">
                <a:avLst/>
              </a:pr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0" name="Triangle"/>
              <p:cNvSpPr/>
              <p:nvPr/>
            </p:nvSpPr>
            <p:spPr>
              <a:xfrm flipH="1" rot="10800000">
                <a:off x="3781324" y="19049"/>
                <a:ext cx="2476501" cy="2476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1" name="Triangle"/>
              <p:cNvSpPr/>
              <p:nvPr/>
            </p:nvSpPr>
            <p:spPr>
              <a:xfrm>
                <a:off x="3778589" y="2479235"/>
                <a:ext cx="2479236" cy="2479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2" name="Line"/>
              <p:cNvSpPr/>
              <p:nvPr/>
            </p:nvSpPr>
            <p:spPr>
              <a:xfrm>
                <a:off x="36852" y="0"/>
                <a:ext cx="6233556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3" name="Line"/>
              <p:cNvSpPr/>
              <p:nvPr/>
            </p:nvSpPr>
            <p:spPr>
              <a:xfrm flipV="1">
                <a:off x="-1" y="881588"/>
                <a:ext cx="2" cy="410054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" name="Line"/>
              <p:cNvSpPr/>
              <p:nvPr/>
            </p:nvSpPr>
            <p:spPr>
              <a:xfrm flipH="1" flipV="1">
                <a:off x="3797172" y="2509020"/>
                <a:ext cx="2459763" cy="245976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" name="Triangle"/>
              <p:cNvSpPr/>
              <p:nvPr/>
            </p:nvSpPr>
            <p:spPr>
              <a:xfrm flipH="1" rot="10800000">
                <a:off x="4150" y="4410551"/>
                <a:ext cx="2460867" cy="562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6" name="Line"/>
              <p:cNvSpPr/>
              <p:nvPr/>
            </p:nvSpPr>
            <p:spPr>
              <a:xfrm flipH="1">
                <a:off x="3781075" y="9082"/>
                <a:ext cx="2476997" cy="247699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296" name="Group"/>
            <p:cNvGrpSpPr/>
            <p:nvPr/>
          </p:nvGrpSpPr>
          <p:grpSpPr>
            <a:xfrm>
              <a:off x="35973327" y="3249066"/>
              <a:ext cx="6270408" cy="4982135"/>
              <a:chOff x="0" y="0"/>
              <a:chExt cx="6270407" cy="4982134"/>
            </a:xfrm>
          </p:grpSpPr>
          <p:sp>
            <p:nvSpPr>
              <p:cNvPr id="288" name="Rectangle"/>
              <p:cNvSpPr/>
              <p:nvPr/>
            </p:nvSpPr>
            <p:spPr>
              <a:xfrm>
                <a:off x="19048" y="0"/>
                <a:ext cx="3784153" cy="4958470"/>
              </a:xfrm>
              <a:prstGeom prst="rect">
                <a:avLst/>
              </a:pr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9" name="Triangle"/>
              <p:cNvSpPr/>
              <p:nvPr/>
            </p:nvSpPr>
            <p:spPr>
              <a:xfrm flipH="1" rot="10800000">
                <a:off x="3781324" y="19049"/>
                <a:ext cx="2476501" cy="2476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0" name="Triangle"/>
              <p:cNvSpPr/>
              <p:nvPr/>
            </p:nvSpPr>
            <p:spPr>
              <a:xfrm>
                <a:off x="3778589" y="2479235"/>
                <a:ext cx="2479236" cy="2479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" name="Line"/>
              <p:cNvSpPr/>
              <p:nvPr/>
            </p:nvSpPr>
            <p:spPr>
              <a:xfrm>
                <a:off x="36852" y="0"/>
                <a:ext cx="6233556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" name="Line"/>
              <p:cNvSpPr/>
              <p:nvPr/>
            </p:nvSpPr>
            <p:spPr>
              <a:xfrm flipV="1">
                <a:off x="-1" y="881588"/>
                <a:ext cx="2" cy="410054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3" name="Line"/>
              <p:cNvSpPr/>
              <p:nvPr/>
            </p:nvSpPr>
            <p:spPr>
              <a:xfrm flipH="1" flipV="1">
                <a:off x="3797172" y="2509020"/>
                <a:ext cx="2459763" cy="245976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4" name="Triangle"/>
              <p:cNvSpPr/>
              <p:nvPr/>
            </p:nvSpPr>
            <p:spPr>
              <a:xfrm flipH="1" rot="10800000">
                <a:off x="4150" y="4410551"/>
                <a:ext cx="2460867" cy="562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5" name="Line"/>
              <p:cNvSpPr/>
              <p:nvPr/>
            </p:nvSpPr>
            <p:spPr>
              <a:xfrm flipH="1">
                <a:off x="3781075" y="9082"/>
                <a:ext cx="2476997" cy="247699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97" name="Rectangle"/>
            <p:cNvSpPr/>
            <p:nvPr/>
          </p:nvSpPr>
          <p:spPr>
            <a:xfrm>
              <a:off x="3717449" y="0"/>
              <a:ext cx="34676858" cy="7735773"/>
            </a:xfrm>
            <a:prstGeom prst="rect">
              <a:avLst/>
            </a:prstGeom>
            <a:solidFill>
              <a:srgbClr val="424242"/>
            </a:solidFill>
            <a:ln w="1016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99" name="The TL;DR you want people to remember (or title if it’s not super long)"/>
          <p:cNvSpPr txBox="1"/>
          <p:nvPr/>
        </p:nvSpPr>
        <p:spPr>
          <a:xfrm>
            <a:off x="5255236" y="2118321"/>
            <a:ext cx="33512705" cy="70599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sz="16000">
                <a:latin typeface="Rockwell"/>
                <a:ea typeface="Rockwell"/>
                <a:cs typeface="Rockwell"/>
                <a:sym typeface="Rockwell"/>
              </a:defRPr>
            </a:pPr>
            <a:r>
              <a:t>The </a:t>
            </a:r>
            <a:r>
              <a:rPr>
                <a:solidFill>
                  <a:srgbClr val="FFAB93"/>
                </a:solidFill>
              </a:rPr>
              <a:t>TL;DR</a:t>
            </a:r>
            <a:r>
              <a:t> you want people to remember (or title if it’s not super long)</a:t>
            </a:r>
          </a:p>
        </p:txBody>
      </p:sp>
      <p:sp>
        <p:nvSpPr>
          <p:cNvPr id="300" name="Affiliation logo here"/>
          <p:cNvSpPr txBox="1"/>
          <p:nvPr/>
        </p:nvSpPr>
        <p:spPr>
          <a:xfrm>
            <a:off x="4093745" y="11602785"/>
            <a:ext cx="6372961" cy="26659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9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Affiliation logo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2C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"/>
          <p:cNvSpPr/>
          <p:nvPr/>
        </p:nvSpPr>
        <p:spPr>
          <a:xfrm>
            <a:off x="3117070" y="33721587"/>
            <a:ext cx="37657061" cy="16066374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Rectangle"/>
          <p:cNvSpPr/>
          <p:nvPr/>
        </p:nvSpPr>
        <p:spPr>
          <a:xfrm>
            <a:off x="3117069" y="51628176"/>
            <a:ext cx="18902382" cy="3685871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Rectangle"/>
          <p:cNvSpPr/>
          <p:nvPr/>
        </p:nvSpPr>
        <p:spPr>
          <a:xfrm>
            <a:off x="3117070" y="23882057"/>
            <a:ext cx="37657060" cy="8126044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Rectangle"/>
          <p:cNvSpPr/>
          <p:nvPr/>
        </p:nvSpPr>
        <p:spPr>
          <a:xfrm>
            <a:off x="3437662" y="17325286"/>
            <a:ext cx="37657062" cy="4843285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Rectangle"/>
          <p:cNvSpPr/>
          <p:nvPr/>
        </p:nvSpPr>
        <p:spPr>
          <a:xfrm>
            <a:off x="1500833" y="1636613"/>
            <a:ext cx="40889533" cy="10212875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Rectangle"/>
          <p:cNvSpPr/>
          <p:nvPr/>
        </p:nvSpPr>
        <p:spPr>
          <a:xfrm>
            <a:off x="1404320" y="1591534"/>
            <a:ext cx="41082563" cy="55338533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Line"/>
          <p:cNvSpPr/>
          <p:nvPr/>
        </p:nvSpPr>
        <p:spPr>
          <a:xfrm>
            <a:off x="1302720" y="11951087"/>
            <a:ext cx="41285764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The TL;DR you want people to remember (or title if it’s not super long)"/>
          <p:cNvSpPr txBox="1"/>
          <p:nvPr/>
        </p:nvSpPr>
        <p:spPr>
          <a:xfrm>
            <a:off x="1740301" y="2122138"/>
            <a:ext cx="39844490" cy="98289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algn="r">
              <a:defRPr b="0" sz="208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The </a:t>
            </a:r>
            <a:r>
              <a:t>TL;DR</a:t>
            </a:r>
            <a:r>
              <a:t> you want people to remember (or title if it’s not super long)</a:t>
            </a:r>
          </a:p>
        </p:txBody>
      </p:sp>
      <p:sp>
        <p:nvSpPr>
          <p:cNvPr id="310" name="Line"/>
          <p:cNvSpPr/>
          <p:nvPr/>
        </p:nvSpPr>
        <p:spPr>
          <a:xfrm>
            <a:off x="1302719" y="15611799"/>
            <a:ext cx="41285764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Affiliation logo here"/>
          <p:cNvSpPr txBox="1"/>
          <p:nvPr/>
        </p:nvSpPr>
        <p:spPr>
          <a:xfrm>
            <a:off x="3015470" y="12439130"/>
            <a:ext cx="5335609" cy="29455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9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Affiliation logo here</a:t>
            </a:r>
          </a:p>
        </p:txBody>
      </p:sp>
      <p:sp>
        <p:nvSpPr>
          <p:cNvPr id="312" name="Your name followed by co-authors"/>
          <p:cNvSpPr txBox="1"/>
          <p:nvPr/>
        </p:nvSpPr>
        <p:spPr>
          <a:xfrm>
            <a:off x="19434111" y="12759518"/>
            <a:ext cx="22230563" cy="194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b="0" sz="11600">
                <a:solidFill>
                  <a:srgbClr val="FFFD0A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Your name </a:t>
            </a:r>
            <a:r>
              <a:rPr>
                <a:solidFill>
                  <a:srgbClr val="000000"/>
                </a:solidFill>
              </a:rPr>
              <a:t>followed by co-authors</a:t>
            </a:r>
          </a:p>
        </p:txBody>
      </p:sp>
      <p:sp>
        <p:nvSpPr>
          <p:cNvPr id="313" name="Rectangle"/>
          <p:cNvSpPr/>
          <p:nvPr/>
        </p:nvSpPr>
        <p:spPr>
          <a:xfrm>
            <a:off x="23641807" y="16434339"/>
            <a:ext cx="18748559" cy="1675583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Introduction"/>
          <p:cNvSpPr txBox="1"/>
          <p:nvPr/>
        </p:nvSpPr>
        <p:spPr>
          <a:xfrm>
            <a:off x="24447383" y="16301005"/>
            <a:ext cx="17137408" cy="19422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11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15" name="Four bullet points in this section…"/>
          <p:cNvSpPr txBox="1"/>
          <p:nvPr/>
        </p:nvSpPr>
        <p:spPr>
          <a:xfrm>
            <a:off x="4976676" y="18243254"/>
            <a:ext cx="35700021" cy="36133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1785000" anchor="ctr"/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Four bullet points in this section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Only fill in the relevant information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Maybe throw a plot in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key points in your </a:t>
            </a:r>
            <a:r>
              <a:rPr b="1">
                <a:solidFill>
                  <a:srgbClr val="FFFD0A"/>
                </a:solidFill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316" name="Rectangle"/>
          <p:cNvSpPr/>
          <p:nvPr/>
        </p:nvSpPr>
        <p:spPr>
          <a:xfrm>
            <a:off x="1491128" y="22957189"/>
            <a:ext cx="18748559" cy="1675582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Methodology"/>
          <p:cNvSpPr txBox="1"/>
          <p:nvPr/>
        </p:nvSpPr>
        <p:spPr>
          <a:xfrm>
            <a:off x="2296703" y="22823855"/>
            <a:ext cx="17137408" cy="19422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11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18" name="Remind the reader what you’re trying to address…"/>
          <p:cNvSpPr txBox="1"/>
          <p:nvPr/>
        </p:nvSpPr>
        <p:spPr>
          <a:xfrm>
            <a:off x="4152725" y="25964010"/>
            <a:ext cx="36226937" cy="39621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1811346" anchor="ctr"/>
          <a:lstStyle/>
          <a:p>
            <a:pPr marL="1247282" indent="-124728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Remind the reader what you’re trying to address</a:t>
            </a:r>
          </a:p>
          <a:p>
            <a:pPr marL="1247282" indent="-124728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the </a:t>
            </a:r>
            <a:r>
              <a:rPr b="1">
                <a:solidFill>
                  <a:srgbClr val="FFFD0A"/>
                </a:solidFill>
              </a:rPr>
              <a:t>three</a:t>
            </a:r>
            <a:r>
              <a:t> most important steps</a:t>
            </a:r>
          </a:p>
          <a:p>
            <a:pPr lvl="1" marL="1611312" indent="-116681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your data set</a:t>
            </a:r>
          </a:p>
          <a:p>
            <a:pPr lvl="1" marL="1611312" indent="-116681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steps you took</a:t>
            </a:r>
          </a:p>
          <a:p>
            <a:pPr lvl="1" marL="1611312" indent="-1166812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analysis</a:t>
            </a:r>
          </a:p>
        </p:txBody>
      </p:sp>
      <p:sp>
        <p:nvSpPr>
          <p:cNvPr id="319" name="Rectangle"/>
          <p:cNvSpPr/>
          <p:nvPr/>
        </p:nvSpPr>
        <p:spPr>
          <a:xfrm>
            <a:off x="23641807" y="32782197"/>
            <a:ext cx="18748559" cy="1675583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Rectangle"/>
          <p:cNvSpPr/>
          <p:nvPr/>
        </p:nvSpPr>
        <p:spPr>
          <a:xfrm>
            <a:off x="1500833" y="50688785"/>
            <a:ext cx="18748560" cy="1675583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Rectangle"/>
          <p:cNvSpPr/>
          <p:nvPr/>
        </p:nvSpPr>
        <p:spPr>
          <a:xfrm>
            <a:off x="36873901" y="51628176"/>
            <a:ext cx="3900230" cy="3685871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Rectangle"/>
          <p:cNvSpPr/>
          <p:nvPr/>
        </p:nvSpPr>
        <p:spPr>
          <a:xfrm>
            <a:off x="22928286" y="51628176"/>
            <a:ext cx="13158816" cy="3685871"/>
          </a:xfrm>
          <a:prstGeom prst="rect">
            <a:avLst/>
          </a:prstGeom>
          <a:ln w="2032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Results &amp; Analysis"/>
          <p:cNvSpPr txBox="1"/>
          <p:nvPr/>
        </p:nvSpPr>
        <p:spPr>
          <a:xfrm>
            <a:off x="24447383" y="32648863"/>
            <a:ext cx="17137408" cy="19422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11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Results &amp; Analysis</a:t>
            </a:r>
          </a:p>
        </p:txBody>
      </p:sp>
      <p:sp>
        <p:nvSpPr>
          <p:cNvPr id="324" name="Discussion &amp; Conclusions"/>
          <p:cNvSpPr txBox="1"/>
          <p:nvPr/>
        </p:nvSpPr>
        <p:spPr>
          <a:xfrm>
            <a:off x="2306409" y="50555451"/>
            <a:ext cx="17137408" cy="194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11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Discussion &amp; Conclusions</a:t>
            </a:r>
          </a:p>
        </p:txBody>
      </p:sp>
      <p:sp>
        <p:nvSpPr>
          <p:cNvPr id="325" name="Head with Shoulders"/>
          <p:cNvSpPr/>
          <p:nvPr/>
        </p:nvSpPr>
        <p:spPr>
          <a:xfrm>
            <a:off x="37101254" y="51978553"/>
            <a:ext cx="3445524" cy="2985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CBEB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Questions? I’m here to talk!…"/>
          <p:cNvSpPr txBox="1"/>
          <p:nvPr/>
        </p:nvSpPr>
        <p:spPr>
          <a:xfrm>
            <a:off x="23334237" y="52393878"/>
            <a:ext cx="12346914" cy="2154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Questions? I’m here to talk!</a:t>
            </a:r>
          </a:p>
          <a:p>
            <a:pPr>
              <a:defRPr sz="7000">
                <a:solidFill>
                  <a:srgbClr val="FFFD0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@twitter_handle</a:t>
            </a:r>
          </a:p>
        </p:txBody>
      </p:sp>
      <p:sp>
        <p:nvSpPr>
          <p:cNvPr id="327" name="Bell Curve"/>
          <p:cNvSpPr/>
          <p:nvPr/>
        </p:nvSpPr>
        <p:spPr>
          <a:xfrm>
            <a:off x="5497220" y="37361344"/>
            <a:ext cx="7963564" cy="794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FFFD0A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Function Graph"/>
          <p:cNvSpPr/>
          <p:nvPr/>
        </p:nvSpPr>
        <p:spPr>
          <a:xfrm>
            <a:off x="31685128" y="37362918"/>
            <a:ext cx="7992046" cy="7939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rgbClr val="FFFD0A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Why this science is important…"/>
          <p:cNvSpPr txBox="1"/>
          <p:nvPr/>
        </p:nvSpPr>
        <p:spPr>
          <a:xfrm>
            <a:off x="3060451" y="51978553"/>
            <a:ext cx="19060600" cy="36665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953030" anchor="ctr"/>
          <a:lstStyle/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FD0A"/>
                </a:solidFill>
              </a:rPr>
              <a:t>Why</a:t>
            </a:r>
            <a:r>
              <a:t> this science is important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FD0A"/>
                </a:solidFill>
              </a:rPr>
              <a:t>Where</a:t>
            </a:r>
            <a:r>
              <a:t> do you plan on going from here</a:t>
            </a:r>
          </a:p>
        </p:txBody>
      </p:sp>
      <p:sp>
        <p:nvSpPr>
          <p:cNvPr id="330" name="Scatter Graph"/>
          <p:cNvSpPr/>
          <p:nvPr/>
        </p:nvSpPr>
        <p:spPr>
          <a:xfrm>
            <a:off x="18847392" y="37313828"/>
            <a:ext cx="7958589" cy="793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FFFD0A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One sentence summary of the above plot"/>
          <p:cNvSpPr txBox="1"/>
          <p:nvPr/>
        </p:nvSpPr>
        <p:spPr>
          <a:xfrm>
            <a:off x="31685128" y="46174163"/>
            <a:ext cx="9432759" cy="3170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47282" indent="-1247282" algn="l"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332" name="One sentence summary of the above plot"/>
          <p:cNvSpPr txBox="1"/>
          <p:nvPr/>
        </p:nvSpPr>
        <p:spPr>
          <a:xfrm>
            <a:off x="18847392" y="46174163"/>
            <a:ext cx="9432760" cy="3170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47282" indent="-1247282" algn="l"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333" name="One sentence summary of the above plot"/>
          <p:cNvSpPr txBox="1"/>
          <p:nvPr/>
        </p:nvSpPr>
        <p:spPr>
          <a:xfrm>
            <a:off x="5497220" y="46174163"/>
            <a:ext cx="9432760" cy="3170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47282" indent="-1247282" algn="l">
              <a:buSzPct val="145000"/>
              <a:buChar char="•"/>
              <a:defRPr b="0" sz="7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