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%20Feldscher\Documents\SharedDocs\Thesis\PerformanceDesignPatterns\prime_test\Prime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%20Feldscher\Documents\SharedDocs\Thesis\PerformanceDesignPatterns\prime_test\Prime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%20Feldscher\Documents\SharedDocs\Thesis\PerformanceDesignPatterns\prime_test\Prime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%20Feldscher\Documents\SharedDocs\Thesis\PerformanceDesignPatterns\prime_test\Prime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10k C vs Java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Java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CJ!$B$27:$B$46</c:f>
              <c:numCache>
                <c:formatCode>General</c:formatCode>
                <c:ptCount val="20"/>
                <c:pt idx="0">
                  <c:v>3903400</c:v>
                </c:pt>
                <c:pt idx="1">
                  <c:v>1560700</c:v>
                </c:pt>
                <c:pt idx="2">
                  <c:v>1742100</c:v>
                </c:pt>
                <c:pt idx="3">
                  <c:v>831300</c:v>
                </c:pt>
                <c:pt idx="4">
                  <c:v>551300</c:v>
                </c:pt>
                <c:pt idx="5">
                  <c:v>1141200</c:v>
                </c:pt>
                <c:pt idx="6">
                  <c:v>850400</c:v>
                </c:pt>
                <c:pt idx="7">
                  <c:v>684300</c:v>
                </c:pt>
                <c:pt idx="8">
                  <c:v>586200</c:v>
                </c:pt>
                <c:pt idx="9">
                  <c:v>726200</c:v>
                </c:pt>
                <c:pt idx="10">
                  <c:v>687600</c:v>
                </c:pt>
                <c:pt idx="11">
                  <c:v>822900</c:v>
                </c:pt>
                <c:pt idx="12">
                  <c:v>676600</c:v>
                </c:pt>
                <c:pt idx="13">
                  <c:v>800300</c:v>
                </c:pt>
                <c:pt idx="14">
                  <c:v>652400</c:v>
                </c:pt>
                <c:pt idx="15">
                  <c:v>672400</c:v>
                </c:pt>
                <c:pt idx="16">
                  <c:v>700400</c:v>
                </c:pt>
                <c:pt idx="17">
                  <c:v>691700</c:v>
                </c:pt>
                <c:pt idx="18">
                  <c:v>783900</c:v>
                </c:pt>
                <c:pt idx="19">
                  <c:v>828000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9E-4267-B6B4-0A3D543990BF}"/>
            </c:ext>
          </c:extLst>
        </c:ser>
        <c:ser>
          <c:idx val="1"/>
          <c:order val="1"/>
          <c:tx>
            <c:v>C</c:v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CJ!$G$27:$G$46</c:f>
              <c:numCache>
                <c:formatCode>General</c:formatCode>
                <c:ptCount val="20"/>
                <c:pt idx="0">
                  <c:v>586200</c:v>
                </c:pt>
                <c:pt idx="1">
                  <c:v>436000</c:v>
                </c:pt>
                <c:pt idx="2">
                  <c:v>419900</c:v>
                </c:pt>
                <c:pt idx="3">
                  <c:v>955200</c:v>
                </c:pt>
                <c:pt idx="4">
                  <c:v>465200</c:v>
                </c:pt>
                <c:pt idx="5">
                  <c:v>445300</c:v>
                </c:pt>
                <c:pt idx="6">
                  <c:v>358400</c:v>
                </c:pt>
                <c:pt idx="7">
                  <c:v>417800</c:v>
                </c:pt>
                <c:pt idx="8">
                  <c:v>463500</c:v>
                </c:pt>
                <c:pt idx="9">
                  <c:v>374700</c:v>
                </c:pt>
                <c:pt idx="10">
                  <c:v>603800</c:v>
                </c:pt>
                <c:pt idx="11">
                  <c:v>629500</c:v>
                </c:pt>
                <c:pt idx="12">
                  <c:v>592400</c:v>
                </c:pt>
                <c:pt idx="13">
                  <c:v>394400</c:v>
                </c:pt>
                <c:pt idx="14">
                  <c:v>367700</c:v>
                </c:pt>
                <c:pt idx="15">
                  <c:v>381900</c:v>
                </c:pt>
                <c:pt idx="16">
                  <c:v>363200</c:v>
                </c:pt>
                <c:pt idx="17">
                  <c:v>361600</c:v>
                </c:pt>
                <c:pt idx="18">
                  <c:v>378500</c:v>
                </c:pt>
                <c:pt idx="19">
                  <c:v>361400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9E-4267-B6B4-0A3D54399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505544"/>
        <c:axId val="406513416"/>
      </c:lineChart>
      <c:catAx>
        <c:axId val="4065055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13416"/>
        <c:crosses val="autoZero"/>
        <c:auto val="1"/>
        <c:lblAlgn val="ctr"/>
        <c:lblOffset val="100"/>
        <c:noMultiLvlLbl val="0"/>
      </c:catAx>
      <c:valAx>
        <c:axId val="40651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0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5m C vs Java</a:t>
            </a:r>
          </a:p>
        </c:rich>
      </c:tx>
      <c:layout>
        <c:manualLayout>
          <c:xMode val="edge"/>
          <c:yMode val="edge"/>
          <c:x val="0.38355555555555559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Java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CJ!$B$3:$B$22</c:f>
              <c:numCache>
                <c:formatCode>General</c:formatCode>
                <c:ptCount val="20"/>
                <c:pt idx="0">
                  <c:v>3754957100</c:v>
                </c:pt>
                <c:pt idx="1">
                  <c:v>2446782700</c:v>
                </c:pt>
                <c:pt idx="2">
                  <c:v>2459743700</c:v>
                </c:pt>
                <c:pt idx="3">
                  <c:v>2594196600</c:v>
                </c:pt>
                <c:pt idx="4">
                  <c:v>2603088200</c:v>
                </c:pt>
                <c:pt idx="5">
                  <c:v>2516144200</c:v>
                </c:pt>
                <c:pt idx="6">
                  <c:v>2347337100</c:v>
                </c:pt>
                <c:pt idx="7">
                  <c:v>2529299200</c:v>
                </c:pt>
                <c:pt idx="8">
                  <c:v>2503334300</c:v>
                </c:pt>
                <c:pt idx="9">
                  <c:v>2352285500</c:v>
                </c:pt>
                <c:pt idx="10">
                  <c:v>2833111000</c:v>
                </c:pt>
                <c:pt idx="11">
                  <c:v>2370013800</c:v>
                </c:pt>
                <c:pt idx="12">
                  <c:v>2505595300</c:v>
                </c:pt>
                <c:pt idx="13">
                  <c:v>2478904600</c:v>
                </c:pt>
                <c:pt idx="14">
                  <c:v>2310344100</c:v>
                </c:pt>
                <c:pt idx="15">
                  <c:v>2469359900</c:v>
                </c:pt>
                <c:pt idx="16">
                  <c:v>2433446900</c:v>
                </c:pt>
                <c:pt idx="17">
                  <c:v>2448341900</c:v>
                </c:pt>
                <c:pt idx="18">
                  <c:v>2397607900</c:v>
                </c:pt>
                <c:pt idx="19">
                  <c:v>2480547900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2B-49F8-AEF1-63771C05DDD4}"/>
            </c:ext>
          </c:extLst>
        </c:ser>
        <c:ser>
          <c:idx val="1"/>
          <c:order val="1"/>
          <c:tx>
            <c:v>C</c:v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CJ!$G$3:$G$22</c:f>
              <c:numCache>
                <c:formatCode>General</c:formatCode>
                <c:ptCount val="20"/>
                <c:pt idx="0">
                  <c:v>1772400400</c:v>
                </c:pt>
                <c:pt idx="1">
                  <c:v>1889081700</c:v>
                </c:pt>
                <c:pt idx="2">
                  <c:v>1980385600</c:v>
                </c:pt>
                <c:pt idx="3">
                  <c:v>1852874900</c:v>
                </c:pt>
                <c:pt idx="4">
                  <c:v>1847312600</c:v>
                </c:pt>
                <c:pt idx="5">
                  <c:v>1779836600</c:v>
                </c:pt>
                <c:pt idx="6">
                  <c:v>1773076600</c:v>
                </c:pt>
                <c:pt idx="7">
                  <c:v>1774483500</c:v>
                </c:pt>
                <c:pt idx="8">
                  <c:v>1780743400</c:v>
                </c:pt>
                <c:pt idx="9">
                  <c:v>1766724700</c:v>
                </c:pt>
                <c:pt idx="10">
                  <c:v>1767335900</c:v>
                </c:pt>
                <c:pt idx="11">
                  <c:v>1759353100</c:v>
                </c:pt>
                <c:pt idx="12">
                  <c:v>1753486100</c:v>
                </c:pt>
                <c:pt idx="13">
                  <c:v>1779190000</c:v>
                </c:pt>
                <c:pt idx="14">
                  <c:v>1769249400</c:v>
                </c:pt>
                <c:pt idx="15">
                  <c:v>1760196800</c:v>
                </c:pt>
                <c:pt idx="16">
                  <c:v>1770454700</c:v>
                </c:pt>
                <c:pt idx="17">
                  <c:v>1761152800</c:v>
                </c:pt>
                <c:pt idx="18">
                  <c:v>1778582200</c:v>
                </c:pt>
                <c:pt idx="19">
                  <c:v>1850904300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2B-49F8-AEF1-63771C05D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511776"/>
        <c:axId val="406518664"/>
      </c:lineChart>
      <c:catAx>
        <c:axId val="406511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18664"/>
        <c:crosses val="autoZero"/>
        <c:auto val="1"/>
        <c:lblAlgn val="ctr"/>
        <c:lblOffset val="100"/>
        <c:noMultiLvlLbl val="0"/>
      </c:catAx>
      <c:valAx>
        <c:axId val="40651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1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Delays 10k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1sec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10k'!$B$3:$B$22</c:f>
              <c:numCache>
                <c:formatCode>General</c:formatCode>
                <c:ptCount val="20"/>
                <c:pt idx="0">
                  <c:v>5501900</c:v>
                </c:pt>
                <c:pt idx="1">
                  <c:v>5366400</c:v>
                </c:pt>
                <c:pt idx="2">
                  <c:v>3862700</c:v>
                </c:pt>
                <c:pt idx="3">
                  <c:v>18955200</c:v>
                </c:pt>
                <c:pt idx="4">
                  <c:v>1079000</c:v>
                </c:pt>
                <c:pt idx="5">
                  <c:v>2391100</c:v>
                </c:pt>
                <c:pt idx="6">
                  <c:v>5683500</c:v>
                </c:pt>
                <c:pt idx="7">
                  <c:v>2416700</c:v>
                </c:pt>
                <c:pt idx="8">
                  <c:v>2271400</c:v>
                </c:pt>
                <c:pt idx="9">
                  <c:v>2319900</c:v>
                </c:pt>
                <c:pt idx="10">
                  <c:v>2157100</c:v>
                </c:pt>
                <c:pt idx="11">
                  <c:v>2948500</c:v>
                </c:pt>
                <c:pt idx="12">
                  <c:v>2556300</c:v>
                </c:pt>
                <c:pt idx="13">
                  <c:v>3372500</c:v>
                </c:pt>
                <c:pt idx="14">
                  <c:v>2835100</c:v>
                </c:pt>
                <c:pt idx="15">
                  <c:v>1970800</c:v>
                </c:pt>
                <c:pt idx="16">
                  <c:v>2111900</c:v>
                </c:pt>
                <c:pt idx="17">
                  <c:v>2216000</c:v>
                </c:pt>
                <c:pt idx="18">
                  <c:v>2504100</c:v>
                </c:pt>
                <c:pt idx="19">
                  <c:v>2189000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46-46E2-BFE7-547BAFA3D2E4}"/>
            </c:ext>
          </c:extLst>
        </c:ser>
        <c:ser>
          <c:idx val="1"/>
          <c:order val="1"/>
          <c:tx>
            <c:v>.1 sec</c:v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10k'!$G$3:$G$22</c:f>
              <c:numCache>
                <c:formatCode>General</c:formatCode>
                <c:ptCount val="20"/>
                <c:pt idx="0">
                  <c:v>4336100</c:v>
                </c:pt>
                <c:pt idx="1">
                  <c:v>2246900</c:v>
                </c:pt>
                <c:pt idx="2">
                  <c:v>1365700</c:v>
                </c:pt>
                <c:pt idx="3">
                  <c:v>1009900</c:v>
                </c:pt>
                <c:pt idx="4">
                  <c:v>1244300</c:v>
                </c:pt>
                <c:pt idx="5">
                  <c:v>8979600</c:v>
                </c:pt>
                <c:pt idx="6">
                  <c:v>1339800</c:v>
                </c:pt>
                <c:pt idx="7">
                  <c:v>1163100</c:v>
                </c:pt>
                <c:pt idx="8">
                  <c:v>740000</c:v>
                </c:pt>
                <c:pt idx="9">
                  <c:v>1131400</c:v>
                </c:pt>
                <c:pt idx="10">
                  <c:v>1164800</c:v>
                </c:pt>
                <c:pt idx="11">
                  <c:v>1050300</c:v>
                </c:pt>
                <c:pt idx="12">
                  <c:v>1234900</c:v>
                </c:pt>
                <c:pt idx="13">
                  <c:v>748600</c:v>
                </c:pt>
                <c:pt idx="14">
                  <c:v>1622100</c:v>
                </c:pt>
                <c:pt idx="15">
                  <c:v>759500</c:v>
                </c:pt>
                <c:pt idx="16">
                  <c:v>1076300</c:v>
                </c:pt>
                <c:pt idx="17">
                  <c:v>742100</c:v>
                </c:pt>
                <c:pt idx="18">
                  <c:v>1131600</c:v>
                </c:pt>
                <c:pt idx="19">
                  <c:v>1339600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46-46E2-BFE7-547BAFA3D2E4}"/>
            </c:ext>
          </c:extLst>
        </c:ser>
        <c:ser>
          <c:idx val="2"/>
          <c:order val="2"/>
          <c:tx>
            <c:v>getchar</c:v>
          </c:tx>
          <c:spPr>
            <a:ln w="31750" cap="rnd">
              <a:solidFill>
                <a:schemeClr val="accent6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10k'!$L$3:$L$22</c:f>
              <c:numCache>
                <c:formatCode>General</c:formatCode>
                <c:ptCount val="20"/>
                <c:pt idx="0">
                  <c:v>3903400</c:v>
                </c:pt>
                <c:pt idx="1">
                  <c:v>1560700</c:v>
                </c:pt>
                <c:pt idx="2">
                  <c:v>1742100</c:v>
                </c:pt>
                <c:pt idx="3">
                  <c:v>831300</c:v>
                </c:pt>
                <c:pt idx="4">
                  <c:v>551300</c:v>
                </c:pt>
                <c:pt idx="5">
                  <c:v>1141200</c:v>
                </c:pt>
                <c:pt idx="6">
                  <c:v>850400</c:v>
                </c:pt>
                <c:pt idx="7">
                  <c:v>684300</c:v>
                </c:pt>
                <c:pt idx="8">
                  <c:v>586200</c:v>
                </c:pt>
                <c:pt idx="9">
                  <c:v>726200</c:v>
                </c:pt>
                <c:pt idx="10">
                  <c:v>687600</c:v>
                </c:pt>
                <c:pt idx="11">
                  <c:v>822900</c:v>
                </c:pt>
                <c:pt idx="12">
                  <c:v>676600</c:v>
                </c:pt>
                <c:pt idx="13">
                  <c:v>800300</c:v>
                </c:pt>
                <c:pt idx="14">
                  <c:v>652400</c:v>
                </c:pt>
                <c:pt idx="15">
                  <c:v>672400</c:v>
                </c:pt>
                <c:pt idx="16">
                  <c:v>700400</c:v>
                </c:pt>
                <c:pt idx="17">
                  <c:v>691700</c:v>
                </c:pt>
                <c:pt idx="18">
                  <c:v>783900</c:v>
                </c:pt>
                <c:pt idx="19">
                  <c:v>828000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46-46E2-BFE7-547BAFA3D2E4}"/>
            </c:ext>
          </c:extLst>
        </c:ser>
        <c:ser>
          <c:idx val="3"/>
          <c:order val="3"/>
          <c:tx>
            <c:v>no delay</c:v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10k'!$Q$3:$Q$22</c:f>
              <c:numCache>
                <c:formatCode>General</c:formatCode>
                <c:ptCount val="20"/>
                <c:pt idx="0">
                  <c:v>6054400</c:v>
                </c:pt>
                <c:pt idx="1">
                  <c:v>2386600</c:v>
                </c:pt>
                <c:pt idx="2">
                  <c:v>2303600</c:v>
                </c:pt>
                <c:pt idx="3">
                  <c:v>4892400</c:v>
                </c:pt>
                <c:pt idx="4">
                  <c:v>4837000</c:v>
                </c:pt>
                <c:pt idx="5">
                  <c:v>2760300</c:v>
                </c:pt>
                <c:pt idx="6">
                  <c:v>5266900</c:v>
                </c:pt>
                <c:pt idx="7">
                  <c:v>3566300</c:v>
                </c:pt>
                <c:pt idx="8">
                  <c:v>3018200</c:v>
                </c:pt>
                <c:pt idx="9">
                  <c:v>2444600</c:v>
                </c:pt>
                <c:pt idx="10">
                  <c:v>3000800</c:v>
                </c:pt>
                <c:pt idx="11">
                  <c:v>2243000</c:v>
                </c:pt>
                <c:pt idx="12">
                  <c:v>2253300</c:v>
                </c:pt>
                <c:pt idx="13">
                  <c:v>2269400</c:v>
                </c:pt>
                <c:pt idx="14">
                  <c:v>2310700</c:v>
                </c:pt>
                <c:pt idx="15">
                  <c:v>2560800</c:v>
                </c:pt>
                <c:pt idx="16">
                  <c:v>3035500</c:v>
                </c:pt>
                <c:pt idx="17">
                  <c:v>1690200</c:v>
                </c:pt>
                <c:pt idx="18">
                  <c:v>989700</c:v>
                </c:pt>
                <c:pt idx="19">
                  <c:v>1436100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46-46E2-BFE7-547BAFA3D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6355480"/>
        <c:axId val="416356136"/>
      </c:lineChart>
      <c:catAx>
        <c:axId val="4163554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356136"/>
        <c:crosses val="autoZero"/>
        <c:auto val="1"/>
        <c:lblAlgn val="ctr"/>
        <c:lblOffset val="100"/>
        <c:noMultiLvlLbl val="0"/>
      </c:catAx>
      <c:valAx>
        <c:axId val="41635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35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delays 1m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getchar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1m'!$B$3:$B$22</c:f>
              <c:numCache>
                <c:formatCode>General</c:formatCode>
                <c:ptCount val="20"/>
                <c:pt idx="0">
                  <c:v>448744700</c:v>
                </c:pt>
                <c:pt idx="1">
                  <c:v>343766300</c:v>
                </c:pt>
                <c:pt idx="2">
                  <c:v>289123000</c:v>
                </c:pt>
                <c:pt idx="3">
                  <c:v>278097400</c:v>
                </c:pt>
                <c:pt idx="4">
                  <c:v>284304900</c:v>
                </c:pt>
                <c:pt idx="5">
                  <c:v>311890400</c:v>
                </c:pt>
                <c:pt idx="6">
                  <c:v>269797300</c:v>
                </c:pt>
                <c:pt idx="7">
                  <c:v>332021100</c:v>
                </c:pt>
                <c:pt idx="8">
                  <c:v>292415200</c:v>
                </c:pt>
                <c:pt idx="9">
                  <c:v>352445800</c:v>
                </c:pt>
                <c:pt idx="10">
                  <c:v>259505900</c:v>
                </c:pt>
                <c:pt idx="11">
                  <c:v>267881600</c:v>
                </c:pt>
                <c:pt idx="12">
                  <c:v>256461400</c:v>
                </c:pt>
                <c:pt idx="13">
                  <c:v>312089200</c:v>
                </c:pt>
                <c:pt idx="14">
                  <c:v>276949000</c:v>
                </c:pt>
                <c:pt idx="15">
                  <c:v>259813700</c:v>
                </c:pt>
                <c:pt idx="16">
                  <c:v>279840300</c:v>
                </c:pt>
                <c:pt idx="17">
                  <c:v>281727300</c:v>
                </c:pt>
                <c:pt idx="18">
                  <c:v>259209100</c:v>
                </c:pt>
                <c:pt idx="19">
                  <c:v>273034900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E-4734-BBD6-7C87F222CECE}"/>
            </c:ext>
          </c:extLst>
        </c:ser>
        <c:ser>
          <c:idx val="1"/>
          <c:order val="1"/>
          <c:tx>
            <c:v>no delay</c:v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'J 1m'!$G$3:$G$22</c:f>
              <c:numCache>
                <c:formatCode>General</c:formatCode>
                <c:ptCount val="20"/>
                <c:pt idx="0">
                  <c:v>635332300</c:v>
                </c:pt>
                <c:pt idx="1">
                  <c:v>482979800</c:v>
                </c:pt>
                <c:pt idx="2">
                  <c:v>454853900</c:v>
                </c:pt>
                <c:pt idx="3">
                  <c:v>489628600</c:v>
                </c:pt>
                <c:pt idx="4">
                  <c:v>295586400</c:v>
                </c:pt>
                <c:pt idx="5">
                  <c:v>229630500</c:v>
                </c:pt>
                <c:pt idx="6">
                  <c:v>253016500</c:v>
                </c:pt>
                <c:pt idx="7">
                  <c:v>230171800</c:v>
                </c:pt>
                <c:pt idx="8">
                  <c:v>255467700</c:v>
                </c:pt>
                <c:pt idx="9">
                  <c:v>334067400</c:v>
                </c:pt>
                <c:pt idx="10">
                  <c:v>277276800</c:v>
                </c:pt>
                <c:pt idx="11">
                  <c:v>252171800</c:v>
                </c:pt>
                <c:pt idx="12">
                  <c:v>237246200</c:v>
                </c:pt>
                <c:pt idx="13">
                  <c:v>274368400</c:v>
                </c:pt>
                <c:pt idx="14">
                  <c:v>229555500</c:v>
                </c:pt>
                <c:pt idx="15">
                  <c:v>257545400</c:v>
                </c:pt>
                <c:pt idx="16">
                  <c:v>313992300</c:v>
                </c:pt>
                <c:pt idx="17">
                  <c:v>237072600</c:v>
                </c:pt>
                <c:pt idx="18">
                  <c:v>231056600</c:v>
                </c:pt>
                <c:pt idx="19">
                  <c:v>230140000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E-4734-BBD6-7C87F222C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889392"/>
        <c:axId val="521890048"/>
      </c:lineChart>
      <c:catAx>
        <c:axId val="521889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90048"/>
        <c:crosses val="autoZero"/>
        <c:auto val="1"/>
        <c:lblAlgn val="ctr"/>
        <c:lblOffset val="100"/>
        <c:noMultiLvlLbl val="0"/>
      </c:catAx>
      <c:valAx>
        <c:axId val="5218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8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1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1217D5-DBFA-4EA7-A7D3-E79C9167BBE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3907-9FD1-4026-BC02-6ABBB4BC2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vs Java </a:t>
            </a:r>
            <a:br>
              <a:rPr lang="en-US" dirty="0"/>
            </a:br>
            <a:r>
              <a:rPr lang="en-US" dirty="0"/>
              <a:t>Finding Prime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6E91-3017-4619-A118-285BE0A6F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04320"/>
          </a:xfrm>
        </p:spPr>
        <p:txBody>
          <a:bodyPr>
            <a:normAutofit/>
          </a:bodyPr>
          <a:lstStyle/>
          <a:p>
            <a:r>
              <a:rPr lang="en-US" dirty="0"/>
              <a:t>Adam Feldscher</a:t>
            </a:r>
          </a:p>
          <a:p>
            <a:r>
              <a:rPr lang="en-US" dirty="0"/>
              <a:t>I699 Performance Design Patterns II</a:t>
            </a:r>
          </a:p>
          <a:p>
            <a:r>
              <a:rPr lang="en-US" dirty="0"/>
              <a:t>10/9/2019</a:t>
            </a:r>
          </a:p>
        </p:txBody>
      </p:sp>
    </p:spTree>
    <p:extLst>
      <p:ext uri="{BB962C8B-B14F-4D97-AF65-F5344CB8AC3E}">
        <p14:creationId xmlns:p14="http://schemas.microsoft.com/office/powerpoint/2010/main" val="152367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7F41-60FB-4A54-B9D1-FDDEEBB6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D832-F66A-40D4-8C91-E959F96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8750"/>
          </a:xfrm>
        </p:spPr>
        <p:txBody>
          <a:bodyPr/>
          <a:lstStyle/>
          <a:p>
            <a:r>
              <a:rPr lang="en-US" dirty="0"/>
              <a:t>Need a sample test problem</a:t>
            </a:r>
          </a:p>
          <a:p>
            <a:pPr lvl="1"/>
            <a:r>
              <a:rPr lang="en-US" dirty="0"/>
              <a:t>Ideally CPU Bound</a:t>
            </a:r>
          </a:p>
          <a:p>
            <a:pPr lvl="2"/>
            <a:r>
              <a:rPr lang="en-US" dirty="0"/>
              <a:t>No IO</a:t>
            </a:r>
          </a:p>
          <a:p>
            <a:pPr lvl="2"/>
            <a:r>
              <a:rPr lang="en-US" dirty="0"/>
              <a:t>Memory allocations may be interesting, but may add noise</a:t>
            </a:r>
          </a:p>
          <a:p>
            <a:r>
              <a:rPr lang="en-US" dirty="0"/>
              <a:t>Finding Primes</a:t>
            </a:r>
          </a:p>
          <a:p>
            <a:pPr lvl="1"/>
            <a:r>
              <a:rPr lang="en-US" dirty="0"/>
              <a:t>Sieve of Eratosthenes</a:t>
            </a:r>
          </a:p>
          <a:p>
            <a:pPr lvl="2"/>
            <a:r>
              <a:rPr lang="en-US" dirty="0"/>
              <a:t>Memory Bound</a:t>
            </a:r>
          </a:p>
          <a:p>
            <a:pPr lvl="1"/>
            <a:r>
              <a:rPr lang="en-US" dirty="0"/>
              <a:t>Naive Prime Finding</a:t>
            </a:r>
          </a:p>
          <a:p>
            <a:pPr lvl="2"/>
            <a:r>
              <a:rPr lang="en-US" dirty="0"/>
              <a:t>Loop across numbers, checking [2, sqrt(n)] for divisors</a:t>
            </a:r>
          </a:p>
          <a:p>
            <a:pPr lvl="2"/>
            <a:r>
              <a:rPr lang="en-US" dirty="0"/>
              <a:t>Don’t need optimal algorithm, just a consistent one</a:t>
            </a:r>
          </a:p>
        </p:txBody>
      </p:sp>
    </p:spTree>
    <p:extLst>
      <p:ext uri="{BB962C8B-B14F-4D97-AF65-F5344CB8AC3E}">
        <p14:creationId xmlns:p14="http://schemas.microsoft.com/office/powerpoint/2010/main" val="5041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9032-CB13-461C-B8A3-582DE3DC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primes [2-10k]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345D28-D260-48FD-8424-25E4A87BD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415447"/>
              </p:ext>
            </p:extLst>
          </p:nvPr>
        </p:nvGraphicFramePr>
        <p:xfrm>
          <a:off x="3145555" y="2604654"/>
          <a:ext cx="5900889" cy="366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556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9032-CB13-461C-B8A3-582DE3DC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primes [2-5m]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FAE72E0-8D11-4CD5-8234-BA4DAB5B8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137278"/>
              </p:ext>
            </p:extLst>
          </p:nvPr>
        </p:nvGraphicFramePr>
        <p:xfrm>
          <a:off x="3145555" y="2604654"/>
          <a:ext cx="5900888" cy="366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738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0CE3-0AB5-45B4-BE5D-31E60041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Oddities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EDF0B4-CBF7-453D-B650-DFEAB0EE1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253324"/>
              </p:ext>
            </p:extLst>
          </p:nvPr>
        </p:nvGraphicFramePr>
        <p:xfrm>
          <a:off x="2767012" y="2491508"/>
          <a:ext cx="66579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25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672-6DE3-43CB-9918-91EFB65A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Oddities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1902EC-5F4C-4B91-A3DE-C47E86B0F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984096"/>
              </p:ext>
            </p:extLst>
          </p:nvPr>
        </p:nvGraphicFramePr>
        <p:xfrm>
          <a:off x="2888672" y="2380671"/>
          <a:ext cx="6414655" cy="406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068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3E77-F2A7-454B-BE14-C59EA50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A51F-82D6-4008-BC3E-F241D4C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JIT logging</a:t>
            </a:r>
          </a:p>
          <a:p>
            <a:r>
              <a:rPr lang="en-US" dirty="0"/>
              <a:t>Something with class loading</a:t>
            </a:r>
          </a:p>
          <a:p>
            <a:r>
              <a:rPr lang="en-US" dirty="0"/>
              <a:t>Could also test on a better system</a:t>
            </a:r>
          </a:p>
        </p:txBody>
      </p:sp>
    </p:spTree>
    <p:extLst>
      <p:ext uri="{BB962C8B-B14F-4D97-AF65-F5344CB8AC3E}">
        <p14:creationId xmlns:p14="http://schemas.microsoft.com/office/powerpoint/2010/main" val="138119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110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 vs Java  Finding Prime Numbers</vt:lpstr>
      <vt:lpstr>Goals</vt:lpstr>
      <vt:lpstr>Searching for primes [2-10k]</vt:lpstr>
      <vt:lpstr>Searching for primes [2-5m]</vt:lpstr>
      <vt:lpstr>Delay Oddities</vt:lpstr>
      <vt:lpstr>Delay Oddities</vt:lpstr>
      <vt:lpstr>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vs Java  Finding Prime Numbers</dc:title>
  <dc:creator>Adam Feldscher</dc:creator>
  <cp:lastModifiedBy>Adam Feldscher</cp:lastModifiedBy>
  <cp:revision>5</cp:revision>
  <dcterms:created xsi:type="dcterms:W3CDTF">2019-10-09T20:43:39Z</dcterms:created>
  <dcterms:modified xsi:type="dcterms:W3CDTF">2019-10-09T20:58:40Z</dcterms:modified>
</cp:coreProperties>
</file>