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5" r:id="rId4"/>
    <p:sldId id="269" r:id="rId5"/>
    <p:sldId id="270" r:id="rId6"/>
    <p:sldId id="271" r:id="rId7"/>
    <p:sldId id="272" r:id="rId8"/>
    <p:sldId id="273" r:id="rId9"/>
    <p:sldId id="277" r:id="rId10"/>
    <p:sldId id="278" r:id="rId11"/>
    <p:sldId id="274" r:id="rId12"/>
    <p:sldId id="275" r:id="rId13"/>
    <p:sldId id="276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  <a:srgbClr val="18A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01513-0E83-8941-9D87-9283C671D854}" v="1203" dt="2022-09-13T01:57:0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>
        <p:scale>
          <a:sx n="90" d="100"/>
          <a:sy n="90" d="100"/>
        </p:scale>
        <p:origin x="960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20FC-BBEB-0442-BB10-5C03FD9250B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2D26-2183-6A49-8892-73ED65E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F2D26-2183-6A49-8892-73ED65EBA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F2D26-2183-6A49-8892-73ED65EBA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D65-BDC6-7E05-B4D3-63E183A9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9E013-98DF-635C-0C53-C1D3843E5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B276-6C1C-6AD0-5EE0-F8843C1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23CA-4816-13BF-AD04-CA82461D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9009-D42A-127C-D4BE-D6E092E9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24C47-2982-CFB3-DF28-8E0F99B3F7E3}"/>
              </a:ext>
            </a:extLst>
          </p:cNvPr>
          <p:cNvSpPr/>
          <p:nvPr userDrawn="1"/>
        </p:nvSpPr>
        <p:spPr>
          <a:xfrm>
            <a:off x="-1" y="1"/>
            <a:ext cx="2421925" cy="12356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5F7B-DDAE-D4A7-6936-1C7AD565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26CD-250E-5F60-24C6-EE6406FA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EDAD-368A-8493-0C9F-80198D77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D6D9-986B-59A4-BEF1-8184B761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284A-28F6-7A7D-E93E-58EA7D9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E587B-3EEB-1D66-74BD-99F0C98BE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B736-A0F6-5E83-FC73-43E8CE96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F250-FF7E-090B-464B-66106B0B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B808-0726-7116-A6FA-6490CD9B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C0B1-A910-D2F2-976F-9F17AFD0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E0DA-F386-912E-7941-4AEE2ED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1D9D-7FDB-8C11-C44B-53F69BB2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6E23-09F3-F53D-DF97-D88F134C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1A26-6B0B-504C-95FB-FED9005E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7DD7-D469-9E5C-A9CB-726080B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A52B-00D4-B77C-3A46-314E9EE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DF86-1403-B9D7-2C99-8180C1EC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87B5-0A3F-0417-9337-BA1CDC1A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1445-535B-00D0-1A2B-E46D434F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F991-A29D-1044-8A16-30DD507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C1EE-BF3B-747A-9D17-D54D7EE2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F1D6-3E03-B81D-8AA4-445A49D6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D588-3963-0337-BCA7-6D628345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3C00-9C95-B651-A951-D8168A30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E435-66E8-37F7-55BD-9718F564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F19F-391A-ABCE-E91C-6C54E17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39A0-C139-CC10-7EE5-015CA70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927D-BA45-1528-6916-D96406B6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6F91-CD7D-8853-CF41-1D68876F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34773-7BC5-BB70-E8C7-254FB1E20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A603-A969-CCDD-E971-BEAB1F995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C8FF9-A7B5-82A8-76CE-CDB9A7A4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2F6C9-F801-F52F-9BEF-22B8192B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E70EA-5B34-14C6-D6F6-BB6707DF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9E2-9A0F-0CF5-940E-64726305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11035-5193-6240-0185-E2F0DB92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D63E6-26C2-7ABE-AD8D-A03374A0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531C-9CAE-0E62-6D93-2F20503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4BEE7-1156-A52A-F31D-984C932E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FC85-1787-3B4E-7B3F-644BC21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71A0-5405-E3DF-30FD-743B780E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D8E2-4B27-0DFD-4AD2-6F03EBA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AA74-E2A1-43A6-8583-F254DD8F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F89B-5945-6A59-D416-9344395C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E6DE-4655-999E-250B-73E92452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86416-5E54-22F0-1ADA-1ECDD87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2E9B-D432-541A-42BC-A0965D1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CF2C-F4D4-E0C3-D532-9823F01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E17D2-9DB1-B25F-CAB9-1978ACD14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57D2-9AB0-5F32-88B8-C9C2C452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ED9D7-4623-504C-1C31-DBC201C2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4D46-A2E6-70F2-D663-3E24D05F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1071-37BF-7C57-0517-CF5E1CE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5B972-DA86-ABCE-27C9-D0C9AC7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B5A8-A621-5AB5-6993-D063E373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AFA6-FAEF-6A8C-3250-E966D8EA4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E980-7287-E14E-B055-F5385B03726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1A39-0C6E-2CB7-FA16-58AB63B54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DCB2-CFCE-4D1B-B717-AA8C5ACF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336E-40FA-D84D-906A-EBF5F691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9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onda@lincolnins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12" Type="http://schemas.openxmlformats.org/officeDocument/2006/relationships/image" Target="../media/image27.svg"/><Relationship Id="rId2" Type="http://schemas.openxmlformats.org/officeDocument/2006/relationships/image" Target="../media/image1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4.svg"/><Relationship Id="rId15" Type="http://schemas.openxmlformats.org/officeDocument/2006/relationships/image" Target="../media/image9.png"/><Relationship Id="rId10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12.svg"/><Relationship Id="rId9" Type="http://schemas.openxmlformats.org/officeDocument/2006/relationships/image" Target="../media/image23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sv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9.svg"/><Relationship Id="rId5" Type="http://schemas.openxmlformats.org/officeDocument/2006/relationships/image" Target="../media/image14.sv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4364-87DF-8D0D-5FFD-23C080929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Interoperability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34A3-6BFF-4EA9-47DF-6BA41E78F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Water Quality Interoperability Experiment</a:t>
            </a:r>
          </a:p>
          <a:p>
            <a:r>
              <a:rPr lang="en-US" dirty="0"/>
              <a:t>Kick-off Meeting</a:t>
            </a:r>
          </a:p>
          <a:p>
            <a:r>
              <a:rPr lang="en-US" dirty="0"/>
              <a:t>2022-09-13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9D41C-BCC0-66D2-9EC1-01FC20A01B08}"/>
              </a:ext>
            </a:extLst>
          </p:cNvPr>
          <p:cNvSpPr txBox="1"/>
          <p:nvPr/>
        </p:nvSpPr>
        <p:spPr>
          <a:xfrm>
            <a:off x="1301748" y="5863956"/>
            <a:ext cx="491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Kyle </a:t>
            </a:r>
            <a:r>
              <a:rPr lang="en-US" dirty="0" err="1"/>
              <a:t>Onda</a:t>
            </a:r>
            <a:r>
              <a:rPr lang="en-US" dirty="0"/>
              <a:t> – </a:t>
            </a:r>
            <a:r>
              <a:rPr lang="en-US" u="sng" dirty="0" err="1">
                <a:solidFill>
                  <a:schemeClr val="accent2"/>
                </a:solidFill>
              </a:rPr>
              <a:t>k</a:t>
            </a:r>
            <a:r>
              <a:rPr lang="en-US" u="sng" dirty="0" err="1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onda@lincolninst.edu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</a:p>
          <a:p>
            <a:r>
              <a:rPr lang="en-US" dirty="0"/>
              <a:t>Associate Director, Center for Geospatial Solutions</a:t>
            </a:r>
          </a:p>
          <a:p>
            <a:r>
              <a:rPr lang="en-US" dirty="0"/>
              <a:t>Lincoln Institute of Land Policy, USA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8EECF1E-3512-0479-EB95-1F58D71B4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" r="56613"/>
          <a:stretch/>
        </p:blipFill>
        <p:spPr>
          <a:xfrm>
            <a:off x="23444" y="5882880"/>
            <a:ext cx="1301748" cy="442741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3276840E-2907-53CE-BB41-D0A2D379C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47"/>
          <a:stretch/>
        </p:blipFill>
        <p:spPr>
          <a:xfrm>
            <a:off x="23444" y="6394297"/>
            <a:ext cx="1325192" cy="3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6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Use Cases and Real Extant Data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4A-115B-BD55-946E-B6F230D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931" y="1391770"/>
            <a:ext cx="12574931" cy="5520205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18A8AC"/>
                </a:solidFill>
              </a:rPr>
              <a:t>Some potential domain use cases</a:t>
            </a:r>
            <a:endParaRPr lang="en-US" dirty="0"/>
          </a:p>
          <a:p>
            <a:pPr lvl="2"/>
            <a:r>
              <a:rPr lang="en-US" dirty="0"/>
              <a:t>Common data exchange formats and API request patterns for continuous/sensor and discrete/sample data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Surface water chemistry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Surface water hydro/micro biology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Surface water </a:t>
            </a:r>
            <a:r>
              <a:rPr lang="en-US" dirty="0" err="1"/>
              <a:t>hydromorphology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Ground water chemistry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Ground water microbiology</a:t>
            </a:r>
          </a:p>
          <a:p>
            <a:pPr lvl="1"/>
            <a:endParaRPr lang="en-US" dirty="0"/>
          </a:p>
        </p:txBody>
      </p:sp>
      <p:pic>
        <p:nvPicPr>
          <p:cNvPr id="7" name="Graphic 6" descr="Social network with solid fill">
            <a:extLst>
              <a:ext uri="{FF2B5EF4-FFF2-40B4-BE49-F238E27FC236}">
                <a16:creationId xmlns:a16="http://schemas.microsoft.com/office/drawing/2014/main" id="{A2E65D4D-5C6D-6CE6-08A5-FADB99A6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44" y="-216973"/>
            <a:ext cx="1542536" cy="1542536"/>
          </a:xfrm>
          <a:prstGeom prst="rect">
            <a:avLst/>
          </a:prstGeom>
        </p:spPr>
      </p:pic>
      <p:pic>
        <p:nvPicPr>
          <p:cNvPr id="8" name="Graphic 7" descr="Test tubes outline">
            <a:extLst>
              <a:ext uri="{FF2B5EF4-FFF2-40B4-BE49-F238E27FC236}">
                <a16:creationId xmlns:a16="http://schemas.microsoft.com/office/drawing/2014/main" id="{53085FA2-5995-2BD2-8B94-FD8211E4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1337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Data Content +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4A-115B-BD55-946E-B6F230D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930" y="1337795"/>
            <a:ext cx="10515600" cy="490880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18A8AC"/>
                </a:solidFill>
              </a:rPr>
              <a:t>Data models</a:t>
            </a:r>
          </a:p>
          <a:p>
            <a:pPr lvl="2"/>
            <a:r>
              <a:rPr lang="en-US" dirty="0"/>
              <a:t>OGC WaterML2/ WQ Best Practice</a:t>
            </a:r>
          </a:p>
          <a:p>
            <a:pPr lvl="2"/>
            <a:r>
              <a:rPr lang="en-US" dirty="0"/>
              <a:t>OGC Observations, Measurements and Samples (OMS)</a:t>
            </a:r>
          </a:p>
          <a:p>
            <a:pPr lvl="2"/>
            <a:r>
              <a:rPr lang="en-US" dirty="0"/>
              <a:t>Other international standards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18A8AC"/>
                </a:solidFill>
              </a:rPr>
              <a:t>Semantics and Vocabulary</a:t>
            </a:r>
          </a:p>
          <a:p>
            <a:pPr lvl="2"/>
            <a:r>
              <a:rPr lang="en-US" dirty="0"/>
              <a:t>SOSA/SSN </a:t>
            </a:r>
          </a:p>
          <a:p>
            <a:pPr lvl="2"/>
            <a:r>
              <a:rPr lang="en-US" dirty="0"/>
              <a:t>QUDT</a:t>
            </a:r>
          </a:p>
          <a:p>
            <a:pPr lvl="2"/>
            <a:r>
              <a:rPr lang="en-US" dirty="0" err="1"/>
              <a:t>schema.org</a:t>
            </a:r>
            <a:endParaRPr lang="en-US" dirty="0"/>
          </a:p>
          <a:p>
            <a:pPr lvl="2"/>
            <a:r>
              <a:rPr lang="en-US" dirty="0"/>
              <a:t>Other international standards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D9C68-F999-DB09-01B7-73557D3CFED3}"/>
              </a:ext>
            </a:extLst>
          </p:cNvPr>
          <p:cNvSpPr txBox="1"/>
          <p:nvPr/>
        </p:nvSpPr>
        <p:spPr>
          <a:xfrm>
            <a:off x="5482730" y="3072348"/>
            <a:ext cx="7080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Investigate existing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Attempt to implement for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Iterate with combinations and modifications (experiment!) as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  <a:sym typeface="Wingdings" pitchFamily="2" charset="2"/>
              </a:rPr>
              <a:t>Request changes to relevant standards</a:t>
            </a:r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4CF5E9F3-E238-8ADE-0F80-99BBA6FC0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7175" y="20558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9DD3D6-A88E-0AD6-E160-2744CF1BA6D8}"/>
              </a:ext>
            </a:extLst>
          </p:cNvPr>
          <p:cNvSpPr txBox="1"/>
          <p:nvPr/>
        </p:nvSpPr>
        <p:spPr>
          <a:xfrm>
            <a:off x="1076776" y="5124235"/>
            <a:ext cx="536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JSON-LD?</a:t>
            </a:r>
          </a:p>
        </p:txBody>
      </p:sp>
    </p:spTree>
    <p:extLst>
      <p:ext uri="{BB962C8B-B14F-4D97-AF65-F5344CB8AC3E}">
        <p14:creationId xmlns:p14="http://schemas.microsoft.com/office/powerpoint/2010/main" val="33905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Data exchange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4A-115B-BD55-946E-B6F230D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930" y="1337795"/>
            <a:ext cx="10515600" cy="490880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18A8AC"/>
                </a:solidFill>
              </a:rPr>
              <a:t>Existing standards and serializations</a:t>
            </a:r>
          </a:p>
          <a:p>
            <a:pPr lvl="1"/>
            <a:endParaRPr lang="en-US" dirty="0">
              <a:solidFill>
                <a:srgbClr val="18A8AC"/>
              </a:solidFill>
            </a:endParaRPr>
          </a:p>
          <a:p>
            <a:pPr lvl="2"/>
            <a:r>
              <a:rPr lang="en-US" dirty="0"/>
              <a:t>OGC WaterML2/ WQ Best Practice – </a:t>
            </a:r>
            <a:r>
              <a:rPr lang="en-US" dirty="0">
                <a:solidFill>
                  <a:srgbClr val="FF9000"/>
                </a:solidFill>
              </a:rPr>
              <a:t>XML </a:t>
            </a:r>
            <a:r>
              <a:rPr lang="en-US" dirty="0">
                <a:solidFill>
                  <a:srgbClr val="FF9000"/>
                </a:solidFill>
                <a:sym typeface="Wingdings" pitchFamily="2" charset="2"/>
              </a:rPr>
              <a:t> JSON?  </a:t>
            </a:r>
            <a:endParaRPr lang="en-US" dirty="0">
              <a:solidFill>
                <a:srgbClr val="FF9000"/>
              </a:solidFill>
            </a:endParaRPr>
          </a:p>
          <a:p>
            <a:pPr lvl="2"/>
            <a:r>
              <a:rPr lang="en-US" dirty="0"/>
              <a:t>OGC Observations, Measurements and Samples (OMS) </a:t>
            </a:r>
            <a:r>
              <a:rPr lang="en-US" dirty="0">
                <a:solidFill>
                  <a:srgbClr val="FF9000"/>
                </a:solidFill>
              </a:rPr>
              <a:t>XML </a:t>
            </a:r>
            <a:r>
              <a:rPr lang="en-US" dirty="0">
                <a:solidFill>
                  <a:srgbClr val="FF9000"/>
                </a:solidFill>
                <a:sym typeface="Wingdings" pitchFamily="2" charset="2"/>
              </a:rPr>
              <a:t> JSON?  </a:t>
            </a:r>
          </a:p>
          <a:p>
            <a:pPr lvl="2"/>
            <a:r>
              <a:rPr lang="en-US" dirty="0">
                <a:solidFill>
                  <a:srgbClr val="FF9000"/>
                </a:solidFill>
                <a:sym typeface="Wingdings" pitchFamily="2" charset="2"/>
              </a:rPr>
              <a:t>Cloud-optimized formats?</a:t>
            </a:r>
          </a:p>
          <a:p>
            <a:pPr lvl="2"/>
            <a:r>
              <a:rPr lang="en-US" dirty="0">
                <a:solidFill>
                  <a:srgbClr val="FF9000"/>
                </a:solidFill>
                <a:sym typeface="Wingdings" pitchFamily="2" charset="2"/>
              </a:rPr>
              <a:t>”raster” or multidimensional array formats?</a:t>
            </a:r>
            <a:endParaRPr lang="en-US" dirty="0"/>
          </a:p>
          <a:p>
            <a:pPr lvl="2"/>
            <a:r>
              <a:rPr lang="en-US" dirty="0"/>
              <a:t>Other formats used internationally (bespoke csv, xlsx, xml, </a:t>
            </a:r>
            <a:r>
              <a:rPr lang="en-US" dirty="0" err="1"/>
              <a:t>json</a:t>
            </a:r>
            <a:r>
              <a:rPr lang="en-US" dirty="0"/>
              <a:t>, etc.)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D3215DA7-C436-510B-BCCB-0AD21DF6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7798" y="15419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059A6-F0EB-D7C2-6B98-714189697531}"/>
              </a:ext>
            </a:extLst>
          </p:cNvPr>
          <p:cNvSpPr txBox="1"/>
          <p:nvPr/>
        </p:nvSpPr>
        <p:spPr>
          <a:xfrm>
            <a:off x="2136527" y="4307610"/>
            <a:ext cx="7080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What sorts of WQ data are each of these suited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What changes need to be made to any to meet use cases?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What, if any, is the role of JSON-LD?</a:t>
            </a:r>
          </a:p>
          <a:p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Standard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4A-115B-BD55-946E-B6F230D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930" y="1337795"/>
            <a:ext cx="10515600" cy="490880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18A8AC"/>
                </a:solidFill>
              </a:rPr>
              <a:t>Existing APIs to investigate</a:t>
            </a:r>
          </a:p>
          <a:p>
            <a:pPr lvl="2"/>
            <a:r>
              <a:rPr lang="en-US" dirty="0"/>
              <a:t>OGC-API Features (geospatial vector/ discrete “features”)</a:t>
            </a:r>
          </a:p>
          <a:p>
            <a:pPr lvl="2"/>
            <a:r>
              <a:rPr lang="en-US" dirty="0"/>
              <a:t>OGC-API Environmental Data Retrieval (data cube)</a:t>
            </a:r>
          </a:p>
          <a:p>
            <a:pPr lvl="2"/>
            <a:r>
              <a:rPr lang="en-US" dirty="0"/>
              <a:t>OGC </a:t>
            </a:r>
            <a:r>
              <a:rPr lang="en-US" dirty="0" err="1"/>
              <a:t>SensorThings</a:t>
            </a:r>
            <a:r>
              <a:rPr lang="en-US" dirty="0"/>
              <a:t> API (sensor-based data)</a:t>
            </a:r>
          </a:p>
          <a:p>
            <a:pPr lvl="2"/>
            <a:r>
              <a:rPr lang="en-US" dirty="0"/>
              <a:t>Others?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5A41-B7F1-BB4B-67A2-DB75C1346330}"/>
              </a:ext>
            </a:extLst>
          </p:cNvPr>
          <p:cNvSpPr txBox="1"/>
          <p:nvPr/>
        </p:nvSpPr>
        <p:spPr>
          <a:xfrm>
            <a:off x="0" y="3258047"/>
            <a:ext cx="11830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Attempt implementation of these standards to deliver </a:t>
            </a:r>
            <a:r>
              <a:rPr lang="en-US" sz="2400" dirty="0"/>
              <a:t>standard data </a:t>
            </a:r>
            <a:r>
              <a:rPr lang="en-US" sz="2400" dirty="0">
                <a:solidFill>
                  <a:srgbClr val="FF9000"/>
                </a:solidFill>
              </a:rPr>
              <a:t>in </a:t>
            </a:r>
            <a:r>
              <a:rPr lang="en-US" sz="2400" dirty="0"/>
              <a:t>standard data exchange formats (see previous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What kinds of WQ data are suited to each of these standards?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Should, and if so, how can, these standards be used together?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9000"/>
                </a:solidFill>
              </a:rPr>
              <a:t>What changes, extensions, or best practices need to be recommended to use these standards to foster interoperability?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</p:txBody>
      </p:sp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8ECA007B-92C8-344C-0A1E-E6CFC21C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700" y="154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Clients and User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5A41-B7F1-BB4B-67A2-DB75C1346330}"/>
              </a:ext>
            </a:extLst>
          </p:cNvPr>
          <p:cNvSpPr txBox="1"/>
          <p:nvPr/>
        </p:nvSpPr>
        <p:spPr>
          <a:xfrm>
            <a:off x="0" y="1734519"/>
            <a:ext cx="11830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(proposed) standard APIs serving (proposed) standard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software clients (or modify existing) allowing programmers to easily create programs that access data from standard APIs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user interface(s) that meaningfully address one or more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  <a:p>
            <a:endParaRPr lang="en-US" sz="2400" dirty="0">
              <a:solidFill>
                <a:srgbClr val="FF9000"/>
              </a:solidFill>
            </a:endParaRPr>
          </a:p>
        </p:txBody>
      </p:sp>
      <p:pic>
        <p:nvPicPr>
          <p:cNvPr id="4" name="Graphic 3" descr="Ui Ux with solid fill">
            <a:extLst>
              <a:ext uri="{FF2B5EF4-FFF2-40B4-BE49-F238E27FC236}">
                <a16:creationId xmlns:a16="http://schemas.microsoft.com/office/drawing/2014/main" id="{AA864ABB-CEA2-D375-4C21-922161AB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00" y="154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67A3-3782-7713-C3A2-DE2E1419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A313-10CC-842A-081C-F7B1B143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83A-18AF-C5CE-BBC3-4472ABF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5FC3-3093-C8EF-4CB0-9062A71E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2406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of water quality data, I want to integrate water quality data from multiple data providers, so that I can address my question using all relevant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all relevant data to be in the same format and available using the same computer programs, and include all information necessary to make a decision about its appropriate use, so that I can allocate more resources to data use rather than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2291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of interoperability</a:t>
            </a:r>
          </a:p>
        </p:txBody>
      </p:sp>
      <p:pic>
        <p:nvPicPr>
          <p:cNvPr id="19" name="Graphic 18" descr="Social network with solid fill">
            <a:extLst>
              <a:ext uri="{FF2B5EF4-FFF2-40B4-BE49-F238E27FC236}">
                <a16:creationId xmlns:a16="http://schemas.microsoft.com/office/drawing/2014/main" id="{8A7B212E-17DA-D196-CA3A-01BCA955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41" y="2726727"/>
            <a:ext cx="1542536" cy="1542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704909-DC02-F1B9-1D6D-371D99478238}"/>
              </a:ext>
            </a:extLst>
          </p:cNvPr>
          <p:cNvSpPr txBox="1"/>
          <p:nvPr/>
        </p:nvSpPr>
        <p:spPr>
          <a:xfrm>
            <a:off x="2003788" y="2559908"/>
            <a:ext cx="1825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000"/>
                </a:solidFill>
              </a:rPr>
              <a:t>User interfaces and 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8B90E-5A2C-F488-7128-67BDDD9E2374}"/>
              </a:ext>
            </a:extLst>
          </p:cNvPr>
          <p:cNvSpPr txBox="1"/>
          <p:nvPr/>
        </p:nvSpPr>
        <p:spPr>
          <a:xfrm>
            <a:off x="449349" y="2038642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000"/>
                </a:solidFill>
              </a:rPr>
              <a:t>Users +</a:t>
            </a:r>
          </a:p>
          <a:p>
            <a:r>
              <a:rPr lang="en-US" dirty="0">
                <a:solidFill>
                  <a:srgbClr val="FF9000"/>
                </a:solidFill>
              </a:rPr>
              <a:t>Use Cases</a:t>
            </a:r>
          </a:p>
        </p:txBody>
      </p:sp>
      <p:pic>
        <p:nvPicPr>
          <p:cNvPr id="26" name="Graphic 25" descr="Ui Ux with solid fill">
            <a:extLst>
              <a:ext uri="{FF2B5EF4-FFF2-40B4-BE49-F238E27FC236}">
                <a16:creationId xmlns:a16="http://schemas.microsoft.com/office/drawing/2014/main" id="{1F8EF6CC-8A08-798B-7F63-30D9686A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7297" y="317208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713267-1D52-583C-9DF5-AE2DE2783E76}"/>
              </a:ext>
            </a:extLst>
          </p:cNvPr>
          <p:cNvSpPr txBox="1"/>
          <p:nvPr/>
        </p:nvSpPr>
        <p:spPr>
          <a:xfrm>
            <a:off x="9804703" y="2047271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13950-31FE-14FB-3FCA-4BA1F237AFF8}"/>
              </a:ext>
            </a:extLst>
          </p:cNvPr>
          <p:cNvSpPr txBox="1"/>
          <p:nvPr/>
        </p:nvSpPr>
        <p:spPr>
          <a:xfrm>
            <a:off x="9791312" y="3969607"/>
            <a:ext cx="235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C91A51-91C8-697D-7793-112E406214DC}"/>
              </a:ext>
            </a:extLst>
          </p:cNvPr>
          <p:cNvCxnSpPr>
            <a:cxnSpLocks/>
          </p:cNvCxnSpPr>
          <p:nvPr/>
        </p:nvCxnSpPr>
        <p:spPr>
          <a:xfrm flipH="1">
            <a:off x="3471863" y="2931768"/>
            <a:ext cx="6843712" cy="697515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AF336-AFB8-96B9-E23F-25F3EABEE721}"/>
              </a:ext>
            </a:extLst>
          </p:cNvPr>
          <p:cNvCxnSpPr>
            <a:cxnSpLocks/>
          </p:cNvCxnSpPr>
          <p:nvPr/>
        </p:nvCxnSpPr>
        <p:spPr>
          <a:xfrm flipH="1" flipV="1">
            <a:off x="3471863" y="3798460"/>
            <a:ext cx="6958012" cy="1273603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229FC-EC4C-1A2E-AE64-35BB7C95F76C}"/>
              </a:ext>
            </a:extLst>
          </p:cNvPr>
          <p:cNvSpPr txBox="1"/>
          <p:nvPr/>
        </p:nvSpPr>
        <p:spPr>
          <a:xfrm>
            <a:off x="5745763" y="3382961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9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3EBC1-4102-A3B9-B7B2-E662C86B7743}"/>
              </a:ext>
            </a:extLst>
          </p:cNvPr>
          <p:cNvSpPr txBox="1"/>
          <p:nvPr/>
        </p:nvSpPr>
        <p:spPr>
          <a:xfrm>
            <a:off x="449349" y="5292546"/>
            <a:ext cx="657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000"/>
                </a:solidFill>
              </a:rPr>
              <a:t>Demonstrate and enable the request of interoperable water quality data from multiple sources to meet use cases</a:t>
            </a:r>
          </a:p>
        </p:txBody>
      </p:sp>
      <p:pic>
        <p:nvPicPr>
          <p:cNvPr id="5" name="Graphic 4" descr="Test tubes outline">
            <a:extLst>
              <a:ext uri="{FF2B5EF4-FFF2-40B4-BE49-F238E27FC236}">
                <a16:creationId xmlns:a16="http://schemas.microsoft.com/office/drawing/2014/main" id="{893B7113-BB5E-9DA2-C170-B62B94C25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1603" y="4674031"/>
            <a:ext cx="914400" cy="914400"/>
          </a:xfrm>
          <a:prstGeom prst="rect">
            <a:avLst/>
          </a:prstGeom>
        </p:spPr>
      </p:pic>
      <p:pic>
        <p:nvPicPr>
          <p:cNvPr id="7" name="Graphic 6" descr="Beaker outline">
            <a:extLst>
              <a:ext uri="{FF2B5EF4-FFF2-40B4-BE49-F238E27FC236}">
                <a16:creationId xmlns:a16="http://schemas.microsoft.com/office/drawing/2014/main" id="{D19A64FC-59F2-6F8E-6699-04ADACD47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3117" y="2360444"/>
            <a:ext cx="1400513" cy="14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of interoperability</a:t>
            </a:r>
          </a:p>
        </p:txBody>
      </p:sp>
      <p:pic>
        <p:nvPicPr>
          <p:cNvPr id="19" name="Graphic 18" descr="Social network with solid fill">
            <a:extLst>
              <a:ext uri="{FF2B5EF4-FFF2-40B4-BE49-F238E27FC236}">
                <a16:creationId xmlns:a16="http://schemas.microsoft.com/office/drawing/2014/main" id="{8A7B212E-17DA-D196-CA3A-01BCA955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41" y="2726727"/>
            <a:ext cx="1542536" cy="1542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704909-DC02-F1B9-1D6D-371D99478238}"/>
              </a:ext>
            </a:extLst>
          </p:cNvPr>
          <p:cNvSpPr txBox="1"/>
          <p:nvPr/>
        </p:nvSpPr>
        <p:spPr>
          <a:xfrm>
            <a:off x="2003788" y="2559908"/>
            <a:ext cx="176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interfaces and 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8B90E-5A2C-F488-7128-67BDDD9E2374}"/>
              </a:ext>
            </a:extLst>
          </p:cNvPr>
          <p:cNvSpPr txBox="1"/>
          <p:nvPr/>
        </p:nvSpPr>
        <p:spPr>
          <a:xfrm>
            <a:off x="449349" y="2038642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+</a:t>
            </a:r>
          </a:p>
          <a:p>
            <a:r>
              <a:rPr lang="en-US" dirty="0"/>
              <a:t>Use Cases</a:t>
            </a:r>
          </a:p>
        </p:txBody>
      </p:sp>
      <p:pic>
        <p:nvPicPr>
          <p:cNvPr id="26" name="Graphic 25" descr="Ui Ux with solid fill">
            <a:extLst>
              <a:ext uri="{FF2B5EF4-FFF2-40B4-BE49-F238E27FC236}">
                <a16:creationId xmlns:a16="http://schemas.microsoft.com/office/drawing/2014/main" id="{1F8EF6CC-8A08-798B-7F63-30D9686A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7297" y="317208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713267-1D52-583C-9DF5-AE2DE2783E76}"/>
              </a:ext>
            </a:extLst>
          </p:cNvPr>
          <p:cNvSpPr txBox="1"/>
          <p:nvPr/>
        </p:nvSpPr>
        <p:spPr>
          <a:xfrm>
            <a:off x="9804703" y="2047271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13950-31FE-14FB-3FCA-4BA1F237AFF8}"/>
              </a:ext>
            </a:extLst>
          </p:cNvPr>
          <p:cNvSpPr txBox="1"/>
          <p:nvPr/>
        </p:nvSpPr>
        <p:spPr>
          <a:xfrm>
            <a:off x="9791312" y="3969607"/>
            <a:ext cx="235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AF336-AFB8-96B9-E23F-25F3EABEE721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5232156" y="4325551"/>
            <a:ext cx="5197719" cy="746512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229FC-EC4C-1A2E-AE64-35BB7C95F76C}"/>
              </a:ext>
            </a:extLst>
          </p:cNvPr>
          <p:cNvSpPr txBox="1"/>
          <p:nvPr/>
        </p:nvSpPr>
        <p:spPr>
          <a:xfrm>
            <a:off x="4476565" y="3158438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9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3EBC1-4102-A3B9-B7B2-E662C86B7743}"/>
              </a:ext>
            </a:extLst>
          </p:cNvPr>
          <p:cNvSpPr txBox="1"/>
          <p:nvPr/>
        </p:nvSpPr>
        <p:spPr>
          <a:xfrm>
            <a:off x="0" y="5297535"/>
            <a:ext cx="65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000"/>
                </a:solidFill>
              </a:rPr>
              <a:t>What should the requested data look like?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90418-82DB-8FD3-0B05-CBD3F8967640}"/>
              </a:ext>
            </a:extLst>
          </p:cNvPr>
          <p:cNvSpPr txBox="1"/>
          <p:nvPr/>
        </p:nvSpPr>
        <p:spPr>
          <a:xfrm>
            <a:off x="4085660" y="1509234"/>
            <a:ext cx="1378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000"/>
                </a:solidFill>
              </a:rPr>
              <a:t>Data exchange format(s)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8265E-B3D6-31DF-333C-83A2A4C9DC8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238183" y="2803943"/>
            <a:ext cx="4950029" cy="69860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Checklist with solid fill">
            <a:extLst>
              <a:ext uri="{FF2B5EF4-FFF2-40B4-BE49-F238E27FC236}">
                <a16:creationId xmlns:a16="http://schemas.microsoft.com/office/drawing/2014/main" id="{9704C02A-6207-7776-1EA0-C930C583E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3783" y="2416603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43EC88FD-4886-67AF-C23B-80AD5CD3C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756" y="3868351"/>
            <a:ext cx="914400" cy="914400"/>
          </a:xfrm>
          <a:prstGeom prst="rect">
            <a:avLst/>
          </a:prstGeom>
        </p:spPr>
      </p:pic>
      <p:pic>
        <p:nvPicPr>
          <p:cNvPr id="5" name="Graphic 4" descr="Test tubes outline">
            <a:extLst>
              <a:ext uri="{FF2B5EF4-FFF2-40B4-BE49-F238E27FC236}">
                <a16:creationId xmlns:a16="http://schemas.microsoft.com/office/drawing/2014/main" id="{B8DB8ED4-CD03-2C0B-79A1-C6B1698A9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1603" y="4674031"/>
            <a:ext cx="914400" cy="914400"/>
          </a:xfrm>
          <a:prstGeom prst="rect">
            <a:avLst/>
          </a:prstGeom>
        </p:spPr>
      </p:pic>
      <p:pic>
        <p:nvPicPr>
          <p:cNvPr id="7" name="Graphic 6" descr="Beaker outline">
            <a:extLst>
              <a:ext uri="{FF2B5EF4-FFF2-40B4-BE49-F238E27FC236}">
                <a16:creationId xmlns:a16="http://schemas.microsoft.com/office/drawing/2014/main" id="{9AE28BAD-F9C2-AF61-11AD-99400A98D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3117" y="2360444"/>
            <a:ext cx="1400513" cy="14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of interoperability</a:t>
            </a:r>
          </a:p>
        </p:txBody>
      </p:sp>
      <p:pic>
        <p:nvPicPr>
          <p:cNvPr id="19" name="Graphic 18" descr="Social network with solid fill">
            <a:extLst>
              <a:ext uri="{FF2B5EF4-FFF2-40B4-BE49-F238E27FC236}">
                <a16:creationId xmlns:a16="http://schemas.microsoft.com/office/drawing/2014/main" id="{8A7B212E-17DA-D196-CA3A-01BCA955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641" y="2726727"/>
            <a:ext cx="1542536" cy="1542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704909-DC02-F1B9-1D6D-371D99478238}"/>
              </a:ext>
            </a:extLst>
          </p:cNvPr>
          <p:cNvSpPr txBox="1"/>
          <p:nvPr/>
        </p:nvSpPr>
        <p:spPr>
          <a:xfrm>
            <a:off x="2003788" y="2559908"/>
            <a:ext cx="176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interfaces and 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8B90E-5A2C-F488-7128-67BDDD9E2374}"/>
              </a:ext>
            </a:extLst>
          </p:cNvPr>
          <p:cNvSpPr txBox="1"/>
          <p:nvPr/>
        </p:nvSpPr>
        <p:spPr>
          <a:xfrm>
            <a:off x="449349" y="2038642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+</a:t>
            </a:r>
          </a:p>
          <a:p>
            <a:r>
              <a:rPr lang="en-US" dirty="0"/>
              <a:t>Use Cases</a:t>
            </a:r>
          </a:p>
        </p:txBody>
      </p:sp>
      <p:pic>
        <p:nvPicPr>
          <p:cNvPr id="26" name="Graphic 25" descr="Ui Ux with solid fill">
            <a:extLst>
              <a:ext uri="{FF2B5EF4-FFF2-40B4-BE49-F238E27FC236}">
                <a16:creationId xmlns:a16="http://schemas.microsoft.com/office/drawing/2014/main" id="{1F8EF6CC-8A08-798B-7F63-30D9686A2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7297" y="317208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713267-1D52-583C-9DF5-AE2DE2783E76}"/>
              </a:ext>
            </a:extLst>
          </p:cNvPr>
          <p:cNvSpPr txBox="1"/>
          <p:nvPr/>
        </p:nvSpPr>
        <p:spPr>
          <a:xfrm>
            <a:off x="9804703" y="2047271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13950-31FE-14FB-3FCA-4BA1F237AFF8}"/>
              </a:ext>
            </a:extLst>
          </p:cNvPr>
          <p:cNvSpPr txBox="1"/>
          <p:nvPr/>
        </p:nvSpPr>
        <p:spPr>
          <a:xfrm>
            <a:off x="9791312" y="3969607"/>
            <a:ext cx="235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C91A51-91C8-697D-7793-112E406214DC}"/>
              </a:ext>
            </a:extLst>
          </p:cNvPr>
          <p:cNvCxnSpPr>
            <a:cxnSpLocks/>
          </p:cNvCxnSpPr>
          <p:nvPr/>
        </p:nvCxnSpPr>
        <p:spPr>
          <a:xfrm flipH="1">
            <a:off x="3394569" y="2726727"/>
            <a:ext cx="2853646" cy="847210"/>
          </a:xfrm>
          <a:prstGeom prst="straightConnector1">
            <a:avLst/>
          </a:prstGeom>
          <a:ln w="63500">
            <a:solidFill>
              <a:srgbClr val="FF9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AF336-AFB8-96B9-E23F-25F3EABEE721}"/>
              </a:ext>
            </a:extLst>
          </p:cNvPr>
          <p:cNvCxnSpPr>
            <a:cxnSpLocks/>
          </p:cNvCxnSpPr>
          <p:nvPr/>
        </p:nvCxnSpPr>
        <p:spPr>
          <a:xfrm flipH="1" flipV="1">
            <a:off x="7019187" y="4782751"/>
            <a:ext cx="3410688" cy="289312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229FC-EC4C-1A2E-AE64-35BB7C95F76C}"/>
              </a:ext>
            </a:extLst>
          </p:cNvPr>
          <p:cNvSpPr txBox="1"/>
          <p:nvPr/>
        </p:nvSpPr>
        <p:spPr>
          <a:xfrm>
            <a:off x="6063957" y="3366485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9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3EBC1-4102-A3B9-B7B2-E662C86B7743}"/>
              </a:ext>
            </a:extLst>
          </p:cNvPr>
          <p:cNvSpPr txBox="1"/>
          <p:nvPr/>
        </p:nvSpPr>
        <p:spPr>
          <a:xfrm>
            <a:off x="-1" y="5297535"/>
            <a:ext cx="1065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000"/>
                </a:solidFill>
              </a:rPr>
              <a:t>What specific instructions should computers send to request data (sub)sets?</a:t>
            </a:r>
          </a:p>
          <a:p>
            <a:endParaRPr lang="en-US" sz="2400" dirty="0">
              <a:solidFill>
                <a:srgbClr val="FF9000"/>
              </a:solidFill>
            </a:endParaRPr>
          </a:p>
          <a:p>
            <a:r>
              <a:rPr lang="en-US" sz="2400" dirty="0">
                <a:solidFill>
                  <a:srgbClr val="FF9000"/>
                </a:solidFill>
              </a:rPr>
              <a:t> What requests should be possible?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F3D4-D8AC-EDC9-295C-52DC4AE44A7E}"/>
              </a:ext>
            </a:extLst>
          </p:cNvPr>
          <p:cNvCxnSpPr>
            <a:cxnSpLocks/>
          </p:cNvCxnSpPr>
          <p:nvPr/>
        </p:nvCxnSpPr>
        <p:spPr>
          <a:xfrm flipH="1" flipV="1">
            <a:off x="3394569" y="3636790"/>
            <a:ext cx="2701431" cy="1004375"/>
          </a:xfrm>
          <a:prstGeom prst="straightConnector1">
            <a:avLst/>
          </a:prstGeom>
          <a:ln w="63500">
            <a:solidFill>
              <a:srgbClr val="FF9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E90418-82DB-8FD3-0B05-CBD3F8967640}"/>
              </a:ext>
            </a:extLst>
          </p:cNvPr>
          <p:cNvSpPr txBox="1"/>
          <p:nvPr/>
        </p:nvSpPr>
        <p:spPr>
          <a:xfrm>
            <a:off x="4074286" y="1522465"/>
            <a:ext cx="1397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exchange format(s)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8265E-B3D6-31DF-333C-83A2A4C9DC81}"/>
              </a:ext>
            </a:extLst>
          </p:cNvPr>
          <p:cNvCxnSpPr>
            <a:cxnSpLocks/>
          </p:cNvCxnSpPr>
          <p:nvPr/>
        </p:nvCxnSpPr>
        <p:spPr>
          <a:xfrm flipH="1" flipV="1">
            <a:off x="6949782" y="2726727"/>
            <a:ext cx="3238430" cy="77216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Checklist with solid fill">
            <a:extLst>
              <a:ext uri="{FF2B5EF4-FFF2-40B4-BE49-F238E27FC236}">
                <a16:creationId xmlns:a16="http://schemas.microsoft.com/office/drawing/2014/main" id="{9704C02A-6207-7776-1EA0-C930C583E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783" y="2416603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43EC88FD-4886-67AF-C23B-80AD5CD3C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7756" y="3868351"/>
            <a:ext cx="914400" cy="914400"/>
          </a:xfrm>
          <a:prstGeom prst="rect">
            <a:avLst/>
          </a:prstGeom>
        </p:spPr>
      </p:pic>
      <p:pic>
        <p:nvPicPr>
          <p:cNvPr id="57" name="Graphic 56" descr="Gears with solid fill">
            <a:extLst>
              <a:ext uri="{FF2B5EF4-FFF2-40B4-BE49-F238E27FC236}">
                <a16:creationId xmlns:a16="http://schemas.microsoft.com/office/drawing/2014/main" id="{8B9447C7-2F67-E99D-0842-B3E80AE1ED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0464" y="2285357"/>
            <a:ext cx="914400" cy="914400"/>
          </a:xfrm>
          <a:prstGeom prst="rect">
            <a:avLst/>
          </a:prstGeom>
        </p:spPr>
      </p:pic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7CBC492D-B5FB-26ED-2CE7-A33A0B954F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04787" y="4208551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5A92CB-69C8-962A-0650-C105B3989B11}"/>
              </a:ext>
            </a:extLst>
          </p:cNvPr>
          <p:cNvSpPr txBox="1"/>
          <p:nvPr/>
        </p:nvSpPr>
        <p:spPr>
          <a:xfrm>
            <a:off x="5884249" y="1551532"/>
            <a:ext cx="213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000"/>
                </a:solidFill>
              </a:rPr>
              <a:t>Standard API(s)</a:t>
            </a:r>
          </a:p>
        </p:txBody>
      </p:sp>
      <p:pic>
        <p:nvPicPr>
          <p:cNvPr id="5" name="Graphic 4" descr="Test tubes outline">
            <a:extLst>
              <a:ext uri="{FF2B5EF4-FFF2-40B4-BE49-F238E27FC236}">
                <a16:creationId xmlns:a16="http://schemas.microsoft.com/office/drawing/2014/main" id="{3E9E8649-83D3-355F-C800-A7D601E839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1603" y="4674031"/>
            <a:ext cx="914400" cy="914400"/>
          </a:xfrm>
          <a:prstGeom prst="rect">
            <a:avLst/>
          </a:prstGeom>
        </p:spPr>
      </p:pic>
      <p:pic>
        <p:nvPicPr>
          <p:cNvPr id="7" name="Graphic 6" descr="Beaker outline">
            <a:extLst>
              <a:ext uri="{FF2B5EF4-FFF2-40B4-BE49-F238E27FC236}">
                <a16:creationId xmlns:a16="http://schemas.microsoft.com/office/drawing/2014/main" id="{7BEE01D2-0960-0733-6F21-EF6ED8DE76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23117" y="2360444"/>
            <a:ext cx="1400513" cy="14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of interoperability</a:t>
            </a:r>
          </a:p>
        </p:txBody>
      </p:sp>
      <p:pic>
        <p:nvPicPr>
          <p:cNvPr id="19" name="Graphic 18" descr="Social network with solid fill">
            <a:extLst>
              <a:ext uri="{FF2B5EF4-FFF2-40B4-BE49-F238E27FC236}">
                <a16:creationId xmlns:a16="http://schemas.microsoft.com/office/drawing/2014/main" id="{8A7B212E-17DA-D196-CA3A-01BCA955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41" y="2726727"/>
            <a:ext cx="1542536" cy="1542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704909-DC02-F1B9-1D6D-371D99478238}"/>
              </a:ext>
            </a:extLst>
          </p:cNvPr>
          <p:cNvSpPr txBox="1"/>
          <p:nvPr/>
        </p:nvSpPr>
        <p:spPr>
          <a:xfrm>
            <a:off x="2003788" y="2559908"/>
            <a:ext cx="176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interfaces and clients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8B90E-5A2C-F488-7128-67BDDD9E2374}"/>
              </a:ext>
            </a:extLst>
          </p:cNvPr>
          <p:cNvSpPr txBox="1"/>
          <p:nvPr/>
        </p:nvSpPr>
        <p:spPr>
          <a:xfrm>
            <a:off x="449349" y="2038642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+</a:t>
            </a:r>
          </a:p>
          <a:p>
            <a:r>
              <a:rPr lang="en-US" dirty="0"/>
              <a:t>Use Cases</a:t>
            </a:r>
          </a:p>
        </p:txBody>
      </p:sp>
      <p:pic>
        <p:nvPicPr>
          <p:cNvPr id="26" name="Graphic 25" descr="Ui Ux with solid fill">
            <a:extLst>
              <a:ext uri="{FF2B5EF4-FFF2-40B4-BE49-F238E27FC236}">
                <a16:creationId xmlns:a16="http://schemas.microsoft.com/office/drawing/2014/main" id="{1F8EF6CC-8A08-798B-7F63-30D9686A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7297" y="317208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713267-1D52-583C-9DF5-AE2DE2783E76}"/>
              </a:ext>
            </a:extLst>
          </p:cNvPr>
          <p:cNvSpPr txBox="1"/>
          <p:nvPr/>
        </p:nvSpPr>
        <p:spPr>
          <a:xfrm>
            <a:off x="9804703" y="2047271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13950-31FE-14FB-3FCA-4BA1F237AFF8}"/>
              </a:ext>
            </a:extLst>
          </p:cNvPr>
          <p:cNvSpPr txBox="1"/>
          <p:nvPr/>
        </p:nvSpPr>
        <p:spPr>
          <a:xfrm>
            <a:off x="9791312" y="3969607"/>
            <a:ext cx="235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 from 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C91A51-91C8-697D-7793-112E406214DC}"/>
              </a:ext>
            </a:extLst>
          </p:cNvPr>
          <p:cNvCxnSpPr>
            <a:cxnSpLocks/>
          </p:cNvCxnSpPr>
          <p:nvPr/>
        </p:nvCxnSpPr>
        <p:spPr>
          <a:xfrm flipH="1">
            <a:off x="3394569" y="2726727"/>
            <a:ext cx="2853646" cy="847210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AF336-AFB8-96B9-E23F-25F3EABEE721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7019187" y="4665751"/>
            <a:ext cx="3410688" cy="406312"/>
          </a:xfrm>
          <a:prstGeom prst="straightConnector1">
            <a:avLst/>
          </a:prstGeom>
          <a:ln w="63500">
            <a:solidFill>
              <a:srgbClr val="FF9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229FC-EC4C-1A2E-AE64-35BB7C95F76C}"/>
              </a:ext>
            </a:extLst>
          </p:cNvPr>
          <p:cNvSpPr txBox="1"/>
          <p:nvPr/>
        </p:nvSpPr>
        <p:spPr>
          <a:xfrm>
            <a:off x="8091344" y="3325509"/>
            <a:ext cx="17716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F3D4-D8AC-EDC9-295C-52DC4AE44A7E}"/>
              </a:ext>
            </a:extLst>
          </p:cNvPr>
          <p:cNvCxnSpPr>
            <a:cxnSpLocks/>
          </p:cNvCxnSpPr>
          <p:nvPr/>
        </p:nvCxnSpPr>
        <p:spPr>
          <a:xfrm flipH="1" flipV="1">
            <a:off x="3394569" y="3636790"/>
            <a:ext cx="2701431" cy="1004375"/>
          </a:xfrm>
          <a:prstGeom prst="straightConnector1">
            <a:avLst/>
          </a:prstGeom>
          <a:ln w="63500">
            <a:solidFill>
              <a:srgbClr val="18A8A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E90418-82DB-8FD3-0B05-CBD3F8967640}"/>
              </a:ext>
            </a:extLst>
          </p:cNvPr>
          <p:cNvSpPr txBox="1"/>
          <p:nvPr/>
        </p:nvSpPr>
        <p:spPr>
          <a:xfrm>
            <a:off x="4074286" y="1522465"/>
            <a:ext cx="13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exchange format(s)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8265E-B3D6-31DF-333C-83A2A4C9DC81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044864" y="2742557"/>
            <a:ext cx="3143348" cy="61386"/>
          </a:xfrm>
          <a:prstGeom prst="straightConnector1">
            <a:avLst/>
          </a:prstGeom>
          <a:ln w="63500">
            <a:solidFill>
              <a:srgbClr val="FF9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Checklist with solid fill">
            <a:extLst>
              <a:ext uri="{FF2B5EF4-FFF2-40B4-BE49-F238E27FC236}">
                <a16:creationId xmlns:a16="http://schemas.microsoft.com/office/drawing/2014/main" id="{9704C02A-6207-7776-1EA0-C930C583E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3783" y="2416603"/>
            <a:ext cx="914400" cy="914400"/>
          </a:xfrm>
          <a:prstGeom prst="rect">
            <a:avLst/>
          </a:prstGeom>
        </p:spPr>
      </p:pic>
      <p:pic>
        <p:nvPicPr>
          <p:cNvPr id="33" name="Graphic 32" descr="Checklist with solid fill">
            <a:extLst>
              <a:ext uri="{FF2B5EF4-FFF2-40B4-BE49-F238E27FC236}">
                <a16:creationId xmlns:a16="http://schemas.microsoft.com/office/drawing/2014/main" id="{43EC88FD-4886-67AF-C23B-80AD5CD3C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756" y="3868351"/>
            <a:ext cx="914400" cy="914400"/>
          </a:xfrm>
          <a:prstGeom prst="rect">
            <a:avLst/>
          </a:prstGeom>
        </p:spPr>
      </p:pic>
      <p:pic>
        <p:nvPicPr>
          <p:cNvPr id="57" name="Graphic 56" descr="Gears with solid fill">
            <a:extLst>
              <a:ext uri="{FF2B5EF4-FFF2-40B4-BE49-F238E27FC236}">
                <a16:creationId xmlns:a16="http://schemas.microsoft.com/office/drawing/2014/main" id="{8B9447C7-2F67-E99D-0842-B3E80AE1ED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0464" y="2285357"/>
            <a:ext cx="914400" cy="914400"/>
          </a:xfrm>
          <a:prstGeom prst="rect">
            <a:avLst/>
          </a:prstGeom>
        </p:spPr>
      </p:pic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7CBC492D-B5FB-26ED-2CE7-A33A0B954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4787" y="4208551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95A92CB-69C8-962A-0650-C105B3989B11}"/>
              </a:ext>
            </a:extLst>
          </p:cNvPr>
          <p:cNvSpPr txBox="1"/>
          <p:nvPr/>
        </p:nvSpPr>
        <p:spPr>
          <a:xfrm>
            <a:off x="6207063" y="1748848"/>
            <a:ext cx="213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API(s)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4328ECE6-162D-C5DF-10B7-9DB0D8EE9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25690" y="2205472"/>
            <a:ext cx="914400" cy="91440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D62F5C68-A07A-F3F5-B684-7D2845AD6F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15315" y="422884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E49465-A0B2-76F5-B85F-2A3F7DBE1209}"/>
              </a:ext>
            </a:extLst>
          </p:cNvPr>
          <p:cNvSpPr txBox="1"/>
          <p:nvPr/>
        </p:nvSpPr>
        <p:spPr>
          <a:xfrm>
            <a:off x="7864182" y="1600970"/>
            <a:ext cx="2131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content and structure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3CF26D-6821-8FFF-2A30-3A26DFD3632F}"/>
              </a:ext>
            </a:extLst>
          </p:cNvPr>
          <p:cNvSpPr txBox="1"/>
          <p:nvPr/>
        </p:nvSpPr>
        <p:spPr>
          <a:xfrm>
            <a:off x="67014" y="4896712"/>
            <a:ext cx="11358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000"/>
                </a:solidFill>
              </a:rPr>
              <a:t>What entities should be in the data/metadata?</a:t>
            </a:r>
          </a:p>
          <a:p>
            <a:r>
              <a:rPr lang="en-US" sz="2400" dirty="0">
                <a:solidFill>
                  <a:srgbClr val="FF9000"/>
                </a:solidFill>
              </a:rPr>
              <a:t>What should we call those things?</a:t>
            </a:r>
          </a:p>
          <a:p>
            <a:r>
              <a:rPr lang="en-US" sz="2400" dirty="0">
                <a:solidFill>
                  <a:srgbClr val="FF9000"/>
                </a:solidFill>
              </a:rPr>
              <a:t>What standard lists of terms exist that we can use?</a:t>
            </a:r>
          </a:p>
          <a:p>
            <a:r>
              <a:rPr lang="en-US" sz="2400" dirty="0">
                <a:solidFill>
                  <a:srgbClr val="FF9000"/>
                </a:solidFill>
              </a:rPr>
              <a:t>What lists of terms should exist? </a:t>
            </a:r>
          </a:p>
          <a:p>
            <a:r>
              <a:rPr lang="en-US" sz="2400" dirty="0">
                <a:solidFill>
                  <a:srgbClr val="FF9000"/>
                </a:solidFill>
              </a:rPr>
              <a:t>How can we use different terms that mean the same thing?</a:t>
            </a:r>
          </a:p>
        </p:txBody>
      </p:sp>
      <p:pic>
        <p:nvPicPr>
          <p:cNvPr id="34" name="Graphic 33" descr="Test tubes outline">
            <a:extLst>
              <a:ext uri="{FF2B5EF4-FFF2-40B4-BE49-F238E27FC236}">
                <a16:creationId xmlns:a16="http://schemas.microsoft.com/office/drawing/2014/main" id="{DA3C75AB-EC01-34DC-2EDB-C91C0791B8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1603" y="4674031"/>
            <a:ext cx="914400" cy="914400"/>
          </a:xfrm>
          <a:prstGeom prst="rect">
            <a:avLst/>
          </a:prstGeom>
        </p:spPr>
      </p:pic>
      <p:pic>
        <p:nvPicPr>
          <p:cNvPr id="37" name="Graphic 36" descr="Beaker outline">
            <a:extLst>
              <a:ext uri="{FF2B5EF4-FFF2-40B4-BE49-F238E27FC236}">
                <a16:creationId xmlns:a16="http://schemas.microsoft.com/office/drawing/2014/main" id="{5C0954AF-6EC9-A44F-0075-5DC139F2D5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23117" y="2360444"/>
            <a:ext cx="1400513" cy="14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B41AB822-30B9-0A5D-F081-AF80628B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494" y="2753901"/>
            <a:ext cx="1542536" cy="1542536"/>
          </a:xfrm>
          <a:prstGeom prst="rect">
            <a:avLst/>
          </a:prstGeom>
        </p:spPr>
      </p:pic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1418354F-DC8C-C41B-C665-CD77B1C39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9562" y="1097816"/>
            <a:ext cx="914400" cy="914400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021697C6-D845-C2EF-A66A-92AD1D8428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2011" y="999939"/>
            <a:ext cx="914400" cy="9144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921C34C9-75E9-E8FA-18E5-C64295C6F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2011" y="2897419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56F26A4F-2286-4910-C4C8-CE25A3A167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6459" y="485678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5A3BC-8568-F80F-0304-95BD7BD5FBF3}"/>
              </a:ext>
            </a:extLst>
          </p:cNvPr>
          <p:cNvSpPr txBox="1"/>
          <p:nvPr/>
        </p:nvSpPr>
        <p:spPr>
          <a:xfrm>
            <a:off x="10019562" y="4043421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+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F954F-984E-314C-8828-AACD2A5427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0476762" y="2012216"/>
            <a:ext cx="0" cy="7416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F55D0-28AA-6492-7AB4-DE01F97FEAAA}"/>
              </a:ext>
            </a:extLst>
          </p:cNvPr>
          <p:cNvSpPr txBox="1"/>
          <p:nvPr/>
        </p:nvSpPr>
        <p:spPr>
          <a:xfrm>
            <a:off x="10476762" y="2207310"/>
            <a:ext cx="9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Define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02D38-D671-E3F1-C85C-9E968010E332}"/>
              </a:ext>
            </a:extLst>
          </p:cNvPr>
          <p:cNvSpPr txBox="1"/>
          <p:nvPr/>
        </p:nvSpPr>
        <p:spPr>
          <a:xfrm>
            <a:off x="9469327" y="755697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interfaces (+ clients)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6C757-A582-2B0E-8EAE-CE5A368D65AE}"/>
              </a:ext>
            </a:extLst>
          </p:cNvPr>
          <p:cNvSpPr txBox="1"/>
          <p:nvPr/>
        </p:nvSpPr>
        <p:spPr>
          <a:xfrm>
            <a:off x="5715811" y="4977862"/>
            <a:ext cx="2036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Standard data content and structure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59E322-2B95-DA97-8513-36EEED0752B3}"/>
              </a:ext>
            </a:extLst>
          </p:cNvPr>
          <p:cNvCxnSpPr>
            <a:cxnSpLocks/>
          </p:cNvCxnSpPr>
          <p:nvPr/>
        </p:nvCxnSpPr>
        <p:spPr>
          <a:xfrm>
            <a:off x="8120859" y="1361417"/>
            <a:ext cx="1798690" cy="328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BA606-E67B-EA7D-10A8-EE6391D1B675}"/>
              </a:ext>
            </a:extLst>
          </p:cNvPr>
          <p:cNvSpPr txBox="1"/>
          <p:nvPr/>
        </p:nvSpPr>
        <p:spPr>
          <a:xfrm>
            <a:off x="8217901" y="922132"/>
            <a:ext cx="148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receive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BCDFF-FD3C-893F-31BB-5A559038CC27}"/>
              </a:ext>
            </a:extLst>
          </p:cNvPr>
          <p:cNvSpPr txBox="1"/>
          <p:nvPr/>
        </p:nvSpPr>
        <p:spPr>
          <a:xfrm>
            <a:off x="5571415" y="3116330"/>
            <a:ext cx="18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Standard APIs + Implementations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C18C4E-6651-532E-0FC9-CEBBE98A1EB0}"/>
              </a:ext>
            </a:extLst>
          </p:cNvPr>
          <p:cNvSpPr txBox="1"/>
          <p:nvPr/>
        </p:nvSpPr>
        <p:spPr>
          <a:xfrm>
            <a:off x="5498950" y="961908"/>
            <a:ext cx="1809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 data exchange standard formats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77E275-5263-6DFD-2B3A-ED5A7ACADCF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699211" y="1914339"/>
            <a:ext cx="4791" cy="9414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8FB5E1-AA1F-6E80-3EE9-A0F1C7D8F4BF}"/>
              </a:ext>
            </a:extLst>
          </p:cNvPr>
          <p:cNvSpPr txBox="1"/>
          <p:nvPr/>
        </p:nvSpPr>
        <p:spPr>
          <a:xfrm>
            <a:off x="7859739" y="2185402"/>
            <a:ext cx="148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D82136-C8FD-F32D-D7A4-8427B8407026}"/>
              </a:ext>
            </a:extLst>
          </p:cNvPr>
          <p:cNvCxnSpPr>
            <a:cxnSpLocks/>
          </p:cNvCxnSpPr>
          <p:nvPr/>
        </p:nvCxnSpPr>
        <p:spPr>
          <a:xfrm flipH="1" flipV="1">
            <a:off x="7783268" y="3879574"/>
            <a:ext cx="4791" cy="9414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FADC27-8CE3-5C42-D674-EE475620AF5A}"/>
              </a:ext>
            </a:extLst>
          </p:cNvPr>
          <p:cNvSpPr txBox="1"/>
          <p:nvPr/>
        </p:nvSpPr>
        <p:spPr>
          <a:xfrm>
            <a:off x="7771399" y="4005151"/>
            <a:ext cx="14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Presented</a:t>
            </a:r>
          </a:p>
          <a:p>
            <a:r>
              <a:rPr lang="en-US" dirty="0">
                <a:solidFill>
                  <a:srgbClr val="FFC000"/>
                </a:solidFill>
              </a:rPr>
              <a:t> by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8EA06A-FDDD-F0EC-80A0-5594A0679599}"/>
              </a:ext>
            </a:extLst>
          </p:cNvPr>
          <p:cNvCxnSpPr>
            <a:cxnSpLocks/>
          </p:cNvCxnSpPr>
          <p:nvPr/>
        </p:nvCxnSpPr>
        <p:spPr>
          <a:xfrm>
            <a:off x="10476762" y="4747418"/>
            <a:ext cx="0" cy="1023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936305-601E-31BC-AACA-E2549E46B98D}"/>
              </a:ext>
            </a:extLst>
          </p:cNvPr>
          <p:cNvSpPr txBox="1"/>
          <p:nvPr/>
        </p:nvSpPr>
        <p:spPr>
          <a:xfrm>
            <a:off x="10578783" y="5038122"/>
            <a:ext cx="9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provide</a:t>
            </a:r>
          </a:p>
        </p:txBody>
      </p:sp>
      <p:pic>
        <p:nvPicPr>
          <p:cNvPr id="45" name="Graphic 44" descr="Test tubes outline">
            <a:extLst>
              <a:ext uri="{FF2B5EF4-FFF2-40B4-BE49-F238E27FC236}">
                <a16:creationId xmlns:a16="http://schemas.microsoft.com/office/drawing/2014/main" id="{EE5F0E83-9CD2-4408-464B-5EE533279A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29305" y="575451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7A48C4-CEF1-8D99-0ED1-EE5F072527A8}"/>
              </a:ext>
            </a:extLst>
          </p:cNvPr>
          <p:cNvSpPr txBox="1"/>
          <p:nvPr/>
        </p:nvSpPr>
        <p:spPr>
          <a:xfrm>
            <a:off x="10854263" y="5888550"/>
            <a:ext cx="1337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Observed/ modeled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7930F4-4643-BBEB-FC3B-D398D1300847}"/>
              </a:ext>
            </a:extLst>
          </p:cNvPr>
          <p:cNvSpPr txBox="1"/>
          <p:nvPr/>
        </p:nvSpPr>
        <p:spPr>
          <a:xfrm>
            <a:off x="8858916" y="5497574"/>
            <a:ext cx="14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Represented as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D230AB-14FE-BC38-F90E-9BBBFB6CDD97}"/>
              </a:ext>
            </a:extLst>
          </p:cNvPr>
          <p:cNvCxnSpPr>
            <a:cxnSpLocks/>
          </p:cNvCxnSpPr>
          <p:nvPr/>
        </p:nvCxnSpPr>
        <p:spPr>
          <a:xfrm flipH="1" flipV="1">
            <a:off x="8120859" y="5509590"/>
            <a:ext cx="1906295" cy="6343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DB3D7E-2042-CEAC-2BD2-54FF72C7F0CE}"/>
              </a:ext>
            </a:extLst>
          </p:cNvPr>
          <p:cNvCxnSpPr>
            <a:cxnSpLocks/>
          </p:cNvCxnSpPr>
          <p:nvPr/>
        </p:nvCxnSpPr>
        <p:spPr>
          <a:xfrm flipV="1">
            <a:off x="8120859" y="1546705"/>
            <a:ext cx="1951090" cy="135071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14D11C-E454-DF81-5925-6FB9BA940925}"/>
              </a:ext>
            </a:extLst>
          </p:cNvPr>
          <p:cNvSpPr txBox="1"/>
          <p:nvPr/>
        </p:nvSpPr>
        <p:spPr>
          <a:xfrm>
            <a:off x="8725531" y="2331426"/>
            <a:ext cx="1068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5203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9" grpId="0"/>
      <p:bldP spid="24" grpId="0"/>
      <p:bldP spid="25" grpId="0"/>
      <p:bldP spid="26" grpId="0"/>
      <p:bldP spid="36" grpId="0"/>
      <p:bldP spid="38" grpId="0"/>
      <p:bldP spid="44" grpId="0"/>
      <p:bldP spid="46" grpId="0"/>
      <p:bldP spid="47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ocial network with solid fill">
            <a:extLst>
              <a:ext uri="{FF2B5EF4-FFF2-40B4-BE49-F238E27FC236}">
                <a16:creationId xmlns:a16="http://schemas.microsoft.com/office/drawing/2014/main" id="{B41AB822-30B9-0A5D-F081-AF80628B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5494" y="2753901"/>
            <a:ext cx="1542536" cy="1542536"/>
          </a:xfrm>
          <a:prstGeom prst="rect">
            <a:avLst/>
          </a:prstGeom>
        </p:spPr>
      </p:pic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1418354F-DC8C-C41B-C665-CD77B1C39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9562" y="1097816"/>
            <a:ext cx="914400" cy="914400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021697C6-D845-C2EF-A66A-92AD1D842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2011" y="999939"/>
            <a:ext cx="914400" cy="9144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921C34C9-75E9-E8FA-18E5-C64295C6F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2011" y="2897419"/>
            <a:ext cx="914400" cy="914400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56F26A4F-2286-4910-C4C8-CE25A3A16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6459" y="485678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5A3BC-8568-F80F-0304-95BD7BD5FBF3}"/>
              </a:ext>
            </a:extLst>
          </p:cNvPr>
          <p:cNvSpPr txBox="1"/>
          <p:nvPr/>
        </p:nvSpPr>
        <p:spPr>
          <a:xfrm>
            <a:off x="10019562" y="4043421"/>
            <a:ext cx="8695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+</a:t>
            </a:r>
          </a:p>
          <a:p>
            <a:r>
              <a:rPr lang="en-US" dirty="0"/>
              <a:t>Use Cases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F954F-984E-314C-8828-AACD2A5427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0476762" y="2012216"/>
            <a:ext cx="0" cy="7416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F55D0-28AA-6492-7AB4-DE01F97FEAAA}"/>
              </a:ext>
            </a:extLst>
          </p:cNvPr>
          <p:cNvSpPr txBox="1"/>
          <p:nvPr/>
        </p:nvSpPr>
        <p:spPr>
          <a:xfrm>
            <a:off x="10476762" y="2207310"/>
            <a:ext cx="9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Define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02D38-D671-E3F1-C85C-9E968010E332}"/>
              </a:ext>
            </a:extLst>
          </p:cNvPr>
          <p:cNvSpPr txBox="1"/>
          <p:nvPr/>
        </p:nvSpPr>
        <p:spPr>
          <a:xfrm>
            <a:off x="9469327" y="755697"/>
            <a:ext cx="869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interfaces (+ clients)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DB64CA-3450-8F41-3F4C-C24F6049EA92}"/>
              </a:ext>
            </a:extLst>
          </p:cNvPr>
          <p:cNvCxnSpPr>
            <a:cxnSpLocks/>
          </p:cNvCxnSpPr>
          <p:nvPr/>
        </p:nvCxnSpPr>
        <p:spPr>
          <a:xfrm flipH="1">
            <a:off x="8156411" y="3811819"/>
            <a:ext cx="1549083" cy="1365447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721B15-5865-8090-2C88-0516E198DD6D}"/>
              </a:ext>
            </a:extLst>
          </p:cNvPr>
          <p:cNvSpPr txBox="1"/>
          <p:nvPr/>
        </p:nvSpPr>
        <p:spPr>
          <a:xfrm>
            <a:off x="8715632" y="4793196"/>
            <a:ext cx="1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Influence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6C757-A582-2B0E-8EAE-CE5A368D65AE}"/>
              </a:ext>
            </a:extLst>
          </p:cNvPr>
          <p:cNvSpPr txBox="1"/>
          <p:nvPr/>
        </p:nvSpPr>
        <p:spPr>
          <a:xfrm>
            <a:off x="5715811" y="4977862"/>
            <a:ext cx="2036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Standard data content and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64D595-D55B-658B-B6EB-23414B2940AE}"/>
              </a:ext>
            </a:extLst>
          </p:cNvPr>
          <p:cNvCxnSpPr>
            <a:cxnSpLocks/>
          </p:cNvCxnSpPr>
          <p:nvPr/>
        </p:nvCxnSpPr>
        <p:spPr>
          <a:xfrm flipH="1" flipV="1">
            <a:off x="7499039" y="1914339"/>
            <a:ext cx="24762" cy="2942448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59E322-2B95-DA97-8513-36EEED0752B3}"/>
              </a:ext>
            </a:extLst>
          </p:cNvPr>
          <p:cNvCxnSpPr>
            <a:cxnSpLocks/>
          </p:cNvCxnSpPr>
          <p:nvPr/>
        </p:nvCxnSpPr>
        <p:spPr>
          <a:xfrm>
            <a:off x="8120859" y="1361417"/>
            <a:ext cx="1798690" cy="328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BA606-E67B-EA7D-10A8-EE6391D1B675}"/>
              </a:ext>
            </a:extLst>
          </p:cNvPr>
          <p:cNvSpPr txBox="1"/>
          <p:nvPr/>
        </p:nvSpPr>
        <p:spPr>
          <a:xfrm>
            <a:off x="8217901" y="922132"/>
            <a:ext cx="148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receive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4BCDFF-FD3C-893F-31BB-5A559038CC27}"/>
              </a:ext>
            </a:extLst>
          </p:cNvPr>
          <p:cNvSpPr txBox="1"/>
          <p:nvPr/>
        </p:nvSpPr>
        <p:spPr>
          <a:xfrm>
            <a:off x="5674896" y="3074641"/>
            <a:ext cx="18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Standard APIs + Implementations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C18C4E-6651-532E-0FC9-CEBBE98A1EB0}"/>
              </a:ext>
            </a:extLst>
          </p:cNvPr>
          <p:cNvSpPr txBox="1"/>
          <p:nvPr/>
        </p:nvSpPr>
        <p:spPr>
          <a:xfrm>
            <a:off x="5498950" y="961908"/>
            <a:ext cx="1809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 data exchange standard formats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77E275-5263-6DFD-2B3A-ED5A7ACADCF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699211" y="1914339"/>
            <a:ext cx="4791" cy="9414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1BBE1C-E3DF-3CB6-AB82-C7B2CD78EE14}"/>
              </a:ext>
            </a:extLst>
          </p:cNvPr>
          <p:cNvSpPr txBox="1"/>
          <p:nvPr/>
        </p:nvSpPr>
        <p:spPr>
          <a:xfrm>
            <a:off x="6369351" y="4191910"/>
            <a:ext cx="18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Influence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8FB5E1-AA1F-6E80-3EE9-A0F1C7D8F4BF}"/>
              </a:ext>
            </a:extLst>
          </p:cNvPr>
          <p:cNvSpPr txBox="1"/>
          <p:nvPr/>
        </p:nvSpPr>
        <p:spPr>
          <a:xfrm>
            <a:off x="7859739" y="2185402"/>
            <a:ext cx="148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send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D82136-C8FD-F32D-D7A4-8427B8407026}"/>
              </a:ext>
            </a:extLst>
          </p:cNvPr>
          <p:cNvCxnSpPr>
            <a:cxnSpLocks/>
          </p:cNvCxnSpPr>
          <p:nvPr/>
        </p:nvCxnSpPr>
        <p:spPr>
          <a:xfrm flipH="1" flipV="1">
            <a:off x="7783268" y="3879574"/>
            <a:ext cx="4791" cy="9414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FADC27-8CE3-5C42-D674-EE475620AF5A}"/>
              </a:ext>
            </a:extLst>
          </p:cNvPr>
          <p:cNvSpPr txBox="1"/>
          <p:nvPr/>
        </p:nvSpPr>
        <p:spPr>
          <a:xfrm>
            <a:off x="7771399" y="4005151"/>
            <a:ext cx="14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Presented</a:t>
            </a:r>
          </a:p>
          <a:p>
            <a:r>
              <a:rPr lang="en-US" dirty="0">
                <a:solidFill>
                  <a:srgbClr val="FFC000"/>
                </a:solidFill>
              </a:rPr>
              <a:t> by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8EA06A-FDDD-F0EC-80A0-5594A0679599}"/>
              </a:ext>
            </a:extLst>
          </p:cNvPr>
          <p:cNvCxnSpPr>
            <a:cxnSpLocks/>
          </p:cNvCxnSpPr>
          <p:nvPr/>
        </p:nvCxnSpPr>
        <p:spPr>
          <a:xfrm>
            <a:off x="10476762" y="4747418"/>
            <a:ext cx="0" cy="1023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1936305-601E-31BC-AACA-E2549E46B98D}"/>
              </a:ext>
            </a:extLst>
          </p:cNvPr>
          <p:cNvSpPr txBox="1"/>
          <p:nvPr/>
        </p:nvSpPr>
        <p:spPr>
          <a:xfrm>
            <a:off x="10578783" y="5038122"/>
            <a:ext cx="9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provide</a:t>
            </a:r>
          </a:p>
        </p:txBody>
      </p:sp>
      <p:pic>
        <p:nvPicPr>
          <p:cNvPr id="45" name="Graphic 44" descr="Test tubes outline">
            <a:extLst>
              <a:ext uri="{FF2B5EF4-FFF2-40B4-BE49-F238E27FC236}">
                <a16:creationId xmlns:a16="http://schemas.microsoft.com/office/drawing/2014/main" id="{EE5F0E83-9CD2-4408-464B-5EE533279A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29305" y="575451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7A48C4-CEF1-8D99-0ED1-EE5F072527A8}"/>
              </a:ext>
            </a:extLst>
          </p:cNvPr>
          <p:cNvSpPr txBox="1"/>
          <p:nvPr/>
        </p:nvSpPr>
        <p:spPr>
          <a:xfrm>
            <a:off x="10854263" y="5888550"/>
            <a:ext cx="1337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Observed/ modeled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7930F4-4643-BBEB-FC3B-D398D1300847}"/>
              </a:ext>
            </a:extLst>
          </p:cNvPr>
          <p:cNvSpPr txBox="1"/>
          <p:nvPr/>
        </p:nvSpPr>
        <p:spPr>
          <a:xfrm>
            <a:off x="8858916" y="5497574"/>
            <a:ext cx="148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Represented as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D230AB-14FE-BC38-F90E-9BBBFB6CDD97}"/>
              </a:ext>
            </a:extLst>
          </p:cNvPr>
          <p:cNvCxnSpPr>
            <a:cxnSpLocks/>
          </p:cNvCxnSpPr>
          <p:nvPr/>
        </p:nvCxnSpPr>
        <p:spPr>
          <a:xfrm flipH="1" flipV="1">
            <a:off x="8120859" y="5509590"/>
            <a:ext cx="1906295" cy="6343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Geospatial Consortium - Wikipedia">
            <a:extLst>
              <a:ext uri="{FF2B5EF4-FFF2-40B4-BE49-F238E27FC236}">
                <a16:creationId xmlns:a16="http://schemas.microsoft.com/office/drawing/2014/main" id="{26A067F4-307D-54BF-4154-95B05FF1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431" y="2470379"/>
            <a:ext cx="3381421" cy="17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B4BE02-7802-6720-6FA6-5D654ED06939}"/>
              </a:ext>
            </a:extLst>
          </p:cNvPr>
          <p:cNvCxnSpPr>
            <a:cxnSpLocks/>
          </p:cNvCxnSpPr>
          <p:nvPr/>
        </p:nvCxnSpPr>
        <p:spPr>
          <a:xfrm>
            <a:off x="3327859" y="3490458"/>
            <a:ext cx="2043700" cy="1823529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827E40-117B-5E37-1CA4-75458C7057F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76260" y="3367542"/>
            <a:ext cx="2398636" cy="3026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8294E0-DCF3-1F72-CD7E-6787251BFABE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315990" y="1508471"/>
            <a:ext cx="1946190" cy="1822674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AEF748-3CBA-B794-8BBE-7D3E73D13DBB}"/>
              </a:ext>
            </a:extLst>
          </p:cNvPr>
          <p:cNvSpPr txBox="1"/>
          <p:nvPr/>
        </p:nvSpPr>
        <p:spPr>
          <a:xfrm>
            <a:off x="2956430" y="1862236"/>
            <a:ext cx="18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Furnish the baseline for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248748-BA17-0CF3-DA5A-B1329DAA4A59}"/>
              </a:ext>
            </a:extLst>
          </p:cNvPr>
          <p:cNvCxnSpPr>
            <a:cxnSpLocks/>
          </p:cNvCxnSpPr>
          <p:nvPr/>
        </p:nvCxnSpPr>
        <p:spPr>
          <a:xfrm flipV="1">
            <a:off x="8120859" y="1546705"/>
            <a:ext cx="1951090" cy="1350714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DEF5B1-2A1B-5F4A-AAC0-C82D15A78BC8}"/>
              </a:ext>
            </a:extLst>
          </p:cNvPr>
          <p:cNvSpPr txBox="1"/>
          <p:nvPr/>
        </p:nvSpPr>
        <p:spPr>
          <a:xfrm>
            <a:off x="8725531" y="2331426"/>
            <a:ext cx="1068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Request/response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097887-5CE4-0966-AA97-9C27D3EA7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8" y="3689043"/>
            <a:ext cx="1784218" cy="12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839-F268-F454-1C2B-99FCDC4A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IT Work: Use Cases and Real Extant Data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4A-115B-BD55-946E-B6F230DB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2930" y="1337795"/>
            <a:ext cx="10515600" cy="490880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Our work should be oriented around use cases of interest to participants, most helpfully involving real data/ data services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18A8AC"/>
                </a:solidFill>
              </a:rPr>
              <a:t>Some potential organizational use cases:</a:t>
            </a:r>
          </a:p>
          <a:p>
            <a:pPr lvl="2"/>
            <a:r>
              <a:rPr lang="en-US" dirty="0"/>
              <a:t>Developing a common output format for “water quality data portals” generally, internationally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Multi-organization data exchange for surface and ground water quality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Exposing public-sector water quality data systems to researchers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Integration with WMO Hydrologic Observing System</a:t>
            </a:r>
          </a:p>
          <a:p>
            <a:pPr lvl="1"/>
            <a:endParaRPr lang="en-US" dirty="0"/>
          </a:p>
        </p:txBody>
      </p:sp>
      <p:pic>
        <p:nvPicPr>
          <p:cNvPr id="7" name="Graphic 6" descr="Social network with solid fill">
            <a:extLst>
              <a:ext uri="{FF2B5EF4-FFF2-40B4-BE49-F238E27FC236}">
                <a16:creationId xmlns:a16="http://schemas.microsoft.com/office/drawing/2014/main" id="{A2E65D4D-5C6D-6CE6-08A5-FADB99A6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1344" y="-216973"/>
            <a:ext cx="1542536" cy="1542536"/>
          </a:xfrm>
          <a:prstGeom prst="rect">
            <a:avLst/>
          </a:prstGeom>
        </p:spPr>
      </p:pic>
      <p:pic>
        <p:nvPicPr>
          <p:cNvPr id="8" name="Graphic 7" descr="Test tubes outline">
            <a:extLst>
              <a:ext uri="{FF2B5EF4-FFF2-40B4-BE49-F238E27FC236}">
                <a16:creationId xmlns:a16="http://schemas.microsoft.com/office/drawing/2014/main" id="{53085FA2-5995-2BD2-8B94-FD8211E4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1337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843</Words>
  <Application>Microsoft Macintosh PowerPoint</Application>
  <PresentationFormat>Widescreen</PresentationFormat>
  <Paragraphs>170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IT Interoperability Considerations</vt:lpstr>
      <vt:lpstr>Interoperability</vt:lpstr>
      <vt:lpstr>Facets of interoperability</vt:lpstr>
      <vt:lpstr>Facets of interoperability</vt:lpstr>
      <vt:lpstr>Facets of interoperability</vt:lpstr>
      <vt:lpstr>Facets of interoperability</vt:lpstr>
      <vt:lpstr>PowerPoint Presentation</vt:lpstr>
      <vt:lpstr>PowerPoint Presentation</vt:lpstr>
      <vt:lpstr>IT Work: Use Cases and Real Extant Data Systems</vt:lpstr>
      <vt:lpstr>IT Work: Use Cases and Real Extant Data Systems</vt:lpstr>
      <vt:lpstr>IT Work: Data Content + Structure</vt:lpstr>
      <vt:lpstr>IT Work: Data exchange standards</vt:lpstr>
      <vt:lpstr>IT Work: Standard APIs</vt:lpstr>
      <vt:lpstr>IT Work: Clients and User Interfaces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Interoperability Considerations</dc:title>
  <dc:creator>Kyle Onda</dc:creator>
  <cp:lastModifiedBy>Kyle Onda</cp:lastModifiedBy>
  <cp:revision>3</cp:revision>
  <dcterms:created xsi:type="dcterms:W3CDTF">2022-09-12T22:42:12Z</dcterms:created>
  <dcterms:modified xsi:type="dcterms:W3CDTF">2022-09-13T02:15:47Z</dcterms:modified>
</cp:coreProperties>
</file>