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FAC0D-8A12-4FE0-848B-F596C4D7035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0A251-554F-4C71-B446-7D30BA8256C9}" type="slidenum">
              <a:rPr lang="en-US" smtClean="0"/>
              <a:t>‹#›</a:t>
            </a:fld>
            <a:endParaRPr lang="en-US"/>
          </a:p>
        </p:txBody>
      </p:sp>
    </p:spTree>
    <p:extLst>
      <p:ext uri="{BB962C8B-B14F-4D97-AF65-F5344CB8AC3E}">
        <p14:creationId xmlns:p14="http://schemas.microsoft.com/office/powerpoint/2010/main" val="132289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FAC0D-8A12-4FE0-848B-F596C4D7035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0A251-554F-4C71-B446-7D30BA8256C9}" type="slidenum">
              <a:rPr lang="en-US" smtClean="0"/>
              <a:t>‹#›</a:t>
            </a:fld>
            <a:endParaRPr lang="en-US"/>
          </a:p>
        </p:txBody>
      </p:sp>
    </p:spTree>
    <p:extLst>
      <p:ext uri="{BB962C8B-B14F-4D97-AF65-F5344CB8AC3E}">
        <p14:creationId xmlns:p14="http://schemas.microsoft.com/office/powerpoint/2010/main" val="384230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FAC0D-8A12-4FE0-848B-F596C4D7035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0A251-554F-4C71-B446-7D30BA8256C9}" type="slidenum">
              <a:rPr lang="en-US" smtClean="0"/>
              <a:t>‹#›</a:t>
            </a:fld>
            <a:endParaRPr lang="en-US"/>
          </a:p>
        </p:txBody>
      </p:sp>
    </p:spTree>
    <p:extLst>
      <p:ext uri="{BB962C8B-B14F-4D97-AF65-F5344CB8AC3E}">
        <p14:creationId xmlns:p14="http://schemas.microsoft.com/office/powerpoint/2010/main" val="298045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FAC0D-8A12-4FE0-848B-F596C4D7035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0A251-554F-4C71-B446-7D30BA8256C9}" type="slidenum">
              <a:rPr lang="en-US" smtClean="0"/>
              <a:t>‹#›</a:t>
            </a:fld>
            <a:endParaRPr lang="en-US"/>
          </a:p>
        </p:txBody>
      </p:sp>
    </p:spTree>
    <p:extLst>
      <p:ext uri="{BB962C8B-B14F-4D97-AF65-F5344CB8AC3E}">
        <p14:creationId xmlns:p14="http://schemas.microsoft.com/office/powerpoint/2010/main" val="210825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FAC0D-8A12-4FE0-848B-F596C4D7035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0A251-554F-4C71-B446-7D30BA8256C9}" type="slidenum">
              <a:rPr lang="en-US" smtClean="0"/>
              <a:t>‹#›</a:t>
            </a:fld>
            <a:endParaRPr lang="en-US"/>
          </a:p>
        </p:txBody>
      </p:sp>
    </p:spTree>
    <p:extLst>
      <p:ext uri="{BB962C8B-B14F-4D97-AF65-F5344CB8AC3E}">
        <p14:creationId xmlns:p14="http://schemas.microsoft.com/office/powerpoint/2010/main" val="366239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FAC0D-8A12-4FE0-848B-F596C4D70359}"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0A251-554F-4C71-B446-7D30BA8256C9}" type="slidenum">
              <a:rPr lang="en-US" smtClean="0"/>
              <a:t>‹#›</a:t>
            </a:fld>
            <a:endParaRPr lang="en-US"/>
          </a:p>
        </p:txBody>
      </p:sp>
    </p:spTree>
    <p:extLst>
      <p:ext uri="{BB962C8B-B14F-4D97-AF65-F5344CB8AC3E}">
        <p14:creationId xmlns:p14="http://schemas.microsoft.com/office/powerpoint/2010/main" val="366383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FAC0D-8A12-4FE0-848B-F596C4D70359}" type="datetimeFigureOut">
              <a:rPr lang="en-US" smtClean="0"/>
              <a:t>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0A251-554F-4C71-B446-7D30BA8256C9}" type="slidenum">
              <a:rPr lang="en-US" smtClean="0"/>
              <a:t>‹#›</a:t>
            </a:fld>
            <a:endParaRPr lang="en-US"/>
          </a:p>
        </p:txBody>
      </p:sp>
    </p:spTree>
    <p:extLst>
      <p:ext uri="{BB962C8B-B14F-4D97-AF65-F5344CB8AC3E}">
        <p14:creationId xmlns:p14="http://schemas.microsoft.com/office/powerpoint/2010/main" val="31931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FAC0D-8A12-4FE0-848B-F596C4D70359}" type="datetimeFigureOut">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0A251-554F-4C71-B446-7D30BA8256C9}" type="slidenum">
              <a:rPr lang="en-US" smtClean="0"/>
              <a:t>‹#›</a:t>
            </a:fld>
            <a:endParaRPr lang="en-US"/>
          </a:p>
        </p:txBody>
      </p:sp>
    </p:spTree>
    <p:extLst>
      <p:ext uri="{BB962C8B-B14F-4D97-AF65-F5344CB8AC3E}">
        <p14:creationId xmlns:p14="http://schemas.microsoft.com/office/powerpoint/2010/main" val="126401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FAC0D-8A12-4FE0-848B-F596C4D70359}" type="datetimeFigureOut">
              <a:rPr lang="en-US" smtClean="0"/>
              <a:t>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0A251-554F-4C71-B446-7D30BA8256C9}" type="slidenum">
              <a:rPr lang="en-US" smtClean="0"/>
              <a:t>‹#›</a:t>
            </a:fld>
            <a:endParaRPr lang="en-US"/>
          </a:p>
        </p:txBody>
      </p:sp>
    </p:spTree>
    <p:extLst>
      <p:ext uri="{BB962C8B-B14F-4D97-AF65-F5344CB8AC3E}">
        <p14:creationId xmlns:p14="http://schemas.microsoft.com/office/powerpoint/2010/main" val="170591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FAC0D-8A12-4FE0-848B-F596C4D70359}"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0A251-554F-4C71-B446-7D30BA8256C9}" type="slidenum">
              <a:rPr lang="en-US" smtClean="0"/>
              <a:t>‹#›</a:t>
            </a:fld>
            <a:endParaRPr lang="en-US"/>
          </a:p>
        </p:txBody>
      </p:sp>
    </p:spTree>
    <p:extLst>
      <p:ext uri="{BB962C8B-B14F-4D97-AF65-F5344CB8AC3E}">
        <p14:creationId xmlns:p14="http://schemas.microsoft.com/office/powerpoint/2010/main" val="243867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FAC0D-8A12-4FE0-848B-F596C4D70359}"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0A251-554F-4C71-B446-7D30BA8256C9}" type="slidenum">
              <a:rPr lang="en-US" smtClean="0"/>
              <a:t>‹#›</a:t>
            </a:fld>
            <a:endParaRPr lang="en-US"/>
          </a:p>
        </p:txBody>
      </p:sp>
    </p:spTree>
    <p:extLst>
      <p:ext uri="{BB962C8B-B14F-4D97-AF65-F5344CB8AC3E}">
        <p14:creationId xmlns:p14="http://schemas.microsoft.com/office/powerpoint/2010/main" val="252664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FAC0D-8A12-4FE0-848B-F596C4D70359}" type="datetimeFigureOut">
              <a:rPr lang="en-US" smtClean="0"/>
              <a:t>2/16/2017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0A251-554F-4C71-B446-7D30BA8256C9}" type="slidenum">
              <a:rPr lang="en-US" smtClean="0"/>
              <a:t>‹#›</a:t>
            </a:fld>
            <a:endParaRPr lang="en-US"/>
          </a:p>
        </p:txBody>
      </p:sp>
    </p:spTree>
    <p:extLst>
      <p:ext uri="{BB962C8B-B14F-4D97-AF65-F5344CB8AC3E}">
        <p14:creationId xmlns:p14="http://schemas.microsoft.com/office/powerpoint/2010/main" val="2064449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r4ds.had.co.nz/transform.html" TargetMode="External"/><Relationship Id="rId2" Type="http://schemas.openxmlformats.org/officeDocument/2006/relationships/hyperlink" Target="https://www.rstudio.com/wp-content/uploads/2015/02/data-wrangling-cheatsheet.pdf" TargetMode="External"/><Relationship Id="rId1" Type="http://schemas.openxmlformats.org/officeDocument/2006/relationships/slideLayout" Target="../slideLayouts/slideLayout2.xml"/><Relationship Id="rId4" Type="http://schemas.openxmlformats.org/officeDocument/2006/relationships/hyperlink" Target="https://www.datacamp.com/courses/dplyr-data-manipulation-r-tutoria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cran.r-project.org/web/packages/dplyr/dplyr.pdf"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Dplyr</a:t>
            </a:r>
            <a:r>
              <a:rPr lang="en-US" dirty="0" smtClean="0"/>
              <a:t> Presentation</a:t>
            </a:r>
            <a:endParaRPr lang="en-US" dirty="0"/>
          </a:p>
        </p:txBody>
      </p:sp>
      <p:sp>
        <p:nvSpPr>
          <p:cNvPr id="3" name="Subtitle 2"/>
          <p:cNvSpPr>
            <a:spLocks noGrp="1"/>
          </p:cNvSpPr>
          <p:nvPr>
            <p:ph type="subTitle" idx="1"/>
          </p:nvPr>
        </p:nvSpPr>
        <p:spPr/>
        <p:txBody>
          <a:bodyPr>
            <a:normAutofit lnSpcReduction="10000"/>
          </a:bodyPr>
          <a:lstStyle/>
          <a:p>
            <a:r>
              <a:rPr lang="en-US" dirty="0" smtClean="0"/>
              <a:t>Simeon Markind</a:t>
            </a:r>
          </a:p>
          <a:p>
            <a:r>
              <a:rPr lang="en-US" dirty="0" smtClean="0"/>
              <a:t>Federal Reserve Board + Howard University</a:t>
            </a:r>
          </a:p>
          <a:p>
            <a:r>
              <a:rPr lang="en-US" dirty="0" smtClean="0"/>
              <a:t>Expository Data Analysis</a:t>
            </a:r>
          </a:p>
          <a:p>
            <a:r>
              <a:rPr lang="en-US" dirty="0" smtClean="0"/>
              <a:t>February 17, 2017</a:t>
            </a:r>
            <a:endParaRPr lang="en-US" dirty="0"/>
          </a:p>
        </p:txBody>
      </p:sp>
    </p:spTree>
    <p:extLst>
      <p:ext uri="{BB962C8B-B14F-4D97-AF65-F5344CB8AC3E}">
        <p14:creationId xmlns:p14="http://schemas.microsoft.com/office/powerpoint/2010/main" val="2154586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 3: Arrange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Arrange function orders your table based on the variables you specify and in the hierarchy of your arguments.</a:t>
            </a:r>
          </a:p>
          <a:p>
            <a:pPr lvl="1"/>
            <a:r>
              <a:rPr lang="en-US" dirty="0" smtClean="0">
                <a:solidFill>
                  <a:srgbClr val="FF0000"/>
                </a:solidFill>
              </a:rPr>
              <a:t>What are the arguments to arrange?</a:t>
            </a:r>
          </a:p>
          <a:p>
            <a:r>
              <a:rPr lang="en-US" dirty="0" smtClean="0">
                <a:solidFill>
                  <a:srgbClr val="00B050"/>
                </a:solidFill>
              </a:rPr>
              <a:t>Arrange Example 1</a:t>
            </a:r>
          </a:p>
          <a:p>
            <a:r>
              <a:rPr lang="en-US" dirty="0" smtClean="0"/>
              <a:t>If you change the argument order in arrange you will get a different output</a:t>
            </a:r>
          </a:p>
          <a:p>
            <a:pPr lvl="1"/>
            <a:r>
              <a:rPr lang="en-US" dirty="0" smtClean="0">
                <a:solidFill>
                  <a:srgbClr val="FF0000"/>
                </a:solidFill>
              </a:rPr>
              <a:t>In Class exercise: Create table inClass5 which should be the flights data arranged first by </a:t>
            </a:r>
            <a:r>
              <a:rPr lang="en-US" dirty="0" err="1" smtClean="0">
                <a:solidFill>
                  <a:srgbClr val="FF0000"/>
                </a:solidFill>
              </a:rPr>
              <a:t>arr_time</a:t>
            </a:r>
            <a:r>
              <a:rPr lang="en-US" dirty="0" smtClean="0">
                <a:solidFill>
                  <a:srgbClr val="FF0000"/>
                </a:solidFill>
              </a:rPr>
              <a:t>, then </a:t>
            </a:r>
            <a:r>
              <a:rPr lang="en-US" dirty="0" err="1" smtClean="0">
                <a:solidFill>
                  <a:srgbClr val="FF0000"/>
                </a:solidFill>
              </a:rPr>
              <a:t>sched_dep_time</a:t>
            </a:r>
            <a:r>
              <a:rPr lang="en-US" dirty="0" smtClean="0">
                <a:solidFill>
                  <a:srgbClr val="FF0000"/>
                </a:solidFill>
              </a:rPr>
              <a:t>, then </a:t>
            </a:r>
            <a:r>
              <a:rPr lang="en-US" dirty="0" err="1" smtClean="0">
                <a:solidFill>
                  <a:srgbClr val="FF0000"/>
                </a:solidFill>
              </a:rPr>
              <a:t>dep_time</a:t>
            </a:r>
            <a:r>
              <a:rPr lang="en-US" dirty="0" smtClean="0">
                <a:solidFill>
                  <a:srgbClr val="FF0000"/>
                </a:solidFill>
              </a:rPr>
              <a:t>.</a:t>
            </a:r>
          </a:p>
          <a:p>
            <a:r>
              <a:rPr lang="en-US" dirty="0" smtClean="0"/>
              <a:t>The default order of arrange is ascending, but we can sort to descending by using either the </a:t>
            </a:r>
            <a:r>
              <a:rPr lang="en-US" dirty="0" err="1" smtClean="0"/>
              <a:t>desc</a:t>
            </a:r>
            <a:r>
              <a:rPr lang="en-US" dirty="0" smtClean="0"/>
              <a:t>() function around our column name or putting a minus sign “-” in front of the column name</a:t>
            </a:r>
          </a:p>
          <a:p>
            <a:pPr lvl="1"/>
            <a:r>
              <a:rPr lang="en-US" dirty="0" smtClean="0"/>
              <a:t>You can sort some columns by descending and some by ascending in the same call to the arrange function</a:t>
            </a:r>
          </a:p>
          <a:p>
            <a:pPr lvl="1"/>
            <a:r>
              <a:rPr lang="en-US" dirty="0" smtClean="0">
                <a:solidFill>
                  <a:srgbClr val="00B050"/>
                </a:solidFill>
              </a:rPr>
              <a:t>Descending Arrange Example</a:t>
            </a:r>
            <a:endParaRPr lang="en-US" dirty="0">
              <a:solidFill>
                <a:srgbClr val="00B050"/>
              </a:solidFill>
            </a:endParaRPr>
          </a:p>
        </p:txBody>
      </p:sp>
    </p:spTree>
    <p:extLst>
      <p:ext uri="{BB962C8B-B14F-4D97-AF65-F5344CB8AC3E}">
        <p14:creationId xmlns:p14="http://schemas.microsoft.com/office/powerpoint/2010/main" val="419992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 4: Mutate</a:t>
            </a:r>
            <a:endParaRPr lang="en-US" dirty="0"/>
          </a:p>
        </p:txBody>
      </p:sp>
      <p:sp>
        <p:nvSpPr>
          <p:cNvPr id="3" name="Content Placeholder 2"/>
          <p:cNvSpPr>
            <a:spLocks noGrp="1"/>
          </p:cNvSpPr>
          <p:nvPr>
            <p:ph idx="1"/>
          </p:nvPr>
        </p:nvSpPr>
        <p:spPr>
          <a:xfrm>
            <a:off x="838200" y="1416908"/>
            <a:ext cx="10515600" cy="4760055"/>
          </a:xfrm>
        </p:spPr>
        <p:txBody>
          <a:bodyPr>
            <a:normAutofit lnSpcReduction="10000"/>
          </a:bodyPr>
          <a:lstStyle/>
          <a:p>
            <a:r>
              <a:rPr lang="en-US" dirty="0" smtClean="0"/>
              <a:t>Mutate allows us to add new columns to a data frame</a:t>
            </a:r>
          </a:p>
          <a:p>
            <a:pPr lvl="1"/>
            <a:r>
              <a:rPr lang="en-US" dirty="0" smtClean="0"/>
              <a:t>The function creates a new value for every row</a:t>
            </a:r>
          </a:p>
          <a:p>
            <a:pPr lvl="1"/>
            <a:r>
              <a:rPr lang="en-US" dirty="0" smtClean="0"/>
              <a:t>Mutate adds columns to the end of the dataset</a:t>
            </a:r>
          </a:p>
          <a:p>
            <a:pPr lvl="1"/>
            <a:r>
              <a:rPr lang="en-US" dirty="0" smtClean="0">
                <a:solidFill>
                  <a:srgbClr val="FF0000"/>
                </a:solidFill>
              </a:rPr>
              <a:t>What are the arguments to mutate?</a:t>
            </a:r>
          </a:p>
          <a:p>
            <a:r>
              <a:rPr lang="en-US" dirty="0" smtClean="0">
                <a:solidFill>
                  <a:srgbClr val="00B050"/>
                </a:solidFill>
              </a:rPr>
              <a:t>Mutate Example 1</a:t>
            </a:r>
          </a:p>
          <a:p>
            <a:pPr lvl="1"/>
            <a:r>
              <a:rPr lang="en-US" dirty="0" smtClean="0"/>
              <a:t>Notice that we are able to use a column we added in a mutate command within the same mutate command if desired. (we calculated the gains column and then use it in the calculation of </a:t>
            </a:r>
            <a:r>
              <a:rPr lang="en-US" dirty="0" err="1" smtClean="0"/>
              <a:t>gains_per_hour</a:t>
            </a:r>
            <a:r>
              <a:rPr lang="en-US" dirty="0" smtClean="0"/>
              <a:t> within the same function).</a:t>
            </a:r>
          </a:p>
          <a:p>
            <a:r>
              <a:rPr lang="en-US" dirty="0" smtClean="0"/>
              <a:t>We can also use mutate to change existing variables. Right now the </a:t>
            </a:r>
            <a:r>
              <a:rPr lang="en-US" dirty="0" err="1" smtClean="0"/>
              <a:t>air_time</a:t>
            </a:r>
            <a:r>
              <a:rPr lang="en-US" dirty="0" smtClean="0"/>
              <a:t> variable is in minutes, we instead want it to be in hours.</a:t>
            </a:r>
          </a:p>
          <a:p>
            <a:pPr lvl="1"/>
            <a:r>
              <a:rPr lang="en-US" dirty="0" smtClean="0">
                <a:solidFill>
                  <a:srgbClr val="00B050"/>
                </a:solidFill>
              </a:rPr>
              <a:t>Mutate Example 2</a:t>
            </a:r>
          </a:p>
          <a:p>
            <a:pPr lvl="1"/>
            <a:r>
              <a:rPr lang="en-US" dirty="0" smtClean="0">
                <a:solidFill>
                  <a:srgbClr val="FF0000"/>
                </a:solidFill>
              </a:rPr>
              <a:t>How does the </a:t>
            </a:r>
            <a:r>
              <a:rPr lang="en-US" dirty="0" err="1" smtClean="0">
                <a:solidFill>
                  <a:srgbClr val="FF0000"/>
                </a:solidFill>
              </a:rPr>
              <a:t>ifelse</a:t>
            </a:r>
            <a:r>
              <a:rPr lang="en-US" dirty="0" smtClean="0">
                <a:solidFill>
                  <a:srgbClr val="FF0000"/>
                </a:solidFill>
              </a:rPr>
              <a:t> function work?</a:t>
            </a:r>
            <a:endParaRPr lang="en-US" dirty="0">
              <a:solidFill>
                <a:srgbClr val="FF0000"/>
              </a:solidFill>
            </a:endParaRPr>
          </a:p>
        </p:txBody>
      </p:sp>
    </p:spTree>
    <p:extLst>
      <p:ext uri="{BB962C8B-B14F-4D97-AF65-F5344CB8AC3E}">
        <p14:creationId xmlns:p14="http://schemas.microsoft.com/office/powerpoint/2010/main" val="201567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Mutate cont.</a:t>
            </a:r>
            <a:endParaRPr lang="en-US" dirty="0"/>
          </a:p>
        </p:txBody>
      </p:sp>
      <p:sp>
        <p:nvSpPr>
          <p:cNvPr id="3" name="Content Placeholder 2"/>
          <p:cNvSpPr>
            <a:spLocks noGrp="1"/>
          </p:cNvSpPr>
          <p:nvPr>
            <p:ph idx="1"/>
          </p:nvPr>
        </p:nvSpPr>
        <p:spPr/>
        <p:txBody>
          <a:bodyPr/>
          <a:lstStyle/>
          <a:p>
            <a:r>
              <a:rPr lang="en-US" dirty="0" smtClean="0"/>
              <a:t>Notice that our </a:t>
            </a:r>
            <a:r>
              <a:rPr lang="en-US" dirty="0" err="1" smtClean="0"/>
              <a:t>air_time</a:t>
            </a:r>
            <a:r>
              <a:rPr lang="en-US" dirty="0" smtClean="0"/>
              <a:t> variable is updated, not a new column, we overwrote the values that we previously had</a:t>
            </a:r>
          </a:p>
          <a:p>
            <a:r>
              <a:rPr lang="en-US" sz="2400" dirty="0" smtClean="0">
                <a:solidFill>
                  <a:srgbClr val="FF0000"/>
                </a:solidFill>
              </a:rPr>
              <a:t>In Class exercise: Create a data frame inClass6 where you take the flights data for the columns: </a:t>
            </a:r>
            <a:r>
              <a:rPr lang="en-US" sz="2400" dirty="0" err="1" smtClean="0">
                <a:solidFill>
                  <a:srgbClr val="FF0000"/>
                </a:solidFill>
              </a:rPr>
              <a:t>dep_time</a:t>
            </a:r>
            <a:r>
              <a:rPr lang="en-US" sz="2400" dirty="0" smtClean="0">
                <a:solidFill>
                  <a:srgbClr val="FF0000"/>
                </a:solidFill>
              </a:rPr>
              <a:t>, </a:t>
            </a:r>
            <a:r>
              <a:rPr lang="en-US" sz="2400" dirty="0" err="1" smtClean="0">
                <a:solidFill>
                  <a:srgbClr val="FF0000"/>
                </a:solidFill>
              </a:rPr>
              <a:t>arr_time</a:t>
            </a:r>
            <a:r>
              <a:rPr lang="en-US" sz="2400" dirty="0" smtClean="0">
                <a:solidFill>
                  <a:srgbClr val="FF0000"/>
                </a:solidFill>
              </a:rPr>
              <a:t>, </a:t>
            </a:r>
            <a:r>
              <a:rPr lang="en-US" sz="2400" dirty="0" err="1" smtClean="0">
                <a:solidFill>
                  <a:srgbClr val="FF0000"/>
                </a:solidFill>
              </a:rPr>
              <a:t>air_time</a:t>
            </a:r>
            <a:r>
              <a:rPr lang="en-US" sz="2400" dirty="0" smtClean="0">
                <a:solidFill>
                  <a:srgbClr val="FF0000"/>
                </a:solidFill>
              </a:rPr>
              <a:t>. Create two new columns: "deviance" as </a:t>
            </a:r>
            <a:r>
              <a:rPr lang="en-US" sz="2400" dirty="0" err="1" smtClean="0">
                <a:solidFill>
                  <a:srgbClr val="FF0000"/>
                </a:solidFill>
              </a:rPr>
              <a:t>arr_time</a:t>
            </a:r>
            <a:r>
              <a:rPr lang="en-US" sz="2400" dirty="0" smtClean="0">
                <a:solidFill>
                  <a:srgbClr val="FF0000"/>
                </a:solidFill>
              </a:rPr>
              <a:t> - </a:t>
            </a:r>
            <a:r>
              <a:rPr lang="en-US" sz="2400" dirty="0" err="1" smtClean="0">
                <a:solidFill>
                  <a:srgbClr val="FF0000"/>
                </a:solidFill>
              </a:rPr>
              <a:t>dep_time</a:t>
            </a:r>
            <a:r>
              <a:rPr lang="en-US" sz="2400" dirty="0" smtClean="0">
                <a:solidFill>
                  <a:srgbClr val="FF0000"/>
                </a:solidFill>
              </a:rPr>
              <a:t> and "match" as a </a:t>
            </a:r>
            <a:r>
              <a:rPr lang="en-US" sz="2400" dirty="0" err="1" smtClean="0">
                <a:solidFill>
                  <a:srgbClr val="FF0000"/>
                </a:solidFill>
              </a:rPr>
              <a:t>boolean</a:t>
            </a:r>
            <a:r>
              <a:rPr lang="en-US" sz="2400" dirty="0" smtClean="0">
                <a:solidFill>
                  <a:srgbClr val="FF0000"/>
                </a:solidFill>
              </a:rPr>
              <a:t> value of whether </a:t>
            </a:r>
            <a:r>
              <a:rPr lang="en-US" sz="2400" dirty="0" err="1" smtClean="0">
                <a:solidFill>
                  <a:srgbClr val="FF0000"/>
                </a:solidFill>
              </a:rPr>
              <a:t>air_time</a:t>
            </a:r>
            <a:r>
              <a:rPr lang="en-US" sz="2400" dirty="0" smtClean="0">
                <a:solidFill>
                  <a:srgbClr val="FF0000"/>
                </a:solidFill>
              </a:rPr>
              <a:t> is equal to deviance. Would you expect air time to equal arrival time - departure time?</a:t>
            </a:r>
          </a:p>
          <a:p>
            <a:r>
              <a:rPr lang="en-US" sz="2400" dirty="0" smtClean="0"/>
              <a:t>We can check what fraction of flights have a deviance equal to their air time by summing the “match” column.</a:t>
            </a:r>
          </a:p>
          <a:p>
            <a:pPr lvl="1"/>
            <a:r>
              <a:rPr lang="en-US" sz="1800" dirty="0" smtClean="0"/>
              <a:t>Since match of type logical, &lt;</a:t>
            </a:r>
            <a:r>
              <a:rPr lang="en-US" sz="1800" dirty="0" err="1" smtClean="0"/>
              <a:t>lgl</a:t>
            </a:r>
            <a:r>
              <a:rPr lang="en-US" sz="1800" dirty="0" smtClean="0"/>
              <a:t>&gt; in the </a:t>
            </a:r>
            <a:r>
              <a:rPr lang="en-US" sz="1800" dirty="0" err="1" smtClean="0"/>
              <a:t>tibble</a:t>
            </a:r>
            <a:r>
              <a:rPr lang="en-US" sz="1800" dirty="0" smtClean="0"/>
              <a:t>, we have values corresponding to 1 == TRUE and 0 == FALSE</a:t>
            </a:r>
          </a:p>
          <a:p>
            <a:pPr lvl="1"/>
            <a:r>
              <a:rPr lang="en-US" sz="1800" dirty="0" smtClean="0">
                <a:solidFill>
                  <a:srgbClr val="FF0000"/>
                </a:solidFill>
              </a:rPr>
              <a:t>Let’s find the sum of the match column, type sum(inClass6$match), what do you get?</a:t>
            </a:r>
          </a:p>
        </p:txBody>
      </p:sp>
    </p:spTree>
    <p:extLst>
      <p:ext uri="{BB962C8B-B14F-4D97-AF65-F5344CB8AC3E}">
        <p14:creationId xmlns:p14="http://schemas.microsoft.com/office/powerpoint/2010/main" val="271836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 5: Summarize</a:t>
            </a:r>
            <a:endParaRPr lang="en-US" dirty="0"/>
          </a:p>
        </p:txBody>
      </p:sp>
      <p:sp>
        <p:nvSpPr>
          <p:cNvPr id="3" name="Content Placeholder 2"/>
          <p:cNvSpPr>
            <a:spLocks noGrp="1"/>
          </p:cNvSpPr>
          <p:nvPr>
            <p:ph idx="1"/>
          </p:nvPr>
        </p:nvSpPr>
        <p:spPr/>
        <p:txBody>
          <a:bodyPr/>
          <a:lstStyle/>
          <a:p>
            <a:r>
              <a:rPr lang="en-US" dirty="0" smtClean="0"/>
              <a:t>We can create a new variable aggregating data from multiple observations</a:t>
            </a:r>
          </a:p>
          <a:p>
            <a:r>
              <a:rPr lang="en-US" dirty="0" smtClean="0"/>
              <a:t>Let’s compute the average departure delay, arrival delay, and average gain</a:t>
            </a:r>
          </a:p>
          <a:p>
            <a:pPr lvl="1"/>
            <a:r>
              <a:rPr lang="en-US" dirty="0" smtClean="0">
                <a:solidFill>
                  <a:srgbClr val="00B050"/>
                </a:solidFill>
              </a:rPr>
              <a:t>Summarize Example 1</a:t>
            </a:r>
          </a:p>
          <a:p>
            <a:r>
              <a:rPr lang="en-US" dirty="0" smtClean="0">
                <a:solidFill>
                  <a:srgbClr val="FF0000"/>
                </a:solidFill>
              </a:rPr>
              <a:t>In class exercise: Compute the average air time and standard deviation of air time with the </a:t>
            </a:r>
            <a:r>
              <a:rPr lang="en-US" dirty="0" err="1" smtClean="0">
                <a:solidFill>
                  <a:srgbClr val="FF0000"/>
                </a:solidFill>
              </a:rPr>
              <a:t>sd</a:t>
            </a:r>
            <a:r>
              <a:rPr lang="en-US" dirty="0" smtClean="0">
                <a:solidFill>
                  <a:srgbClr val="FF0000"/>
                </a:solidFill>
              </a:rPr>
              <a:t>() function</a:t>
            </a:r>
          </a:p>
          <a:p>
            <a:r>
              <a:rPr lang="en-US" dirty="0" smtClean="0"/>
              <a:t>Right now summarize doesn’t seem all that useful, but once we talk about </a:t>
            </a:r>
            <a:r>
              <a:rPr lang="en-US" dirty="0" err="1" smtClean="0"/>
              <a:t>group_by</a:t>
            </a:r>
            <a:r>
              <a:rPr lang="en-US" dirty="0" smtClean="0"/>
              <a:t>() it will become much more powerful</a:t>
            </a:r>
            <a:endParaRPr lang="en-US" dirty="0"/>
          </a:p>
        </p:txBody>
      </p:sp>
    </p:spTree>
    <p:extLst>
      <p:ext uri="{BB962C8B-B14F-4D97-AF65-F5344CB8AC3E}">
        <p14:creationId xmlns:p14="http://schemas.microsoft.com/office/powerpoint/2010/main" val="1526791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 Pipes %&gt;%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chain our commands together using the pipe operator</a:t>
            </a:r>
          </a:p>
          <a:p>
            <a:pPr lvl="1"/>
            <a:r>
              <a:rPr lang="en-US" dirty="0" smtClean="0">
                <a:solidFill>
                  <a:srgbClr val="00B050"/>
                </a:solidFill>
              </a:rPr>
              <a:t>Example without pipes</a:t>
            </a:r>
          </a:p>
          <a:p>
            <a:pPr lvl="1"/>
            <a:r>
              <a:rPr lang="en-US" dirty="0" smtClean="0">
                <a:solidFill>
                  <a:srgbClr val="00B050"/>
                </a:solidFill>
              </a:rPr>
              <a:t>Example with pipes</a:t>
            </a:r>
          </a:p>
          <a:p>
            <a:pPr lvl="2"/>
            <a:r>
              <a:rPr lang="en-US" dirty="0" smtClean="0"/>
              <a:t>Using Pipes makes it easier to understand the flow of our code</a:t>
            </a:r>
          </a:p>
          <a:p>
            <a:r>
              <a:rPr lang="en-US" dirty="0" smtClean="0"/>
              <a:t>The pipe operator replaces the first argument to the next function by default. We use the “.” which means “result of the last function” to explicitly define where we want the pipe operators output to go</a:t>
            </a:r>
          </a:p>
          <a:p>
            <a:pPr lvl="1"/>
            <a:r>
              <a:rPr lang="en-US" dirty="0" smtClean="0"/>
              <a:t>You do not need to use the dots if by default the first argument of your function should take the output from the previous function</a:t>
            </a:r>
          </a:p>
          <a:p>
            <a:pPr lvl="1"/>
            <a:r>
              <a:rPr lang="en-US" dirty="0" smtClean="0">
                <a:solidFill>
                  <a:srgbClr val="00B050"/>
                </a:solidFill>
              </a:rPr>
              <a:t>Example without dots</a:t>
            </a:r>
          </a:p>
          <a:p>
            <a:r>
              <a:rPr lang="en-US" dirty="0" smtClean="0"/>
              <a:t>Pipes Also prevent us from writing indecipherable nested functions</a:t>
            </a:r>
          </a:p>
          <a:p>
            <a:pPr lvl="1"/>
            <a:r>
              <a:rPr lang="en-US" dirty="0" smtClean="0">
                <a:solidFill>
                  <a:srgbClr val="00B050"/>
                </a:solidFill>
              </a:rPr>
              <a:t>Indecipherable example</a:t>
            </a:r>
          </a:p>
        </p:txBody>
      </p:sp>
    </p:spTree>
    <p:extLst>
      <p:ext uri="{BB962C8B-B14F-4D97-AF65-F5344CB8AC3E}">
        <p14:creationId xmlns:p14="http://schemas.microsoft.com/office/powerpoint/2010/main" val="23825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41253"/>
          </a:xfrm>
        </p:spPr>
        <p:txBody>
          <a:bodyPr>
            <a:normAutofit/>
          </a:bodyPr>
          <a:lstStyle/>
          <a:p>
            <a:r>
              <a:rPr lang="en-US" dirty="0" smtClean="0"/>
              <a:t>Aggregating Data: </a:t>
            </a:r>
            <a:r>
              <a:rPr lang="en-US" dirty="0" err="1" smtClean="0"/>
              <a:t>Group_by</a:t>
            </a:r>
            <a:r>
              <a:rPr lang="en-US" dirty="0" smtClean="0"/>
              <a:t>()</a:t>
            </a:r>
            <a:endParaRPr lang="en-US" dirty="0"/>
          </a:p>
        </p:txBody>
      </p:sp>
      <p:sp>
        <p:nvSpPr>
          <p:cNvPr id="3" name="Content Placeholder 2"/>
          <p:cNvSpPr>
            <a:spLocks noGrp="1"/>
          </p:cNvSpPr>
          <p:nvPr>
            <p:ph idx="1"/>
          </p:nvPr>
        </p:nvSpPr>
        <p:spPr>
          <a:xfrm>
            <a:off x="689919" y="1952368"/>
            <a:ext cx="10515600" cy="4447017"/>
          </a:xfrm>
        </p:spPr>
        <p:txBody>
          <a:bodyPr/>
          <a:lstStyle/>
          <a:p>
            <a:r>
              <a:rPr lang="en-US" dirty="0" err="1" smtClean="0"/>
              <a:t>Group_by</a:t>
            </a:r>
            <a:r>
              <a:rPr lang="en-US" dirty="0" smtClean="0"/>
              <a:t> allows us to summarize data separately for different subgroups of observations. We can group on multiple columns at once.</a:t>
            </a:r>
          </a:p>
          <a:p>
            <a:r>
              <a:rPr lang="en-US" dirty="0" smtClean="0">
                <a:solidFill>
                  <a:srgbClr val="FF0000"/>
                </a:solidFill>
              </a:rPr>
              <a:t>What are the arguments to </a:t>
            </a:r>
            <a:r>
              <a:rPr lang="en-US" dirty="0" err="1" smtClean="0">
                <a:solidFill>
                  <a:srgbClr val="FF0000"/>
                </a:solidFill>
              </a:rPr>
              <a:t>group_by</a:t>
            </a:r>
            <a:r>
              <a:rPr lang="en-US" dirty="0" smtClean="0">
                <a:solidFill>
                  <a:srgbClr val="FF0000"/>
                </a:solidFill>
              </a:rPr>
              <a:t>?</a:t>
            </a:r>
          </a:p>
          <a:p>
            <a:r>
              <a:rPr lang="en-US" dirty="0" smtClean="0"/>
              <a:t>The </a:t>
            </a:r>
            <a:r>
              <a:rPr lang="en-US" dirty="0" err="1" smtClean="0"/>
              <a:t>group_by</a:t>
            </a:r>
            <a:r>
              <a:rPr lang="en-US" dirty="0" smtClean="0"/>
              <a:t> function does not inherently change anything about your data, it merely adds metadata to your </a:t>
            </a:r>
            <a:r>
              <a:rPr lang="en-US" dirty="0" err="1" smtClean="0"/>
              <a:t>tibble</a:t>
            </a:r>
            <a:endParaRPr lang="en-US" dirty="0" smtClean="0"/>
          </a:p>
          <a:p>
            <a:pPr lvl="1"/>
            <a:r>
              <a:rPr lang="en-US" dirty="0" smtClean="0">
                <a:solidFill>
                  <a:srgbClr val="00B050"/>
                </a:solidFill>
              </a:rPr>
              <a:t>Group by No Summary</a:t>
            </a:r>
          </a:p>
          <a:p>
            <a:pPr lvl="2"/>
            <a:r>
              <a:rPr lang="en-US" dirty="0" smtClean="0"/>
              <a:t>Notice that now at the top of the </a:t>
            </a:r>
            <a:r>
              <a:rPr lang="en-US" dirty="0" err="1" smtClean="0"/>
              <a:t>tibble</a:t>
            </a:r>
            <a:r>
              <a:rPr lang="en-US" dirty="0" smtClean="0"/>
              <a:t> we have the information about "Groups:“</a:t>
            </a:r>
          </a:p>
        </p:txBody>
      </p:sp>
    </p:spTree>
    <p:extLst>
      <p:ext uri="{BB962C8B-B14F-4D97-AF65-F5344CB8AC3E}">
        <p14:creationId xmlns:p14="http://schemas.microsoft.com/office/powerpoint/2010/main" val="2317774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Group_by</a:t>
            </a:r>
            <a:r>
              <a:rPr lang="en-US" dirty="0" smtClean="0"/>
              <a:t>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Let’s calculate the number of flights, average arrival delay, and average departure delay by airport</a:t>
            </a:r>
          </a:p>
          <a:p>
            <a:pPr lvl="1"/>
            <a:r>
              <a:rPr lang="en-US" dirty="0" smtClean="0">
                <a:solidFill>
                  <a:srgbClr val="FF0000"/>
                </a:solidFill>
              </a:rPr>
              <a:t>How would you do this in Base R?</a:t>
            </a:r>
          </a:p>
          <a:p>
            <a:pPr lvl="1"/>
            <a:r>
              <a:rPr lang="en-US" dirty="0" smtClean="0"/>
              <a:t>Yeah, sounds pretty miserable, right? Instead we can do this with </a:t>
            </a:r>
            <a:r>
              <a:rPr lang="en-US" dirty="0" err="1" smtClean="0"/>
              <a:t>Dplyr</a:t>
            </a:r>
            <a:r>
              <a:rPr lang="en-US" dirty="0" smtClean="0"/>
              <a:t> in just 5 lines of code and the code is readable!</a:t>
            </a:r>
          </a:p>
          <a:p>
            <a:pPr lvl="1"/>
            <a:r>
              <a:rPr lang="en-US" dirty="0" smtClean="0">
                <a:solidFill>
                  <a:srgbClr val="00B050"/>
                </a:solidFill>
              </a:rPr>
              <a:t>Group By example</a:t>
            </a:r>
          </a:p>
          <a:p>
            <a:pPr lvl="2"/>
            <a:r>
              <a:rPr lang="en-US" dirty="0" smtClean="0">
                <a:solidFill>
                  <a:srgbClr val="FF0000"/>
                </a:solidFill>
              </a:rPr>
              <a:t>What is the n() function?</a:t>
            </a:r>
          </a:p>
          <a:p>
            <a:r>
              <a:rPr lang="en-US" dirty="0" smtClean="0">
                <a:solidFill>
                  <a:srgbClr val="FF0000"/>
                </a:solidFill>
              </a:rPr>
              <a:t>In Class exercise: Create a data frame, inClass8, using the flights data and again group by the origin airport. This time filter to only data without an NA in the </a:t>
            </a:r>
            <a:r>
              <a:rPr lang="en-US" dirty="0" err="1" smtClean="0">
                <a:solidFill>
                  <a:srgbClr val="FF0000"/>
                </a:solidFill>
              </a:rPr>
              <a:t>air_time</a:t>
            </a:r>
            <a:r>
              <a:rPr lang="en-US" dirty="0" smtClean="0">
                <a:solidFill>
                  <a:srgbClr val="FF0000"/>
                </a:solidFill>
              </a:rPr>
              <a:t> column. Calculate the average </a:t>
            </a:r>
            <a:r>
              <a:rPr lang="en-US" dirty="0" err="1" smtClean="0">
                <a:solidFill>
                  <a:srgbClr val="FF0000"/>
                </a:solidFill>
              </a:rPr>
              <a:t>air_time</a:t>
            </a:r>
            <a:r>
              <a:rPr lang="en-US" dirty="0" smtClean="0">
                <a:solidFill>
                  <a:srgbClr val="FF0000"/>
                </a:solidFill>
              </a:rPr>
              <a:t> for each origin airport.</a:t>
            </a:r>
          </a:p>
          <a:p>
            <a:endParaRPr lang="en-US" dirty="0"/>
          </a:p>
        </p:txBody>
      </p:sp>
    </p:spTree>
    <p:extLst>
      <p:ext uri="{BB962C8B-B14F-4D97-AF65-F5344CB8AC3E}">
        <p14:creationId xmlns:p14="http://schemas.microsoft.com/office/powerpoint/2010/main" val="201852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cont.</a:t>
            </a:r>
            <a:endParaRPr lang="en-US" dirty="0"/>
          </a:p>
        </p:txBody>
      </p:sp>
      <p:sp>
        <p:nvSpPr>
          <p:cNvPr id="3" name="Content Placeholder 2"/>
          <p:cNvSpPr>
            <a:spLocks noGrp="1"/>
          </p:cNvSpPr>
          <p:nvPr>
            <p:ph idx="1"/>
          </p:nvPr>
        </p:nvSpPr>
        <p:spPr/>
        <p:txBody>
          <a:bodyPr/>
          <a:lstStyle/>
          <a:p>
            <a:r>
              <a:rPr lang="en-US" dirty="0" smtClean="0"/>
              <a:t>You can use function on columns you create within the same chain of pipes:</a:t>
            </a:r>
          </a:p>
          <a:p>
            <a:pPr lvl="1"/>
            <a:r>
              <a:rPr lang="en-US" dirty="0" smtClean="0">
                <a:solidFill>
                  <a:srgbClr val="00B050"/>
                </a:solidFill>
              </a:rPr>
              <a:t>Group By example 3</a:t>
            </a:r>
          </a:p>
          <a:p>
            <a:pPr lvl="2"/>
            <a:r>
              <a:rPr lang="en-US" dirty="0" smtClean="0">
                <a:solidFill>
                  <a:srgbClr val="FF0000"/>
                </a:solidFill>
              </a:rPr>
              <a:t>Why didn’t I need to include the na.rm = T argument in the mean() calls?</a:t>
            </a:r>
          </a:p>
          <a:p>
            <a:r>
              <a:rPr lang="en-US" dirty="0"/>
              <a:t> </a:t>
            </a:r>
            <a:r>
              <a:rPr lang="en-US" dirty="0" smtClean="0"/>
              <a:t>We can save output from a chain of pipes by assigning to an object</a:t>
            </a:r>
          </a:p>
          <a:p>
            <a:pPr lvl="1"/>
            <a:r>
              <a:rPr lang="en-US" dirty="0" smtClean="0">
                <a:solidFill>
                  <a:srgbClr val="00B050"/>
                </a:solidFill>
              </a:rPr>
              <a:t>Pipe Assignment</a:t>
            </a:r>
            <a:endParaRPr lang="en-US" dirty="0">
              <a:solidFill>
                <a:srgbClr val="00B050"/>
              </a:solidFill>
            </a:endParaRPr>
          </a:p>
        </p:txBody>
      </p:sp>
    </p:spTree>
    <p:extLst>
      <p:ext uri="{BB962C8B-B14F-4D97-AF65-F5344CB8AC3E}">
        <p14:creationId xmlns:p14="http://schemas.microsoft.com/office/powerpoint/2010/main" val="216826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sp>
        <p:nvSpPr>
          <p:cNvPr id="3" name="Content Placeholder 2"/>
          <p:cNvSpPr>
            <a:spLocks noGrp="1"/>
          </p:cNvSpPr>
          <p:nvPr>
            <p:ph idx="1"/>
          </p:nvPr>
        </p:nvSpPr>
        <p:spPr>
          <a:xfrm>
            <a:off x="706395" y="1356067"/>
            <a:ext cx="5389605" cy="4946349"/>
          </a:xfrm>
        </p:spPr>
        <p:txBody>
          <a:bodyPr>
            <a:normAutofit lnSpcReduction="10000"/>
          </a:bodyPr>
          <a:lstStyle/>
          <a:p>
            <a:r>
              <a:rPr lang="en-US" dirty="0" smtClean="0"/>
              <a:t>Most of the data analysis you do will require you to merge multiple datasets. </a:t>
            </a:r>
          </a:p>
          <a:p>
            <a:pPr lvl="1"/>
            <a:r>
              <a:rPr lang="en-US" dirty="0" smtClean="0"/>
              <a:t>The join functions of </a:t>
            </a:r>
            <a:r>
              <a:rPr lang="en-US" dirty="0" err="1" smtClean="0"/>
              <a:t>dplyr</a:t>
            </a:r>
            <a:r>
              <a:rPr lang="en-US" dirty="0" smtClean="0"/>
              <a:t> are a family of functions that act similarly to Base::merge()</a:t>
            </a:r>
          </a:p>
          <a:p>
            <a:r>
              <a:rPr lang="en-US" dirty="0" smtClean="0"/>
              <a:t>For example of the join functions we will use the weather dataset included in the nycflights13 data</a:t>
            </a:r>
          </a:p>
          <a:p>
            <a:r>
              <a:rPr lang="en-US" dirty="0" smtClean="0">
                <a:solidFill>
                  <a:srgbClr val="00B050"/>
                </a:solidFill>
              </a:rPr>
              <a:t>Weather Overview</a:t>
            </a:r>
          </a:p>
          <a:p>
            <a:pPr lvl="1"/>
            <a:r>
              <a:rPr lang="en-US" dirty="0" smtClean="0"/>
              <a:t>We have columns for origin, year, month, day, hour in both our weather and flights table, those are the columns we want to match 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0493"/>
            <a:ext cx="5997146" cy="6701481"/>
          </a:xfrm>
          <a:prstGeom prst="rect">
            <a:avLst/>
          </a:prstGeom>
        </p:spPr>
      </p:pic>
    </p:spTree>
    <p:extLst>
      <p:ext uri="{BB962C8B-B14F-4D97-AF65-F5344CB8AC3E}">
        <p14:creationId xmlns:p14="http://schemas.microsoft.com/office/powerpoint/2010/main" val="70245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 Examples</a:t>
            </a:r>
            <a:endParaRPr lang="en-US" dirty="0"/>
          </a:p>
        </p:txBody>
      </p:sp>
      <p:sp>
        <p:nvSpPr>
          <p:cNvPr id="3" name="Content Placeholder 2"/>
          <p:cNvSpPr>
            <a:spLocks noGrp="1"/>
          </p:cNvSpPr>
          <p:nvPr>
            <p:ph idx="1"/>
          </p:nvPr>
        </p:nvSpPr>
        <p:spPr>
          <a:xfrm>
            <a:off x="838200" y="1474573"/>
            <a:ext cx="10515600" cy="4702390"/>
          </a:xfrm>
        </p:spPr>
        <p:txBody>
          <a:bodyPr>
            <a:normAutofit fontScale="92500" lnSpcReduction="10000"/>
          </a:bodyPr>
          <a:lstStyle/>
          <a:p>
            <a:r>
              <a:rPr lang="en-US" dirty="0" smtClean="0"/>
              <a:t>We will go through the </a:t>
            </a:r>
            <a:r>
              <a:rPr lang="en-US" dirty="0" err="1" smtClean="0"/>
              <a:t>left_join</a:t>
            </a:r>
            <a:r>
              <a:rPr lang="en-US" dirty="0" smtClean="0"/>
              <a:t> function</a:t>
            </a:r>
          </a:p>
          <a:p>
            <a:pPr lvl="1"/>
            <a:r>
              <a:rPr lang="en-US" dirty="0" smtClean="0"/>
              <a:t>As you can see from the picture on the previous slide, the left join function adds data from the right-hand table to the left hand table and keeps all of the left hand table’s data</a:t>
            </a:r>
          </a:p>
          <a:p>
            <a:pPr lvl="1"/>
            <a:r>
              <a:rPr lang="en-US" dirty="0" err="1" smtClean="0">
                <a:solidFill>
                  <a:srgbClr val="00B050"/>
                </a:solidFill>
              </a:rPr>
              <a:t>Left_join</a:t>
            </a:r>
            <a:r>
              <a:rPr lang="en-US" dirty="0" smtClean="0">
                <a:solidFill>
                  <a:srgbClr val="00B050"/>
                </a:solidFill>
              </a:rPr>
              <a:t> Example</a:t>
            </a:r>
          </a:p>
          <a:p>
            <a:r>
              <a:rPr lang="en-US" dirty="0" smtClean="0"/>
              <a:t>Now we will use the join function to try and answer the question of how wind speed seems to impact average delays</a:t>
            </a:r>
          </a:p>
          <a:p>
            <a:pPr lvl="1"/>
            <a:r>
              <a:rPr lang="en-US" dirty="0" smtClean="0">
                <a:solidFill>
                  <a:srgbClr val="00B050"/>
                </a:solidFill>
              </a:rPr>
              <a:t>Wind speed delay example</a:t>
            </a:r>
          </a:p>
          <a:p>
            <a:r>
              <a:rPr lang="en-US" dirty="0" smtClean="0"/>
              <a:t>From the table it looks like we might have a positive correlation. We would want to plot the data and use the </a:t>
            </a:r>
            <a:r>
              <a:rPr lang="en-US" dirty="0" err="1" smtClean="0"/>
              <a:t>cor</a:t>
            </a:r>
            <a:r>
              <a:rPr lang="en-US" dirty="0" smtClean="0"/>
              <a:t>() function to be sure.</a:t>
            </a:r>
          </a:p>
          <a:p>
            <a:pPr lvl="1"/>
            <a:r>
              <a:rPr lang="en-US" dirty="0" smtClean="0">
                <a:solidFill>
                  <a:srgbClr val="FF0000"/>
                </a:solidFill>
              </a:rPr>
              <a:t>What arguments does </a:t>
            </a:r>
            <a:r>
              <a:rPr lang="en-US" dirty="0" err="1" smtClean="0">
                <a:solidFill>
                  <a:srgbClr val="FF0000"/>
                </a:solidFill>
              </a:rPr>
              <a:t>cor</a:t>
            </a:r>
            <a:r>
              <a:rPr lang="en-US" dirty="0" smtClean="0">
                <a:solidFill>
                  <a:srgbClr val="FF0000"/>
                </a:solidFill>
              </a:rPr>
              <a:t>() take?</a:t>
            </a:r>
          </a:p>
          <a:p>
            <a:pPr lvl="1"/>
            <a:r>
              <a:rPr lang="en-US" dirty="0" err="1" smtClean="0">
                <a:solidFill>
                  <a:srgbClr val="00B050"/>
                </a:solidFill>
              </a:rPr>
              <a:t>Cor</a:t>
            </a:r>
            <a:r>
              <a:rPr lang="en-US" dirty="0" smtClean="0">
                <a:solidFill>
                  <a:srgbClr val="00B050"/>
                </a:solidFill>
              </a:rPr>
              <a:t> of Wind Speed and Delays</a:t>
            </a:r>
          </a:p>
          <a:p>
            <a:pPr lvl="1"/>
            <a:r>
              <a:rPr lang="en-US" dirty="0" smtClean="0">
                <a:solidFill>
                  <a:srgbClr val="00B050"/>
                </a:solidFill>
              </a:rPr>
              <a:t>Cleanup</a:t>
            </a:r>
            <a:endParaRPr lang="en-US" dirty="0">
              <a:solidFill>
                <a:srgbClr val="00B050"/>
              </a:solidFill>
            </a:endParaRPr>
          </a:p>
        </p:txBody>
      </p:sp>
    </p:spTree>
    <p:extLst>
      <p:ext uri="{BB962C8B-B14F-4D97-AF65-F5344CB8AC3E}">
        <p14:creationId xmlns:p14="http://schemas.microsoft.com/office/powerpoint/2010/main" val="368167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lstStyle/>
          <a:p>
            <a:r>
              <a:rPr lang="en-US" dirty="0" smtClean="0"/>
              <a:t>Before we begin students should have the following:</a:t>
            </a:r>
          </a:p>
          <a:p>
            <a:r>
              <a:rPr lang="en-US" dirty="0" smtClean="0"/>
              <a:t>Download the Dplyr_notes.html file from </a:t>
            </a:r>
            <a:r>
              <a:rPr lang="en-US" dirty="0" err="1" smtClean="0"/>
              <a:t>github</a:t>
            </a:r>
            <a:endParaRPr lang="en-US" dirty="0" smtClean="0"/>
          </a:p>
          <a:p>
            <a:pPr lvl="1"/>
            <a:r>
              <a:rPr lang="en-US" dirty="0" smtClean="0"/>
              <a:t>This is a reference guide, the lecture will follow this guide but will not repeat it verbatim.</a:t>
            </a:r>
          </a:p>
          <a:p>
            <a:pPr lvl="1"/>
            <a:r>
              <a:rPr lang="en-US" dirty="0" smtClean="0"/>
              <a:t>You are expected to review this guide on your own time and use it as one of your resources for the homework.</a:t>
            </a:r>
          </a:p>
          <a:p>
            <a:r>
              <a:rPr lang="en-US" dirty="0" smtClean="0"/>
              <a:t>Download the </a:t>
            </a:r>
            <a:r>
              <a:rPr lang="en-US" dirty="0" err="1" smtClean="0"/>
              <a:t>lecture_code_students.R</a:t>
            </a:r>
            <a:r>
              <a:rPr lang="en-US" dirty="0" smtClean="0"/>
              <a:t> file from </a:t>
            </a:r>
            <a:r>
              <a:rPr lang="en-US" dirty="0" err="1" smtClean="0"/>
              <a:t>github</a:t>
            </a:r>
            <a:endParaRPr lang="en-US" dirty="0" smtClean="0"/>
          </a:p>
          <a:p>
            <a:pPr lvl="1"/>
            <a:r>
              <a:rPr lang="en-US" dirty="0" smtClean="0"/>
              <a:t>This file allows you to follow the lecture interactively</a:t>
            </a:r>
          </a:p>
          <a:p>
            <a:pPr lvl="1"/>
            <a:r>
              <a:rPr lang="en-US" dirty="0" smtClean="0"/>
              <a:t>Open the </a:t>
            </a:r>
            <a:r>
              <a:rPr lang="en-US" dirty="0" err="1" smtClean="0"/>
              <a:t>lecture_code_students.R</a:t>
            </a:r>
            <a:r>
              <a:rPr lang="en-US" dirty="0" smtClean="0"/>
              <a:t> file in an </a:t>
            </a:r>
            <a:r>
              <a:rPr lang="en-US" dirty="0" err="1" smtClean="0"/>
              <a:t>Rstudio</a:t>
            </a:r>
            <a:r>
              <a:rPr lang="en-US" dirty="0" smtClean="0"/>
              <a:t> session</a:t>
            </a:r>
          </a:p>
        </p:txBody>
      </p:sp>
    </p:spTree>
    <p:extLst>
      <p:ext uri="{BB962C8B-B14F-4D97-AF65-F5344CB8AC3E}">
        <p14:creationId xmlns:p14="http://schemas.microsoft.com/office/powerpoint/2010/main" val="4191243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983"/>
          </a:xfrm>
        </p:spPr>
        <p:txBody>
          <a:bodyPr/>
          <a:lstStyle/>
          <a:p>
            <a:r>
              <a:rPr lang="en-US" dirty="0" smtClean="0"/>
              <a:t>Conclusion</a:t>
            </a:r>
            <a:endParaRPr lang="en-US" dirty="0"/>
          </a:p>
        </p:txBody>
      </p:sp>
      <p:sp>
        <p:nvSpPr>
          <p:cNvPr id="3" name="Content Placeholder 2"/>
          <p:cNvSpPr>
            <a:spLocks noGrp="1"/>
          </p:cNvSpPr>
          <p:nvPr>
            <p:ph idx="1"/>
          </p:nvPr>
        </p:nvSpPr>
        <p:spPr>
          <a:xfrm>
            <a:off x="838200" y="1367481"/>
            <a:ext cx="10515600" cy="4809482"/>
          </a:xfrm>
        </p:spPr>
        <p:txBody>
          <a:bodyPr>
            <a:normAutofit lnSpcReduction="10000"/>
          </a:bodyPr>
          <a:lstStyle/>
          <a:p>
            <a:r>
              <a:rPr lang="en-US" dirty="0" err="1" smtClean="0"/>
              <a:t>Dplyr</a:t>
            </a:r>
            <a:r>
              <a:rPr lang="en-US" dirty="0" smtClean="0"/>
              <a:t> is Awesome!!</a:t>
            </a:r>
          </a:p>
          <a:p>
            <a:pPr lvl="1"/>
            <a:r>
              <a:rPr lang="en-US" dirty="0" smtClean="0"/>
              <a:t>In addition to the functions we covered today, there are hundreds more!</a:t>
            </a:r>
          </a:p>
          <a:p>
            <a:pPr lvl="2"/>
            <a:r>
              <a:rPr lang="en-US" dirty="0" smtClean="0"/>
              <a:t>Such as glimpse() which allows you to see a transposed version of your data and others</a:t>
            </a:r>
          </a:p>
          <a:p>
            <a:pPr lvl="1"/>
            <a:r>
              <a:rPr lang="en-US" dirty="0" err="1" smtClean="0"/>
              <a:t>Dplyr</a:t>
            </a:r>
            <a:r>
              <a:rPr lang="en-US" dirty="0" smtClean="0"/>
              <a:t> makes it easy to write clear readable code allowing you to focus on the details of your data analysis and to understand what you did in the future when you reread your code.</a:t>
            </a:r>
          </a:p>
          <a:p>
            <a:r>
              <a:rPr lang="en-US" dirty="0" smtClean="0"/>
              <a:t>Resources for more info:</a:t>
            </a:r>
          </a:p>
          <a:p>
            <a:pPr lvl="1"/>
            <a:r>
              <a:rPr lang="en-US" dirty="0" err="1" smtClean="0"/>
              <a:t>Cheatsheet</a:t>
            </a:r>
            <a:r>
              <a:rPr lang="en-US" dirty="0" smtClean="0"/>
              <a:t>: </a:t>
            </a:r>
            <a:r>
              <a:rPr lang="en-US" dirty="0" smtClean="0">
                <a:hlinkClick r:id="rId2"/>
              </a:rPr>
              <a:t>https://www.rstudio.com/wp-content/uploads/2015/02/data-wrangling-cheatsheet.pdf</a:t>
            </a:r>
            <a:endParaRPr lang="en-US" dirty="0" smtClean="0"/>
          </a:p>
          <a:p>
            <a:pPr lvl="1"/>
            <a:r>
              <a:rPr lang="en-US" dirty="0" smtClean="0"/>
              <a:t>Explanation from Hadley (package author): </a:t>
            </a:r>
            <a:r>
              <a:rPr lang="en-US" dirty="0" smtClean="0">
                <a:hlinkClick r:id="rId3"/>
              </a:rPr>
              <a:t>http://r4ds.had.co.nz/transform.html</a:t>
            </a:r>
            <a:endParaRPr lang="en-US" dirty="0" smtClean="0"/>
          </a:p>
          <a:p>
            <a:pPr lvl="1"/>
            <a:r>
              <a:rPr lang="en-US" dirty="0" smtClean="0"/>
              <a:t>Free online tutorial: </a:t>
            </a:r>
            <a:r>
              <a:rPr lang="en-US" dirty="0" smtClean="0">
                <a:hlinkClick r:id="rId4"/>
              </a:rPr>
              <a:t>https://www.datacamp.com/courses/dplyr-data-manipulation-r-tutorial</a:t>
            </a:r>
            <a:endParaRPr lang="en-US" dirty="0" smtClean="0"/>
          </a:p>
          <a:p>
            <a:pPr lvl="1"/>
            <a:endParaRPr lang="en-US" dirty="0" smtClean="0"/>
          </a:p>
        </p:txBody>
      </p:sp>
    </p:spTree>
    <p:extLst>
      <p:ext uri="{BB962C8B-B14F-4D97-AF65-F5344CB8AC3E}">
        <p14:creationId xmlns:p14="http://schemas.microsoft.com/office/powerpoint/2010/main" val="367966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Basics</a:t>
            </a:r>
            <a:endParaRPr lang="en-US" dirty="0"/>
          </a:p>
        </p:txBody>
      </p:sp>
      <p:sp>
        <p:nvSpPr>
          <p:cNvPr id="3" name="Content Placeholder 2"/>
          <p:cNvSpPr>
            <a:spLocks noGrp="1"/>
          </p:cNvSpPr>
          <p:nvPr>
            <p:ph idx="1"/>
          </p:nvPr>
        </p:nvSpPr>
        <p:spPr>
          <a:xfrm>
            <a:off x="838200" y="1458097"/>
            <a:ext cx="10515600" cy="4718866"/>
          </a:xfrm>
        </p:spPr>
        <p:txBody>
          <a:bodyPr>
            <a:normAutofit fontScale="92500" lnSpcReduction="20000"/>
          </a:bodyPr>
          <a:lstStyle/>
          <a:p>
            <a:r>
              <a:rPr lang="en-US" dirty="0" smtClean="0"/>
              <a:t>What is a package in R?</a:t>
            </a:r>
          </a:p>
          <a:p>
            <a:pPr lvl="1"/>
            <a:r>
              <a:rPr lang="en-US" dirty="0" smtClean="0"/>
              <a:t>Allows you to use code and functions developed by others</a:t>
            </a:r>
          </a:p>
          <a:p>
            <a:r>
              <a:rPr lang="en-US" dirty="0" smtClean="0"/>
              <a:t>Where can I find packages?</a:t>
            </a:r>
          </a:p>
          <a:p>
            <a:pPr lvl="1"/>
            <a:r>
              <a:rPr lang="en-US" dirty="0" smtClean="0"/>
              <a:t>CRAN – </a:t>
            </a:r>
            <a:r>
              <a:rPr lang="en-US" dirty="0" smtClean="0">
                <a:hlinkClick r:id="rId2"/>
              </a:rPr>
              <a:t>https://cran.r-project.org</a:t>
            </a:r>
            <a:endParaRPr lang="en-US" dirty="0" smtClean="0"/>
          </a:p>
          <a:p>
            <a:r>
              <a:rPr lang="en-US" dirty="0" smtClean="0"/>
              <a:t>Download a package with </a:t>
            </a:r>
            <a:r>
              <a:rPr lang="en-US" dirty="0" err="1" smtClean="0"/>
              <a:t>install.packages</a:t>
            </a:r>
            <a:r>
              <a:rPr lang="en-US" dirty="0" smtClean="0"/>
              <a:t>()</a:t>
            </a:r>
          </a:p>
          <a:p>
            <a:pPr lvl="1"/>
            <a:r>
              <a:rPr lang="en-US" dirty="0" smtClean="0"/>
              <a:t>Use the quoted package name as an argument</a:t>
            </a:r>
          </a:p>
          <a:p>
            <a:r>
              <a:rPr lang="en-US" dirty="0" smtClean="0"/>
              <a:t>Load a package with library()</a:t>
            </a:r>
          </a:p>
          <a:p>
            <a:pPr lvl="1"/>
            <a:r>
              <a:rPr lang="en-US" dirty="0" smtClean="0"/>
              <a:t>Use the package name (quoted or unquoted) as an argument</a:t>
            </a:r>
          </a:p>
          <a:p>
            <a:r>
              <a:rPr lang="en-US" dirty="0" smtClean="0"/>
              <a:t>To learn more about a package use help(), ?, </a:t>
            </a:r>
            <a:r>
              <a:rPr lang="en-US" dirty="0" err="1" smtClean="0"/>
              <a:t>browseVignettes</a:t>
            </a:r>
            <a:r>
              <a:rPr lang="en-US" dirty="0" smtClean="0"/>
              <a:t>, </a:t>
            </a:r>
            <a:r>
              <a:rPr lang="en-US" dirty="0" err="1" smtClean="0"/>
              <a:t>etc</a:t>
            </a:r>
            <a:endParaRPr lang="en-US" dirty="0" smtClean="0"/>
          </a:p>
          <a:p>
            <a:r>
              <a:rPr lang="en-US" dirty="0" smtClean="0"/>
              <a:t>Packages come with manuals on CRAN:</a:t>
            </a:r>
          </a:p>
          <a:p>
            <a:pPr lvl="1"/>
            <a:r>
              <a:rPr lang="en-US" dirty="0" smtClean="0"/>
              <a:t>Here is the </a:t>
            </a:r>
            <a:r>
              <a:rPr lang="en-US" dirty="0" err="1" smtClean="0"/>
              <a:t>Dplyr</a:t>
            </a:r>
            <a:r>
              <a:rPr lang="en-US" dirty="0" smtClean="0"/>
              <a:t> manual: </a:t>
            </a:r>
            <a:r>
              <a:rPr lang="en-US" dirty="0" smtClean="0">
                <a:hlinkClick r:id="rId3"/>
              </a:rPr>
              <a:t>https://cran.r-project.org/web/packages/dplyr/dplyr.pdf</a:t>
            </a:r>
            <a:endParaRPr lang="en-US" dirty="0" smtClean="0"/>
          </a:p>
          <a:p>
            <a:r>
              <a:rPr lang="en-US" dirty="0" smtClean="0">
                <a:solidFill>
                  <a:srgbClr val="FF0000"/>
                </a:solidFill>
              </a:rPr>
              <a:t>Load the </a:t>
            </a:r>
            <a:r>
              <a:rPr lang="en-US" dirty="0" err="1" smtClean="0">
                <a:solidFill>
                  <a:srgbClr val="FF0000"/>
                </a:solidFill>
              </a:rPr>
              <a:t>Dplyr</a:t>
            </a:r>
            <a:r>
              <a:rPr lang="en-US" dirty="0" smtClean="0">
                <a:solidFill>
                  <a:srgbClr val="FF0000"/>
                </a:solidFill>
              </a:rPr>
              <a:t> package</a:t>
            </a:r>
            <a:endParaRPr lang="en-US" dirty="0">
              <a:solidFill>
                <a:srgbClr val="FF0000"/>
              </a:solidFill>
            </a:endParaRPr>
          </a:p>
          <a:p>
            <a:pPr lvl="1"/>
            <a:endParaRPr lang="en-US" dirty="0"/>
          </a:p>
        </p:txBody>
      </p:sp>
    </p:spTree>
    <p:extLst>
      <p:ext uri="{BB962C8B-B14F-4D97-AF65-F5344CB8AC3E}">
        <p14:creationId xmlns:p14="http://schemas.microsoft.com/office/powerpoint/2010/main" val="93619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err="1" smtClean="0"/>
              <a:t>Dplyr</a:t>
            </a:r>
            <a:r>
              <a:rPr lang="en-US" dirty="0" smtClean="0"/>
              <a:t>: A useful package written by Hadley Wickham</a:t>
            </a:r>
          </a:p>
          <a:p>
            <a:pPr lvl="1"/>
            <a:r>
              <a:rPr lang="en-US" dirty="0" smtClean="0"/>
              <a:t>Allows for efficient manipulation of data </a:t>
            </a:r>
          </a:p>
          <a:p>
            <a:pPr lvl="1"/>
            <a:r>
              <a:rPr lang="en-US" dirty="0" smtClean="0"/>
              <a:t>Provides a grammar for data analysis</a:t>
            </a:r>
          </a:p>
          <a:p>
            <a:r>
              <a:rPr lang="en-US" dirty="0" smtClean="0"/>
              <a:t>Our Data: nycflights13</a:t>
            </a:r>
          </a:p>
          <a:p>
            <a:pPr lvl="1"/>
            <a:r>
              <a:rPr lang="en-US" dirty="0" smtClean="0"/>
              <a:t>Data for the three main New York City airports: EWR (Newark), JFK, and LGA (LaGuardia)</a:t>
            </a:r>
          </a:p>
          <a:p>
            <a:pPr lvl="1"/>
            <a:r>
              <a:rPr lang="en-US" dirty="0" smtClean="0">
                <a:solidFill>
                  <a:srgbClr val="FF0000"/>
                </a:solidFill>
              </a:rPr>
              <a:t>Install and load the nycflights13 package like you did with </a:t>
            </a:r>
            <a:r>
              <a:rPr lang="en-US" dirty="0" err="1" smtClean="0">
                <a:solidFill>
                  <a:srgbClr val="FF0000"/>
                </a:solidFill>
              </a:rPr>
              <a:t>Dplyr</a:t>
            </a:r>
            <a:endParaRPr lang="en-US" dirty="0" smtClean="0">
              <a:solidFill>
                <a:srgbClr val="FF0000"/>
              </a:solidFill>
            </a:endParaRPr>
          </a:p>
          <a:p>
            <a:r>
              <a:rPr lang="en-US" dirty="0" smtClean="0"/>
              <a:t>Take a look at the flights dataset: </a:t>
            </a:r>
            <a:r>
              <a:rPr lang="en-US" dirty="0" err="1" smtClean="0"/>
              <a:t>nycflights</a:t>
            </a:r>
            <a:r>
              <a:rPr lang="en-US" dirty="0" smtClean="0"/>
              <a:t>::13</a:t>
            </a:r>
          </a:p>
          <a:p>
            <a:pPr lvl="1"/>
            <a:r>
              <a:rPr lang="en-US" dirty="0" smtClean="0">
                <a:solidFill>
                  <a:srgbClr val="FF0000"/>
                </a:solidFill>
              </a:rPr>
              <a:t>How does this look compared to a </a:t>
            </a:r>
            <a:r>
              <a:rPr lang="en-US" dirty="0" err="1" smtClean="0">
                <a:solidFill>
                  <a:srgbClr val="FF0000"/>
                </a:solidFill>
              </a:rPr>
              <a:t>dataframe</a:t>
            </a:r>
            <a:r>
              <a:rPr lang="en-US" dirty="0" smtClean="0">
                <a:solidFill>
                  <a:srgbClr val="FF0000"/>
                </a:solidFill>
              </a:rPr>
              <a:t>?</a:t>
            </a:r>
          </a:p>
          <a:p>
            <a:pPr lvl="1"/>
            <a:r>
              <a:rPr lang="en-US" dirty="0" smtClean="0"/>
              <a:t>Overview of a </a:t>
            </a:r>
            <a:r>
              <a:rPr lang="en-US" dirty="0" err="1" smtClean="0"/>
              <a:t>Tibble</a:t>
            </a:r>
            <a:endParaRPr lang="en-US" dirty="0"/>
          </a:p>
        </p:txBody>
      </p:sp>
    </p:spTree>
    <p:extLst>
      <p:ext uri="{BB962C8B-B14F-4D97-AF65-F5344CB8AC3E}">
        <p14:creationId xmlns:p14="http://schemas.microsoft.com/office/powerpoint/2010/main" val="268823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Dplyr</a:t>
            </a:r>
            <a:r>
              <a:rPr lang="en-US" dirty="0" smtClean="0"/>
              <a:t> Verbs</a:t>
            </a:r>
            <a:endParaRPr lang="en-US" dirty="0"/>
          </a:p>
        </p:txBody>
      </p:sp>
      <p:sp>
        <p:nvSpPr>
          <p:cNvPr id="3" name="Content Placeholder 2"/>
          <p:cNvSpPr>
            <a:spLocks noGrp="1"/>
          </p:cNvSpPr>
          <p:nvPr>
            <p:ph idx="1"/>
          </p:nvPr>
        </p:nvSpPr>
        <p:spPr/>
        <p:txBody>
          <a:bodyPr>
            <a:normAutofit lnSpcReduction="10000"/>
          </a:bodyPr>
          <a:lstStyle/>
          <a:p>
            <a:r>
              <a:rPr lang="en-US" dirty="0" err="1" smtClean="0"/>
              <a:t>Dplyr</a:t>
            </a:r>
            <a:r>
              <a:rPr lang="en-US" dirty="0" smtClean="0"/>
              <a:t> is built around 5 main functions:</a:t>
            </a:r>
          </a:p>
          <a:p>
            <a:pPr lvl="1"/>
            <a:r>
              <a:rPr lang="en-US" b="1" dirty="0" smtClean="0"/>
              <a:t>Select</a:t>
            </a:r>
            <a:r>
              <a:rPr lang="en-US" dirty="0" smtClean="0"/>
              <a:t> certain columns of data.</a:t>
            </a:r>
          </a:p>
          <a:p>
            <a:pPr lvl="1"/>
            <a:r>
              <a:rPr lang="en-US" b="1" dirty="0" smtClean="0"/>
              <a:t>Filter</a:t>
            </a:r>
            <a:r>
              <a:rPr lang="en-US" dirty="0" smtClean="0"/>
              <a:t> your data to specific rows</a:t>
            </a:r>
          </a:p>
          <a:p>
            <a:pPr lvl="1"/>
            <a:r>
              <a:rPr lang="en-US" b="1" dirty="0" smtClean="0"/>
              <a:t>Arrange</a:t>
            </a:r>
            <a:r>
              <a:rPr lang="en-US" dirty="0" smtClean="0"/>
              <a:t> the rows of your data into an order</a:t>
            </a:r>
          </a:p>
          <a:p>
            <a:pPr lvl="1"/>
            <a:r>
              <a:rPr lang="en-US" b="1" dirty="0" smtClean="0"/>
              <a:t>Mutate </a:t>
            </a:r>
            <a:r>
              <a:rPr lang="en-US" dirty="0" smtClean="0"/>
              <a:t>your data frame to update or add columns</a:t>
            </a:r>
          </a:p>
          <a:p>
            <a:pPr lvl="1"/>
            <a:r>
              <a:rPr lang="en-US" b="1" dirty="0" smtClean="0"/>
              <a:t>Summarize </a:t>
            </a:r>
            <a:r>
              <a:rPr lang="en-US" dirty="0" smtClean="0"/>
              <a:t>chunks of your data</a:t>
            </a:r>
          </a:p>
          <a:p>
            <a:r>
              <a:rPr lang="en-US" dirty="0" smtClean="0"/>
              <a:t>The first half of today’s lecture will discuss how to use these five verbs</a:t>
            </a:r>
          </a:p>
          <a:p>
            <a:r>
              <a:rPr lang="en-US" dirty="0" smtClean="0"/>
              <a:t>Before we get started it’s a good practice to examine our data:</a:t>
            </a:r>
          </a:p>
          <a:p>
            <a:pPr lvl="1"/>
            <a:r>
              <a:rPr lang="en-US" dirty="0" smtClean="0">
                <a:solidFill>
                  <a:srgbClr val="FF0000"/>
                </a:solidFill>
              </a:rPr>
              <a:t>Print the </a:t>
            </a:r>
            <a:r>
              <a:rPr lang="en-US" dirty="0" err="1" smtClean="0">
                <a:solidFill>
                  <a:srgbClr val="FF0000"/>
                </a:solidFill>
              </a:rPr>
              <a:t>the</a:t>
            </a:r>
            <a:r>
              <a:rPr lang="en-US" dirty="0" smtClean="0">
                <a:solidFill>
                  <a:srgbClr val="FF0000"/>
                </a:solidFill>
              </a:rPr>
              <a:t> names of the columns, and type “?flights”</a:t>
            </a:r>
          </a:p>
          <a:p>
            <a:pPr lvl="1"/>
            <a:r>
              <a:rPr lang="en-US" dirty="0" smtClean="0">
                <a:solidFill>
                  <a:srgbClr val="FF0000"/>
                </a:solidFill>
              </a:rPr>
              <a:t>How many rows and columns does our data have, what functions could you use to find this out?</a:t>
            </a:r>
          </a:p>
        </p:txBody>
      </p:sp>
    </p:spTree>
    <p:extLst>
      <p:ext uri="{BB962C8B-B14F-4D97-AF65-F5344CB8AC3E}">
        <p14:creationId xmlns:p14="http://schemas.microsoft.com/office/powerpoint/2010/main" val="286891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 1: Select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Select allows us to choose to keep only certain columns of our data.</a:t>
            </a:r>
          </a:p>
          <a:p>
            <a:r>
              <a:rPr lang="en-US" dirty="0" smtClean="0">
                <a:solidFill>
                  <a:srgbClr val="FF0000"/>
                </a:solidFill>
              </a:rPr>
              <a:t>What are the arguments to select? “?select”</a:t>
            </a:r>
          </a:p>
          <a:p>
            <a:r>
              <a:rPr lang="en-US" dirty="0" smtClean="0"/>
              <a:t>In Base R we can select columns by using quoted names, with the select function we DO NOT quote the variable names</a:t>
            </a:r>
          </a:p>
          <a:p>
            <a:pPr lvl="1"/>
            <a:r>
              <a:rPr lang="en-US" dirty="0" smtClean="0">
                <a:solidFill>
                  <a:srgbClr val="00B050"/>
                </a:solidFill>
              </a:rPr>
              <a:t>Select Example 1</a:t>
            </a:r>
          </a:p>
          <a:p>
            <a:r>
              <a:rPr lang="en-US" dirty="0" smtClean="0"/>
              <a:t>Can also deselect columns by putting a minus sign (-) in front of the column name</a:t>
            </a:r>
          </a:p>
          <a:p>
            <a:pPr lvl="1"/>
            <a:r>
              <a:rPr lang="en-US" dirty="0" smtClean="0">
                <a:solidFill>
                  <a:srgbClr val="00B050"/>
                </a:solidFill>
              </a:rPr>
              <a:t>Deselect example</a:t>
            </a:r>
          </a:p>
          <a:p>
            <a:r>
              <a:rPr lang="en-US" dirty="0">
                <a:solidFill>
                  <a:srgbClr val="FF0000"/>
                </a:solidFill>
              </a:rPr>
              <a:t>In Class exercise: </a:t>
            </a:r>
            <a:r>
              <a:rPr lang="en-US" dirty="0" smtClean="0">
                <a:solidFill>
                  <a:srgbClr val="FF0000"/>
                </a:solidFill>
              </a:rPr>
              <a:t>Now that </a:t>
            </a:r>
            <a:r>
              <a:rPr lang="en-US" dirty="0">
                <a:solidFill>
                  <a:srgbClr val="FF0000"/>
                </a:solidFill>
              </a:rPr>
              <a:t>we have the flights data loaded and </a:t>
            </a:r>
            <a:r>
              <a:rPr lang="en-US" dirty="0" err="1">
                <a:solidFill>
                  <a:srgbClr val="FF0000"/>
                </a:solidFill>
              </a:rPr>
              <a:t>dplyr</a:t>
            </a:r>
            <a:r>
              <a:rPr lang="en-US" dirty="0">
                <a:solidFill>
                  <a:srgbClr val="FF0000"/>
                </a:solidFill>
              </a:rPr>
              <a:t> package loaded it's time for you to test it out. Create a table called inClass1 where you select the following columns from flights: hour, minute, </a:t>
            </a:r>
            <a:r>
              <a:rPr lang="en-US" dirty="0" err="1">
                <a:solidFill>
                  <a:srgbClr val="FF0000"/>
                </a:solidFill>
              </a:rPr>
              <a:t>dep_delay</a:t>
            </a:r>
            <a:r>
              <a:rPr lang="en-US" dirty="0">
                <a:solidFill>
                  <a:srgbClr val="FF0000"/>
                </a:solidFill>
              </a:rPr>
              <a:t>, </a:t>
            </a:r>
            <a:r>
              <a:rPr lang="en-US" dirty="0" err="1">
                <a:solidFill>
                  <a:srgbClr val="FF0000"/>
                </a:solidFill>
              </a:rPr>
              <a:t>arr_delay</a:t>
            </a:r>
            <a:r>
              <a:rPr lang="en-US" dirty="0">
                <a:solidFill>
                  <a:srgbClr val="FF0000"/>
                </a:solidFill>
              </a:rPr>
              <a:t>, </a:t>
            </a:r>
            <a:r>
              <a:rPr lang="en-US" dirty="0" err="1">
                <a:solidFill>
                  <a:srgbClr val="FF0000"/>
                </a:solidFill>
              </a:rPr>
              <a:t>air_time</a:t>
            </a:r>
            <a:r>
              <a:rPr lang="en-US" dirty="0">
                <a:solidFill>
                  <a:srgbClr val="FF0000"/>
                </a:solidFill>
              </a:rPr>
              <a:t>.</a:t>
            </a:r>
          </a:p>
        </p:txBody>
      </p:sp>
    </p:spTree>
    <p:extLst>
      <p:ext uri="{BB962C8B-B14F-4D97-AF65-F5344CB8AC3E}">
        <p14:creationId xmlns:p14="http://schemas.microsoft.com/office/powerpoint/2010/main" val="231655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 2: Filter</a:t>
            </a:r>
            <a:endParaRPr lang="en-US" dirty="0"/>
          </a:p>
        </p:txBody>
      </p:sp>
      <p:sp>
        <p:nvSpPr>
          <p:cNvPr id="3" name="Content Placeholder 2"/>
          <p:cNvSpPr>
            <a:spLocks noGrp="1"/>
          </p:cNvSpPr>
          <p:nvPr>
            <p:ph idx="1"/>
          </p:nvPr>
        </p:nvSpPr>
        <p:spPr/>
        <p:txBody>
          <a:bodyPr/>
          <a:lstStyle/>
          <a:p>
            <a:r>
              <a:rPr lang="en-US" dirty="0" smtClean="0"/>
              <a:t>Select allows us to choose specific columns of our data, filter allows us to choose specific rows of our data</a:t>
            </a:r>
          </a:p>
          <a:p>
            <a:pPr lvl="1"/>
            <a:r>
              <a:rPr lang="en-US" dirty="0" smtClean="0">
                <a:solidFill>
                  <a:srgbClr val="FF0000"/>
                </a:solidFill>
              </a:rPr>
              <a:t>What are the arguments to the filter function?</a:t>
            </a:r>
          </a:p>
          <a:p>
            <a:r>
              <a:rPr lang="en-US" dirty="0" smtClean="0"/>
              <a:t>We are going to filter our flights data based on the month variable which has numbers corresponding to the 12 months</a:t>
            </a:r>
          </a:p>
          <a:p>
            <a:pPr lvl="1"/>
            <a:r>
              <a:rPr lang="en-US" dirty="0" smtClean="0"/>
              <a:t>We will take a subset of the data corresponding to January</a:t>
            </a:r>
          </a:p>
          <a:p>
            <a:pPr lvl="1"/>
            <a:r>
              <a:rPr lang="en-US" dirty="0" smtClean="0">
                <a:solidFill>
                  <a:srgbClr val="00B050"/>
                </a:solidFill>
              </a:rPr>
              <a:t>Filter Example 1</a:t>
            </a:r>
          </a:p>
          <a:p>
            <a:r>
              <a:rPr lang="en-US" dirty="0" smtClean="0"/>
              <a:t>For a filter to work, you need to provide a condition, what happens if you forget?</a:t>
            </a:r>
          </a:p>
          <a:p>
            <a:pPr lvl="1"/>
            <a:r>
              <a:rPr lang="en-US" dirty="0" smtClean="0">
                <a:solidFill>
                  <a:srgbClr val="FF0000"/>
                </a:solidFill>
              </a:rPr>
              <a:t>Try the following: inClass2 &lt;- filter(flights, day)</a:t>
            </a:r>
            <a:endParaRPr lang="en-US" dirty="0">
              <a:solidFill>
                <a:srgbClr val="FF0000"/>
              </a:solidFill>
            </a:endParaRPr>
          </a:p>
        </p:txBody>
      </p:sp>
    </p:spTree>
    <p:extLst>
      <p:ext uri="{BB962C8B-B14F-4D97-AF65-F5344CB8AC3E}">
        <p14:creationId xmlns:p14="http://schemas.microsoft.com/office/powerpoint/2010/main" val="157426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Cont.</a:t>
            </a:r>
            <a:endParaRPr lang="en-US" dirty="0"/>
          </a:p>
        </p:txBody>
      </p:sp>
      <p:sp>
        <p:nvSpPr>
          <p:cNvPr id="3" name="Content Placeholder 2"/>
          <p:cNvSpPr>
            <a:spLocks noGrp="1"/>
          </p:cNvSpPr>
          <p:nvPr>
            <p:ph idx="1"/>
          </p:nvPr>
        </p:nvSpPr>
        <p:spPr/>
        <p:txBody>
          <a:bodyPr/>
          <a:lstStyle/>
          <a:p>
            <a:r>
              <a:rPr lang="en-US" dirty="0" smtClean="0"/>
              <a:t>We can filter on multiple columns by adding more arguments to the filter function</a:t>
            </a:r>
          </a:p>
          <a:p>
            <a:r>
              <a:rPr lang="en-US" dirty="0" smtClean="0">
                <a:solidFill>
                  <a:srgbClr val="00B050"/>
                </a:solidFill>
              </a:rPr>
              <a:t>Multiple filter example</a:t>
            </a:r>
          </a:p>
          <a:p>
            <a:pPr lvl="1"/>
            <a:r>
              <a:rPr lang="en-US" dirty="0" smtClean="0"/>
              <a:t>So we see that day is greater than 10 and departure delay is less than or equal to 5 and arrival time is not NA. </a:t>
            </a:r>
          </a:p>
          <a:p>
            <a:pPr lvl="2"/>
            <a:r>
              <a:rPr lang="en-US" dirty="0" smtClean="0"/>
              <a:t>is.na() tests if something is equal to NA, putting the ! in front of the function negates the function, so !is.na() returns TRUE for everything that is not equal to NA. </a:t>
            </a:r>
          </a:p>
          <a:p>
            <a:r>
              <a:rPr lang="en-US" dirty="0" err="1" smtClean="0">
                <a:solidFill>
                  <a:srgbClr val="FF0000"/>
                </a:solidFill>
              </a:rPr>
              <a:t>InClass</a:t>
            </a:r>
            <a:r>
              <a:rPr lang="en-US" dirty="0" smtClean="0">
                <a:solidFill>
                  <a:srgbClr val="FF0000"/>
                </a:solidFill>
              </a:rPr>
              <a:t> Exercise: now make a data frame, inClass3 of rows from the flights data from only flights in the months after June, only flights before the 15th of the month, and with a departure time after noon.</a:t>
            </a:r>
          </a:p>
        </p:txBody>
      </p:sp>
    </p:spTree>
    <p:extLst>
      <p:ext uri="{BB962C8B-B14F-4D97-AF65-F5344CB8AC3E}">
        <p14:creationId xmlns:p14="http://schemas.microsoft.com/office/powerpoint/2010/main" val="19376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5794"/>
          </a:xfrm>
        </p:spPr>
        <p:txBody>
          <a:bodyPr/>
          <a:lstStyle/>
          <a:p>
            <a:r>
              <a:rPr lang="en-US" dirty="0" smtClean="0"/>
              <a:t>Filter Cont.</a:t>
            </a:r>
            <a:endParaRPr lang="en-US" dirty="0"/>
          </a:p>
        </p:txBody>
      </p:sp>
      <p:sp>
        <p:nvSpPr>
          <p:cNvPr id="3" name="Content Placeholder 2"/>
          <p:cNvSpPr>
            <a:spLocks noGrp="1"/>
          </p:cNvSpPr>
          <p:nvPr>
            <p:ph idx="1"/>
          </p:nvPr>
        </p:nvSpPr>
        <p:spPr>
          <a:xfrm>
            <a:off x="838200" y="1070920"/>
            <a:ext cx="10515600" cy="5106043"/>
          </a:xfrm>
        </p:spPr>
        <p:txBody>
          <a:bodyPr>
            <a:normAutofit fontScale="77500" lnSpcReduction="20000"/>
          </a:bodyPr>
          <a:lstStyle/>
          <a:p>
            <a:r>
              <a:rPr lang="en-US" dirty="0" smtClean="0"/>
              <a:t>Separating each argument in the filter function is the same as using an &amp; in between each filter.</a:t>
            </a:r>
          </a:p>
          <a:p>
            <a:pPr lvl="1"/>
            <a:r>
              <a:rPr lang="en-US" dirty="0" smtClean="0"/>
              <a:t>Our multiple filter example is the same as: flights[ </a:t>
            </a:r>
            <a:r>
              <a:rPr lang="en-US" dirty="0" err="1" smtClean="0"/>
              <a:t>flights$day</a:t>
            </a:r>
            <a:r>
              <a:rPr lang="en-US" dirty="0" smtClean="0"/>
              <a:t> &gt; 10 &amp; </a:t>
            </a:r>
            <a:r>
              <a:rPr lang="en-US" dirty="0" err="1" smtClean="0"/>
              <a:t>flights$dep_delay</a:t>
            </a:r>
            <a:r>
              <a:rPr lang="en-US" dirty="0" smtClean="0"/>
              <a:t> &lt;= 5 &amp; !is.na(</a:t>
            </a:r>
            <a:r>
              <a:rPr lang="en-US" dirty="0" err="1" smtClean="0"/>
              <a:t>flights$arr_time</a:t>
            </a:r>
            <a:r>
              <a:rPr lang="en-US" dirty="0" smtClean="0"/>
              <a:t>),]</a:t>
            </a:r>
          </a:p>
          <a:p>
            <a:r>
              <a:rPr lang="en-US" dirty="0" smtClean="0"/>
              <a:t>We can also use the OR option for filtering by using the | symbol found on the key above “Enter”</a:t>
            </a:r>
          </a:p>
          <a:p>
            <a:pPr lvl="1"/>
            <a:r>
              <a:rPr lang="en-US" dirty="0" smtClean="0">
                <a:solidFill>
                  <a:srgbClr val="00B050"/>
                </a:solidFill>
              </a:rPr>
              <a:t>Filtering with OR example</a:t>
            </a:r>
          </a:p>
          <a:p>
            <a:r>
              <a:rPr lang="en-US" dirty="0" smtClean="0"/>
              <a:t>We can also use the %in% operator.</a:t>
            </a:r>
          </a:p>
          <a:p>
            <a:pPr lvl="1"/>
            <a:r>
              <a:rPr lang="en-US" dirty="0" smtClean="0"/>
              <a:t>%in% compares the vector of input with the vector of options and returns TRUE for each element of input that is also in the vector of options.</a:t>
            </a:r>
          </a:p>
          <a:p>
            <a:pPr lvl="1"/>
            <a:r>
              <a:rPr lang="en-US" dirty="0" smtClean="0">
                <a:solidFill>
                  <a:srgbClr val="00B050"/>
                </a:solidFill>
              </a:rPr>
              <a:t>Filtering with %in%</a:t>
            </a:r>
          </a:p>
          <a:p>
            <a:r>
              <a:rPr lang="en-US" dirty="0" smtClean="0"/>
              <a:t>We can also use &amp; in place of commas in our filter command like so:</a:t>
            </a:r>
          </a:p>
          <a:p>
            <a:pPr lvl="1"/>
            <a:r>
              <a:rPr lang="en-US" dirty="0" smtClean="0">
                <a:solidFill>
                  <a:srgbClr val="00B050"/>
                </a:solidFill>
              </a:rPr>
              <a:t>Filtering with &amp;</a:t>
            </a:r>
          </a:p>
          <a:p>
            <a:r>
              <a:rPr lang="en-US" dirty="0" smtClean="0"/>
              <a:t>All 3 methods return the same result</a:t>
            </a:r>
          </a:p>
          <a:p>
            <a:r>
              <a:rPr lang="en-US" dirty="0" smtClean="0">
                <a:solidFill>
                  <a:srgbClr val="FF0000"/>
                </a:solidFill>
              </a:rPr>
              <a:t>In class exercise: You can use any of the methods described above to return the following table, inClass4: month of 1, 4, 7, or 9, arrival time before noon or after 6 pm (note the use of 24 hour time in the dataset), a departure delay of greater than 10, and an arrival delay that is not NA.</a:t>
            </a:r>
            <a:endParaRPr lang="en-US" dirty="0">
              <a:solidFill>
                <a:srgbClr val="FF0000"/>
              </a:solidFill>
            </a:endParaRPr>
          </a:p>
        </p:txBody>
      </p:sp>
    </p:spTree>
    <p:extLst>
      <p:ext uri="{BB962C8B-B14F-4D97-AF65-F5344CB8AC3E}">
        <p14:creationId xmlns:p14="http://schemas.microsoft.com/office/powerpoint/2010/main" val="4163534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2069</Words>
  <Application>Microsoft Office PowerPoint</Application>
  <PresentationFormat>Widescreen</PresentationFormat>
  <Paragraphs>166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Dplyr Presentation</vt:lpstr>
      <vt:lpstr>Logistics</vt:lpstr>
      <vt:lpstr>Package Basics</vt:lpstr>
      <vt:lpstr>Introduction</vt:lpstr>
      <vt:lpstr>Dplyr Verbs</vt:lpstr>
      <vt:lpstr>Verb 1: Select</vt:lpstr>
      <vt:lpstr>Verb 2: Filter</vt:lpstr>
      <vt:lpstr>Filter Cont.</vt:lpstr>
      <vt:lpstr>Filter Cont.</vt:lpstr>
      <vt:lpstr>Verb 3: Arrange</vt:lpstr>
      <vt:lpstr>Verb 4: Mutate</vt:lpstr>
      <vt:lpstr>Mutate cont.</vt:lpstr>
      <vt:lpstr>Verb 5: Summarize</vt:lpstr>
      <vt:lpstr>Putting it All Together: Pipes %&gt;%</vt:lpstr>
      <vt:lpstr>Aggregating Data: Group_by()</vt:lpstr>
      <vt:lpstr>Group_by Example</vt:lpstr>
      <vt:lpstr>Grouping cont.</vt:lpstr>
      <vt:lpstr>Joins</vt:lpstr>
      <vt:lpstr>Left Join Examples</vt:lpstr>
      <vt:lpstr>Conclusion</vt:lpstr>
    </vt:vector>
  </TitlesOfParts>
  <Company>FRB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Dplyr Presentation</dc:title>
  <dc:creator>Simeon Markind</dc:creator>
  <cp:lastModifiedBy>Simeon Markind</cp:lastModifiedBy>
  <cp:revision>15</cp:revision>
  <dcterms:created xsi:type="dcterms:W3CDTF">2017-02-16T14:28:19Z</dcterms:created>
  <dcterms:modified xsi:type="dcterms:W3CDTF">2017-02-16T17:04:27Z</dcterms:modified>
</cp:coreProperties>
</file>