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  <p:sldId id="259" r:id="rId5"/>
    <p:sldId id="263" r:id="rId6"/>
    <p:sldId id="272" r:id="rId7"/>
    <p:sldId id="260" r:id="rId8"/>
    <p:sldId id="271" r:id="rId9"/>
    <p:sldId id="282" r:id="rId10"/>
    <p:sldId id="288" r:id="rId11"/>
    <p:sldId id="290" r:id="rId12"/>
    <p:sldId id="281" r:id="rId13"/>
    <p:sldId id="289" r:id="rId14"/>
    <p:sldId id="291" r:id="rId15"/>
    <p:sldId id="286" r:id="rId16"/>
    <p:sldId id="287" r:id="rId17"/>
    <p:sldId id="283" r:id="rId18"/>
    <p:sldId id="284" r:id="rId19"/>
    <p:sldId id="285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Prosper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Dollars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2034</c:v>
                </c:pt>
                <c:pt idx="1">
                  <c:v>5652</c:v>
                </c:pt>
                <c:pt idx="2">
                  <c:v>11228</c:v>
                </c:pt>
                <c:pt idx="3">
                  <c:v>19553</c:v>
                </c:pt>
                <c:pt idx="4">
                  <c:v>33912</c:v>
                </c:pt>
                <c:pt idx="5">
                  <c:v>123204</c:v>
                </c:pt>
                <c:pt idx="6">
                  <c:v>265031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32"/>
        <c:axId val="831664480"/>
        <c:axId val="831663304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Loans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Sheet1!$C$2:$C$8</c:f>
              <c:numCache>
                <c:formatCode>_(* #,##0_);_(* \(#,##0\);_(* "-"??_);_(@_)</c:formatCode>
                <c:ptCount val="7"/>
                <c:pt idx="0">
                  <c:v>8886296</c:v>
                </c:pt>
                <c:pt idx="1">
                  <c:v>26940486</c:v>
                </c:pt>
                <c:pt idx="2">
                  <c:v>75138012</c:v>
                </c:pt>
                <c:pt idx="3">
                  <c:v>153175121</c:v>
                </c:pt>
                <c:pt idx="4">
                  <c:v>357437811</c:v>
                </c:pt>
                <c:pt idx="5">
                  <c:v>1598828694</c:v>
                </c:pt>
                <c:pt idx="6">
                  <c:v>3660820443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0618264"/>
        <c:axId val="660617872"/>
      </c:lineChart>
      <c:valAx>
        <c:axId val="831663304"/>
        <c:scaling>
          <c:orientation val="minMax"/>
          <c:max val="4500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664480"/>
        <c:crosses val="max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0.9203919094173556"/>
                <c:y val="0.28785174650993933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 smtClean="0"/>
                    <a:t>Thousands of loans</a:t>
                  </a:r>
                  <a:endParaRPr lang="en-US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catAx>
        <c:axId val="831664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663304"/>
        <c:auto val="1"/>
        <c:lblAlgn val="ctr"/>
        <c:lblOffset val="100"/>
        <c:noMultiLvlLbl val="0"/>
      </c:catAx>
      <c:valAx>
        <c:axId val="660617872"/>
        <c:scaling>
          <c:orientation val="minMax"/>
          <c:max val="7000000000"/>
        </c:scaling>
        <c:delete val="0"/>
        <c:axPos val="l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618264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9739780117221993E-2"/>
                <c:y val="0.3019673157883476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 smtClean="0"/>
                    <a:t>Millions of dollars</a:t>
                  </a:r>
                  <a:endParaRPr lang="en-US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catAx>
        <c:axId val="660618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0617872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Lending Club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Dollars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Sheet1!$C$2:$C$10</c:f>
              <c:numCache>
                <c:formatCode>_(* #,##0_);_(* \(#,##0\);_(* "-"??_);_(@_)</c:formatCode>
                <c:ptCount val="9"/>
                <c:pt idx="0">
                  <c:v>19975025</c:v>
                </c:pt>
                <c:pt idx="1">
                  <c:v>51814750</c:v>
                </c:pt>
                <c:pt idx="2">
                  <c:v>126351175</c:v>
                </c:pt>
                <c:pt idx="3">
                  <c:v>257363650</c:v>
                </c:pt>
                <c:pt idx="4">
                  <c:v>717942625</c:v>
                </c:pt>
                <c:pt idx="5">
                  <c:v>1982759550</c:v>
                </c:pt>
                <c:pt idx="6">
                  <c:v>3503840175</c:v>
                </c:pt>
                <c:pt idx="7">
                  <c:v>6417608175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468844760"/>
        <c:axId val="4688478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2393</c:v>
                </c:pt>
                <c:pt idx="1">
                  <c:v>5281</c:v>
                </c:pt>
                <c:pt idx="2">
                  <c:v>12537</c:v>
                </c:pt>
                <c:pt idx="3">
                  <c:v>21721</c:v>
                </c:pt>
                <c:pt idx="4">
                  <c:v>53367</c:v>
                </c:pt>
                <c:pt idx="5">
                  <c:v>134814</c:v>
                </c:pt>
                <c:pt idx="6">
                  <c:v>235629</c:v>
                </c:pt>
                <c:pt idx="7">
                  <c:v>421095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9842280"/>
        <c:axId val="399839928"/>
      </c:lineChart>
      <c:valAx>
        <c:axId val="468847896"/>
        <c:scaling>
          <c:orientation val="minMax"/>
        </c:scaling>
        <c:delete val="0"/>
        <c:axPos val="l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844760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9739780117221993E-2"/>
                <c:y val="0.3019673157883476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 smtClean="0"/>
                    <a:t>Millions of dollars</a:t>
                  </a:r>
                  <a:endParaRPr lang="en-US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catAx>
        <c:axId val="468844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847896"/>
        <c:crosses val="autoZero"/>
        <c:auto val="1"/>
        <c:lblAlgn val="ctr"/>
        <c:lblOffset val="100"/>
        <c:noMultiLvlLbl val="0"/>
      </c:catAx>
      <c:valAx>
        <c:axId val="39983992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842280"/>
        <c:crosses val="max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0.9258492767287837"/>
                <c:y val="0.2525628233139188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 smtClean="0"/>
                    <a:t>Thousands of Loans</a:t>
                  </a:r>
                  <a:endParaRPr lang="en-US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catAx>
        <c:axId val="399842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99839928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Sheet1!$B$2:$B$10</c:f>
              <c:numCache>
                <c:formatCode>#,##0</c:formatCode>
                <c:ptCount val="9"/>
                <c:pt idx="0" formatCode="General">
                  <c:v>603</c:v>
                </c:pt>
                <c:pt idx="1">
                  <c:v>2393</c:v>
                </c:pt>
                <c:pt idx="2">
                  <c:v>5281</c:v>
                </c:pt>
                <c:pt idx="3">
                  <c:v>12537</c:v>
                </c:pt>
                <c:pt idx="4">
                  <c:v>21721</c:v>
                </c:pt>
                <c:pt idx="5">
                  <c:v>53367</c:v>
                </c:pt>
                <c:pt idx="6">
                  <c:v>134756</c:v>
                </c:pt>
                <c:pt idx="7">
                  <c:v>235629</c:v>
                </c:pt>
                <c:pt idx="8">
                  <c:v>421095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Unfunded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Sheet1!$C$2:$C$10</c:f>
              <c:numCache>
                <c:formatCode>#,##0</c:formatCode>
                <c:ptCount val="9"/>
                <c:pt idx="0">
                  <c:v>5277</c:v>
                </c:pt>
                <c:pt idx="1">
                  <c:v>25622</c:v>
                </c:pt>
                <c:pt idx="2">
                  <c:v>57026</c:v>
                </c:pt>
                <c:pt idx="3">
                  <c:v>112641</c:v>
                </c:pt>
                <c:pt idx="4">
                  <c:v>217863</c:v>
                </c:pt>
                <c:pt idx="5">
                  <c:v>337060</c:v>
                </c:pt>
                <c:pt idx="6">
                  <c:v>760025</c:v>
                </c:pt>
                <c:pt idx="7">
                  <c:v>1929158</c:v>
                </c:pt>
                <c:pt idx="8">
                  <c:v>2850596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833334136"/>
        <c:axId val="833333352"/>
      </c:barChart>
      <c:catAx>
        <c:axId val="833334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333352"/>
        <c:crosses val="autoZero"/>
        <c:auto val="1"/>
        <c:lblAlgn val="ctr"/>
        <c:lblOffset val="100"/>
        <c:noMultiLvlLbl val="0"/>
      </c:catAx>
      <c:valAx>
        <c:axId val="833333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334136"/>
        <c:crosses val="autoZero"/>
        <c:crossBetween val="between"/>
        <c:dispUnits>
          <c:builtInUnit val="thousand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 smtClean="0"/>
                    <a:t>Thousands of Applications</a:t>
                  </a:r>
                  <a:endParaRPr lang="en-US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Sheet1!$B$2:$B$10</c:f>
              <c:numCache>
                <c:formatCode>#,##0</c:formatCode>
                <c:ptCount val="9"/>
                <c:pt idx="0">
                  <c:v>4977475</c:v>
                </c:pt>
                <c:pt idx="1">
                  <c:v>21119250</c:v>
                </c:pt>
                <c:pt idx="2">
                  <c:v>51928250</c:v>
                </c:pt>
                <c:pt idx="3">
                  <c:v>131992550</c:v>
                </c:pt>
                <c:pt idx="4">
                  <c:v>261683825</c:v>
                </c:pt>
                <c:pt idx="5">
                  <c:v>718411025</c:v>
                </c:pt>
                <c:pt idx="6">
                  <c:v>1982009225</c:v>
                </c:pt>
                <c:pt idx="7">
                  <c:v>3503840175</c:v>
                </c:pt>
                <c:pt idx="8">
                  <c:v>6417608175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Unfunded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Sheet1!$C$2:$C$10</c:f>
              <c:numCache>
                <c:formatCode>#,##0</c:formatCode>
                <c:ptCount val="9"/>
                <c:pt idx="0">
                  <c:v>45047922</c:v>
                </c:pt>
                <c:pt idx="1">
                  <c:v>220643348</c:v>
                </c:pt>
                <c:pt idx="2">
                  <c:v>589104004</c:v>
                </c:pt>
                <c:pt idx="3">
                  <c:v>1245262314</c:v>
                </c:pt>
                <c:pt idx="4">
                  <c:v>2808005600</c:v>
                </c:pt>
                <c:pt idx="5">
                  <c:v>4836294525</c:v>
                </c:pt>
                <c:pt idx="6">
                  <c:v>10054066650</c:v>
                </c:pt>
                <c:pt idx="7">
                  <c:v>23360271350</c:v>
                </c:pt>
                <c:pt idx="8">
                  <c:v>36901239834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659105824"/>
        <c:axId val="659107392"/>
      </c:barChart>
      <c:catAx>
        <c:axId val="65910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107392"/>
        <c:crosses val="autoZero"/>
        <c:auto val="1"/>
        <c:lblAlgn val="ctr"/>
        <c:lblOffset val="100"/>
        <c:noMultiLvlLbl val="0"/>
      </c:catAx>
      <c:valAx>
        <c:axId val="65910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105824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1.0568031704095112E-2"/>
                <c:y val="0.17979706368372456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 smtClean="0"/>
                    <a:t>Millions of dollars</a:t>
                  </a:r>
                  <a:endParaRPr lang="en-US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$1,000-$5,000</c:v>
                </c:pt>
                <c:pt idx="1">
                  <c:v>$5,000-$10,000</c:v>
                </c:pt>
                <c:pt idx="2">
                  <c:v>$10,000-$15,000</c:v>
                </c:pt>
                <c:pt idx="3">
                  <c:v>$15,000-$20,000</c:v>
                </c:pt>
                <c:pt idx="4">
                  <c:v>$20,000-$25,000</c:v>
                </c:pt>
                <c:pt idx="5">
                  <c:v>$25,000-$40,000</c:v>
                </c:pt>
              </c:strCache>
            </c:strRef>
          </c:cat>
          <c:val>
            <c:numRef>
              <c:f>Sheet1!$B$2:$B$7</c:f>
              <c:numCache>
                <c:formatCode>0</c:formatCode>
                <c:ptCount val="6"/>
                <c:pt idx="0">
                  <c:v>11.571115934287601</c:v>
                </c:pt>
                <c:pt idx="1">
                  <c:v>26.245855787022951</c:v>
                </c:pt>
                <c:pt idx="2">
                  <c:v>22.53358756431841</c:v>
                </c:pt>
                <c:pt idx="3">
                  <c:v>17.016797726345587</c:v>
                </c:pt>
                <c:pt idx="4">
                  <c:v>10.950188306726979</c:v>
                </c:pt>
                <c:pt idx="5">
                  <c:v>11.682454681298472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Unfunded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$1,000-$5,000</c:v>
                </c:pt>
                <c:pt idx="1">
                  <c:v>$5,000-$10,000</c:v>
                </c:pt>
                <c:pt idx="2">
                  <c:v>$10,000-$15,000</c:v>
                </c:pt>
                <c:pt idx="3">
                  <c:v>$15,000-$20,000</c:v>
                </c:pt>
                <c:pt idx="4">
                  <c:v>$20,000-$25,000</c:v>
                </c:pt>
                <c:pt idx="5">
                  <c:v>$25,000-$40,000</c:v>
                </c:pt>
              </c:strCache>
            </c:strRef>
          </c:cat>
          <c:val>
            <c:numRef>
              <c:f>Sheet1!$C$2:$C$7</c:f>
              <c:numCache>
                <c:formatCode>0</c:formatCode>
                <c:ptCount val="6"/>
                <c:pt idx="0">
                  <c:v>36.469456105760706</c:v>
                </c:pt>
                <c:pt idx="1">
                  <c:v>21.823518871635013</c:v>
                </c:pt>
                <c:pt idx="2">
                  <c:v>11.869867970672574</c:v>
                </c:pt>
                <c:pt idx="3">
                  <c:v>9.8867593881626643</c:v>
                </c:pt>
                <c:pt idx="4">
                  <c:v>5.9551396382171502</c:v>
                </c:pt>
                <c:pt idx="5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70201816"/>
        <c:axId val="470199464"/>
      </c:barChart>
      <c:catAx>
        <c:axId val="470201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199464"/>
        <c:crosses val="autoZero"/>
        <c:auto val="1"/>
        <c:lblAlgn val="ctr"/>
        <c:lblOffset val="100"/>
        <c:noMultiLvlLbl val="0"/>
      </c:catAx>
      <c:valAx>
        <c:axId val="47019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 of applications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201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Loan purpose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Debt consolidation</c:v>
                </c:pt>
                <c:pt idx="1">
                  <c:v>Credit card debt</c:v>
                </c:pt>
                <c:pt idx="2">
                  <c:v>Small business</c:v>
                </c:pt>
                <c:pt idx="3">
                  <c:v>Car/major purchase</c:v>
                </c:pt>
                <c:pt idx="4">
                  <c:v>Home/home renovation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0</c:formatCode>
                <c:ptCount val="6"/>
                <c:pt idx="0">
                  <c:v>45.23</c:v>
                </c:pt>
                <c:pt idx="1">
                  <c:v>10.4</c:v>
                </c:pt>
                <c:pt idx="2">
                  <c:v>5.22</c:v>
                </c:pt>
                <c:pt idx="3">
                  <c:v>3.28</c:v>
                </c:pt>
                <c:pt idx="4">
                  <c:v>6.95</c:v>
                </c:pt>
                <c:pt idx="5">
                  <c:v>28.92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Sheet1!$A$2:$A$24</c:f>
              <c:strCache>
                <c:ptCount val="23"/>
                <c:pt idx="0">
                  <c:v>CA</c:v>
                </c:pt>
                <c:pt idx="1">
                  <c:v>TX</c:v>
                </c:pt>
                <c:pt idx="2">
                  <c:v>NY</c:v>
                </c:pt>
                <c:pt idx="3">
                  <c:v>FL</c:v>
                </c:pt>
                <c:pt idx="4">
                  <c:v>PA</c:v>
                </c:pt>
                <c:pt idx="5">
                  <c:v>GA</c:v>
                </c:pt>
                <c:pt idx="6">
                  <c:v>IL</c:v>
                </c:pt>
                <c:pt idx="7">
                  <c:v>OH</c:v>
                </c:pt>
                <c:pt idx="8">
                  <c:v>NJ</c:v>
                </c:pt>
                <c:pt idx="9">
                  <c:v>NC</c:v>
                </c:pt>
                <c:pt idx="10">
                  <c:v>VA</c:v>
                </c:pt>
                <c:pt idx="11">
                  <c:v>MI</c:v>
                </c:pt>
                <c:pt idx="12">
                  <c:v>MD</c:v>
                </c:pt>
                <c:pt idx="13">
                  <c:v>MA</c:v>
                </c:pt>
                <c:pt idx="14">
                  <c:v>AZ</c:v>
                </c:pt>
                <c:pt idx="15">
                  <c:v>TN</c:v>
                </c:pt>
                <c:pt idx="16">
                  <c:v>AL</c:v>
                </c:pt>
                <c:pt idx="17">
                  <c:v>MO</c:v>
                </c:pt>
                <c:pt idx="18">
                  <c:v>WA</c:v>
                </c:pt>
                <c:pt idx="19">
                  <c:v>CO</c:v>
                </c:pt>
                <c:pt idx="20">
                  <c:v>SC</c:v>
                </c:pt>
                <c:pt idx="21">
                  <c:v>IN</c:v>
                </c:pt>
                <c:pt idx="22">
                  <c:v>LA</c:v>
                </c:pt>
              </c:strCache>
            </c:strRef>
          </c:cat>
          <c:val>
            <c:numRef>
              <c:f>Sheet1!$B$2:$B$24</c:f>
              <c:numCache>
                <c:formatCode>0</c:formatCode>
                <c:ptCount val="23"/>
                <c:pt idx="0">
                  <c:v>12.53</c:v>
                </c:pt>
                <c:pt idx="1">
                  <c:v>8.73</c:v>
                </c:pt>
                <c:pt idx="2">
                  <c:v>7.89</c:v>
                </c:pt>
                <c:pt idx="3">
                  <c:v>7.42</c:v>
                </c:pt>
                <c:pt idx="4">
                  <c:v>3.95</c:v>
                </c:pt>
                <c:pt idx="5">
                  <c:v>3.71</c:v>
                </c:pt>
                <c:pt idx="6">
                  <c:v>3.69</c:v>
                </c:pt>
                <c:pt idx="7">
                  <c:v>3.65</c:v>
                </c:pt>
                <c:pt idx="8">
                  <c:v>3.18</c:v>
                </c:pt>
                <c:pt idx="9">
                  <c:v>3.13</c:v>
                </c:pt>
                <c:pt idx="10">
                  <c:v>2.88</c:v>
                </c:pt>
                <c:pt idx="11">
                  <c:v>2.71</c:v>
                </c:pt>
                <c:pt idx="12">
                  <c:v>2.12</c:v>
                </c:pt>
                <c:pt idx="13">
                  <c:v>2.1</c:v>
                </c:pt>
                <c:pt idx="14">
                  <c:v>2.02</c:v>
                </c:pt>
                <c:pt idx="15">
                  <c:v>1.86</c:v>
                </c:pt>
                <c:pt idx="16">
                  <c:v>1.83</c:v>
                </c:pt>
                <c:pt idx="17">
                  <c:v>1.81</c:v>
                </c:pt>
                <c:pt idx="18">
                  <c:v>1.81</c:v>
                </c:pt>
                <c:pt idx="19">
                  <c:v>1.71</c:v>
                </c:pt>
                <c:pt idx="20">
                  <c:v>1.67</c:v>
                </c:pt>
                <c:pt idx="21">
                  <c:v>1.65</c:v>
                </c:pt>
                <c:pt idx="22">
                  <c:v>1.6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27"/>
        <c:axId val="655832504"/>
        <c:axId val="655837208"/>
      </c:barChart>
      <c:catAx>
        <c:axId val="655832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37208"/>
        <c:crosses val="autoZero"/>
        <c:auto val="1"/>
        <c:lblAlgn val="ctr"/>
        <c:lblOffset val="100"/>
        <c:noMultiLvlLbl val="0"/>
      </c:catAx>
      <c:valAx>
        <c:axId val="655837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 of unfunded applications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32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Sheet1!$B$2:$B$10</c:f>
              <c:numCache>
                <c:formatCode>#,##0</c:formatCode>
                <c:ptCount val="9"/>
                <c:pt idx="0">
                  <c:v>44813422</c:v>
                </c:pt>
                <c:pt idx="1">
                  <c:v>208171598</c:v>
                </c:pt>
                <c:pt idx="2">
                  <c:v>556616129</c:v>
                </c:pt>
                <c:pt idx="3">
                  <c:v>1148078264</c:v>
                </c:pt>
                <c:pt idx="4">
                  <c:v>2519758650</c:v>
                </c:pt>
                <c:pt idx="5">
                  <c:v>4466186425</c:v>
                </c:pt>
                <c:pt idx="6">
                  <c:v>9577199700</c:v>
                </c:pt>
                <c:pt idx="7">
                  <c:v>21360842300</c:v>
                </c:pt>
                <c:pt idx="8">
                  <c:v>33045494559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Small Business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Sheet1!$C$2:$C$10</c:f>
              <c:numCache>
                <c:formatCode>#,##0</c:formatCode>
                <c:ptCount val="9"/>
                <c:pt idx="0">
                  <c:v>234500</c:v>
                </c:pt>
                <c:pt idx="1">
                  <c:v>12471750</c:v>
                </c:pt>
                <c:pt idx="2">
                  <c:v>32487875</c:v>
                </c:pt>
                <c:pt idx="3">
                  <c:v>97184050</c:v>
                </c:pt>
                <c:pt idx="4">
                  <c:v>288246950</c:v>
                </c:pt>
                <c:pt idx="5">
                  <c:v>370108100</c:v>
                </c:pt>
                <c:pt idx="6">
                  <c:v>476866950</c:v>
                </c:pt>
                <c:pt idx="7">
                  <c:v>1999429050</c:v>
                </c:pt>
                <c:pt idx="8">
                  <c:v>3855745275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239614248"/>
        <c:axId val="239615424"/>
      </c:barChart>
      <c:catAx>
        <c:axId val="239614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615424"/>
        <c:crosses val="autoZero"/>
        <c:auto val="1"/>
        <c:lblAlgn val="ctr"/>
        <c:lblOffset val="100"/>
        <c:noMultiLvlLbl val="0"/>
      </c:catAx>
      <c:valAx>
        <c:axId val="23961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9614248"/>
        <c:crosses val="autoZero"/>
        <c:crossBetween val="between"/>
        <c:dispUnits>
          <c:builtInUnit val="million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 smtClean="0"/>
                    <a:t>Millions of Dollars</a:t>
                  </a:r>
                  <a:endParaRPr lang="en-US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Less than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Sheet1!$B$2:$B$10</c:f>
              <c:numCache>
                <c:formatCode>#,##0</c:formatCode>
                <c:ptCount val="9"/>
                <c:pt idx="0">
                  <c:v>55200</c:v>
                </c:pt>
                <c:pt idx="1">
                  <c:v>3024125</c:v>
                </c:pt>
                <c:pt idx="2">
                  <c:v>11671350</c:v>
                </c:pt>
                <c:pt idx="3">
                  <c:v>77115525</c:v>
                </c:pt>
                <c:pt idx="4">
                  <c:v>262334700</c:v>
                </c:pt>
                <c:pt idx="5">
                  <c:v>331832150</c:v>
                </c:pt>
                <c:pt idx="6">
                  <c:v>408038675</c:v>
                </c:pt>
                <c:pt idx="7">
                  <c:v>1822919850</c:v>
                </c:pt>
                <c:pt idx="8">
                  <c:v>3578143700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 year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Sheet1!$C$2:$C$10</c:f>
              <c:numCache>
                <c:formatCode>#,##0</c:formatCode>
                <c:ptCount val="9"/>
                <c:pt idx="0">
                  <c:v>66600</c:v>
                </c:pt>
                <c:pt idx="1">
                  <c:v>1694725</c:v>
                </c:pt>
                <c:pt idx="2">
                  <c:v>4576150</c:v>
                </c:pt>
                <c:pt idx="3">
                  <c:v>1491900</c:v>
                </c:pt>
                <c:pt idx="4">
                  <c:v>1956900</c:v>
                </c:pt>
                <c:pt idx="5">
                  <c:v>3115275</c:v>
                </c:pt>
                <c:pt idx="6">
                  <c:v>4834475</c:v>
                </c:pt>
                <c:pt idx="7">
                  <c:v>8769925</c:v>
                </c:pt>
                <c:pt idx="8">
                  <c:v>12211675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 years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Sheet1!$D$2:$D$10</c:f>
              <c:numCache>
                <c:formatCode>#,##0</c:formatCode>
                <c:ptCount val="9"/>
                <c:pt idx="0">
                  <c:v>7500</c:v>
                </c:pt>
                <c:pt idx="1">
                  <c:v>1585550</c:v>
                </c:pt>
                <c:pt idx="2">
                  <c:v>3398625</c:v>
                </c:pt>
                <c:pt idx="3">
                  <c:v>2871525</c:v>
                </c:pt>
                <c:pt idx="4">
                  <c:v>2983550</c:v>
                </c:pt>
                <c:pt idx="5">
                  <c:v>4900800</c:v>
                </c:pt>
                <c:pt idx="6">
                  <c:v>6526350</c:v>
                </c:pt>
                <c:pt idx="7">
                  <c:v>13555050</c:v>
                </c:pt>
                <c:pt idx="8">
                  <c:v>17411675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 or more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Sheet1!$E$2:$E$10</c:f>
              <c:numCache>
                <c:formatCode>#,##0</c:formatCode>
                <c:ptCount val="9"/>
                <c:pt idx="0">
                  <c:v>105200</c:v>
                </c:pt>
                <c:pt idx="1">
                  <c:v>6167350</c:v>
                </c:pt>
                <c:pt idx="2">
                  <c:v>12840750</c:v>
                </c:pt>
                <c:pt idx="3">
                  <c:v>13998800</c:v>
                </c:pt>
                <c:pt idx="4">
                  <c:v>19099475</c:v>
                </c:pt>
                <c:pt idx="5">
                  <c:v>28535775</c:v>
                </c:pt>
                <c:pt idx="6">
                  <c:v>54336375</c:v>
                </c:pt>
                <c:pt idx="7">
                  <c:v>144977175</c:v>
                </c:pt>
                <c:pt idx="8">
                  <c:v>231445225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651577272"/>
        <c:axId val="651577664"/>
      </c:barChart>
      <c:catAx>
        <c:axId val="65157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577664"/>
        <c:crosses val="autoZero"/>
        <c:auto val="1"/>
        <c:lblAlgn val="ctr"/>
        <c:lblOffset val="100"/>
        <c:noMultiLvlLbl val="0"/>
      </c:catAx>
      <c:valAx>
        <c:axId val="65157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57727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9.247027741083224E-3"/>
                <c:y val="0.24684601775616355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 smtClean="0"/>
                    <a:t>Millions of Dollars</a:t>
                  </a:r>
                  <a:endParaRPr lang="en-US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79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883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9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8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6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1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4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5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9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9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7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7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73FB-CDE8-4530-A3AF-C81720869992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DDBC-EEEE-4BA1-94B5-AADD184E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87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Marketplace </a:t>
            </a:r>
            <a:r>
              <a:rPr lang="en-US" dirty="0" smtClean="0"/>
              <a:t>Lending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Traci Mach*</a:t>
            </a:r>
          </a:p>
          <a:p>
            <a:r>
              <a:rPr lang="en-US" dirty="0" smtClean="0"/>
              <a:t>Board of Governors of the Federal Reserve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2151" y="5692346"/>
            <a:ext cx="9712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*The opinions expressed are those of the author and do not necessarily represent those of the Board of Governors or its staff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2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pic>
        <p:nvPicPr>
          <p:cNvPr id="4" name="Content Placeholder 3" descr="PJC_FinTech_Report.pdf - Adobe Acrobat Pr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5" t="35286" r="7435" b="9974"/>
          <a:stretch/>
        </p:blipFill>
        <p:spPr>
          <a:xfrm>
            <a:off x="531384" y="2054087"/>
            <a:ext cx="9964338" cy="4789393"/>
          </a:xfrm>
        </p:spPr>
      </p:pic>
    </p:spTree>
    <p:extLst>
      <p:ext uri="{BB962C8B-B14F-4D97-AF65-F5344CB8AC3E}">
        <p14:creationId xmlns:p14="http://schemas.microsoft.com/office/powerpoint/2010/main" val="214085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Applications by </a:t>
            </a:r>
            <a:r>
              <a:rPr lang="en-US" dirty="0" smtClean="0"/>
              <a:t>Funding Status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081886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0678" y="5935663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.9M funded, 6.3M unfunded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6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Lending Club Applications by Funding Status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65800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10678" y="5935663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$13B funded, $93B unfunded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1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Applications by </a:t>
            </a:r>
            <a:r>
              <a:rPr lang="en-US" dirty="0" smtClean="0"/>
              <a:t>Funding </a:t>
            </a:r>
            <a:r>
              <a:rPr lang="en-US" dirty="0"/>
              <a:t>S</a:t>
            </a:r>
            <a:r>
              <a:rPr lang="en-US" dirty="0" smtClean="0"/>
              <a:t>tatus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211376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258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the unfunded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4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unfunded applications for?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715798"/>
              </p:ext>
            </p:extLst>
          </p:nvPr>
        </p:nvGraphicFramePr>
        <p:xfrm>
          <a:off x="680321" y="2080591"/>
          <a:ext cx="9613861" cy="4777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6891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 unfunded applicants?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380422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5258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over time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832948"/>
              </p:ext>
            </p:extLst>
          </p:nvPr>
        </p:nvGraphicFramePr>
        <p:xfrm>
          <a:off x="681038" y="2336800"/>
          <a:ext cx="96139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780"/>
                <a:gridCol w="1922780"/>
                <a:gridCol w="1922780"/>
                <a:gridCol w="1922780"/>
                <a:gridCol w="19227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percentile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   5,277 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8,537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6,000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12,000</a:t>
                      </a:r>
                    </a:p>
                  </a:txBody>
                  <a:tcPr marL="9525" marR="64008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25,622 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8,611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7,000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12,000</a:t>
                      </a:r>
                    </a:p>
                  </a:txBody>
                  <a:tcPr marL="9525" marR="64008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57,026 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10,330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8,500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15,000</a:t>
                      </a:r>
                    </a:p>
                  </a:txBody>
                  <a:tcPr marL="9525" marR="64008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112,641 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11,055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9,000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17,000</a:t>
                      </a:r>
                    </a:p>
                  </a:txBody>
                  <a:tcPr marL="9525" marR="64008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217,863 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12,889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10,000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20,000</a:t>
                      </a:r>
                    </a:p>
                  </a:txBody>
                  <a:tcPr marL="9525" marR="64008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337,060 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14,348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10,000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22,000</a:t>
                      </a:r>
                    </a:p>
                  </a:txBody>
                  <a:tcPr marL="9525" marR="64008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760,025 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13,229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10,000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20,000</a:t>
                      </a:r>
                    </a:p>
                  </a:txBody>
                  <a:tcPr marL="9525" marR="64008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1,929,158 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12,109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9,000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20,000</a:t>
                      </a:r>
                    </a:p>
                  </a:txBody>
                  <a:tcPr marL="9525" marR="64008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2,850,596 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12,945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10,000</a:t>
                      </a:r>
                    </a:p>
                  </a:txBody>
                  <a:tcPr marL="9525" marR="640080" marT="9525" marB="0" anchor="b"/>
                </a:tc>
                <a:tc>
                  <a:txBody>
                    <a:bodyPr/>
                    <a:lstStyle/>
                    <a:p>
                      <a:pPr marL="0"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20,000</a:t>
                      </a:r>
                    </a:p>
                  </a:txBody>
                  <a:tcPr marL="9525" marR="640080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50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score of unfunded applications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623856"/>
              </p:ext>
            </p:extLst>
          </p:nvPr>
        </p:nvGraphicFramePr>
        <p:xfrm>
          <a:off x="681038" y="2336800"/>
          <a:ext cx="96139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/>
                <a:gridCol w="2403475"/>
                <a:gridCol w="2403475"/>
                <a:gridCol w="24034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550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570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643</a:t>
                      </a:r>
                    </a:p>
                  </a:txBody>
                  <a:tcPr marL="9525" marR="82296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572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605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667</a:t>
                      </a:r>
                    </a:p>
                  </a:txBody>
                  <a:tcPr marL="9525" marR="82296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578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629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686</a:t>
                      </a:r>
                    </a:p>
                  </a:txBody>
                  <a:tcPr marL="9525" marR="82296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583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647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692</a:t>
                      </a:r>
                    </a:p>
                  </a:txBody>
                  <a:tcPr marL="9525" marR="82296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579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642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687</a:t>
                      </a:r>
                    </a:p>
                  </a:txBody>
                  <a:tcPr marL="9525" marR="82296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605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648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683</a:t>
                      </a:r>
                    </a:p>
                  </a:txBody>
                  <a:tcPr marL="9525" marR="82296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611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646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681</a:t>
                      </a:r>
                    </a:p>
                  </a:txBody>
                  <a:tcPr marL="9525" marR="82296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633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637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677</a:t>
                      </a:r>
                    </a:p>
                  </a:txBody>
                  <a:tcPr marL="9525" marR="82296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637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641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677</a:t>
                      </a:r>
                    </a:p>
                  </a:txBody>
                  <a:tcPr marL="9525" marR="822960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17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Debt-to-income ratio of unfunded applications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819890"/>
              </p:ext>
            </p:extLst>
          </p:nvPr>
        </p:nvGraphicFramePr>
        <p:xfrm>
          <a:off x="681038" y="2336800"/>
          <a:ext cx="96139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/>
                <a:gridCol w="2403475"/>
                <a:gridCol w="2403475"/>
                <a:gridCol w="24034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percentile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82296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9525" marR="82296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82296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82296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82296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9525" marR="82296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9525" marR="82296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</a:t>
                      </a:r>
                    </a:p>
                  </a:txBody>
                  <a:tcPr marL="9525" marR="822960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82296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9525" marR="822960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95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Marketplace </a:t>
            </a:r>
            <a:r>
              <a:rPr lang="en-US" dirty="0" smtClean="0"/>
              <a:t>Lending?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method of debt financing that enables individuals to borrow and lend money - without the use of an official financial institution as an intermediary.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6396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look at small business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73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Unfunded requested funds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86579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0510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Unfunded business applications by age of business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566906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256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marketplace </a:t>
            </a:r>
            <a:r>
              <a:rPr lang="en-US" dirty="0" smtClean="0"/>
              <a:t>lending 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9110661" cy="35993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Borrower chooses a platform</a:t>
            </a:r>
          </a:p>
          <a:p>
            <a:r>
              <a:rPr lang="en-US" dirty="0" smtClean="0"/>
              <a:t>Borrower posts a loan listing, describing how much he/she would like to borrow and what the proceeds will be used for</a:t>
            </a:r>
          </a:p>
          <a:p>
            <a:r>
              <a:rPr lang="en-US" dirty="0" smtClean="0"/>
              <a:t>Platform evaluates the credit-worthiness of the borrower</a:t>
            </a:r>
          </a:p>
          <a:p>
            <a:r>
              <a:rPr lang="en-US" dirty="0" smtClean="0"/>
              <a:t>Investors </a:t>
            </a:r>
            <a:r>
              <a:rPr lang="en-US" dirty="0" smtClean="0"/>
              <a:t>browse listings and choose which loans they would like to invest in</a:t>
            </a:r>
          </a:p>
          <a:p>
            <a:r>
              <a:rPr lang="en-US" dirty="0" smtClean="0"/>
              <a:t>Fully funded loans are disbursed by the platform to the borrower</a:t>
            </a:r>
          </a:p>
          <a:p>
            <a:r>
              <a:rPr lang="en-US" dirty="0" smtClean="0"/>
              <a:t>Borrower makes payments to the platform, which distributes repayment among investors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96771" y="2336873"/>
            <a:ext cx="1699020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5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largest players in US market: Lending Club &amp; Prosper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1229249"/>
              </p:ext>
            </p:extLst>
          </p:nvPr>
        </p:nvGraphicFramePr>
        <p:xfrm>
          <a:off x="681038" y="2336800"/>
          <a:ext cx="4697412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210074"/>
              </p:ext>
            </p:extLst>
          </p:nvPr>
        </p:nvGraphicFramePr>
        <p:xfrm>
          <a:off x="5594350" y="2336800"/>
          <a:ext cx="4700588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30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borrow money?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326862"/>
              </p:ext>
            </p:extLst>
          </p:nvPr>
        </p:nvGraphicFramePr>
        <p:xfrm>
          <a:off x="681038" y="2336800"/>
          <a:ext cx="9613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325"/>
                <a:gridCol w="2912787"/>
                <a:gridCol w="291278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Lending Club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Prosper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credit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States not available for borrowers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IA, </a:t>
                      </a:r>
                      <a:r>
                        <a:rPr lang="en-US" dirty="0" smtClean="0"/>
                        <a:t>ME, 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Loan amount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$1,000-</a:t>
                      </a:r>
                      <a:r>
                        <a:rPr lang="en-US" dirty="0" smtClean="0"/>
                        <a:t>$40,000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$2,000-$35,000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Origination fee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1% </a:t>
                      </a:r>
                      <a:r>
                        <a:rPr lang="en-US" dirty="0" smtClean="0"/>
                        <a:t>– </a:t>
                      </a:r>
                      <a:r>
                        <a:rPr lang="en-US" dirty="0" smtClean="0"/>
                        <a:t>6% </a:t>
                      </a:r>
                      <a:r>
                        <a:rPr lang="en-US" dirty="0" smtClean="0"/>
                        <a:t>by loan 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 </a:t>
                      </a:r>
                      <a:r>
                        <a:rPr lang="en-US" dirty="0" smtClean="0"/>
                        <a:t>– </a:t>
                      </a:r>
                      <a:r>
                        <a:rPr lang="en-US" dirty="0" smtClean="0"/>
                        <a:t>5% </a:t>
                      </a:r>
                      <a:r>
                        <a:rPr lang="en-US" dirty="0" smtClean="0"/>
                        <a:t>by loan</a:t>
                      </a:r>
                      <a:r>
                        <a:rPr lang="en-US" baseline="0" dirty="0" smtClean="0"/>
                        <a:t> 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Loan 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and 5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and 5 years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5.99% - 35.89%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5.99% - 36.00%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67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lend money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561308"/>
              </p:ext>
            </p:extLst>
          </p:nvPr>
        </p:nvGraphicFramePr>
        <p:xfrm>
          <a:off x="680283" y="2113064"/>
          <a:ext cx="9613899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633"/>
                <a:gridCol w="3204633"/>
                <a:gridCol w="3204633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Lending Club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Prosper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States where lending is </a:t>
                      </a:r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allowed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None:</a:t>
                      </a:r>
                      <a:r>
                        <a:rPr lang="en-US" sz="1600" baseline="0" dirty="0" smtClean="0"/>
                        <a:t> OH</a:t>
                      </a:r>
                    </a:p>
                    <a:p>
                      <a:r>
                        <a:rPr lang="en-US" sz="1600" baseline="0" dirty="0" smtClean="0"/>
                        <a:t>Trading only: HI, NC, NM, PA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AL, AR, AZ, IA,</a:t>
                      </a:r>
                      <a:r>
                        <a:rPr lang="en-US" sz="1600" baseline="0" dirty="0" smtClean="0"/>
                        <a:t> KS, KY, MA, NE, NC, </a:t>
                      </a:r>
                      <a:r>
                        <a:rPr lang="en-US" sz="1600" dirty="0" smtClean="0"/>
                        <a:t>ND, MD, NJ,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NM, OH, OK, PA, TN, TX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Income</a:t>
                      </a:r>
                      <a:r>
                        <a:rPr lang="en-US" sz="1600" baseline="0" dirty="0" smtClean="0"/>
                        <a:t> and wealth requirements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(a) an annual gross income of at least $70,000 and a net worth (exclusive of home, home furnishings and automobile) of at least $70,000; or (b) have a net worth of at least $250,000 (determined with the same exclusions).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In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AK, ID, MO, NV, NH, VA, and WA: (a) have an annual gross income of at least $70,000 and a net worth (exclusive of home, home furnishings, and automobile) of at least $70,000; or (b) have a net worth (determined with the same exclusions) of at least $250,000.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Servicing</a:t>
                      </a:r>
                      <a:r>
                        <a:rPr lang="en-US" baseline="0" dirty="0" smtClean="0"/>
                        <a:t>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20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assesses the potential borrower’s risk and assigns a grade</a:t>
            </a:r>
            <a:endParaRPr lang="en-US" dirty="0"/>
          </a:p>
        </p:txBody>
      </p:sp>
      <p:pic>
        <p:nvPicPr>
          <p:cNvPr id="8" name="Content Placeholder 7" descr="Earn Solid Returns | Lending Club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2" t="49271" r="39827" b="28468"/>
          <a:stretch/>
        </p:blipFill>
        <p:spPr>
          <a:xfrm>
            <a:off x="966951" y="2271299"/>
            <a:ext cx="8133806" cy="4323085"/>
          </a:xfrm>
        </p:spPr>
      </p:pic>
    </p:spTree>
    <p:extLst>
      <p:ext uri="{BB962C8B-B14F-4D97-AF65-F5344CB8AC3E}">
        <p14:creationId xmlns:p14="http://schemas.microsoft.com/office/powerpoint/2010/main" val="83469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posts accepted offerings on its site for lenders to review</a:t>
            </a:r>
            <a:endParaRPr lang="en-US" dirty="0"/>
          </a:p>
        </p:txBody>
      </p:sp>
      <p:pic>
        <p:nvPicPr>
          <p:cNvPr id="8" name="Content Placeholder 7" descr="Manual Investing | Lending Club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2" t="19847" r="7003" b="1855"/>
          <a:stretch/>
        </p:blipFill>
        <p:spPr>
          <a:xfrm>
            <a:off x="1063691" y="2123416"/>
            <a:ext cx="9236309" cy="4672271"/>
          </a:xfrm>
        </p:spPr>
      </p:pic>
      <p:sp>
        <p:nvSpPr>
          <p:cNvPr id="9" name="Oval 8"/>
          <p:cNvSpPr/>
          <p:nvPr/>
        </p:nvSpPr>
        <p:spPr>
          <a:xfrm>
            <a:off x="2500604" y="4375576"/>
            <a:ext cx="7912359" cy="858898"/>
          </a:xfrm>
          <a:prstGeom prst="ellipse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6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deeper look at the loan</a:t>
            </a:r>
            <a:endParaRPr lang="en-US" dirty="0"/>
          </a:p>
        </p:txBody>
      </p:sp>
      <p:pic>
        <p:nvPicPr>
          <p:cNvPr id="6" name="Content Placeholder 5" descr="Manual Investing | Lending Club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2" t="15029" r="23726" b="18345"/>
          <a:stretch/>
        </p:blipFill>
        <p:spPr>
          <a:xfrm>
            <a:off x="3013786" y="1996750"/>
            <a:ext cx="5725880" cy="4691712"/>
          </a:xfrm>
        </p:spPr>
      </p:pic>
    </p:spTree>
    <p:extLst>
      <p:ext uri="{BB962C8B-B14F-4D97-AF65-F5344CB8AC3E}">
        <p14:creationId xmlns:p14="http://schemas.microsoft.com/office/powerpoint/2010/main" val="12907634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4031</TotalTime>
  <Words>683</Words>
  <Application>Microsoft Office PowerPoint</Application>
  <PresentationFormat>Widescreen</PresentationFormat>
  <Paragraphs>197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Trebuchet MS</vt:lpstr>
      <vt:lpstr>Berlin</vt:lpstr>
      <vt:lpstr>Marketplace Lending</vt:lpstr>
      <vt:lpstr>What is Marketplace Lending?</vt:lpstr>
      <vt:lpstr>How marketplace lending works</vt:lpstr>
      <vt:lpstr>Two largest players in US market: Lending Club &amp; Prosper</vt:lpstr>
      <vt:lpstr>Who can borrow money?</vt:lpstr>
      <vt:lpstr>Who can lend money</vt:lpstr>
      <vt:lpstr>Platform assesses the potential borrower’s risk and assigns a grade</vt:lpstr>
      <vt:lpstr>Platform posts accepted offerings on its site for lenders to review</vt:lpstr>
      <vt:lpstr>A deeper look at the loan</vt:lpstr>
      <vt:lpstr>A simple example</vt:lpstr>
      <vt:lpstr>Lending Club Applications by Funding Status</vt:lpstr>
      <vt:lpstr>Lending Club Applications by Funding Status</vt:lpstr>
      <vt:lpstr>Lending Club Applications by Funding Status</vt:lpstr>
      <vt:lpstr>A closer look at the unfunded applications</vt:lpstr>
      <vt:lpstr>What are the unfunded applications for?</vt:lpstr>
      <vt:lpstr>Where are the unfunded applicants?</vt:lpstr>
      <vt:lpstr>Applications over time</vt:lpstr>
      <vt:lpstr>Risk score of unfunded applications</vt:lpstr>
      <vt:lpstr>Debt-to-income ratio of unfunded applications</vt:lpstr>
      <vt:lpstr>A quick look at small business applications</vt:lpstr>
      <vt:lpstr>Unfunded requested funds</vt:lpstr>
      <vt:lpstr>Unfunded business applications by age of business</vt:lpstr>
    </vt:vector>
  </TitlesOfParts>
  <Company>ARC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Peer-to-Peer Lending to Small Business</dc:title>
  <dc:creator>Traci Mach</dc:creator>
  <cp:lastModifiedBy>Traci Mach</cp:lastModifiedBy>
  <cp:revision>75</cp:revision>
  <dcterms:created xsi:type="dcterms:W3CDTF">2014-10-14T14:14:54Z</dcterms:created>
  <dcterms:modified xsi:type="dcterms:W3CDTF">2017-02-15T20:54:34Z</dcterms:modified>
</cp:coreProperties>
</file>