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92" r:id="rId4"/>
    <p:sldId id="258" r:id="rId5"/>
    <p:sldId id="259" r:id="rId6"/>
    <p:sldId id="260" r:id="rId7"/>
    <p:sldId id="261" r:id="rId8"/>
    <p:sldId id="262" r:id="rId9"/>
    <p:sldId id="263" r:id="rId10"/>
    <p:sldId id="264" r:id="rId11"/>
    <p:sldId id="266" r:id="rId12"/>
    <p:sldId id="267" r:id="rId13"/>
    <p:sldId id="268" r:id="rId14"/>
    <p:sldId id="287" r:id="rId15"/>
    <p:sldId id="288" r:id="rId16"/>
    <p:sldId id="289" r:id="rId17"/>
    <p:sldId id="290" r:id="rId18"/>
    <p:sldId id="269" r:id="rId19"/>
    <p:sldId id="270" r:id="rId20"/>
    <p:sldId id="271" r:id="rId21"/>
    <p:sldId id="272" r:id="rId22"/>
    <p:sldId id="273" r:id="rId23"/>
    <p:sldId id="274" r:id="rId24"/>
    <p:sldId id="275" r:id="rId25"/>
    <p:sldId id="285" r:id="rId26"/>
    <p:sldId id="286" r:id="rId27"/>
    <p:sldId id="276" r:id="rId28"/>
    <p:sldId id="277" r:id="rId29"/>
    <p:sldId id="278" r:id="rId30"/>
    <p:sldId id="279" r:id="rId31"/>
    <p:sldId id="280" r:id="rId32"/>
    <p:sldId id="283" r:id="rId33"/>
    <p:sldId id="284"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01B74C-A163-4CF1-BCA9-FFEF763DB434}" type="datetimeFigureOut">
              <a:rPr lang="en-US" smtClean="0"/>
              <a:t>3/9/2017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2EAA86-3B89-4ACE-AE6C-A0E45CAB809C}" type="slidenum">
              <a:rPr lang="en-US" smtClean="0"/>
              <a:t>‹#›</a:t>
            </a:fld>
            <a:endParaRPr lang="en-US"/>
          </a:p>
        </p:txBody>
      </p:sp>
    </p:spTree>
    <p:extLst>
      <p:ext uri="{BB962C8B-B14F-4D97-AF65-F5344CB8AC3E}">
        <p14:creationId xmlns:p14="http://schemas.microsoft.com/office/powerpoint/2010/main" val="2280263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01B74C-A163-4CF1-BCA9-FFEF763DB434}" type="datetimeFigureOut">
              <a:rPr lang="en-US" smtClean="0"/>
              <a:t>3/9/2017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2EAA86-3B89-4ACE-AE6C-A0E45CAB809C}" type="slidenum">
              <a:rPr lang="en-US" smtClean="0"/>
              <a:t>‹#›</a:t>
            </a:fld>
            <a:endParaRPr lang="en-US"/>
          </a:p>
        </p:txBody>
      </p:sp>
    </p:spTree>
    <p:extLst>
      <p:ext uri="{BB962C8B-B14F-4D97-AF65-F5344CB8AC3E}">
        <p14:creationId xmlns:p14="http://schemas.microsoft.com/office/powerpoint/2010/main" val="2898793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01B74C-A163-4CF1-BCA9-FFEF763DB434}" type="datetimeFigureOut">
              <a:rPr lang="en-US" smtClean="0"/>
              <a:t>3/9/2017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2EAA86-3B89-4ACE-AE6C-A0E45CAB809C}" type="slidenum">
              <a:rPr lang="en-US" smtClean="0"/>
              <a:t>‹#›</a:t>
            </a:fld>
            <a:endParaRPr lang="en-US"/>
          </a:p>
        </p:txBody>
      </p:sp>
    </p:spTree>
    <p:extLst>
      <p:ext uri="{BB962C8B-B14F-4D97-AF65-F5344CB8AC3E}">
        <p14:creationId xmlns:p14="http://schemas.microsoft.com/office/powerpoint/2010/main" val="477015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01B74C-A163-4CF1-BCA9-FFEF763DB434}" type="datetimeFigureOut">
              <a:rPr lang="en-US" smtClean="0"/>
              <a:t>3/9/2017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2EAA86-3B89-4ACE-AE6C-A0E45CAB809C}" type="slidenum">
              <a:rPr lang="en-US" smtClean="0"/>
              <a:t>‹#›</a:t>
            </a:fld>
            <a:endParaRPr lang="en-US"/>
          </a:p>
        </p:txBody>
      </p:sp>
    </p:spTree>
    <p:extLst>
      <p:ext uri="{BB962C8B-B14F-4D97-AF65-F5344CB8AC3E}">
        <p14:creationId xmlns:p14="http://schemas.microsoft.com/office/powerpoint/2010/main" val="2405509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01B74C-A163-4CF1-BCA9-FFEF763DB434}" type="datetimeFigureOut">
              <a:rPr lang="en-US" smtClean="0"/>
              <a:t>3/9/2017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2EAA86-3B89-4ACE-AE6C-A0E45CAB809C}" type="slidenum">
              <a:rPr lang="en-US" smtClean="0"/>
              <a:t>‹#›</a:t>
            </a:fld>
            <a:endParaRPr lang="en-US"/>
          </a:p>
        </p:txBody>
      </p:sp>
    </p:spTree>
    <p:extLst>
      <p:ext uri="{BB962C8B-B14F-4D97-AF65-F5344CB8AC3E}">
        <p14:creationId xmlns:p14="http://schemas.microsoft.com/office/powerpoint/2010/main" val="1223486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01B74C-A163-4CF1-BCA9-FFEF763DB434}" type="datetimeFigureOut">
              <a:rPr lang="en-US" smtClean="0"/>
              <a:t>3/9/2017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2EAA86-3B89-4ACE-AE6C-A0E45CAB809C}" type="slidenum">
              <a:rPr lang="en-US" smtClean="0"/>
              <a:t>‹#›</a:t>
            </a:fld>
            <a:endParaRPr lang="en-US"/>
          </a:p>
        </p:txBody>
      </p:sp>
    </p:spTree>
    <p:extLst>
      <p:ext uri="{BB962C8B-B14F-4D97-AF65-F5344CB8AC3E}">
        <p14:creationId xmlns:p14="http://schemas.microsoft.com/office/powerpoint/2010/main" val="2003640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01B74C-A163-4CF1-BCA9-FFEF763DB434}" type="datetimeFigureOut">
              <a:rPr lang="en-US" smtClean="0"/>
              <a:t>3/9/2017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2EAA86-3B89-4ACE-AE6C-A0E45CAB809C}" type="slidenum">
              <a:rPr lang="en-US" smtClean="0"/>
              <a:t>‹#›</a:t>
            </a:fld>
            <a:endParaRPr lang="en-US"/>
          </a:p>
        </p:txBody>
      </p:sp>
    </p:spTree>
    <p:extLst>
      <p:ext uri="{BB962C8B-B14F-4D97-AF65-F5344CB8AC3E}">
        <p14:creationId xmlns:p14="http://schemas.microsoft.com/office/powerpoint/2010/main" val="3377505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01B74C-A163-4CF1-BCA9-FFEF763DB434}" type="datetimeFigureOut">
              <a:rPr lang="en-US" smtClean="0"/>
              <a:t>3/9/2017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2EAA86-3B89-4ACE-AE6C-A0E45CAB809C}" type="slidenum">
              <a:rPr lang="en-US" smtClean="0"/>
              <a:t>‹#›</a:t>
            </a:fld>
            <a:endParaRPr lang="en-US"/>
          </a:p>
        </p:txBody>
      </p:sp>
    </p:spTree>
    <p:extLst>
      <p:ext uri="{BB962C8B-B14F-4D97-AF65-F5344CB8AC3E}">
        <p14:creationId xmlns:p14="http://schemas.microsoft.com/office/powerpoint/2010/main" val="1652815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01B74C-A163-4CF1-BCA9-FFEF763DB434}" type="datetimeFigureOut">
              <a:rPr lang="en-US" smtClean="0"/>
              <a:t>3/9/2017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2EAA86-3B89-4ACE-AE6C-A0E45CAB809C}" type="slidenum">
              <a:rPr lang="en-US" smtClean="0"/>
              <a:t>‹#›</a:t>
            </a:fld>
            <a:endParaRPr lang="en-US"/>
          </a:p>
        </p:txBody>
      </p:sp>
    </p:spTree>
    <p:extLst>
      <p:ext uri="{BB962C8B-B14F-4D97-AF65-F5344CB8AC3E}">
        <p14:creationId xmlns:p14="http://schemas.microsoft.com/office/powerpoint/2010/main" val="1208117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01B74C-A163-4CF1-BCA9-FFEF763DB434}" type="datetimeFigureOut">
              <a:rPr lang="en-US" smtClean="0"/>
              <a:t>3/9/2017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2EAA86-3B89-4ACE-AE6C-A0E45CAB809C}" type="slidenum">
              <a:rPr lang="en-US" smtClean="0"/>
              <a:t>‹#›</a:t>
            </a:fld>
            <a:endParaRPr lang="en-US"/>
          </a:p>
        </p:txBody>
      </p:sp>
    </p:spTree>
    <p:extLst>
      <p:ext uri="{BB962C8B-B14F-4D97-AF65-F5344CB8AC3E}">
        <p14:creationId xmlns:p14="http://schemas.microsoft.com/office/powerpoint/2010/main" val="1714559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01B74C-A163-4CF1-BCA9-FFEF763DB434}" type="datetimeFigureOut">
              <a:rPr lang="en-US" smtClean="0"/>
              <a:t>3/9/2017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2EAA86-3B89-4ACE-AE6C-A0E45CAB809C}" type="slidenum">
              <a:rPr lang="en-US" smtClean="0"/>
              <a:t>‹#›</a:t>
            </a:fld>
            <a:endParaRPr lang="en-US"/>
          </a:p>
        </p:txBody>
      </p:sp>
    </p:spTree>
    <p:extLst>
      <p:ext uri="{BB962C8B-B14F-4D97-AF65-F5344CB8AC3E}">
        <p14:creationId xmlns:p14="http://schemas.microsoft.com/office/powerpoint/2010/main" val="2162183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01B74C-A163-4CF1-BCA9-FFEF763DB434}" type="datetimeFigureOut">
              <a:rPr lang="en-US" smtClean="0"/>
              <a:t>3/9/2017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2EAA86-3B89-4ACE-AE6C-A0E45CAB809C}" type="slidenum">
              <a:rPr lang="en-US" smtClean="0"/>
              <a:t>‹#›</a:t>
            </a:fld>
            <a:endParaRPr lang="en-US"/>
          </a:p>
        </p:txBody>
      </p:sp>
    </p:spTree>
    <p:extLst>
      <p:ext uri="{BB962C8B-B14F-4D97-AF65-F5344CB8AC3E}">
        <p14:creationId xmlns:p14="http://schemas.microsoft.com/office/powerpoint/2010/main" val="8014939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docs.ggplot2.org/0.9.3.1/stat_smooth.htm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docs.ggplot2.org/current/" TargetMode="External"/><Relationship Id="rId2" Type="http://schemas.openxmlformats.org/officeDocument/2006/relationships/hyperlink" Target="http://ggplot2.org/" TargetMode="External"/><Relationship Id="rId1" Type="http://schemas.openxmlformats.org/officeDocument/2006/relationships/slideLayout" Target="../slideLayouts/slideLayout2.xml"/><Relationship Id="rId5" Type="http://schemas.openxmlformats.org/officeDocument/2006/relationships/hyperlink" Target="http://r4ds.had.co.nz/graphics-for-communication.html" TargetMode="External"/><Relationship Id="rId4" Type="http://schemas.openxmlformats.org/officeDocument/2006/relationships/hyperlink" Target="http://r4ds.had.co.nz/data-visualisation.html"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docs.ggplot2.org/current/" TargetMode="External"/><Relationship Id="rId2" Type="http://schemas.openxmlformats.org/officeDocument/2006/relationships/hyperlink" Target="http://ggplot2.org/" TargetMode="External"/><Relationship Id="rId1" Type="http://schemas.openxmlformats.org/officeDocument/2006/relationships/slideLayout" Target="../slideLayouts/slideLayout2.xml"/><Relationship Id="rId5" Type="http://schemas.openxmlformats.org/officeDocument/2006/relationships/hyperlink" Target="http://r4ds.had.co.nz/graphics-for-communication.html" TargetMode="External"/><Relationship Id="rId4" Type="http://schemas.openxmlformats.org/officeDocument/2006/relationships/hyperlink" Target="http://r4ds.had.co.nz/data-visualisation.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GGPlot2</a:t>
            </a:r>
            <a:endParaRPr lang="en-US" dirty="0"/>
          </a:p>
        </p:txBody>
      </p:sp>
      <p:sp>
        <p:nvSpPr>
          <p:cNvPr id="3" name="Subtitle 2"/>
          <p:cNvSpPr>
            <a:spLocks noGrp="1"/>
          </p:cNvSpPr>
          <p:nvPr>
            <p:ph type="subTitle" idx="1"/>
          </p:nvPr>
        </p:nvSpPr>
        <p:spPr/>
        <p:txBody>
          <a:bodyPr/>
          <a:lstStyle/>
          <a:p>
            <a:r>
              <a:rPr lang="en-US" dirty="0" smtClean="0"/>
              <a:t>March 10/17 2017</a:t>
            </a:r>
          </a:p>
          <a:p>
            <a:r>
              <a:rPr lang="en-US" dirty="0" smtClean="0"/>
              <a:t>Simeon Markind</a:t>
            </a:r>
            <a:endParaRPr lang="en-US" dirty="0"/>
          </a:p>
        </p:txBody>
      </p:sp>
    </p:spTree>
    <p:extLst>
      <p:ext uri="{BB962C8B-B14F-4D97-AF65-F5344CB8AC3E}">
        <p14:creationId xmlns:p14="http://schemas.microsoft.com/office/powerpoint/2010/main" val="4276985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9583"/>
            <a:ext cx="10515600" cy="1325563"/>
          </a:xfrm>
        </p:spPr>
        <p:txBody>
          <a:bodyPr/>
          <a:lstStyle/>
          <a:p>
            <a:r>
              <a:rPr lang="en-US" dirty="0" smtClean="0"/>
              <a:t>How </a:t>
            </a:r>
            <a:r>
              <a:rPr lang="en-US" dirty="0" err="1" smtClean="0"/>
              <a:t>ggplot</a:t>
            </a:r>
            <a:r>
              <a:rPr lang="en-US" dirty="0" smtClean="0"/>
              <a:t> makes a scatterplot</a:t>
            </a:r>
            <a:endParaRPr lang="en-US" dirty="0"/>
          </a:p>
        </p:txBody>
      </p:sp>
      <p:sp>
        <p:nvSpPr>
          <p:cNvPr id="3" name="Content Placeholder 2"/>
          <p:cNvSpPr>
            <a:spLocks noGrp="1"/>
          </p:cNvSpPr>
          <p:nvPr>
            <p:ph idx="1"/>
          </p:nvPr>
        </p:nvSpPr>
        <p:spPr>
          <a:xfrm>
            <a:off x="838200" y="1092196"/>
            <a:ext cx="10515600" cy="4751817"/>
          </a:xfrm>
        </p:spPr>
        <p:txBody>
          <a:bodyPr/>
          <a:lstStyle/>
          <a:p>
            <a:r>
              <a:rPr lang="en-US" dirty="0" smtClean="0"/>
              <a:t>In order to make a scatterplot </a:t>
            </a:r>
            <a:r>
              <a:rPr lang="en-US" dirty="0" err="1" smtClean="0"/>
              <a:t>ggplot</a:t>
            </a:r>
            <a:r>
              <a:rPr lang="en-US" dirty="0" smtClean="0"/>
              <a:t> needs the following five types of information:</a:t>
            </a:r>
          </a:p>
          <a:p>
            <a:pPr lvl="1"/>
            <a:r>
              <a:rPr lang="en-US" dirty="0" smtClean="0"/>
              <a:t>X value</a:t>
            </a:r>
          </a:p>
          <a:p>
            <a:pPr lvl="1"/>
            <a:r>
              <a:rPr lang="en-US" dirty="0" smtClean="0"/>
              <a:t>Y value</a:t>
            </a:r>
          </a:p>
          <a:p>
            <a:pPr lvl="1"/>
            <a:r>
              <a:rPr lang="en-US" dirty="0" smtClean="0"/>
              <a:t>Marker (shape) type</a:t>
            </a:r>
          </a:p>
          <a:p>
            <a:pPr lvl="1"/>
            <a:r>
              <a:rPr lang="en-US" dirty="0" smtClean="0"/>
              <a:t>Color</a:t>
            </a:r>
          </a:p>
          <a:p>
            <a:pPr lvl="1"/>
            <a:r>
              <a:rPr lang="en-US" dirty="0" smtClean="0"/>
              <a:t>Size</a:t>
            </a:r>
          </a:p>
          <a:p>
            <a:r>
              <a:rPr lang="en-US" dirty="0" smtClean="0"/>
              <a:t>So for our dataset </a:t>
            </a:r>
            <a:r>
              <a:rPr lang="en-US" dirty="0" err="1" smtClean="0"/>
              <a:t>ggplot</a:t>
            </a:r>
            <a:r>
              <a:rPr lang="en-US" dirty="0" smtClean="0"/>
              <a:t> needs something like the following:</a:t>
            </a:r>
          </a:p>
        </p:txBody>
      </p:sp>
      <p:graphicFrame>
        <p:nvGraphicFramePr>
          <p:cNvPr id="5" name="Table 4"/>
          <p:cNvGraphicFramePr>
            <a:graphicFrameLocks noGrp="1"/>
          </p:cNvGraphicFramePr>
          <p:nvPr>
            <p:extLst>
              <p:ext uri="{D42A27DB-BD31-4B8C-83A1-F6EECF244321}">
                <p14:modId xmlns:p14="http://schemas.microsoft.com/office/powerpoint/2010/main" val="251576599"/>
              </p:ext>
            </p:extLst>
          </p:nvPr>
        </p:nvGraphicFramePr>
        <p:xfrm>
          <a:off x="1908432" y="4434931"/>
          <a:ext cx="8128000" cy="2225040"/>
        </p:xfrm>
        <a:graphic>
          <a:graphicData uri="http://schemas.openxmlformats.org/drawingml/2006/table">
            <a:tbl>
              <a:tblPr firstRow="1" bandRow="1">
                <a:tableStyleId>{5C22544A-7EE6-4342-B048-85BDC9FD1C3A}</a:tableStyleId>
              </a:tblPr>
              <a:tblGrid>
                <a:gridCol w="1625600"/>
                <a:gridCol w="1625600"/>
                <a:gridCol w="1625600"/>
                <a:gridCol w="1625600"/>
                <a:gridCol w="1625600"/>
              </a:tblGrid>
              <a:tr h="370840">
                <a:tc>
                  <a:txBody>
                    <a:bodyPr/>
                    <a:lstStyle/>
                    <a:p>
                      <a:pPr algn="l"/>
                      <a:r>
                        <a:rPr lang="en-US" dirty="0"/>
                        <a:t>x</a:t>
                      </a:r>
                    </a:p>
                  </a:txBody>
                  <a:tcPr anchor="ctr"/>
                </a:tc>
                <a:tc>
                  <a:txBody>
                    <a:bodyPr/>
                    <a:lstStyle/>
                    <a:p>
                      <a:pPr algn="r"/>
                      <a:r>
                        <a:rPr lang="en-US"/>
                        <a:t>y</a:t>
                      </a:r>
                    </a:p>
                  </a:txBody>
                  <a:tcPr anchor="ctr"/>
                </a:tc>
                <a:tc>
                  <a:txBody>
                    <a:bodyPr/>
                    <a:lstStyle/>
                    <a:p>
                      <a:pPr algn="l"/>
                      <a:r>
                        <a:rPr lang="en-US"/>
                        <a:t>color</a:t>
                      </a:r>
                    </a:p>
                  </a:txBody>
                  <a:tcPr anchor="ctr"/>
                </a:tc>
                <a:tc>
                  <a:txBody>
                    <a:bodyPr/>
                    <a:lstStyle/>
                    <a:p>
                      <a:pPr algn="l"/>
                      <a:r>
                        <a:rPr lang="en-US"/>
                        <a:t>shape</a:t>
                      </a:r>
                    </a:p>
                  </a:txBody>
                  <a:tcPr anchor="ctr"/>
                </a:tc>
                <a:tc>
                  <a:txBody>
                    <a:bodyPr/>
                    <a:lstStyle/>
                    <a:p>
                      <a:pPr algn="l"/>
                      <a:r>
                        <a:rPr lang="en-US"/>
                        <a:t>size</a:t>
                      </a:r>
                    </a:p>
                  </a:txBody>
                  <a:tcPr anchor="ctr"/>
                </a:tc>
              </a:tr>
              <a:tr h="370840">
                <a:tc>
                  <a:txBody>
                    <a:bodyPr/>
                    <a:lstStyle/>
                    <a:p>
                      <a:pPr algn="l"/>
                      <a:r>
                        <a:rPr lang="en-US" dirty="0"/>
                        <a:t>2016-01-01</a:t>
                      </a:r>
                    </a:p>
                  </a:txBody>
                  <a:tcPr anchor="ctr"/>
                </a:tc>
                <a:tc>
                  <a:txBody>
                    <a:bodyPr/>
                    <a:lstStyle/>
                    <a:p>
                      <a:pPr algn="r"/>
                      <a:r>
                        <a:rPr lang="en-US"/>
                        <a:t>0.54</a:t>
                      </a:r>
                    </a:p>
                  </a:txBody>
                  <a:tcPr anchor="ctr"/>
                </a:tc>
                <a:tc>
                  <a:txBody>
                    <a:bodyPr/>
                    <a:lstStyle/>
                    <a:p>
                      <a:pPr algn="l"/>
                      <a:r>
                        <a:rPr lang="en-US" dirty="0"/>
                        <a:t>GS1</a:t>
                      </a:r>
                    </a:p>
                  </a:txBody>
                  <a:tcPr anchor="ctr"/>
                </a:tc>
                <a:tc>
                  <a:txBody>
                    <a:bodyPr/>
                    <a:lstStyle/>
                    <a:p>
                      <a:pPr algn="l"/>
                      <a:r>
                        <a:rPr lang="en-US"/>
                        <a:t>19</a:t>
                      </a:r>
                    </a:p>
                  </a:txBody>
                  <a:tcPr anchor="ctr"/>
                </a:tc>
                <a:tc>
                  <a:txBody>
                    <a:bodyPr/>
                    <a:lstStyle/>
                    <a:p>
                      <a:pPr algn="l"/>
                      <a:r>
                        <a:rPr lang="en-US"/>
                        <a:t>1</a:t>
                      </a:r>
                    </a:p>
                  </a:txBody>
                  <a:tcPr anchor="ctr"/>
                </a:tc>
              </a:tr>
              <a:tr h="370840">
                <a:tc>
                  <a:txBody>
                    <a:bodyPr/>
                    <a:lstStyle/>
                    <a:p>
                      <a:pPr algn="l"/>
                      <a:r>
                        <a:rPr lang="en-US" dirty="0"/>
                        <a:t>2016-02-01</a:t>
                      </a:r>
                    </a:p>
                  </a:txBody>
                  <a:tcPr anchor="ctr"/>
                </a:tc>
                <a:tc>
                  <a:txBody>
                    <a:bodyPr/>
                    <a:lstStyle/>
                    <a:p>
                      <a:pPr algn="r"/>
                      <a:r>
                        <a:rPr lang="en-US" dirty="0"/>
                        <a:t>0.53</a:t>
                      </a:r>
                    </a:p>
                  </a:txBody>
                  <a:tcPr anchor="ctr"/>
                </a:tc>
                <a:tc>
                  <a:txBody>
                    <a:bodyPr/>
                    <a:lstStyle/>
                    <a:p>
                      <a:pPr algn="l"/>
                      <a:r>
                        <a:rPr lang="en-US"/>
                        <a:t>GS1</a:t>
                      </a:r>
                    </a:p>
                  </a:txBody>
                  <a:tcPr anchor="ctr"/>
                </a:tc>
                <a:tc>
                  <a:txBody>
                    <a:bodyPr/>
                    <a:lstStyle/>
                    <a:p>
                      <a:pPr algn="l"/>
                      <a:r>
                        <a:rPr lang="en-US"/>
                        <a:t>19</a:t>
                      </a:r>
                    </a:p>
                  </a:txBody>
                  <a:tcPr anchor="ctr"/>
                </a:tc>
                <a:tc>
                  <a:txBody>
                    <a:bodyPr/>
                    <a:lstStyle/>
                    <a:p>
                      <a:pPr algn="l"/>
                      <a:r>
                        <a:rPr lang="en-US"/>
                        <a:t>1</a:t>
                      </a:r>
                    </a:p>
                  </a:txBody>
                  <a:tcPr anchor="ctr"/>
                </a:tc>
              </a:tr>
              <a:tr h="370840">
                <a:tc>
                  <a:txBody>
                    <a:bodyPr/>
                    <a:lstStyle/>
                    <a:p>
                      <a:pPr algn="l"/>
                      <a:r>
                        <a:rPr lang="en-US"/>
                        <a:t>2016-03-01</a:t>
                      </a:r>
                    </a:p>
                  </a:txBody>
                  <a:tcPr anchor="ctr"/>
                </a:tc>
                <a:tc>
                  <a:txBody>
                    <a:bodyPr/>
                    <a:lstStyle/>
                    <a:p>
                      <a:pPr algn="r"/>
                      <a:r>
                        <a:rPr lang="en-US" dirty="0"/>
                        <a:t>0.66</a:t>
                      </a:r>
                    </a:p>
                  </a:txBody>
                  <a:tcPr anchor="ctr"/>
                </a:tc>
                <a:tc>
                  <a:txBody>
                    <a:bodyPr/>
                    <a:lstStyle/>
                    <a:p>
                      <a:pPr algn="l"/>
                      <a:r>
                        <a:rPr lang="en-US" dirty="0"/>
                        <a:t>GS1</a:t>
                      </a:r>
                    </a:p>
                  </a:txBody>
                  <a:tcPr anchor="ctr"/>
                </a:tc>
                <a:tc>
                  <a:txBody>
                    <a:bodyPr/>
                    <a:lstStyle/>
                    <a:p>
                      <a:pPr algn="l"/>
                      <a:r>
                        <a:rPr lang="en-US"/>
                        <a:t>19</a:t>
                      </a:r>
                    </a:p>
                  </a:txBody>
                  <a:tcPr anchor="ctr"/>
                </a:tc>
                <a:tc>
                  <a:txBody>
                    <a:bodyPr/>
                    <a:lstStyle/>
                    <a:p>
                      <a:pPr algn="l"/>
                      <a:r>
                        <a:rPr lang="en-US"/>
                        <a:t>1</a:t>
                      </a:r>
                    </a:p>
                  </a:txBody>
                  <a:tcPr anchor="ctr"/>
                </a:tc>
              </a:tr>
              <a:tr h="370840">
                <a:tc>
                  <a:txBody>
                    <a:bodyPr/>
                    <a:lstStyle/>
                    <a:p>
                      <a:pPr algn="l"/>
                      <a:r>
                        <a:rPr lang="en-US"/>
                        <a:t>2016-04-01</a:t>
                      </a:r>
                    </a:p>
                  </a:txBody>
                  <a:tcPr anchor="ctr"/>
                </a:tc>
                <a:tc>
                  <a:txBody>
                    <a:bodyPr/>
                    <a:lstStyle/>
                    <a:p>
                      <a:pPr algn="r"/>
                      <a:r>
                        <a:rPr lang="en-US"/>
                        <a:t>0.56</a:t>
                      </a:r>
                    </a:p>
                  </a:txBody>
                  <a:tcPr anchor="ctr"/>
                </a:tc>
                <a:tc>
                  <a:txBody>
                    <a:bodyPr/>
                    <a:lstStyle/>
                    <a:p>
                      <a:pPr algn="l"/>
                      <a:r>
                        <a:rPr lang="en-US" dirty="0"/>
                        <a:t>GS1</a:t>
                      </a:r>
                    </a:p>
                  </a:txBody>
                  <a:tcPr anchor="ctr"/>
                </a:tc>
                <a:tc>
                  <a:txBody>
                    <a:bodyPr/>
                    <a:lstStyle/>
                    <a:p>
                      <a:pPr algn="l"/>
                      <a:r>
                        <a:rPr lang="en-US" dirty="0"/>
                        <a:t>19</a:t>
                      </a:r>
                    </a:p>
                  </a:txBody>
                  <a:tcPr anchor="ctr"/>
                </a:tc>
                <a:tc>
                  <a:txBody>
                    <a:bodyPr/>
                    <a:lstStyle/>
                    <a:p>
                      <a:pPr algn="l"/>
                      <a:r>
                        <a:rPr lang="en-US"/>
                        <a:t>1</a:t>
                      </a:r>
                    </a:p>
                  </a:txBody>
                  <a:tcPr anchor="ctr"/>
                </a:tc>
              </a:tr>
              <a:tr h="370840">
                <a:tc>
                  <a:txBody>
                    <a:bodyPr/>
                    <a:lstStyle/>
                    <a:p>
                      <a:pPr algn="l"/>
                      <a:r>
                        <a:rPr lang="en-US"/>
                        <a:t>2016-05-01</a:t>
                      </a:r>
                    </a:p>
                  </a:txBody>
                  <a:tcPr anchor="ctr"/>
                </a:tc>
                <a:tc>
                  <a:txBody>
                    <a:bodyPr/>
                    <a:lstStyle/>
                    <a:p>
                      <a:pPr algn="r"/>
                      <a:r>
                        <a:rPr lang="en-US"/>
                        <a:t>0.59</a:t>
                      </a:r>
                    </a:p>
                  </a:txBody>
                  <a:tcPr anchor="ctr"/>
                </a:tc>
                <a:tc>
                  <a:txBody>
                    <a:bodyPr/>
                    <a:lstStyle/>
                    <a:p>
                      <a:pPr algn="l"/>
                      <a:r>
                        <a:rPr lang="en-US"/>
                        <a:t>GS1</a:t>
                      </a:r>
                    </a:p>
                  </a:txBody>
                  <a:tcPr anchor="ctr"/>
                </a:tc>
                <a:tc>
                  <a:txBody>
                    <a:bodyPr/>
                    <a:lstStyle/>
                    <a:p>
                      <a:pPr algn="l"/>
                      <a:r>
                        <a:rPr lang="en-US" dirty="0"/>
                        <a:t>19</a:t>
                      </a:r>
                    </a:p>
                  </a:txBody>
                  <a:tcPr anchor="ctr"/>
                </a:tc>
                <a:tc>
                  <a:txBody>
                    <a:bodyPr/>
                    <a:lstStyle/>
                    <a:p>
                      <a:pPr algn="l"/>
                      <a:r>
                        <a:rPr lang="en-US" dirty="0"/>
                        <a:t>1</a:t>
                      </a:r>
                    </a:p>
                  </a:txBody>
                  <a:tcPr anchor="ctr"/>
                </a:tc>
              </a:tr>
            </a:tbl>
          </a:graphicData>
        </a:graphic>
      </p:graphicFrame>
    </p:spTree>
    <p:extLst>
      <p:ext uri="{BB962C8B-B14F-4D97-AF65-F5344CB8AC3E}">
        <p14:creationId xmlns:p14="http://schemas.microsoft.com/office/powerpoint/2010/main" val="2624422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2226"/>
          </a:xfrm>
        </p:spPr>
        <p:txBody>
          <a:bodyPr>
            <a:normAutofit fontScale="90000"/>
          </a:bodyPr>
          <a:lstStyle/>
          <a:p>
            <a:r>
              <a:rPr lang="en-US" dirty="0" smtClean="0"/>
              <a:t>Basic Scatterplot</a:t>
            </a:r>
            <a:endParaRPr lang="en-US" dirty="0"/>
          </a:p>
        </p:txBody>
      </p:sp>
      <p:sp>
        <p:nvSpPr>
          <p:cNvPr id="3" name="Content Placeholder 2"/>
          <p:cNvSpPr>
            <a:spLocks noGrp="1"/>
          </p:cNvSpPr>
          <p:nvPr>
            <p:ph idx="1"/>
          </p:nvPr>
        </p:nvSpPr>
        <p:spPr>
          <a:xfrm>
            <a:off x="838200" y="1070920"/>
            <a:ext cx="10515600" cy="5436972"/>
          </a:xfrm>
        </p:spPr>
        <p:txBody>
          <a:bodyPr>
            <a:normAutofit fontScale="92500" lnSpcReduction="10000"/>
          </a:bodyPr>
          <a:lstStyle/>
          <a:p>
            <a:r>
              <a:rPr lang="en-US" dirty="0" smtClean="0"/>
              <a:t>Now that you’ve seen a scatterplot, here’s a list of all the different geometric layers you can make with </a:t>
            </a:r>
            <a:r>
              <a:rPr lang="en-US" dirty="0" err="1" smtClean="0"/>
              <a:t>ggplot</a:t>
            </a:r>
            <a:r>
              <a:rPr lang="en-US" dirty="0" smtClean="0"/>
              <a:t>: http://docs.ggplot2.org/current/</a:t>
            </a:r>
            <a:endParaRPr lang="en-US" dirty="0"/>
          </a:p>
          <a:p>
            <a:r>
              <a:rPr lang="en-US" dirty="0" smtClean="0"/>
              <a:t>If you look at the plot you’ll notice that there are labels for x, y, shape, color, and size</a:t>
            </a:r>
          </a:p>
          <a:p>
            <a:pPr lvl="1"/>
            <a:r>
              <a:rPr lang="en-US" dirty="0" smtClean="0"/>
              <a:t>Each of these labels takes as default the value that we had in the corresponding column of the data frame, we did not have to specify these individually</a:t>
            </a:r>
          </a:p>
          <a:p>
            <a:pPr lvl="1"/>
            <a:r>
              <a:rPr lang="en-US" dirty="0" smtClean="0"/>
              <a:t>If we want to change them, for example, if we want to call the x-axis “Month” instead of “x” we will have to do that manually</a:t>
            </a:r>
          </a:p>
          <a:p>
            <a:r>
              <a:rPr lang="en-US" dirty="0" smtClean="0"/>
              <a:t>To summarize: </a:t>
            </a:r>
            <a:r>
              <a:rPr lang="en-US" dirty="0" err="1" smtClean="0"/>
              <a:t>ggplot</a:t>
            </a:r>
            <a:r>
              <a:rPr lang="en-US" dirty="0" smtClean="0"/>
              <a:t> takes data (supplied by the data = argument), in the form of a </a:t>
            </a:r>
            <a:r>
              <a:rPr lang="en-US" dirty="0" err="1" smtClean="0"/>
              <a:t>data.frame</a:t>
            </a:r>
            <a:r>
              <a:rPr lang="en-US" dirty="0" smtClean="0"/>
              <a:t> and maps it to graphical output using the mapping = </a:t>
            </a:r>
            <a:r>
              <a:rPr lang="en-US" dirty="0" err="1" smtClean="0"/>
              <a:t>aes</a:t>
            </a:r>
            <a:r>
              <a:rPr lang="en-US" dirty="0" smtClean="0"/>
              <a:t>() argument</a:t>
            </a:r>
            <a:r>
              <a:rPr lang="en-US" dirty="0" smtClean="0"/>
              <a:t>.</a:t>
            </a:r>
          </a:p>
          <a:p>
            <a:r>
              <a:rPr lang="en-US" dirty="0" smtClean="0"/>
              <a:t>Remember, you only need to give </a:t>
            </a:r>
            <a:r>
              <a:rPr lang="en-US" dirty="0" err="1" smtClean="0"/>
              <a:t>ggplot</a:t>
            </a:r>
            <a:r>
              <a:rPr lang="en-US" dirty="0" smtClean="0"/>
              <a:t> an X and a Y value in order for it to make a scatterplot, it will fill in the color, size, and shape with defaults if you don’t provide them.</a:t>
            </a:r>
            <a:endParaRPr lang="en-US" dirty="0"/>
          </a:p>
        </p:txBody>
      </p:sp>
    </p:spTree>
    <p:extLst>
      <p:ext uri="{BB962C8B-B14F-4D97-AF65-F5344CB8AC3E}">
        <p14:creationId xmlns:p14="http://schemas.microsoft.com/office/powerpoint/2010/main" val="59035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Overriding </a:t>
            </a:r>
            <a:r>
              <a:rPr lang="en-US" dirty="0" err="1" smtClean="0"/>
              <a:t>ggplot</a:t>
            </a:r>
            <a:r>
              <a:rPr lang="en-US" dirty="0" smtClean="0"/>
              <a:t> arguments</a:t>
            </a:r>
            <a:endParaRPr lang="en-US" dirty="0"/>
          </a:p>
        </p:txBody>
      </p:sp>
      <p:sp>
        <p:nvSpPr>
          <p:cNvPr id="3" name="Content Placeholder 2"/>
          <p:cNvSpPr>
            <a:spLocks noGrp="1"/>
          </p:cNvSpPr>
          <p:nvPr>
            <p:ph idx="1"/>
          </p:nvPr>
        </p:nvSpPr>
        <p:spPr>
          <a:xfrm>
            <a:off x="838200" y="1603203"/>
            <a:ext cx="10515600" cy="4690505"/>
          </a:xfrm>
        </p:spPr>
        <p:txBody>
          <a:bodyPr>
            <a:normAutofit/>
          </a:bodyPr>
          <a:lstStyle/>
          <a:p>
            <a:r>
              <a:rPr lang="en-US" dirty="0" smtClean="0">
                <a:solidFill>
                  <a:srgbClr val="FF0000"/>
                </a:solidFill>
              </a:rPr>
              <a:t>What are the arguments to </a:t>
            </a:r>
            <a:r>
              <a:rPr lang="en-US" dirty="0" err="1" smtClean="0">
                <a:solidFill>
                  <a:srgbClr val="FF0000"/>
                </a:solidFill>
              </a:rPr>
              <a:t>geom_point</a:t>
            </a:r>
            <a:r>
              <a:rPr lang="en-US" dirty="0" smtClean="0">
                <a:solidFill>
                  <a:srgbClr val="FF0000"/>
                </a:solidFill>
              </a:rPr>
              <a:t>()?</a:t>
            </a:r>
          </a:p>
          <a:p>
            <a:pPr lvl="1"/>
            <a:r>
              <a:rPr lang="en-US" dirty="0" smtClean="0"/>
              <a:t>Notice that the first two, mapping and data, are the same as the arguments to </a:t>
            </a:r>
            <a:r>
              <a:rPr lang="en-US" dirty="0" err="1" smtClean="0"/>
              <a:t>ggplot</a:t>
            </a:r>
            <a:r>
              <a:rPr lang="en-US" dirty="0" smtClean="0"/>
              <a:t>() although in reverse order</a:t>
            </a:r>
          </a:p>
          <a:p>
            <a:pPr lvl="2"/>
            <a:r>
              <a:rPr lang="en-US" dirty="0" smtClean="0"/>
              <a:t>Whenever we create a plot using </a:t>
            </a:r>
            <a:r>
              <a:rPr lang="en-US" dirty="0" err="1" smtClean="0"/>
              <a:t>ggplot</a:t>
            </a:r>
            <a:r>
              <a:rPr lang="en-US" dirty="0" smtClean="0"/>
              <a:t>, we assign data and mapping using the </a:t>
            </a:r>
            <a:r>
              <a:rPr lang="en-US" dirty="0" err="1" smtClean="0"/>
              <a:t>ggplot</a:t>
            </a:r>
            <a:r>
              <a:rPr lang="en-US" dirty="0" smtClean="0"/>
              <a:t>() function, however, for each layer by default all of the arguments specified in the </a:t>
            </a:r>
            <a:r>
              <a:rPr lang="en-US" dirty="0" err="1" smtClean="0"/>
              <a:t>ggplot</a:t>
            </a:r>
            <a:r>
              <a:rPr lang="en-US" dirty="0" smtClean="0"/>
              <a:t>() call are passed on</a:t>
            </a:r>
          </a:p>
          <a:p>
            <a:pPr lvl="2"/>
            <a:r>
              <a:rPr lang="en-US" dirty="0" smtClean="0"/>
              <a:t>With each new layer we are also able to either override the argument passed on via the </a:t>
            </a:r>
            <a:r>
              <a:rPr lang="en-US" dirty="0" err="1" smtClean="0"/>
              <a:t>ggplot</a:t>
            </a:r>
            <a:r>
              <a:rPr lang="en-US" dirty="0" smtClean="0"/>
              <a:t>() function, or add to those arguments.</a:t>
            </a:r>
          </a:p>
          <a:p>
            <a:pPr lvl="3"/>
            <a:r>
              <a:rPr lang="en-US" dirty="0" smtClean="0"/>
              <a:t>If we did not specify the color argument in the </a:t>
            </a:r>
            <a:r>
              <a:rPr lang="en-US" dirty="0" err="1" smtClean="0"/>
              <a:t>ggplot</a:t>
            </a:r>
            <a:r>
              <a:rPr lang="en-US" dirty="0" smtClean="0"/>
              <a:t> call we could write the following in the </a:t>
            </a:r>
            <a:r>
              <a:rPr lang="en-US" dirty="0" err="1" smtClean="0"/>
              <a:t>geom_point</a:t>
            </a:r>
            <a:r>
              <a:rPr lang="en-US" dirty="0" smtClean="0"/>
              <a:t>() call:</a:t>
            </a:r>
          </a:p>
          <a:p>
            <a:pPr lvl="3"/>
            <a:r>
              <a:rPr lang="en-US" dirty="0" err="1" smtClean="0"/>
              <a:t>Geom_point</a:t>
            </a:r>
            <a:r>
              <a:rPr lang="en-US" dirty="0" smtClean="0"/>
              <a:t>(</a:t>
            </a:r>
            <a:r>
              <a:rPr lang="en-US" dirty="0" err="1" smtClean="0"/>
              <a:t>aes</a:t>
            </a:r>
            <a:r>
              <a:rPr lang="en-US" dirty="0" smtClean="0"/>
              <a:t>(color = “red”)) - this now specifies the color argument</a:t>
            </a:r>
          </a:p>
          <a:p>
            <a:pPr lvl="1"/>
            <a:r>
              <a:rPr lang="en-US" dirty="0" smtClean="0"/>
              <a:t>Note that just calling the </a:t>
            </a:r>
            <a:r>
              <a:rPr lang="en-US" dirty="0" err="1" smtClean="0"/>
              <a:t>ggplot</a:t>
            </a:r>
            <a:r>
              <a:rPr lang="en-US" dirty="0" smtClean="0"/>
              <a:t>() function does not create a plot, we must call the </a:t>
            </a:r>
            <a:r>
              <a:rPr lang="en-US" dirty="0" err="1" smtClean="0"/>
              <a:t>geom</a:t>
            </a:r>
            <a:r>
              <a:rPr lang="en-US" dirty="0" smtClean="0"/>
              <a:t> corresponding to the type of layer that we want, (line, scatter, boxplot, etc…) in order for anything to be actually plotted.</a:t>
            </a:r>
          </a:p>
        </p:txBody>
      </p:sp>
    </p:spTree>
    <p:extLst>
      <p:ext uri="{BB962C8B-B14F-4D97-AF65-F5344CB8AC3E}">
        <p14:creationId xmlns:p14="http://schemas.microsoft.com/office/powerpoint/2010/main" val="587079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8745"/>
          </a:xfrm>
        </p:spPr>
        <p:txBody>
          <a:bodyPr/>
          <a:lstStyle/>
          <a:p>
            <a:r>
              <a:rPr lang="en-US" dirty="0" smtClean="0"/>
              <a:t>Changing the Shape</a:t>
            </a:r>
            <a:endParaRPr lang="en-US" dirty="0"/>
          </a:p>
        </p:txBody>
      </p:sp>
      <p:sp>
        <p:nvSpPr>
          <p:cNvPr id="3" name="Content Placeholder 2"/>
          <p:cNvSpPr>
            <a:spLocks noGrp="1"/>
          </p:cNvSpPr>
          <p:nvPr>
            <p:ph idx="1"/>
          </p:nvPr>
        </p:nvSpPr>
        <p:spPr>
          <a:xfrm>
            <a:off x="838200" y="1161536"/>
            <a:ext cx="10515600" cy="5560540"/>
          </a:xfrm>
        </p:spPr>
        <p:txBody>
          <a:bodyPr>
            <a:normAutofit/>
          </a:bodyPr>
          <a:lstStyle/>
          <a:p>
            <a:r>
              <a:rPr lang="en-US" dirty="0" smtClean="0"/>
              <a:t>Now let’s make a scatterplot of all the different treasuries for 2016 and change the shape based on the type of treasury in  “variable” column </a:t>
            </a:r>
          </a:p>
          <a:p>
            <a:pPr lvl="1"/>
            <a:r>
              <a:rPr lang="en-US" dirty="0" smtClean="0"/>
              <a:t>Since we want each treasury to be treated as its own group, we must specify the group = argument in </a:t>
            </a:r>
            <a:r>
              <a:rPr lang="en-US" dirty="0" err="1" smtClean="0"/>
              <a:t>aes</a:t>
            </a:r>
            <a:r>
              <a:rPr lang="en-US" dirty="0" smtClean="0"/>
              <a:t>()</a:t>
            </a:r>
          </a:p>
          <a:p>
            <a:pPr lvl="1"/>
            <a:r>
              <a:rPr lang="en-US" dirty="0" err="1" smtClean="0">
                <a:solidFill>
                  <a:srgbClr val="00B050"/>
                </a:solidFill>
              </a:rPr>
              <a:t>Tbill</a:t>
            </a:r>
            <a:r>
              <a:rPr lang="en-US" dirty="0" smtClean="0">
                <a:solidFill>
                  <a:srgbClr val="00B050"/>
                </a:solidFill>
              </a:rPr>
              <a:t> Scatter</a:t>
            </a:r>
          </a:p>
          <a:p>
            <a:pPr lvl="2"/>
            <a:r>
              <a:rPr lang="en-US" dirty="0" smtClean="0">
                <a:solidFill>
                  <a:srgbClr val="00B050"/>
                </a:solidFill>
              </a:rPr>
              <a:t>Note that we use the </a:t>
            </a:r>
            <a:r>
              <a:rPr lang="en-US" dirty="0" err="1" smtClean="0">
                <a:solidFill>
                  <a:srgbClr val="00B050"/>
                </a:solidFill>
              </a:rPr>
              <a:t>aes</a:t>
            </a:r>
            <a:r>
              <a:rPr lang="en-US" dirty="0" smtClean="0">
                <a:solidFill>
                  <a:srgbClr val="00B050"/>
                </a:solidFill>
              </a:rPr>
              <a:t>() function in the </a:t>
            </a:r>
            <a:r>
              <a:rPr lang="en-US" dirty="0" err="1" smtClean="0">
                <a:solidFill>
                  <a:srgbClr val="00B050"/>
                </a:solidFill>
              </a:rPr>
              <a:t>geom_point</a:t>
            </a:r>
            <a:r>
              <a:rPr lang="en-US" dirty="0" smtClean="0">
                <a:solidFill>
                  <a:srgbClr val="00B050"/>
                </a:solidFill>
              </a:rPr>
              <a:t>() call to change the shape or the color respectively</a:t>
            </a:r>
          </a:p>
          <a:p>
            <a:pPr lvl="2"/>
            <a:r>
              <a:rPr lang="en-US" dirty="0" smtClean="0">
                <a:solidFill>
                  <a:srgbClr val="00B050"/>
                </a:solidFill>
              </a:rPr>
              <a:t>Had we used ‘scatter + </a:t>
            </a:r>
            <a:r>
              <a:rPr lang="en-US" dirty="0" err="1" smtClean="0">
                <a:solidFill>
                  <a:srgbClr val="00B050"/>
                </a:solidFill>
              </a:rPr>
              <a:t>geom_point</a:t>
            </a:r>
            <a:r>
              <a:rPr lang="en-US" dirty="0" smtClean="0">
                <a:solidFill>
                  <a:srgbClr val="00B050"/>
                </a:solidFill>
              </a:rPr>
              <a:t>(</a:t>
            </a:r>
            <a:r>
              <a:rPr lang="en-US" dirty="0" err="1" smtClean="0">
                <a:solidFill>
                  <a:srgbClr val="00B050"/>
                </a:solidFill>
              </a:rPr>
              <a:t>aes</a:t>
            </a:r>
            <a:r>
              <a:rPr lang="en-US" dirty="0" smtClean="0">
                <a:solidFill>
                  <a:srgbClr val="00B050"/>
                </a:solidFill>
              </a:rPr>
              <a:t>(color = variable, shape = variable)) both the color and the shape of the point would change for each different bill type shown in the legend</a:t>
            </a:r>
          </a:p>
        </p:txBody>
      </p:sp>
    </p:spTree>
    <p:extLst>
      <p:ext uri="{BB962C8B-B14F-4D97-AF65-F5344CB8AC3E}">
        <p14:creationId xmlns:p14="http://schemas.microsoft.com/office/powerpoint/2010/main" val="491730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Class Exercise 2</a:t>
            </a:r>
            <a:endParaRPr lang="en-US" dirty="0"/>
          </a:p>
        </p:txBody>
      </p:sp>
      <p:sp>
        <p:nvSpPr>
          <p:cNvPr id="3" name="Content Placeholder 2"/>
          <p:cNvSpPr>
            <a:spLocks noGrp="1"/>
          </p:cNvSpPr>
          <p:nvPr>
            <p:ph idx="1"/>
          </p:nvPr>
        </p:nvSpPr>
        <p:spPr/>
        <p:txBody>
          <a:bodyPr/>
          <a:lstStyle/>
          <a:p>
            <a:pPr marL="228600" lvl="1">
              <a:spcBef>
                <a:spcPts val="1000"/>
              </a:spcBef>
            </a:pPr>
            <a:r>
              <a:rPr lang="en-US" dirty="0" smtClean="0">
                <a:solidFill>
                  <a:srgbClr val="FF0000"/>
                </a:solidFill>
              </a:rPr>
              <a:t>Now </a:t>
            </a:r>
            <a:r>
              <a:rPr lang="en-US" dirty="0">
                <a:solidFill>
                  <a:srgbClr val="FF0000"/>
                </a:solidFill>
              </a:rPr>
              <a:t>that you have seen how </a:t>
            </a:r>
            <a:r>
              <a:rPr lang="en-US" dirty="0" err="1">
                <a:solidFill>
                  <a:srgbClr val="FF0000"/>
                </a:solidFill>
              </a:rPr>
              <a:t>ggplots</a:t>
            </a:r>
            <a:r>
              <a:rPr lang="en-US" dirty="0">
                <a:solidFill>
                  <a:srgbClr val="FF0000"/>
                </a:solidFill>
              </a:rPr>
              <a:t> are made and understand some of the basics of how the layering </a:t>
            </a:r>
            <a:r>
              <a:rPr lang="en-US" dirty="0" smtClean="0">
                <a:solidFill>
                  <a:srgbClr val="FF0000"/>
                </a:solidFill>
              </a:rPr>
              <a:t>works: </a:t>
            </a:r>
          </a:p>
          <a:p>
            <a:pPr marL="685800" lvl="2">
              <a:spcBef>
                <a:spcPts val="1000"/>
              </a:spcBef>
            </a:pPr>
            <a:r>
              <a:rPr lang="en-US" dirty="0" smtClean="0">
                <a:solidFill>
                  <a:srgbClr val="FF0000"/>
                </a:solidFill>
              </a:rPr>
              <a:t>use </a:t>
            </a:r>
            <a:r>
              <a:rPr lang="en-US" dirty="0">
                <a:solidFill>
                  <a:srgbClr val="FF0000"/>
                </a:solidFill>
              </a:rPr>
              <a:t>the data frame we have already made for 2016 and create a plot with points for each </a:t>
            </a:r>
            <a:r>
              <a:rPr lang="en-US" dirty="0" smtClean="0">
                <a:solidFill>
                  <a:srgbClr val="FF0000"/>
                </a:solidFill>
              </a:rPr>
              <a:t>observation and with </a:t>
            </a:r>
            <a:r>
              <a:rPr lang="en-US" dirty="0">
                <a:solidFill>
                  <a:srgbClr val="FF0000"/>
                </a:solidFill>
              </a:rPr>
              <a:t>different colors for each point. </a:t>
            </a:r>
            <a:endParaRPr lang="en-US" dirty="0" smtClean="0">
              <a:solidFill>
                <a:srgbClr val="FF0000"/>
              </a:solidFill>
            </a:endParaRPr>
          </a:p>
          <a:p>
            <a:pPr marL="685800" lvl="2">
              <a:spcBef>
                <a:spcPts val="1000"/>
              </a:spcBef>
            </a:pPr>
            <a:r>
              <a:rPr lang="en-US" dirty="0" smtClean="0">
                <a:solidFill>
                  <a:srgbClr val="FF0000"/>
                </a:solidFill>
              </a:rPr>
              <a:t>Additionally</a:t>
            </a:r>
            <a:r>
              <a:rPr lang="en-US" dirty="0">
                <a:solidFill>
                  <a:srgbClr val="FF0000"/>
                </a:solidFill>
              </a:rPr>
              <a:t>, add lines between the points and vary the line type and line color for each treasury bill type. </a:t>
            </a:r>
          </a:p>
          <a:p>
            <a:pPr marL="1143000" lvl="3">
              <a:spcBef>
                <a:spcPts val="1000"/>
              </a:spcBef>
            </a:pPr>
            <a:r>
              <a:rPr lang="en-US" dirty="0" smtClean="0">
                <a:solidFill>
                  <a:srgbClr val="FF0000"/>
                </a:solidFill>
              </a:rPr>
              <a:t>try </a:t>
            </a:r>
            <a:r>
              <a:rPr lang="en-US" dirty="0">
                <a:solidFill>
                  <a:srgbClr val="FF0000"/>
                </a:solidFill>
              </a:rPr>
              <a:t>?</a:t>
            </a:r>
            <a:r>
              <a:rPr lang="en-US" dirty="0" err="1">
                <a:solidFill>
                  <a:srgbClr val="FF0000"/>
                </a:solidFill>
              </a:rPr>
              <a:t>geom_line</a:t>
            </a:r>
            <a:r>
              <a:rPr lang="en-US" dirty="0">
                <a:solidFill>
                  <a:srgbClr val="FF0000"/>
                </a:solidFill>
              </a:rPr>
              <a:t> to look at the arguments for line charts and use the "</a:t>
            </a:r>
            <a:r>
              <a:rPr lang="en-US" dirty="0" err="1">
                <a:solidFill>
                  <a:srgbClr val="FF0000"/>
                </a:solidFill>
              </a:rPr>
              <a:t>linetype</a:t>
            </a:r>
            <a:r>
              <a:rPr lang="en-US" dirty="0">
                <a:solidFill>
                  <a:srgbClr val="FF0000"/>
                </a:solidFill>
              </a:rPr>
              <a:t>" argument for the </a:t>
            </a:r>
            <a:r>
              <a:rPr lang="en-US" dirty="0" err="1">
                <a:solidFill>
                  <a:srgbClr val="FF0000"/>
                </a:solidFill>
              </a:rPr>
              <a:t>aes</a:t>
            </a:r>
            <a:r>
              <a:rPr lang="en-US" dirty="0">
                <a:solidFill>
                  <a:srgbClr val="FF0000"/>
                </a:solidFill>
              </a:rPr>
              <a:t> function in the </a:t>
            </a:r>
            <a:r>
              <a:rPr lang="en-US" dirty="0" err="1">
                <a:solidFill>
                  <a:srgbClr val="FF0000"/>
                </a:solidFill>
              </a:rPr>
              <a:t>geom_line</a:t>
            </a:r>
            <a:r>
              <a:rPr lang="en-US" dirty="0">
                <a:solidFill>
                  <a:srgbClr val="FF0000"/>
                </a:solidFill>
              </a:rPr>
              <a:t> call to control how the </a:t>
            </a:r>
            <a:r>
              <a:rPr lang="en-US" dirty="0" err="1">
                <a:solidFill>
                  <a:srgbClr val="FF0000"/>
                </a:solidFill>
              </a:rPr>
              <a:t>linetype</a:t>
            </a:r>
            <a:r>
              <a:rPr lang="en-US" dirty="0">
                <a:solidFill>
                  <a:srgbClr val="FF0000"/>
                </a:solidFill>
              </a:rPr>
              <a:t> changes. </a:t>
            </a:r>
            <a:endParaRPr lang="en-US" dirty="0" smtClean="0">
              <a:solidFill>
                <a:srgbClr val="FF0000"/>
              </a:solidFill>
            </a:endParaRPr>
          </a:p>
          <a:p>
            <a:pPr marL="1143000" lvl="3">
              <a:spcBef>
                <a:spcPts val="1000"/>
              </a:spcBef>
            </a:pPr>
            <a:r>
              <a:rPr lang="en-US" dirty="0" smtClean="0">
                <a:solidFill>
                  <a:srgbClr val="FF0000"/>
                </a:solidFill>
              </a:rPr>
              <a:t>You </a:t>
            </a:r>
            <a:r>
              <a:rPr lang="en-US" dirty="0">
                <a:solidFill>
                  <a:srgbClr val="FF0000"/>
                </a:solidFill>
              </a:rPr>
              <a:t>will also need to specify "group = variable" in the </a:t>
            </a:r>
            <a:r>
              <a:rPr lang="en-US" dirty="0" err="1">
                <a:solidFill>
                  <a:srgbClr val="FF0000"/>
                </a:solidFill>
              </a:rPr>
              <a:t>aes</a:t>
            </a:r>
            <a:r>
              <a:rPr lang="en-US" dirty="0">
                <a:solidFill>
                  <a:srgbClr val="FF0000"/>
                </a:solidFill>
              </a:rPr>
              <a:t> call of </a:t>
            </a:r>
            <a:r>
              <a:rPr lang="en-US" dirty="0" smtClean="0">
                <a:solidFill>
                  <a:srgbClr val="FF0000"/>
                </a:solidFill>
              </a:rPr>
              <a:t>your </a:t>
            </a:r>
            <a:r>
              <a:rPr lang="en-US" dirty="0" err="1">
                <a:solidFill>
                  <a:srgbClr val="FF0000"/>
                </a:solidFill>
              </a:rPr>
              <a:t>ggplot</a:t>
            </a:r>
            <a:r>
              <a:rPr lang="en-US" dirty="0">
                <a:solidFill>
                  <a:srgbClr val="FF0000"/>
                </a:solidFill>
              </a:rPr>
              <a:t> function. </a:t>
            </a:r>
            <a:endParaRPr lang="en-US" dirty="0" smtClean="0">
              <a:solidFill>
                <a:srgbClr val="FF0000"/>
              </a:solidFill>
            </a:endParaRPr>
          </a:p>
          <a:p>
            <a:pPr marL="685800" lvl="2">
              <a:spcBef>
                <a:spcPts val="1000"/>
              </a:spcBef>
            </a:pPr>
            <a:r>
              <a:rPr lang="en-US" dirty="0" smtClean="0">
                <a:solidFill>
                  <a:srgbClr val="FF0000"/>
                </a:solidFill>
              </a:rPr>
              <a:t>Call </a:t>
            </a:r>
            <a:r>
              <a:rPr lang="en-US" dirty="0">
                <a:solidFill>
                  <a:srgbClr val="FF0000"/>
                </a:solidFill>
              </a:rPr>
              <a:t>your output inClass2.</a:t>
            </a:r>
          </a:p>
          <a:p>
            <a:endParaRPr lang="en-US" dirty="0"/>
          </a:p>
        </p:txBody>
      </p:sp>
    </p:spTree>
    <p:extLst>
      <p:ext uri="{BB962C8B-B14F-4D97-AF65-F5344CB8AC3E}">
        <p14:creationId xmlns:p14="http://schemas.microsoft.com/office/powerpoint/2010/main" val="421643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for Day 2: Scatter plot data</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61530218"/>
              </p:ext>
            </p:extLst>
          </p:nvPr>
        </p:nvGraphicFramePr>
        <p:xfrm>
          <a:off x="3630827" y="2517609"/>
          <a:ext cx="3659659" cy="2225040"/>
        </p:xfrm>
        <a:graphic>
          <a:graphicData uri="http://schemas.openxmlformats.org/drawingml/2006/table">
            <a:tbl>
              <a:tblPr firstRow="1" bandRow="1">
                <a:tableStyleId>{5C22544A-7EE6-4342-B048-85BDC9FD1C3A}</a:tableStyleId>
              </a:tblPr>
              <a:tblGrid>
                <a:gridCol w="1393065"/>
                <a:gridCol w="1129591"/>
                <a:gridCol w="1137003"/>
              </a:tblGrid>
              <a:tr h="370840">
                <a:tc>
                  <a:txBody>
                    <a:bodyPr/>
                    <a:lstStyle/>
                    <a:p>
                      <a:pPr algn="l"/>
                      <a:r>
                        <a:rPr lang="en-US" dirty="0"/>
                        <a:t>DATE</a:t>
                      </a:r>
                    </a:p>
                  </a:txBody>
                  <a:tcPr anchor="ctr"/>
                </a:tc>
                <a:tc>
                  <a:txBody>
                    <a:bodyPr/>
                    <a:lstStyle/>
                    <a:p>
                      <a:pPr algn="l"/>
                      <a:r>
                        <a:rPr lang="en-US"/>
                        <a:t>variable</a:t>
                      </a:r>
                    </a:p>
                  </a:txBody>
                  <a:tcPr anchor="ctr"/>
                </a:tc>
                <a:tc>
                  <a:txBody>
                    <a:bodyPr/>
                    <a:lstStyle/>
                    <a:p>
                      <a:pPr algn="r"/>
                      <a:r>
                        <a:rPr lang="en-US" dirty="0"/>
                        <a:t>value</a:t>
                      </a:r>
                    </a:p>
                  </a:txBody>
                  <a:tcPr anchor="ctr"/>
                </a:tc>
              </a:tr>
              <a:tr h="370840">
                <a:tc>
                  <a:txBody>
                    <a:bodyPr/>
                    <a:lstStyle/>
                    <a:p>
                      <a:pPr algn="l"/>
                      <a:r>
                        <a:rPr lang="en-US" dirty="0"/>
                        <a:t>2016-01-01</a:t>
                      </a:r>
                    </a:p>
                  </a:txBody>
                  <a:tcPr anchor="ctr"/>
                </a:tc>
                <a:tc>
                  <a:txBody>
                    <a:bodyPr/>
                    <a:lstStyle/>
                    <a:p>
                      <a:pPr algn="l"/>
                      <a:r>
                        <a:rPr lang="en-US" dirty="0"/>
                        <a:t>GS1</a:t>
                      </a:r>
                    </a:p>
                  </a:txBody>
                  <a:tcPr anchor="ctr"/>
                </a:tc>
                <a:tc>
                  <a:txBody>
                    <a:bodyPr/>
                    <a:lstStyle/>
                    <a:p>
                      <a:pPr algn="r"/>
                      <a:r>
                        <a:rPr lang="en-US"/>
                        <a:t>0.54</a:t>
                      </a:r>
                    </a:p>
                  </a:txBody>
                  <a:tcPr anchor="ctr"/>
                </a:tc>
              </a:tr>
              <a:tr h="370840">
                <a:tc>
                  <a:txBody>
                    <a:bodyPr/>
                    <a:lstStyle/>
                    <a:p>
                      <a:pPr algn="l"/>
                      <a:r>
                        <a:rPr lang="en-US"/>
                        <a:t>2016-02-01</a:t>
                      </a:r>
                    </a:p>
                  </a:txBody>
                  <a:tcPr anchor="ctr"/>
                </a:tc>
                <a:tc>
                  <a:txBody>
                    <a:bodyPr/>
                    <a:lstStyle/>
                    <a:p>
                      <a:pPr algn="l"/>
                      <a:r>
                        <a:rPr lang="en-US" dirty="0"/>
                        <a:t>GS1</a:t>
                      </a:r>
                    </a:p>
                  </a:txBody>
                  <a:tcPr anchor="ctr"/>
                </a:tc>
                <a:tc>
                  <a:txBody>
                    <a:bodyPr/>
                    <a:lstStyle/>
                    <a:p>
                      <a:pPr algn="r"/>
                      <a:r>
                        <a:rPr lang="en-US" dirty="0"/>
                        <a:t>0.53</a:t>
                      </a:r>
                    </a:p>
                  </a:txBody>
                  <a:tcPr anchor="ctr"/>
                </a:tc>
              </a:tr>
              <a:tr h="370840">
                <a:tc>
                  <a:txBody>
                    <a:bodyPr/>
                    <a:lstStyle/>
                    <a:p>
                      <a:pPr algn="l"/>
                      <a:r>
                        <a:rPr lang="en-US"/>
                        <a:t>2016-03-01</a:t>
                      </a:r>
                    </a:p>
                  </a:txBody>
                  <a:tcPr anchor="ctr"/>
                </a:tc>
                <a:tc>
                  <a:txBody>
                    <a:bodyPr/>
                    <a:lstStyle/>
                    <a:p>
                      <a:pPr algn="l"/>
                      <a:r>
                        <a:rPr lang="en-US" dirty="0"/>
                        <a:t>GS1</a:t>
                      </a:r>
                    </a:p>
                  </a:txBody>
                  <a:tcPr anchor="ctr"/>
                </a:tc>
                <a:tc>
                  <a:txBody>
                    <a:bodyPr/>
                    <a:lstStyle/>
                    <a:p>
                      <a:pPr algn="r"/>
                      <a:r>
                        <a:rPr lang="en-US" dirty="0"/>
                        <a:t>0.66</a:t>
                      </a:r>
                    </a:p>
                  </a:txBody>
                  <a:tcPr anchor="ctr"/>
                </a:tc>
              </a:tr>
              <a:tr h="370840">
                <a:tc>
                  <a:txBody>
                    <a:bodyPr/>
                    <a:lstStyle/>
                    <a:p>
                      <a:pPr algn="l"/>
                      <a:r>
                        <a:rPr lang="en-US"/>
                        <a:t>2016-04-01</a:t>
                      </a:r>
                    </a:p>
                  </a:txBody>
                  <a:tcPr anchor="ctr"/>
                </a:tc>
                <a:tc>
                  <a:txBody>
                    <a:bodyPr/>
                    <a:lstStyle/>
                    <a:p>
                      <a:pPr algn="l"/>
                      <a:r>
                        <a:rPr lang="en-US"/>
                        <a:t>GS1</a:t>
                      </a:r>
                    </a:p>
                  </a:txBody>
                  <a:tcPr anchor="ctr"/>
                </a:tc>
                <a:tc>
                  <a:txBody>
                    <a:bodyPr/>
                    <a:lstStyle/>
                    <a:p>
                      <a:pPr algn="r"/>
                      <a:r>
                        <a:rPr lang="en-US" dirty="0"/>
                        <a:t>0.56</a:t>
                      </a:r>
                    </a:p>
                  </a:txBody>
                  <a:tcPr anchor="ctr"/>
                </a:tc>
              </a:tr>
              <a:tr h="370840">
                <a:tc>
                  <a:txBody>
                    <a:bodyPr/>
                    <a:lstStyle/>
                    <a:p>
                      <a:pPr algn="l"/>
                      <a:r>
                        <a:rPr lang="en-US"/>
                        <a:t>2016-05-01</a:t>
                      </a:r>
                    </a:p>
                  </a:txBody>
                  <a:tcPr anchor="ctr"/>
                </a:tc>
                <a:tc>
                  <a:txBody>
                    <a:bodyPr/>
                    <a:lstStyle/>
                    <a:p>
                      <a:pPr algn="l"/>
                      <a:r>
                        <a:rPr lang="en-US"/>
                        <a:t>GS1</a:t>
                      </a:r>
                    </a:p>
                  </a:txBody>
                  <a:tcPr anchor="ctr"/>
                </a:tc>
                <a:tc>
                  <a:txBody>
                    <a:bodyPr/>
                    <a:lstStyle/>
                    <a:p>
                      <a:pPr algn="r"/>
                      <a:r>
                        <a:rPr lang="en-US" dirty="0"/>
                        <a:t>0.59</a:t>
                      </a:r>
                    </a:p>
                  </a:txBody>
                  <a:tcPr anchor="ctr"/>
                </a:tc>
              </a:tr>
            </a:tbl>
          </a:graphicData>
        </a:graphic>
      </p:graphicFrame>
      <p:sp>
        <p:nvSpPr>
          <p:cNvPr id="9" name="TextBox 8"/>
          <p:cNvSpPr txBox="1"/>
          <p:nvPr/>
        </p:nvSpPr>
        <p:spPr>
          <a:xfrm>
            <a:off x="838200" y="1746428"/>
            <a:ext cx="10859530"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Before we can graph our data, let’s take a look at it’s format</a:t>
            </a:r>
          </a:p>
          <a:p>
            <a:pPr marL="742950" lvl="1" indent="-285750">
              <a:buFont typeface="Arial" panose="020B0604020202020204" pitchFamily="34" charset="0"/>
              <a:buChar char="•"/>
            </a:pPr>
            <a:r>
              <a:rPr lang="en-US" dirty="0" smtClean="0">
                <a:solidFill>
                  <a:srgbClr val="FF0000"/>
                </a:solidFill>
              </a:rPr>
              <a:t>Look at the head of our </a:t>
            </a:r>
            <a:r>
              <a:rPr lang="en-US" dirty="0" err="1" smtClean="0">
                <a:solidFill>
                  <a:srgbClr val="FF0000"/>
                </a:solidFill>
              </a:rPr>
              <a:t>plot.data</a:t>
            </a:r>
            <a:r>
              <a:rPr lang="en-US" dirty="0" smtClean="0">
                <a:solidFill>
                  <a:srgbClr val="FF0000"/>
                </a:solidFill>
              </a:rPr>
              <a:t> data frame</a:t>
            </a:r>
            <a:endParaRPr lang="en-US" dirty="0">
              <a:solidFill>
                <a:srgbClr val="FF0000"/>
              </a:solidFill>
            </a:endParaRPr>
          </a:p>
        </p:txBody>
      </p:sp>
      <p:sp>
        <p:nvSpPr>
          <p:cNvPr id="10" name="TextBox 9"/>
          <p:cNvSpPr txBox="1"/>
          <p:nvPr/>
        </p:nvSpPr>
        <p:spPr>
          <a:xfrm>
            <a:off x="792889" y="4971545"/>
            <a:ext cx="10859530"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This is what </a:t>
            </a:r>
            <a:r>
              <a:rPr lang="en-US" dirty="0" err="1" smtClean="0"/>
              <a:t>ggplot</a:t>
            </a:r>
            <a:r>
              <a:rPr lang="en-US" dirty="0" smtClean="0"/>
              <a:t> first sees when it tries to plot the data, but what does that mean –</a:t>
            </a:r>
          </a:p>
          <a:p>
            <a:pPr marL="285750" indent="-285750">
              <a:buFont typeface="Arial" panose="020B0604020202020204" pitchFamily="34" charset="0"/>
              <a:buChar char="•"/>
            </a:pPr>
            <a:r>
              <a:rPr lang="en-US" dirty="0" smtClean="0">
                <a:solidFill>
                  <a:srgbClr val="FF0000"/>
                </a:solidFill>
              </a:rPr>
              <a:t>What types of columns do we need in a dataset in order to create a scatterplot?</a:t>
            </a:r>
            <a:endParaRPr lang="en-US" dirty="0">
              <a:solidFill>
                <a:srgbClr val="FF0000"/>
              </a:solidFill>
            </a:endParaRPr>
          </a:p>
        </p:txBody>
      </p:sp>
    </p:spTree>
    <p:extLst>
      <p:ext uri="{BB962C8B-B14F-4D97-AF65-F5344CB8AC3E}">
        <p14:creationId xmlns:p14="http://schemas.microsoft.com/office/powerpoint/2010/main" val="1162325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9583"/>
            <a:ext cx="10515600" cy="1325563"/>
          </a:xfrm>
        </p:spPr>
        <p:txBody>
          <a:bodyPr/>
          <a:lstStyle/>
          <a:p>
            <a:r>
              <a:rPr lang="en-US" dirty="0" smtClean="0"/>
              <a:t>How </a:t>
            </a:r>
            <a:r>
              <a:rPr lang="en-US" dirty="0" err="1" smtClean="0"/>
              <a:t>ggplot</a:t>
            </a:r>
            <a:r>
              <a:rPr lang="en-US" dirty="0" smtClean="0"/>
              <a:t> makes a scatterplot</a:t>
            </a:r>
            <a:endParaRPr lang="en-US" dirty="0"/>
          </a:p>
        </p:txBody>
      </p:sp>
      <p:sp>
        <p:nvSpPr>
          <p:cNvPr id="3" name="Content Placeholder 2"/>
          <p:cNvSpPr>
            <a:spLocks noGrp="1"/>
          </p:cNvSpPr>
          <p:nvPr>
            <p:ph idx="1"/>
          </p:nvPr>
        </p:nvSpPr>
        <p:spPr>
          <a:xfrm>
            <a:off x="838200" y="1092196"/>
            <a:ext cx="10515600" cy="4751817"/>
          </a:xfrm>
        </p:spPr>
        <p:txBody>
          <a:bodyPr/>
          <a:lstStyle/>
          <a:p>
            <a:r>
              <a:rPr lang="en-US" dirty="0" smtClean="0"/>
              <a:t>In order to make a scatterplot </a:t>
            </a:r>
            <a:r>
              <a:rPr lang="en-US" dirty="0" err="1" smtClean="0"/>
              <a:t>ggplot</a:t>
            </a:r>
            <a:r>
              <a:rPr lang="en-US" dirty="0" smtClean="0"/>
              <a:t> needs the following five types of information:</a:t>
            </a:r>
          </a:p>
          <a:p>
            <a:pPr lvl="1"/>
            <a:r>
              <a:rPr lang="en-US" dirty="0" smtClean="0"/>
              <a:t>X value</a:t>
            </a:r>
          </a:p>
          <a:p>
            <a:pPr lvl="1"/>
            <a:r>
              <a:rPr lang="en-US" dirty="0" smtClean="0"/>
              <a:t>Y value</a:t>
            </a:r>
          </a:p>
          <a:p>
            <a:pPr lvl="1"/>
            <a:r>
              <a:rPr lang="en-US" dirty="0" smtClean="0"/>
              <a:t>Marker (shape) type</a:t>
            </a:r>
          </a:p>
          <a:p>
            <a:pPr lvl="1"/>
            <a:r>
              <a:rPr lang="en-US" dirty="0" smtClean="0"/>
              <a:t>Color</a:t>
            </a:r>
          </a:p>
          <a:p>
            <a:pPr lvl="1"/>
            <a:r>
              <a:rPr lang="en-US" dirty="0" smtClean="0"/>
              <a:t>Size</a:t>
            </a:r>
          </a:p>
          <a:p>
            <a:r>
              <a:rPr lang="en-US" dirty="0" smtClean="0"/>
              <a:t>So for our dataset </a:t>
            </a:r>
            <a:r>
              <a:rPr lang="en-US" dirty="0" err="1" smtClean="0"/>
              <a:t>ggplot</a:t>
            </a:r>
            <a:r>
              <a:rPr lang="en-US" dirty="0" smtClean="0"/>
              <a:t> needs something like the following:</a:t>
            </a:r>
          </a:p>
        </p:txBody>
      </p:sp>
      <p:graphicFrame>
        <p:nvGraphicFramePr>
          <p:cNvPr id="5" name="Table 4"/>
          <p:cNvGraphicFramePr>
            <a:graphicFrameLocks noGrp="1"/>
          </p:cNvGraphicFramePr>
          <p:nvPr>
            <p:extLst/>
          </p:nvPr>
        </p:nvGraphicFramePr>
        <p:xfrm>
          <a:off x="1908432" y="4434931"/>
          <a:ext cx="8128000" cy="2225040"/>
        </p:xfrm>
        <a:graphic>
          <a:graphicData uri="http://schemas.openxmlformats.org/drawingml/2006/table">
            <a:tbl>
              <a:tblPr firstRow="1" bandRow="1">
                <a:tableStyleId>{5C22544A-7EE6-4342-B048-85BDC9FD1C3A}</a:tableStyleId>
              </a:tblPr>
              <a:tblGrid>
                <a:gridCol w="1625600"/>
                <a:gridCol w="1625600"/>
                <a:gridCol w="1625600"/>
                <a:gridCol w="1625600"/>
                <a:gridCol w="1625600"/>
              </a:tblGrid>
              <a:tr h="370840">
                <a:tc>
                  <a:txBody>
                    <a:bodyPr/>
                    <a:lstStyle/>
                    <a:p>
                      <a:pPr algn="l"/>
                      <a:r>
                        <a:rPr lang="en-US" dirty="0"/>
                        <a:t>x</a:t>
                      </a:r>
                    </a:p>
                  </a:txBody>
                  <a:tcPr anchor="ctr"/>
                </a:tc>
                <a:tc>
                  <a:txBody>
                    <a:bodyPr/>
                    <a:lstStyle/>
                    <a:p>
                      <a:pPr algn="r"/>
                      <a:r>
                        <a:rPr lang="en-US"/>
                        <a:t>y</a:t>
                      </a:r>
                    </a:p>
                  </a:txBody>
                  <a:tcPr anchor="ctr"/>
                </a:tc>
                <a:tc>
                  <a:txBody>
                    <a:bodyPr/>
                    <a:lstStyle/>
                    <a:p>
                      <a:pPr algn="l"/>
                      <a:r>
                        <a:rPr lang="en-US"/>
                        <a:t>color</a:t>
                      </a:r>
                    </a:p>
                  </a:txBody>
                  <a:tcPr anchor="ctr"/>
                </a:tc>
                <a:tc>
                  <a:txBody>
                    <a:bodyPr/>
                    <a:lstStyle/>
                    <a:p>
                      <a:pPr algn="l"/>
                      <a:r>
                        <a:rPr lang="en-US"/>
                        <a:t>shape</a:t>
                      </a:r>
                    </a:p>
                  </a:txBody>
                  <a:tcPr anchor="ctr"/>
                </a:tc>
                <a:tc>
                  <a:txBody>
                    <a:bodyPr/>
                    <a:lstStyle/>
                    <a:p>
                      <a:pPr algn="l"/>
                      <a:r>
                        <a:rPr lang="en-US"/>
                        <a:t>size</a:t>
                      </a:r>
                    </a:p>
                  </a:txBody>
                  <a:tcPr anchor="ctr"/>
                </a:tc>
              </a:tr>
              <a:tr h="370840">
                <a:tc>
                  <a:txBody>
                    <a:bodyPr/>
                    <a:lstStyle/>
                    <a:p>
                      <a:pPr algn="l"/>
                      <a:r>
                        <a:rPr lang="en-US" dirty="0"/>
                        <a:t>2016-01-01</a:t>
                      </a:r>
                    </a:p>
                  </a:txBody>
                  <a:tcPr anchor="ctr"/>
                </a:tc>
                <a:tc>
                  <a:txBody>
                    <a:bodyPr/>
                    <a:lstStyle/>
                    <a:p>
                      <a:pPr algn="r"/>
                      <a:r>
                        <a:rPr lang="en-US"/>
                        <a:t>0.54</a:t>
                      </a:r>
                    </a:p>
                  </a:txBody>
                  <a:tcPr anchor="ctr"/>
                </a:tc>
                <a:tc>
                  <a:txBody>
                    <a:bodyPr/>
                    <a:lstStyle/>
                    <a:p>
                      <a:pPr algn="l"/>
                      <a:r>
                        <a:rPr lang="en-US" dirty="0"/>
                        <a:t>GS1</a:t>
                      </a:r>
                    </a:p>
                  </a:txBody>
                  <a:tcPr anchor="ctr"/>
                </a:tc>
                <a:tc>
                  <a:txBody>
                    <a:bodyPr/>
                    <a:lstStyle/>
                    <a:p>
                      <a:pPr algn="l"/>
                      <a:r>
                        <a:rPr lang="en-US"/>
                        <a:t>19</a:t>
                      </a:r>
                    </a:p>
                  </a:txBody>
                  <a:tcPr anchor="ctr"/>
                </a:tc>
                <a:tc>
                  <a:txBody>
                    <a:bodyPr/>
                    <a:lstStyle/>
                    <a:p>
                      <a:pPr algn="l"/>
                      <a:r>
                        <a:rPr lang="en-US"/>
                        <a:t>1</a:t>
                      </a:r>
                    </a:p>
                  </a:txBody>
                  <a:tcPr anchor="ctr"/>
                </a:tc>
              </a:tr>
              <a:tr h="370840">
                <a:tc>
                  <a:txBody>
                    <a:bodyPr/>
                    <a:lstStyle/>
                    <a:p>
                      <a:pPr algn="l"/>
                      <a:r>
                        <a:rPr lang="en-US" dirty="0"/>
                        <a:t>2016-02-01</a:t>
                      </a:r>
                    </a:p>
                  </a:txBody>
                  <a:tcPr anchor="ctr"/>
                </a:tc>
                <a:tc>
                  <a:txBody>
                    <a:bodyPr/>
                    <a:lstStyle/>
                    <a:p>
                      <a:pPr algn="r"/>
                      <a:r>
                        <a:rPr lang="en-US" dirty="0"/>
                        <a:t>0.53</a:t>
                      </a:r>
                    </a:p>
                  </a:txBody>
                  <a:tcPr anchor="ctr"/>
                </a:tc>
                <a:tc>
                  <a:txBody>
                    <a:bodyPr/>
                    <a:lstStyle/>
                    <a:p>
                      <a:pPr algn="l"/>
                      <a:r>
                        <a:rPr lang="en-US"/>
                        <a:t>GS1</a:t>
                      </a:r>
                    </a:p>
                  </a:txBody>
                  <a:tcPr anchor="ctr"/>
                </a:tc>
                <a:tc>
                  <a:txBody>
                    <a:bodyPr/>
                    <a:lstStyle/>
                    <a:p>
                      <a:pPr algn="l"/>
                      <a:r>
                        <a:rPr lang="en-US"/>
                        <a:t>19</a:t>
                      </a:r>
                    </a:p>
                  </a:txBody>
                  <a:tcPr anchor="ctr"/>
                </a:tc>
                <a:tc>
                  <a:txBody>
                    <a:bodyPr/>
                    <a:lstStyle/>
                    <a:p>
                      <a:pPr algn="l"/>
                      <a:r>
                        <a:rPr lang="en-US"/>
                        <a:t>1</a:t>
                      </a:r>
                    </a:p>
                  </a:txBody>
                  <a:tcPr anchor="ctr"/>
                </a:tc>
              </a:tr>
              <a:tr h="370840">
                <a:tc>
                  <a:txBody>
                    <a:bodyPr/>
                    <a:lstStyle/>
                    <a:p>
                      <a:pPr algn="l"/>
                      <a:r>
                        <a:rPr lang="en-US"/>
                        <a:t>2016-03-01</a:t>
                      </a:r>
                    </a:p>
                  </a:txBody>
                  <a:tcPr anchor="ctr"/>
                </a:tc>
                <a:tc>
                  <a:txBody>
                    <a:bodyPr/>
                    <a:lstStyle/>
                    <a:p>
                      <a:pPr algn="r"/>
                      <a:r>
                        <a:rPr lang="en-US" dirty="0"/>
                        <a:t>0.66</a:t>
                      </a:r>
                    </a:p>
                  </a:txBody>
                  <a:tcPr anchor="ctr"/>
                </a:tc>
                <a:tc>
                  <a:txBody>
                    <a:bodyPr/>
                    <a:lstStyle/>
                    <a:p>
                      <a:pPr algn="l"/>
                      <a:r>
                        <a:rPr lang="en-US" dirty="0"/>
                        <a:t>GS1</a:t>
                      </a:r>
                    </a:p>
                  </a:txBody>
                  <a:tcPr anchor="ctr"/>
                </a:tc>
                <a:tc>
                  <a:txBody>
                    <a:bodyPr/>
                    <a:lstStyle/>
                    <a:p>
                      <a:pPr algn="l"/>
                      <a:r>
                        <a:rPr lang="en-US"/>
                        <a:t>19</a:t>
                      </a:r>
                    </a:p>
                  </a:txBody>
                  <a:tcPr anchor="ctr"/>
                </a:tc>
                <a:tc>
                  <a:txBody>
                    <a:bodyPr/>
                    <a:lstStyle/>
                    <a:p>
                      <a:pPr algn="l"/>
                      <a:r>
                        <a:rPr lang="en-US"/>
                        <a:t>1</a:t>
                      </a:r>
                    </a:p>
                  </a:txBody>
                  <a:tcPr anchor="ctr"/>
                </a:tc>
              </a:tr>
              <a:tr h="370840">
                <a:tc>
                  <a:txBody>
                    <a:bodyPr/>
                    <a:lstStyle/>
                    <a:p>
                      <a:pPr algn="l"/>
                      <a:r>
                        <a:rPr lang="en-US"/>
                        <a:t>2016-04-01</a:t>
                      </a:r>
                    </a:p>
                  </a:txBody>
                  <a:tcPr anchor="ctr"/>
                </a:tc>
                <a:tc>
                  <a:txBody>
                    <a:bodyPr/>
                    <a:lstStyle/>
                    <a:p>
                      <a:pPr algn="r"/>
                      <a:r>
                        <a:rPr lang="en-US"/>
                        <a:t>0.56</a:t>
                      </a:r>
                    </a:p>
                  </a:txBody>
                  <a:tcPr anchor="ctr"/>
                </a:tc>
                <a:tc>
                  <a:txBody>
                    <a:bodyPr/>
                    <a:lstStyle/>
                    <a:p>
                      <a:pPr algn="l"/>
                      <a:r>
                        <a:rPr lang="en-US" dirty="0"/>
                        <a:t>GS1</a:t>
                      </a:r>
                    </a:p>
                  </a:txBody>
                  <a:tcPr anchor="ctr"/>
                </a:tc>
                <a:tc>
                  <a:txBody>
                    <a:bodyPr/>
                    <a:lstStyle/>
                    <a:p>
                      <a:pPr algn="l"/>
                      <a:r>
                        <a:rPr lang="en-US" dirty="0"/>
                        <a:t>19</a:t>
                      </a:r>
                    </a:p>
                  </a:txBody>
                  <a:tcPr anchor="ctr"/>
                </a:tc>
                <a:tc>
                  <a:txBody>
                    <a:bodyPr/>
                    <a:lstStyle/>
                    <a:p>
                      <a:pPr algn="l"/>
                      <a:r>
                        <a:rPr lang="en-US"/>
                        <a:t>1</a:t>
                      </a:r>
                    </a:p>
                  </a:txBody>
                  <a:tcPr anchor="ctr"/>
                </a:tc>
              </a:tr>
              <a:tr h="370840">
                <a:tc>
                  <a:txBody>
                    <a:bodyPr/>
                    <a:lstStyle/>
                    <a:p>
                      <a:pPr algn="l"/>
                      <a:r>
                        <a:rPr lang="en-US"/>
                        <a:t>2016-05-01</a:t>
                      </a:r>
                    </a:p>
                  </a:txBody>
                  <a:tcPr anchor="ctr"/>
                </a:tc>
                <a:tc>
                  <a:txBody>
                    <a:bodyPr/>
                    <a:lstStyle/>
                    <a:p>
                      <a:pPr algn="r"/>
                      <a:r>
                        <a:rPr lang="en-US"/>
                        <a:t>0.59</a:t>
                      </a:r>
                    </a:p>
                  </a:txBody>
                  <a:tcPr anchor="ctr"/>
                </a:tc>
                <a:tc>
                  <a:txBody>
                    <a:bodyPr/>
                    <a:lstStyle/>
                    <a:p>
                      <a:pPr algn="l"/>
                      <a:r>
                        <a:rPr lang="en-US"/>
                        <a:t>GS1</a:t>
                      </a:r>
                    </a:p>
                  </a:txBody>
                  <a:tcPr anchor="ctr"/>
                </a:tc>
                <a:tc>
                  <a:txBody>
                    <a:bodyPr/>
                    <a:lstStyle/>
                    <a:p>
                      <a:pPr algn="l"/>
                      <a:r>
                        <a:rPr lang="en-US" dirty="0"/>
                        <a:t>19</a:t>
                      </a:r>
                    </a:p>
                  </a:txBody>
                  <a:tcPr anchor="ctr"/>
                </a:tc>
                <a:tc>
                  <a:txBody>
                    <a:bodyPr/>
                    <a:lstStyle/>
                    <a:p>
                      <a:pPr algn="l"/>
                      <a:r>
                        <a:rPr lang="en-US" dirty="0"/>
                        <a:t>1</a:t>
                      </a:r>
                    </a:p>
                  </a:txBody>
                  <a:tcPr anchor="ctr"/>
                </a:tc>
              </a:tr>
            </a:tbl>
          </a:graphicData>
        </a:graphic>
      </p:graphicFrame>
    </p:spTree>
    <p:extLst>
      <p:ext uri="{BB962C8B-B14F-4D97-AF65-F5344CB8AC3E}">
        <p14:creationId xmlns:p14="http://schemas.microsoft.com/office/powerpoint/2010/main" val="8964796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11892"/>
            <a:ext cx="10515600" cy="2166551"/>
          </a:xfrm>
        </p:spPr>
        <p:txBody>
          <a:bodyPr>
            <a:normAutofit/>
          </a:bodyPr>
          <a:lstStyle/>
          <a:p>
            <a:r>
              <a:rPr lang="en-US" dirty="0" smtClean="0"/>
              <a:t>That’s almost right:</a:t>
            </a:r>
          </a:p>
          <a:p>
            <a:pPr lvl="1"/>
            <a:r>
              <a:rPr lang="en-US" dirty="0" smtClean="0"/>
              <a:t>“GS1” is not a valid color type, so we would need to change the color from “GS1” to something that R can interpret by either using a hexadecimal color value or a named color that R understands such as “red”</a:t>
            </a:r>
          </a:p>
          <a:p>
            <a:pPr lvl="1"/>
            <a:r>
              <a:rPr lang="en-US" dirty="0" smtClean="0"/>
              <a:t>Here is a table that </a:t>
            </a:r>
            <a:r>
              <a:rPr lang="en-US" dirty="0" err="1" smtClean="0"/>
              <a:t>ggplot</a:t>
            </a:r>
            <a:r>
              <a:rPr lang="en-US" dirty="0" smtClean="0"/>
              <a:t> can graph:</a:t>
            </a:r>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p:txBody>
      </p:sp>
      <p:graphicFrame>
        <p:nvGraphicFramePr>
          <p:cNvPr id="5" name="Table 4"/>
          <p:cNvGraphicFramePr>
            <a:graphicFrameLocks noGrp="1"/>
          </p:cNvGraphicFramePr>
          <p:nvPr>
            <p:extLst/>
          </p:nvPr>
        </p:nvGraphicFramePr>
        <p:xfrm>
          <a:off x="2147330" y="2408422"/>
          <a:ext cx="8128000" cy="2225040"/>
        </p:xfrm>
        <a:graphic>
          <a:graphicData uri="http://schemas.openxmlformats.org/drawingml/2006/table">
            <a:tbl>
              <a:tblPr firstRow="1" bandRow="1">
                <a:tableStyleId>{5C22544A-7EE6-4342-B048-85BDC9FD1C3A}</a:tableStyleId>
              </a:tblPr>
              <a:tblGrid>
                <a:gridCol w="1625600"/>
                <a:gridCol w="1625600"/>
                <a:gridCol w="1625600"/>
                <a:gridCol w="1625600"/>
                <a:gridCol w="1625600"/>
              </a:tblGrid>
              <a:tr h="370840">
                <a:tc>
                  <a:txBody>
                    <a:bodyPr/>
                    <a:lstStyle/>
                    <a:p>
                      <a:pPr algn="l"/>
                      <a:r>
                        <a:rPr lang="en-US" dirty="0"/>
                        <a:t>x</a:t>
                      </a:r>
                    </a:p>
                  </a:txBody>
                  <a:tcPr anchor="ctr"/>
                </a:tc>
                <a:tc>
                  <a:txBody>
                    <a:bodyPr/>
                    <a:lstStyle/>
                    <a:p>
                      <a:pPr algn="r"/>
                      <a:r>
                        <a:rPr lang="en-US"/>
                        <a:t>y</a:t>
                      </a:r>
                    </a:p>
                  </a:txBody>
                  <a:tcPr anchor="ctr"/>
                </a:tc>
                <a:tc>
                  <a:txBody>
                    <a:bodyPr/>
                    <a:lstStyle/>
                    <a:p>
                      <a:pPr algn="l"/>
                      <a:r>
                        <a:rPr lang="en-US"/>
                        <a:t>color</a:t>
                      </a:r>
                    </a:p>
                  </a:txBody>
                  <a:tcPr anchor="ctr"/>
                </a:tc>
                <a:tc>
                  <a:txBody>
                    <a:bodyPr/>
                    <a:lstStyle/>
                    <a:p>
                      <a:pPr algn="l"/>
                      <a:r>
                        <a:rPr lang="en-US"/>
                        <a:t>shape</a:t>
                      </a:r>
                    </a:p>
                  </a:txBody>
                  <a:tcPr anchor="ctr"/>
                </a:tc>
                <a:tc>
                  <a:txBody>
                    <a:bodyPr/>
                    <a:lstStyle/>
                    <a:p>
                      <a:pPr algn="l"/>
                      <a:r>
                        <a:rPr lang="en-US"/>
                        <a:t>size</a:t>
                      </a:r>
                    </a:p>
                  </a:txBody>
                  <a:tcPr anchor="ctr"/>
                </a:tc>
              </a:tr>
              <a:tr h="370840">
                <a:tc>
                  <a:txBody>
                    <a:bodyPr/>
                    <a:lstStyle/>
                    <a:p>
                      <a:pPr algn="l"/>
                      <a:r>
                        <a:rPr lang="en-US" dirty="0"/>
                        <a:t>2016-01-01</a:t>
                      </a:r>
                    </a:p>
                  </a:txBody>
                  <a:tcPr anchor="ctr"/>
                </a:tc>
                <a:tc>
                  <a:txBody>
                    <a:bodyPr/>
                    <a:lstStyle/>
                    <a:p>
                      <a:pPr algn="r"/>
                      <a:r>
                        <a:rPr lang="en-US"/>
                        <a:t>0.54</a:t>
                      </a:r>
                    </a:p>
                  </a:txBody>
                  <a:tcPr anchor="ctr"/>
                </a:tc>
                <a:tc>
                  <a:txBody>
                    <a:bodyPr/>
                    <a:lstStyle/>
                    <a:p>
                      <a:pPr algn="l"/>
                      <a:r>
                        <a:rPr lang="en-US"/>
                        <a:t>#FF6C91</a:t>
                      </a:r>
                    </a:p>
                  </a:txBody>
                  <a:tcPr anchor="ctr"/>
                </a:tc>
                <a:tc>
                  <a:txBody>
                    <a:bodyPr/>
                    <a:lstStyle/>
                    <a:p>
                      <a:pPr algn="l"/>
                      <a:r>
                        <a:rPr lang="en-US"/>
                        <a:t>19</a:t>
                      </a:r>
                    </a:p>
                  </a:txBody>
                  <a:tcPr anchor="ctr"/>
                </a:tc>
                <a:tc>
                  <a:txBody>
                    <a:bodyPr/>
                    <a:lstStyle/>
                    <a:p>
                      <a:pPr algn="l"/>
                      <a:r>
                        <a:rPr lang="en-US"/>
                        <a:t>1</a:t>
                      </a:r>
                    </a:p>
                  </a:txBody>
                  <a:tcPr anchor="ctr"/>
                </a:tc>
              </a:tr>
              <a:tr h="370840">
                <a:tc>
                  <a:txBody>
                    <a:bodyPr/>
                    <a:lstStyle/>
                    <a:p>
                      <a:pPr algn="l"/>
                      <a:r>
                        <a:rPr lang="en-US" dirty="0"/>
                        <a:t>2016-02-01</a:t>
                      </a:r>
                    </a:p>
                  </a:txBody>
                  <a:tcPr anchor="ctr"/>
                </a:tc>
                <a:tc>
                  <a:txBody>
                    <a:bodyPr/>
                    <a:lstStyle/>
                    <a:p>
                      <a:pPr algn="r"/>
                      <a:r>
                        <a:rPr lang="en-US" dirty="0"/>
                        <a:t>0.53</a:t>
                      </a:r>
                    </a:p>
                  </a:txBody>
                  <a:tcPr anchor="ctr"/>
                </a:tc>
                <a:tc>
                  <a:txBody>
                    <a:bodyPr/>
                    <a:lstStyle/>
                    <a:p>
                      <a:pPr algn="l"/>
                      <a:r>
                        <a:rPr lang="en-US"/>
                        <a:t>#FF6C91</a:t>
                      </a:r>
                    </a:p>
                  </a:txBody>
                  <a:tcPr anchor="ctr"/>
                </a:tc>
                <a:tc>
                  <a:txBody>
                    <a:bodyPr/>
                    <a:lstStyle/>
                    <a:p>
                      <a:pPr algn="l"/>
                      <a:r>
                        <a:rPr lang="en-US"/>
                        <a:t>19</a:t>
                      </a:r>
                    </a:p>
                  </a:txBody>
                  <a:tcPr anchor="ctr"/>
                </a:tc>
                <a:tc>
                  <a:txBody>
                    <a:bodyPr/>
                    <a:lstStyle/>
                    <a:p>
                      <a:pPr algn="l"/>
                      <a:r>
                        <a:rPr lang="en-US"/>
                        <a:t>1</a:t>
                      </a:r>
                    </a:p>
                  </a:txBody>
                  <a:tcPr anchor="ctr"/>
                </a:tc>
              </a:tr>
              <a:tr h="370840">
                <a:tc>
                  <a:txBody>
                    <a:bodyPr/>
                    <a:lstStyle/>
                    <a:p>
                      <a:pPr algn="l"/>
                      <a:r>
                        <a:rPr lang="en-US"/>
                        <a:t>2016-03-01</a:t>
                      </a:r>
                    </a:p>
                  </a:txBody>
                  <a:tcPr anchor="ctr"/>
                </a:tc>
                <a:tc>
                  <a:txBody>
                    <a:bodyPr/>
                    <a:lstStyle/>
                    <a:p>
                      <a:pPr algn="r"/>
                      <a:r>
                        <a:rPr lang="en-US" dirty="0"/>
                        <a:t>0.66</a:t>
                      </a:r>
                    </a:p>
                  </a:txBody>
                  <a:tcPr anchor="ctr"/>
                </a:tc>
                <a:tc>
                  <a:txBody>
                    <a:bodyPr/>
                    <a:lstStyle/>
                    <a:p>
                      <a:pPr algn="l"/>
                      <a:r>
                        <a:rPr lang="en-US" dirty="0"/>
                        <a:t>#FF6C91</a:t>
                      </a:r>
                    </a:p>
                  </a:txBody>
                  <a:tcPr anchor="ctr"/>
                </a:tc>
                <a:tc>
                  <a:txBody>
                    <a:bodyPr/>
                    <a:lstStyle/>
                    <a:p>
                      <a:pPr algn="l"/>
                      <a:r>
                        <a:rPr lang="en-US"/>
                        <a:t>19</a:t>
                      </a:r>
                    </a:p>
                  </a:txBody>
                  <a:tcPr anchor="ctr"/>
                </a:tc>
                <a:tc>
                  <a:txBody>
                    <a:bodyPr/>
                    <a:lstStyle/>
                    <a:p>
                      <a:pPr algn="l"/>
                      <a:r>
                        <a:rPr lang="en-US"/>
                        <a:t>1</a:t>
                      </a:r>
                    </a:p>
                  </a:txBody>
                  <a:tcPr anchor="ctr"/>
                </a:tc>
              </a:tr>
              <a:tr h="370840">
                <a:tc>
                  <a:txBody>
                    <a:bodyPr/>
                    <a:lstStyle/>
                    <a:p>
                      <a:pPr algn="l"/>
                      <a:r>
                        <a:rPr lang="en-US"/>
                        <a:t>2016-04-01</a:t>
                      </a:r>
                    </a:p>
                  </a:txBody>
                  <a:tcPr anchor="ctr"/>
                </a:tc>
                <a:tc>
                  <a:txBody>
                    <a:bodyPr/>
                    <a:lstStyle/>
                    <a:p>
                      <a:pPr algn="r"/>
                      <a:r>
                        <a:rPr lang="en-US"/>
                        <a:t>0.56</a:t>
                      </a:r>
                    </a:p>
                  </a:txBody>
                  <a:tcPr anchor="ctr"/>
                </a:tc>
                <a:tc>
                  <a:txBody>
                    <a:bodyPr/>
                    <a:lstStyle/>
                    <a:p>
                      <a:pPr algn="l"/>
                      <a:r>
                        <a:rPr lang="en-US" dirty="0"/>
                        <a:t>#FF6C91</a:t>
                      </a:r>
                    </a:p>
                  </a:txBody>
                  <a:tcPr anchor="ctr"/>
                </a:tc>
                <a:tc>
                  <a:txBody>
                    <a:bodyPr/>
                    <a:lstStyle/>
                    <a:p>
                      <a:pPr algn="l"/>
                      <a:r>
                        <a:rPr lang="en-US"/>
                        <a:t>19</a:t>
                      </a:r>
                    </a:p>
                  </a:txBody>
                  <a:tcPr anchor="ctr"/>
                </a:tc>
                <a:tc>
                  <a:txBody>
                    <a:bodyPr/>
                    <a:lstStyle/>
                    <a:p>
                      <a:pPr algn="l"/>
                      <a:r>
                        <a:rPr lang="en-US"/>
                        <a:t>1</a:t>
                      </a:r>
                    </a:p>
                  </a:txBody>
                  <a:tcPr anchor="ctr"/>
                </a:tc>
              </a:tr>
              <a:tr h="370840">
                <a:tc>
                  <a:txBody>
                    <a:bodyPr/>
                    <a:lstStyle/>
                    <a:p>
                      <a:pPr algn="l"/>
                      <a:r>
                        <a:rPr lang="en-US"/>
                        <a:t>2016-05-01</a:t>
                      </a:r>
                    </a:p>
                  </a:txBody>
                  <a:tcPr anchor="ctr"/>
                </a:tc>
                <a:tc>
                  <a:txBody>
                    <a:bodyPr/>
                    <a:lstStyle/>
                    <a:p>
                      <a:pPr algn="r"/>
                      <a:r>
                        <a:rPr lang="en-US"/>
                        <a:t>0.59</a:t>
                      </a:r>
                    </a:p>
                  </a:txBody>
                  <a:tcPr anchor="ctr"/>
                </a:tc>
                <a:tc>
                  <a:txBody>
                    <a:bodyPr/>
                    <a:lstStyle/>
                    <a:p>
                      <a:pPr algn="l"/>
                      <a:r>
                        <a:rPr lang="en-US"/>
                        <a:t>#FF6C91</a:t>
                      </a:r>
                    </a:p>
                  </a:txBody>
                  <a:tcPr anchor="ctr"/>
                </a:tc>
                <a:tc>
                  <a:txBody>
                    <a:bodyPr/>
                    <a:lstStyle/>
                    <a:p>
                      <a:pPr algn="l"/>
                      <a:r>
                        <a:rPr lang="en-US" dirty="0"/>
                        <a:t>19</a:t>
                      </a:r>
                    </a:p>
                  </a:txBody>
                  <a:tcPr anchor="ctr"/>
                </a:tc>
                <a:tc>
                  <a:txBody>
                    <a:bodyPr/>
                    <a:lstStyle/>
                    <a:p>
                      <a:pPr algn="l"/>
                      <a:r>
                        <a:rPr lang="en-US" dirty="0"/>
                        <a:t>1</a:t>
                      </a:r>
                    </a:p>
                  </a:txBody>
                  <a:tcPr anchor="ctr"/>
                </a:tc>
              </a:tr>
            </a:tbl>
          </a:graphicData>
        </a:graphic>
      </p:graphicFrame>
      <p:sp>
        <p:nvSpPr>
          <p:cNvPr id="6" name="TextBox 5"/>
          <p:cNvSpPr txBox="1"/>
          <p:nvPr/>
        </p:nvSpPr>
        <p:spPr>
          <a:xfrm>
            <a:off x="708454" y="4736757"/>
            <a:ext cx="10832757" cy="2031325"/>
          </a:xfrm>
          <a:prstGeom prst="rect">
            <a:avLst/>
          </a:prstGeom>
          <a:noFill/>
        </p:spPr>
        <p:txBody>
          <a:bodyPr wrap="square" rtlCol="0">
            <a:spAutoFit/>
          </a:bodyPr>
          <a:lstStyle/>
          <a:p>
            <a:pPr marL="742950" lvl="1" indent="-285750">
              <a:buFont typeface="Arial" panose="020B0604020202020204" pitchFamily="34" charset="0"/>
              <a:buChar char="•"/>
            </a:pPr>
            <a:r>
              <a:rPr lang="en-US" dirty="0" smtClean="0"/>
              <a:t>The good news is that you never have to specify hexadecimal colors, </a:t>
            </a:r>
            <a:r>
              <a:rPr lang="en-US" dirty="0" err="1" smtClean="0"/>
              <a:t>ggplot</a:t>
            </a:r>
            <a:r>
              <a:rPr lang="en-US" dirty="0" smtClean="0"/>
              <a:t> is smart enough to use the default values when it sees a color it doesn’t understand, or you can change the colors manually using the English color names with the scale command which we will discuss later</a:t>
            </a:r>
          </a:p>
          <a:p>
            <a:endParaRPr lang="en-US" dirty="0" smtClean="0"/>
          </a:p>
          <a:p>
            <a:pPr marL="285750" indent="-285750">
              <a:buFont typeface="Arial" panose="020B0604020202020204" pitchFamily="34" charset="0"/>
              <a:buChar char="•"/>
            </a:pPr>
            <a:r>
              <a:rPr lang="en-US" dirty="0" smtClean="0"/>
              <a:t>Now that we have color names that </a:t>
            </a:r>
            <a:r>
              <a:rPr lang="en-US" dirty="0" err="1" smtClean="0"/>
              <a:t>ggplot</a:t>
            </a:r>
            <a:r>
              <a:rPr lang="en-US" dirty="0" smtClean="0"/>
              <a:t> understands, let’s make our basic scatter plot:</a:t>
            </a:r>
          </a:p>
          <a:p>
            <a:pPr marL="742950" lvl="1" indent="-285750">
              <a:buFont typeface="Arial" panose="020B0604020202020204" pitchFamily="34" charset="0"/>
              <a:buChar char="•"/>
            </a:pPr>
            <a:r>
              <a:rPr lang="en-US" dirty="0" smtClean="0">
                <a:solidFill>
                  <a:srgbClr val="00B050"/>
                </a:solidFill>
              </a:rPr>
              <a:t>Basic </a:t>
            </a:r>
            <a:r>
              <a:rPr lang="en-US" dirty="0" err="1" smtClean="0">
                <a:solidFill>
                  <a:srgbClr val="00B050"/>
                </a:solidFill>
              </a:rPr>
              <a:t>gg</a:t>
            </a:r>
            <a:r>
              <a:rPr lang="en-US" dirty="0" smtClean="0">
                <a:solidFill>
                  <a:srgbClr val="00B050"/>
                </a:solidFill>
              </a:rPr>
              <a:t> scatter</a:t>
            </a:r>
          </a:p>
          <a:p>
            <a:endParaRPr lang="en-US" dirty="0"/>
          </a:p>
        </p:txBody>
      </p:sp>
    </p:spTree>
    <p:extLst>
      <p:ext uri="{BB962C8B-B14F-4D97-AF65-F5344CB8AC3E}">
        <p14:creationId xmlns:p14="http://schemas.microsoft.com/office/powerpoint/2010/main" val="40244045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Scales</a:t>
            </a:r>
            <a:endParaRPr lang="en-US" dirty="0"/>
          </a:p>
        </p:txBody>
      </p:sp>
      <p:sp>
        <p:nvSpPr>
          <p:cNvPr id="3" name="Content Placeholder 2"/>
          <p:cNvSpPr>
            <a:spLocks noGrp="1"/>
          </p:cNvSpPr>
          <p:nvPr>
            <p:ph idx="1"/>
          </p:nvPr>
        </p:nvSpPr>
        <p:spPr>
          <a:xfrm>
            <a:off x="838200" y="1356068"/>
            <a:ext cx="10515600" cy="4879975"/>
          </a:xfrm>
        </p:spPr>
        <p:txBody>
          <a:bodyPr>
            <a:normAutofit lnSpcReduction="10000"/>
          </a:bodyPr>
          <a:lstStyle/>
          <a:p>
            <a:r>
              <a:rPr lang="en-US" dirty="0" smtClean="0"/>
              <a:t>Scales allow us to control how our </a:t>
            </a:r>
            <a:r>
              <a:rPr lang="en-US" dirty="0" err="1" smtClean="0"/>
              <a:t>ggplot</a:t>
            </a:r>
            <a:r>
              <a:rPr lang="en-US" dirty="0" smtClean="0"/>
              <a:t> object looks.</a:t>
            </a:r>
          </a:p>
          <a:p>
            <a:pPr lvl="1"/>
            <a:r>
              <a:rPr lang="en-US" dirty="0" smtClean="0"/>
              <a:t>We can change axis and legend titles, the colors and shapes of objects etc.</a:t>
            </a:r>
          </a:p>
          <a:p>
            <a:r>
              <a:rPr lang="en-US" dirty="0" smtClean="0"/>
              <a:t>At a basic level, scales take data and turn it into something that can be visually perceived.</a:t>
            </a:r>
          </a:p>
          <a:p>
            <a:r>
              <a:rPr lang="en-US" dirty="0" smtClean="0"/>
              <a:t>Scales are controlled by a family of functions that beginning with “scale_”</a:t>
            </a:r>
          </a:p>
          <a:p>
            <a:pPr lvl="1"/>
            <a:r>
              <a:rPr lang="en-US" dirty="0" smtClean="0"/>
              <a:t>To control the color scale we would use:</a:t>
            </a:r>
          </a:p>
          <a:p>
            <a:pPr lvl="2"/>
            <a:r>
              <a:rPr lang="en-US" dirty="0" err="1" smtClean="0"/>
              <a:t>Scale_color_discrete</a:t>
            </a:r>
            <a:r>
              <a:rPr lang="en-US" dirty="0" smtClean="0"/>
              <a:t> (for discrete variables)</a:t>
            </a:r>
          </a:p>
          <a:p>
            <a:pPr lvl="2"/>
            <a:r>
              <a:rPr lang="en-US" dirty="0" err="1" smtClean="0"/>
              <a:t>Scale_color_continuous</a:t>
            </a:r>
            <a:r>
              <a:rPr lang="en-US" dirty="0" smtClean="0"/>
              <a:t> (for continuous variables)</a:t>
            </a:r>
          </a:p>
          <a:p>
            <a:pPr lvl="2"/>
            <a:r>
              <a:rPr lang="en-US" dirty="0" err="1" smtClean="0"/>
              <a:t>scale_color_manual</a:t>
            </a:r>
            <a:endParaRPr lang="en-US" dirty="0" smtClean="0"/>
          </a:p>
          <a:p>
            <a:pPr lvl="2"/>
            <a:r>
              <a:rPr lang="en-US" dirty="0" smtClean="0"/>
              <a:t>Etc…</a:t>
            </a:r>
          </a:p>
          <a:p>
            <a:pPr lvl="1"/>
            <a:r>
              <a:rPr lang="en-US" dirty="0" smtClean="0"/>
              <a:t>Other scales follow the same pattern – i.e. (</a:t>
            </a:r>
            <a:r>
              <a:rPr lang="en-US" dirty="0" err="1" smtClean="0"/>
              <a:t>scale_x_continuous</a:t>
            </a:r>
            <a:r>
              <a:rPr lang="en-US" dirty="0" smtClean="0"/>
              <a:t>)</a:t>
            </a:r>
          </a:p>
          <a:p>
            <a:r>
              <a:rPr lang="en-US" dirty="0" smtClean="0">
                <a:solidFill>
                  <a:srgbClr val="FF0000"/>
                </a:solidFill>
              </a:rPr>
              <a:t>What are the arguments to </a:t>
            </a:r>
            <a:r>
              <a:rPr lang="en-US" dirty="0" err="1" smtClean="0">
                <a:solidFill>
                  <a:srgbClr val="FF0000"/>
                </a:solidFill>
              </a:rPr>
              <a:t>scale_color_manual</a:t>
            </a:r>
            <a:r>
              <a:rPr lang="en-US" dirty="0" smtClean="0">
                <a:solidFill>
                  <a:srgbClr val="FF0000"/>
                </a:solidFill>
              </a:rPr>
              <a:t>?</a:t>
            </a:r>
          </a:p>
        </p:txBody>
      </p:sp>
    </p:spTree>
    <p:extLst>
      <p:ext uri="{BB962C8B-B14F-4D97-AF65-F5344CB8AC3E}">
        <p14:creationId xmlns:p14="http://schemas.microsoft.com/office/powerpoint/2010/main" val="36014249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Labelling your Axes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1811" y="1690688"/>
            <a:ext cx="7497076" cy="2425163"/>
          </a:xfrm>
        </p:spPr>
      </p:pic>
      <p:sp>
        <p:nvSpPr>
          <p:cNvPr id="5" name="TextBox 4"/>
          <p:cNvSpPr txBox="1"/>
          <p:nvPr/>
        </p:nvSpPr>
        <p:spPr>
          <a:xfrm>
            <a:off x="838200" y="4283676"/>
            <a:ext cx="10785389"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first argument to a scale_ function is “name =,” this allows you to specify a text string for the title of your legend or axis</a:t>
            </a:r>
          </a:p>
          <a:p>
            <a:pPr marL="742950" lvl="1" indent="-285750">
              <a:buFont typeface="Arial" panose="020B0604020202020204" pitchFamily="34" charset="0"/>
              <a:buChar char="•"/>
            </a:pPr>
            <a:r>
              <a:rPr lang="en-US" dirty="0" smtClean="0"/>
              <a:t>Always be sure to label your axes and legends so that readers can understand what they are looking at</a:t>
            </a:r>
          </a:p>
          <a:p>
            <a:pPr marL="285750" indent="-285750">
              <a:buFont typeface="Arial" panose="020B0604020202020204" pitchFamily="34" charset="0"/>
              <a:buChar char="•"/>
            </a:pPr>
            <a:r>
              <a:rPr lang="en-US" dirty="0" smtClean="0"/>
              <a:t>Another option is to use the labs() function</a:t>
            </a:r>
          </a:p>
          <a:p>
            <a:pPr marL="742950" lvl="1" indent="-285750">
              <a:buFont typeface="Arial" panose="020B0604020202020204" pitchFamily="34" charset="0"/>
              <a:buChar char="•"/>
            </a:pPr>
            <a:r>
              <a:rPr lang="en-US" dirty="0" smtClean="0"/>
              <a:t>This function takes axis or legend types and assigns them the name of the string you supply.</a:t>
            </a:r>
          </a:p>
          <a:p>
            <a:pPr marL="742950" lvl="1" indent="-285750">
              <a:buFont typeface="Arial" panose="020B0604020202020204" pitchFamily="34" charset="0"/>
              <a:buChar char="•"/>
            </a:pPr>
            <a:r>
              <a:rPr lang="en-US" dirty="0" smtClean="0"/>
              <a:t>For example if you add the following to your plot: labs(x = “month”, color = “Bond Type”) then your plot will have an x-axis labeled “month” and a color legend labelled “Bond Type”</a:t>
            </a:r>
            <a:endParaRPr lang="en-US" dirty="0"/>
          </a:p>
        </p:txBody>
      </p:sp>
    </p:spTree>
    <p:extLst>
      <p:ext uri="{BB962C8B-B14F-4D97-AF65-F5344CB8AC3E}">
        <p14:creationId xmlns:p14="http://schemas.microsoft.com/office/powerpoint/2010/main" val="1253945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Logistics</a:t>
            </a:r>
            <a:endParaRPr lang="en-US" dirty="0"/>
          </a:p>
        </p:txBody>
      </p:sp>
      <p:sp>
        <p:nvSpPr>
          <p:cNvPr id="3" name="Content Placeholder 2"/>
          <p:cNvSpPr>
            <a:spLocks noGrp="1"/>
          </p:cNvSpPr>
          <p:nvPr>
            <p:ph idx="1"/>
          </p:nvPr>
        </p:nvSpPr>
        <p:spPr/>
        <p:txBody>
          <a:bodyPr>
            <a:normAutofit lnSpcReduction="10000"/>
          </a:bodyPr>
          <a:lstStyle/>
          <a:p>
            <a:r>
              <a:rPr lang="en-US" dirty="0" smtClean="0"/>
              <a:t>Before we begin the lecture students should be sure to download the following from the </a:t>
            </a:r>
            <a:r>
              <a:rPr lang="en-US" dirty="0" err="1" smtClean="0"/>
              <a:t>github</a:t>
            </a:r>
            <a:r>
              <a:rPr lang="en-US" dirty="0" smtClean="0"/>
              <a:t>:</a:t>
            </a:r>
          </a:p>
          <a:p>
            <a:pPr lvl="1"/>
            <a:r>
              <a:rPr lang="en-US" dirty="0" smtClean="0"/>
              <a:t>Ggplot2_lecture.pdf – detailed notes on the ggplot2 package</a:t>
            </a:r>
          </a:p>
          <a:p>
            <a:pPr lvl="1"/>
            <a:r>
              <a:rPr lang="en-US" dirty="0" smtClean="0"/>
              <a:t>Treasuries.csv file</a:t>
            </a:r>
          </a:p>
          <a:p>
            <a:pPr lvl="1"/>
            <a:r>
              <a:rPr lang="en-US" dirty="0" smtClean="0"/>
              <a:t>Ggplot2_lecture_student.R </a:t>
            </a:r>
          </a:p>
          <a:p>
            <a:pPr lvl="1"/>
            <a:r>
              <a:rPr lang="en-US" dirty="0" smtClean="0"/>
              <a:t>Ggplot2_lecture.pptx – this file</a:t>
            </a:r>
          </a:p>
          <a:p>
            <a:pPr lvl="1"/>
            <a:endParaRPr lang="en-US" dirty="0"/>
          </a:p>
          <a:p>
            <a:r>
              <a:rPr lang="en-US" dirty="0" smtClean="0"/>
              <a:t>Be sure that you have downloaded the data and read it into R as a </a:t>
            </a:r>
            <a:r>
              <a:rPr lang="en-US" dirty="0" err="1" smtClean="0"/>
              <a:t>data.frame</a:t>
            </a:r>
            <a:r>
              <a:rPr lang="en-US" dirty="0" smtClean="0"/>
              <a:t> called “treasuries”</a:t>
            </a:r>
          </a:p>
          <a:p>
            <a:r>
              <a:rPr lang="en-US" dirty="0" smtClean="0"/>
              <a:t>You should also be sure that the “</a:t>
            </a:r>
            <a:r>
              <a:rPr lang="en-US" dirty="0" err="1" smtClean="0"/>
              <a:t>tidyverse</a:t>
            </a:r>
            <a:r>
              <a:rPr lang="en-US" dirty="0" smtClean="0"/>
              <a:t>” and “reshape2” packages are </a:t>
            </a:r>
            <a:r>
              <a:rPr lang="en-US" dirty="0" smtClean="0"/>
              <a:t>installed on your computer</a:t>
            </a:r>
            <a:endParaRPr lang="en-US" dirty="0"/>
          </a:p>
        </p:txBody>
      </p:sp>
    </p:spTree>
    <p:extLst>
      <p:ext uri="{BB962C8B-B14F-4D97-AF65-F5344CB8AC3E}">
        <p14:creationId xmlns:p14="http://schemas.microsoft.com/office/powerpoint/2010/main" val="35678938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5655"/>
            <a:ext cx="10515600" cy="722270"/>
          </a:xfrm>
        </p:spPr>
        <p:txBody>
          <a:bodyPr/>
          <a:lstStyle/>
          <a:p>
            <a:r>
              <a:rPr lang="en-US" dirty="0" smtClean="0"/>
              <a:t>Continuous Scales</a:t>
            </a:r>
            <a:endParaRPr lang="en-US" dirty="0"/>
          </a:p>
        </p:txBody>
      </p:sp>
      <p:sp>
        <p:nvSpPr>
          <p:cNvPr id="3" name="Content Placeholder 2"/>
          <p:cNvSpPr>
            <a:spLocks noGrp="1"/>
          </p:cNvSpPr>
          <p:nvPr>
            <p:ph idx="1"/>
          </p:nvPr>
        </p:nvSpPr>
        <p:spPr>
          <a:xfrm>
            <a:off x="838200" y="897925"/>
            <a:ext cx="10515600" cy="5279038"/>
          </a:xfrm>
        </p:spPr>
        <p:txBody>
          <a:bodyPr>
            <a:normAutofit fontScale="92500" lnSpcReduction="10000"/>
          </a:bodyPr>
          <a:lstStyle/>
          <a:p>
            <a:r>
              <a:rPr lang="en-US" dirty="0" smtClean="0"/>
              <a:t>The </a:t>
            </a:r>
            <a:r>
              <a:rPr lang="en-US" dirty="0" err="1" smtClean="0"/>
              <a:t>scale_x_continuous</a:t>
            </a:r>
            <a:r>
              <a:rPr lang="en-US" dirty="0" smtClean="0"/>
              <a:t> and </a:t>
            </a:r>
            <a:r>
              <a:rPr lang="en-US" dirty="0" err="1" smtClean="0"/>
              <a:t>scale_y_continuous</a:t>
            </a:r>
            <a:r>
              <a:rPr lang="en-US" dirty="0" smtClean="0"/>
              <a:t> are the most common types of scale used for the x and y axes</a:t>
            </a:r>
          </a:p>
          <a:p>
            <a:pPr lvl="1"/>
            <a:r>
              <a:rPr lang="en-US" dirty="0" smtClean="0"/>
              <a:t>These scale types are for when each variable is of continuous data (e.g. numbers)</a:t>
            </a:r>
          </a:p>
          <a:p>
            <a:pPr lvl="1"/>
            <a:r>
              <a:rPr lang="en-US" dirty="0" smtClean="0"/>
              <a:t>You will want to use the </a:t>
            </a:r>
            <a:r>
              <a:rPr lang="en-US" dirty="0" err="1" smtClean="0"/>
              <a:t>scale_x_date</a:t>
            </a:r>
            <a:r>
              <a:rPr lang="en-US" dirty="0" smtClean="0"/>
              <a:t> function for this course and for your project if you are using time series data.</a:t>
            </a:r>
          </a:p>
          <a:p>
            <a:pPr lvl="1"/>
            <a:r>
              <a:rPr lang="en-US" dirty="0" smtClean="0">
                <a:solidFill>
                  <a:srgbClr val="FF0000"/>
                </a:solidFill>
              </a:rPr>
              <a:t>Let’s take a look at the </a:t>
            </a:r>
            <a:r>
              <a:rPr lang="en-US" dirty="0" err="1" smtClean="0">
                <a:solidFill>
                  <a:srgbClr val="FF0000"/>
                </a:solidFill>
              </a:rPr>
              <a:t>scale_x</a:t>
            </a:r>
            <a:r>
              <a:rPr lang="en-US" dirty="0" smtClean="0">
                <a:solidFill>
                  <a:srgbClr val="FF0000"/>
                </a:solidFill>
              </a:rPr>
              <a:t>_ documentation: what are the arguments to </a:t>
            </a:r>
            <a:r>
              <a:rPr lang="en-US" dirty="0" err="1" smtClean="0">
                <a:solidFill>
                  <a:srgbClr val="FF0000"/>
                </a:solidFill>
              </a:rPr>
              <a:t>scale_x_continuous</a:t>
            </a:r>
            <a:r>
              <a:rPr lang="en-US" dirty="0" smtClean="0">
                <a:solidFill>
                  <a:srgbClr val="FF0000"/>
                </a:solidFill>
              </a:rPr>
              <a:t>()?</a:t>
            </a:r>
          </a:p>
          <a:p>
            <a:pPr lvl="1"/>
            <a:r>
              <a:rPr lang="en-US" dirty="0" smtClean="0"/>
              <a:t>Let’s go through the arguments:</a:t>
            </a:r>
          </a:p>
          <a:p>
            <a:pPr lvl="2"/>
            <a:r>
              <a:rPr lang="en-US" dirty="0" smtClean="0"/>
              <a:t>“name” – character string of what you want the axis to be labelled</a:t>
            </a:r>
          </a:p>
          <a:p>
            <a:pPr lvl="2"/>
            <a:r>
              <a:rPr lang="en-US" dirty="0" smtClean="0"/>
              <a:t>“breaks” – controls where the main tick marks come through on the axis</a:t>
            </a:r>
          </a:p>
          <a:p>
            <a:pPr lvl="2"/>
            <a:r>
              <a:rPr lang="en-US" dirty="0" smtClean="0"/>
              <a:t>“</a:t>
            </a:r>
            <a:r>
              <a:rPr lang="en-US" dirty="0" err="1" smtClean="0"/>
              <a:t>minor_breaks</a:t>
            </a:r>
            <a:r>
              <a:rPr lang="en-US" dirty="0" smtClean="0"/>
              <a:t>” – controls where the secondary tick marks appear</a:t>
            </a:r>
          </a:p>
          <a:p>
            <a:pPr lvl="2"/>
            <a:r>
              <a:rPr lang="en-US" dirty="0" smtClean="0"/>
              <a:t>“labels” – vector the same length as breaks argument which controls what label will appear at each tick mark</a:t>
            </a:r>
          </a:p>
          <a:p>
            <a:pPr lvl="2"/>
            <a:r>
              <a:rPr lang="en-US" dirty="0" smtClean="0"/>
              <a:t>“limits” – set the minimum and maximum value for the scale (this will limit the data that gets plotted</a:t>
            </a:r>
          </a:p>
          <a:p>
            <a:pPr lvl="3"/>
            <a:r>
              <a:rPr lang="en-US" dirty="0" smtClean="0"/>
              <a:t>Takes a vector of length two c(min, max) or NA which will use the default</a:t>
            </a:r>
          </a:p>
        </p:txBody>
      </p:sp>
    </p:spTree>
    <p:extLst>
      <p:ext uri="{BB962C8B-B14F-4D97-AF65-F5344CB8AC3E}">
        <p14:creationId xmlns:p14="http://schemas.microsoft.com/office/powerpoint/2010/main" val="36420072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53081"/>
            <a:ext cx="10515600" cy="5723882"/>
          </a:xfrm>
        </p:spPr>
        <p:txBody>
          <a:bodyPr>
            <a:normAutofit lnSpcReduction="10000"/>
          </a:bodyPr>
          <a:lstStyle/>
          <a:p>
            <a:r>
              <a:rPr lang="en-US" dirty="0" smtClean="0">
                <a:solidFill>
                  <a:srgbClr val="FF0000"/>
                </a:solidFill>
              </a:rPr>
              <a:t>Take a look at the following scales:</a:t>
            </a:r>
          </a:p>
          <a:p>
            <a:pPr lvl="1"/>
            <a:r>
              <a:rPr lang="en-US" dirty="0" err="1" smtClean="0">
                <a:solidFill>
                  <a:srgbClr val="FF0000"/>
                </a:solidFill>
              </a:rPr>
              <a:t>Scale_x_date</a:t>
            </a:r>
            <a:endParaRPr lang="en-US" dirty="0" smtClean="0">
              <a:solidFill>
                <a:srgbClr val="FF0000"/>
              </a:solidFill>
            </a:endParaRPr>
          </a:p>
          <a:p>
            <a:pPr lvl="1"/>
            <a:r>
              <a:rPr lang="en-US" dirty="0" err="1" smtClean="0">
                <a:solidFill>
                  <a:srgbClr val="FF0000"/>
                </a:solidFill>
              </a:rPr>
              <a:t>Discrete_scale</a:t>
            </a:r>
            <a:endParaRPr lang="en-US" dirty="0" smtClean="0">
              <a:solidFill>
                <a:srgbClr val="FF0000"/>
              </a:solidFill>
            </a:endParaRPr>
          </a:p>
          <a:p>
            <a:pPr lvl="1"/>
            <a:r>
              <a:rPr lang="en-US" dirty="0" err="1" smtClean="0">
                <a:solidFill>
                  <a:srgbClr val="FF0000"/>
                </a:solidFill>
              </a:rPr>
              <a:t>Scale_x_reverse</a:t>
            </a:r>
            <a:endParaRPr lang="en-US" dirty="0" smtClean="0">
              <a:solidFill>
                <a:srgbClr val="FF0000"/>
              </a:solidFill>
            </a:endParaRPr>
          </a:p>
          <a:p>
            <a:r>
              <a:rPr lang="en-US" dirty="0" err="1" smtClean="0">
                <a:solidFill>
                  <a:srgbClr val="00B050"/>
                </a:solidFill>
              </a:rPr>
              <a:t>Scale_y_continuous</a:t>
            </a:r>
            <a:r>
              <a:rPr lang="en-US" dirty="0" smtClean="0">
                <a:solidFill>
                  <a:srgbClr val="00B050"/>
                </a:solidFill>
              </a:rPr>
              <a:t> example</a:t>
            </a:r>
          </a:p>
          <a:p>
            <a:pPr lvl="1"/>
            <a:r>
              <a:rPr lang="en-US" dirty="0" smtClean="0"/>
              <a:t>Note: the breaks command does not override the default limits, so if you set a breaks argument with values outside of the limits, those breaks will not be plotted unless you supply an argument for limits as well.</a:t>
            </a:r>
          </a:p>
          <a:p>
            <a:r>
              <a:rPr lang="en-US" dirty="0" smtClean="0">
                <a:solidFill>
                  <a:srgbClr val="FF0000"/>
                </a:solidFill>
              </a:rPr>
              <a:t>Now take a look at changing the x scale for the chart </a:t>
            </a:r>
            <a:r>
              <a:rPr lang="en-US" dirty="0" err="1" smtClean="0">
                <a:solidFill>
                  <a:srgbClr val="FF0000"/>
                </a:solidFill>
              </a:rPr>
              <a:t>scale_y_advanced</a:t>
            </a:r>
            <a:r>
              <a:rPr lang="en-US" dirty="0">
                <a:solidFill>
                  <a:srgbClr val="FF0000"/>
                </a:solidFill>
              </a:rPr>
              <a:t>:</a:t>
            </a:r>
            <a:r>
              <a:rPr lang="en-US" dirty="0" smtClean="0">
                <a:solidFill>
                  <a:srgbClr val="FF0000"/>
                </a:solidFill>
              </a:rPr>
              <a:t> </a:t>
            </a:r>
          </a:p>
          <a:p>
            <a:pPr lvl="1"/>
            <a:r>
              <a:rPr lang="en-US" dirty="0" smtClean="0">
                <a:solidFill>
                  <a:srgbClr val="FF0000"/>
                </a:solidFill>
              </a:rPr>
              <a:t>Since this scale shows dates, use the </a:t>
            </a:r>
            <a:r>
              <a:rPr lang="en-US" dirty="0" err="1" smtClean="0">
                <a:solidFill>
                  <a:srgbClr val="FF0000"/>
                </a:solidFill>
              </a:rPr>
              <a:t>scale_x_date</a:t>
            </a:r>
            <a:r>
              <a:rPr lang="en-US" dirty="0" smtClean="0">
                <a:solidFill>
                  <a:srgbClr val="FF0000"/>
                </a:solidFill>
              </a:rPr>
              <a:t> command. Be sure to read the help documentation for the function arguments, especially the </a:t>
            </a:r>
            <a:r>
              <a:rPr lang="en-US" dirty="0" err="1" smtClean="0">
                <a:solidFill>
                  <a:srgbClr val="FF0000"/>
                </a:solidFill>
              </a:rPr>
              <a:t>date_breaks</a:t>
            </a:r>
            <a:r>
              <a:rPr lang="en-US" dirty="0" smtClean="0">
                <a:solidFill>
                  <a:srgbClr val="FF0000"/>
                </a:solidFill>
              </a:rPr>
              <a:t> and </a:t>
            </a:r>
            <a:r>
              <a:rPr lang="en-US" dirty="0" err="1" smtClean="0">
                <a:solidFill>
                  <a:srgbClr val="FF0000"/>
                </a:solidFill>
              </a:rPr>
              <a:t>date_labels</a:t>
            </a:r>
            <a:r>
              <a:rPr lang="en-US" dirty="0" smtClean="0">
                <a:solidFill>
                  <a:srgbClr val="FF0000"/>
                </a:solidFill>
              </a:rPr>
              <a:t> arguments.</a:t>
            </a:r>
          </a:p>
          <a:p>
            <a:pPr lvl="2"/>
            <a:r>
              <a:rPr lang="en-US" dirty="0" smtClean="0">
                <a:solidFill>
                  <a:srgbClr val="FF0000"/>
                </a:solidFill>
              </a:rPr>
              <a:t>Try to change the date formatting to be every two months and give the full month name and year. </a:t>
            </a:r>
          </a:p>
          <a:p>
            <a:pPr lvl="1"/>
            <a:r>
              <a:rPr lang="en-US" dirty="0" smtClean="0">
                <a:solidFill>
                  <a:srgbClr val="FF0000"/>
                </a:solidFill>
              </a:rPr>
              <a:t>Call your output inClass4.</a:t>
            </a:r>
            <a:endParaRPr lang="en-US" dirty="0">
              <a:solidFill>
                <a:srgbClr val="FF0000"/>
              </a:solidFill>
            </a:endParaRPr>
          </a:p>
        </p:txBody>
      </p:sp>
    </p:spTree>
    <p:extLst>
      <p:ext uri="{BB962C8B-B14F-4D97-AF65-F5344CB8AC3E}">
        <p14:creationId xmlns:p14="http://schemas.microsoft.com/office/powerpoint/2010/main" val="32512016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Scales</a:t>
            </a:r>
            <a:endParaRPr lang="en-US" dirty="0"/>
          </a:p>
        </p:txBody>
      </p:sp>
      <p:sp>
        <p:nvSpPr>
          <p:cNvPr id="3" name="Content Placeholder 2"/>
          <p:cNvSpPr>
            <a:spLocks noGrp="1"/>
          </p:cNvSpPr>
          <p:nvPr>
            <p:ph idx="1"/>
          </p:nvPr>
        </p:nvSpPr>
        <p:spPr/>
        <p:txBody>
          <a:bodyPr>
            <a:normAutofit lnSpcReduction="10000"/>
          </a:bodyPr>
          <a:lstStyle/>
          <a:p>
            <a:r>
              <a:rPr lang="en-US" dirty="0" smtClean="0"/>
              <a:t>We can also control the scales for discrete, (binned), variables.</a:t>
            </a:r>
          </a:p>
          <a:p>
            <a:pPr lvl="1"/>
            <a:r>
              <a:rPr lang="en-US" dirty="0" smtClean="0"/>
              <a:t>Discrete variables don’t make sense for a line chart but if we wanted to plot, say, boxplots we could use a discrete scale</a:t>
            </a:r>
          </a:p>
          <a:p>
            <a:pPr lvl="1"/>
            <a:r>
              <a:rPr lang="en-US" dirty="0" smtClean="0">
                <a:solidFill>
                  <a:srgbClr val="00B050"/>
                </a:solidFill>
              </a:rPr>
              <a:t>Discrete scale example</a:t>
            </a:r>
          </a:p>
          <a:p>
            <a:pPr lvl="2"/>
            <a:r>
              <a:rPr lang="en-US" dirty="0" smtClean="0"/>
              <a:t>Note that if we wanted the data sorted by tenor would </a:t>
            </a:r>
            <a:r>
              <a:rPr lang="en-US" dirty="0" err="1" smtClean="0"/>
              <a:t>would</a:t>
            </a:r>
            <a:r>
              <a:rPr lang="en-US" dirty="0" smtClean="0"/>
              <a:t> have to either sort the data before plotting or use a numeric value instead of character, so that R would know that “GS5” is greater than “GS3,” as far as R is concerned the character strings are arbitrary.</a:t>
            </a:r>
          </a:p>
          <a:p>
            <a:r>
              <a:rPr lang="en-US" dirty="0" smtClean="0"/>
              <a:t>We just saw that we can control scale for x and y columns of the data frame. We can also change the scale for color, shape, size, etc.</a:t>
            </a:r>
          </a:p>
          <a:p>
            <a:pPr lvl="1"/>
            <a:r>
              <a:rPr lang="en-US" dirty="0" smtClean="0">
                <a:solidFill>
                  <a:srgbClr val="FF0000"/>
                </a:solidFill>
              </a:rPr>
              <a:t>Take a look at the </a:t>
            </a:r>
            <a:r>
              <a:rPr lang="en-US" dirty="0" err="1" smtClean="0">
                <a:solidFill>
                  <a:srgbClr val="FF0000"/>
                </a:solidFill>
              </a:rPr>
              <a:t>linechart</a:t>
            </a:r>
            <a:r>
              <a:rPr lang="en-US" dirty="0" smtClean="0">
                <a:solidFill>
                  <a:srgbClr val="FF0000"/>
                </a:solidFill>
              </a:rPr>
              <a:t>, inClass4 that we just made for 2016 treasuries, what other types of scaling options could we control?</a:t>
            </a:r>
          </a:p>
        </p:txBody>
      </p:sp>
    </p:spTree>
    <p:extLst>
      <p:ext uri="{BB962C8B-B14F-4D97-AF65-F5344CB8AC3E}">
        <p14:creationId xmlns:p14="http://schemas.microsoft.com/office/powerpoint/2010/main" val="4006124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9796"/>
            <a:ext cx="10515600" cy="697556"/>
          </a:xfrm>
        </p:spPr>
        <p:txBody>
          <a:bodyPr/>
          <a:lstStyle/>
          <a:p>
            <a:r>
              <a:rPr lang="en-US" dirty="0" smtClean="0"/>
              <a:t>Color Scales</a:t>
            </a:r>
            <a:endParaRPr lang="en-US" dirty="0"/>
          </a:p>
        </p:txBody>
      </p:sp>
      <p:sp>
        <p:nvSpPr>
          <p:cNvPr id="3" name="Content Placeholder 2"/>
          <p:cNvSpPr>
            <a:spLocks noGrp="1"/>
          </p:cNvSpPr>
          <p:nvPr>
            <p:ph idx="1"/>
          </p:nvPr>
        </p:nvSpPr>
        <p:spPr>
          <a:xfrm>
            <a:off x="838200" y="1054442"/>
            <a:ext cx="10515600" cy="5560541"/>
          </a:xfrm>
        </p:spPr>
        <p:txBody>
          <a:bodyPr>
            <a:normAutofit fontScale="92500" lnSpcReduction="10000"/>
          </a:bodyPr>
          <a:lstStyle/>
          <a:p>
            <a:r>
              <a:rPr lang="en-US" dirty="0" smtClean="0"/>
              <a:t>Like the position scales (x and y), the other aesthetic scales have a range of options</a:t>
            </a:r>
          </a:p>
          <a:p>
            <a:r>
              <a:rPr lang="en-US" dirty="0" smtClean="0"/>
              <a:t>Color scales can be discrete or continuous as well</a:t>
            </a:r>
          </a:p>
          <a:p>
            <a:pPr lvl="1"/>
            <a:r>
              <a:rPr lang="en-US" dirty="0" err="1" smtClean="0"/>
              <a:t>Scale_color_gradient</a:t>
            </a:r>
            <a:r>
              <a:rPr lang="en-US" dirty="0" smtClean="0"/>
              <a:t> is used for continuous variables mapped to color</a:t>
            </a:r>
          </a:p>
          <a:p>
            <a:pPr lvl="1"/>
            <a:r>
              <a:rPr lang="en-US" dirty="0" err="1" smtClean="0"/>
              <a:t>Scale_color_hue</a:t>
            </a:r>
            <a:r>
              <a:rPr lang="en-US" dirty="0" smtClean="0"/>
              <a:t> controls discrete variables mapped to color</a:t>
            </a:r>
          </a:p>
          <a:p>
            <a:pPr lvl="1"/>
            <a:r>
              <a:rPr lang="en-US" dirty="0" smtClean="0">
                <a:solidFill>
                  <a:srgbClr val="FF0000"/>
                </a:solidFill>
              </a:rPr>
              <a:t>What are the arguments to </a:t>
            </a:r>
            <a:r>
              <a:rPr lang="en-US" dirty="0" err="1" smtClean="0">
                <a:solidFill>
                  <a:srgbClr val="FF0000"/>
                </a:solidFill>
              </a:rPr>
              <a:t>scale_color_hue</a:t>
            </a:r>
            <a:r>
              <a:rPr lang="en-US" dirty="0" smtClean="0">
                <a:solidFill>
                  <a:srgbClr val="FF0000"/>
                </a:solidFill>
              </a:rPr>
              <a:t>?</a:t>
            </a:r>
          </a:p>
          <a:p>
            <a:pPr lvl="2"/>
            <a:r>
              <a:rPr lang="en-US" dirty="0" smtClean="0"/>
              <a:t>For now we don’t need to worry about the h, c, and l arguments as what we will want to change is passed in via the … of the </a:t>
            </a:r>
            <a:r>
              <a:rPr lang="en-US" dirty="0" err="1" smtClean="0"/>
              <a:t>scale_color_hue</a:t>
            </a:r>
            <a:r>
              <a:rPr lang="en-US" dirty="0" smtClean="0"/>
              <a:t> function.</a:t>
            </a:r>
          </a:p>
          <a:p>
            <a:pPr lvl="2"/>
            <a:r>
              <a:rPr lang="en-US" dirty="0" smtClean="0"/>
              <a:t>Arguments passed in </a:t>
            </a:r>
            <a:r>
              <a:rPr lang="en-US" dirty="0" err="1" smtClean="0"/>
              <a:t>vai</a:t>
            </a:r>
            <a:r>
              <a:rPr lang="en-US" dirty="0" smtClean="0"/>
              <a:t> … to </a:t>
            </a:r>
            <a:r>
              <a:rPr lang="en-US" dirty="0" err="1" smtClean="0"/>
              <a:t>scale_color_hue</a:t>
            </a:r>
            <a:r>
              <a:rPr lang="en-US" dirty="0" smtClean="0"/>
              <a:t> are passed on to the </a:t>
            </a:r>
            <a:r>
              <a:rPr lang="en-US" dirty="0" err="1" smtClean="0"/>
              <a:t>discrete_scale</a:t>
            </a:r>
            <a:r>
              <a:rPr lang="en-US" dirty="0" smtClean="0"/>
              <a:t>() function</a:t>
            </a:r>
          </a:p>
          <a:p>
            <a:pPr lvl="3"/>
            <a:r>
              <a:rPr lang="en-US" dirty="0" smtClean="0">
                <a:solidFill>
                  <a:srgbClr val="FF0000"/>
                </a:solidFill>
              </a:rPr>
              <a:t>What are the arguments to </a:t>
            </a:r>
            <a:r>
              <a:rPr lang="en-US" dirty="0" err="1" smtClean="0">
                <a:solidFill>
                  <a:srgbClr val="FF0000"/>
                </a:solidFill>
              </a:rPr>
              <a:t>discrete_scale</a:t>
            </a:r>
            <a:r>
              <a:rPr lang="en-US" dirty="0" smtClean="0">
                <a:solidFill>
                  <a:srgbClr val="FF0000"/>
                </a:solidFill>
              </a:rPr>
              <a:t>()?</a:t>
            </a:r>
          </a:p>
          <a:p>
            <a:pPr lvl="3"/>
            <a:r>
              <a:rPr lang="en-US" dirty="0" smtClean="0"/>
              <a:t>We have already seen the name and labels arguments before, let’s use them now to clean up our color scale</a:t>
            </a:r>
          </a:p>
          <a:p>
            <a:pPr lvl="1"/>
            <a:r>
              <a:rPr lang="en-US" dirty="0" err="1" smtClean="0">
                <a:solidFill>
                  <a:srgbClr val="00B050"/>
                </a:solidFill>
              </a:rPr>
              <a:t>Scale_color_hue</a:t>
            </a:r>
            <a:r>
              <a:rPr lang="en-US" dirty="0" smtClean="0">
                <a:solidFill>
                  <a:srgbClr val="00B050"/>
                </a:solidFill>
              </a:rPr>
              <a:t> example</a:t>
            </a:r>
          </a:p>
          <a:p>
            <a:pPr lvl="2"/>
            <a:r>
              <a:rPr lang="en-US" dirty="0" smtClean="0"/>
              <a:t>Why do we now have 2 legends where before we had one?</a:t>
            </a:r>
          </a:p>
          <a:p>
            <a:pPr lvl="1"/>
            <a:r>
              <a:rPr lang="en-US" dirty="0" smtClean="0">
                <a:solidFill>
                  <a:srgbClr val="FF0000"/>
                </a:solidFill>
              </a:rPr>
              <a:t>In Class exercise 6: Use the appropriate `</a:t>
            </a:r>
            <a:r>
              <a:rPr lang="en-US" dirty="0" err="1" smtClean="0">
                <a:solidFill>
                  <a:srgbClr val="FF0000"/>
                </a:solidFill>
              </a:rPr>
              <a:t>scale_linetype</a:t>
            </a:r>
            <a:r>
              <a:rPr lang="en-US" dirty="0" smtClean="0">
                <a:solidFill>
                  <a:srgbClr val="FF0000"/>
                </a:solidFill>
              </a:rPr>
              <a:t>_` command to adjust the </a:t>
            </a:r>
            <a:r>
              <a:rPr lang="en-US" dirty="0" err="1" smtClean="0">
                <a:solidFill>
                  <a:srgbClr val="FF0000"/>
                </a:solidFill>
              </a:rPr>
              <a:t>linetype</a:t>
            </a:r>
            <a:r>
              <a:rPr lang="en-US" dirty="0" smtClean="0">
                <a:solidFill>
                  <a:srgbClr val="FF0000"/>
                </a:solidFill>
              </a:rPr>
              <a:t> scale accordingly. Assign your output to inClass6.</a:t>
            </a:r>
          </a:p>
          <a:p>
            <a:pPr lvl="2"/>
            <a:r>
              <a:rPr lang="en-US" dirty="0" smtClean="0">
                <a:solidFill>
                  <a:srgbClr val="FF0000"/>
                </a:solidFill>
              </a:rPr>
              <a:t>Hint - notice that if we pass the same arguments for name and labels to the </a:t>
            </a:r>
            <a:r>
              <a:rPr lang="en-US" dirty="0" err="1" smtClean="0">
                <a:solidFill>
                  <a:srgbClr val="FF0000"/>
                </a:solidFill>
              </a:rPr>
              <a:t>linetype</a:t>
            </a:r>
            <a:r>
              <a:rPr lang="en-US" dirty="0" smtClean="0">
                <a:solidFill>
                  <a:srgbClr val="FF0000"/>
                </a:solidFill>
              </a:rPr>
              <a:t> scale as we did the color scale we go back to having a unified guide</a:t>
            </a:r>
          </a:p>
        </p:txBody>
      </p:sp>
    </p:spTree>
    <p:extLst>
      <p:ext uri="{BB962C8B-B14F-4D97-AF65-F5344CB8AC3E}">
        <p14:creationId xmlns:p14="http://schemas.microsoft.com/office/powerpoint/2010/main" val="33050343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1124"/>
          </a:xfrm>
        </p:spPr>
        <p:txBody>
          <a:bodyPr/>
          <a:lstStyle/>
          <a:p>
            <a:r>
              <a:rPr lang="en-US" dirty="0" smtClean="0"/>
              <a:t>Titles, labels, and guides</a:t>
            </a:r>
            <a:endParaRPr lang="en-US" dirty="0"/>
          </a:p>
        </p:txBody>
      </p:sp>
      <p:sp>
        <p:nvSpPr>
          <p:cNvPr id="3" name="Content Placeholder 2"/>
          <p:cNvSpPr>
            <a:spLocks noGrp="1"/>
          </p:cNvSpPr>
          <p:nvPr>
            <p:ph idx="1"/>
          </p:nvPr>
        </p:nvSpPr>
        <p:spPr>
          <a:xfrm>
            <a:off x="838200" y="1186250"/>
            <a:ext cx="10515600" cy="4990713"/>
          </a:xfrm>
        </p:spPr>
        <p:txBody>
          <a:bodyPr/>
          <a:lstStyle/>
          <a:p>
            <a:r>
              <a:rPr lang="en-US" dirty="0" smtClean="0"/>
              <a:t>Titles can be assigned in one of two ways: via the </a:t>
            </a:r>
            <a:r>
              <a:rPr lang="en-US" dirty="0" err="1" smtClean="0"/>
              <a:t>ggtitle</a:t>
            </a:r>
            <a:r>
              <a:rPr lang="en-US" dirty="0" smtClean="0"/>
              <a:t>() function, which also includes the subtitle argument, or via the labs() command</a:t>
            </a:r>
          </a:p>
          <a:p>
            <a:r>
              <a:rPr lang="en-US" dirty="0" smtClean="0"/>
              <a:t>Labs() allows for labels to be added for a title as well as for any scale</a:t>
            </a:r>
          </a:p>
          <a:p>
            <a:pPr lvl="1"/>
            <a:r>
              <a:rPr lang="en-US" dirty="0" smtClean="0"/>
              <a:t>In previous plots we passed scale names in via the scale_ command, but we could also have put: labs(x = “Month”, y = “Interest Rate (%)”, color = “Security Tenor”)</a:t>
            </a:r>
          </a:p>
          <a:p>
            <a:pPr lvl="2"/>
            <a:r>
              <a:rPr lang="en-US" dirty="0" smtClean="0"/>
              <a:t>The labs command also has the caption argument if we want to add a caption to our plot</a:t>
            </a:r>
          </a:p>
          <a:p>
            <a:pPr lvl="1"/>
            <a:r>
              <a:rPr lang="en-US" dirty="0" smtClean="0">
                <a:solidFill>
                  <a:srgbClr val="FF0000"/>
                </a:solidFill>
              </a:rPr>
              <a:t>Add the title "US Treasury Securities" subtitle "For 2016" and caption "Data obtained from FRED" to the </a:t>
            </a:r>
            <a:r>
              <a:rPr lang="en-US" dirty="0" err="1" smtClean="0">
                <a:solidFill>
                  <a:srgbClr val="FF0000"/>
                </a:solidFill>
              </a:rPr>
              <a:t>linechart</a:t>
            </a:r>
            <a:r>
              <a:rPr lang="en-US" dirty="0" smtClean="0">
                <a:solidFill>
                  <a:srgbClr val="FF0000"/>
                </a:solidFill>
              </a:rPr>
              <a:t> inClass6. Assign your output to inClass7.</a:t>
            </a:r>
            <a:endParaRPr lang="en-US" dirty="0">
              <a:solidFill>
                <a:srgbClr val="FF0000"/>
              </a:solidFill>
            </a:endParaRPr>
          </a:p>
        </p:txBody>
      </p:sp>
    </p:spTree>
    <p:extLst>
      <p:ext uri="{BB962C8B-B14F-4D97-AF65-F5344CB8AC3E}">
        <p14:creationId xmlns:p14="http://schemas.microsoft.com/office/powerpoint/2010/main" val="3536486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0551"/>
          </a:xfrm>
        </p:spPr>
        <p:txBody>
          <a:bodyPr/>
          <a:lstStyle/>
          <a:p>
            <a:r>
              <a:rPr lang="en-US" dirty="0" smtClean="0"/>
              <a:t>Graphing from Multiple Sources</a:t>
            </a:r>
            <a:endParaRPr lang="en-US" dirty="0"/>
          </a:p>
        </p:txBody>
      </p:sp>
      <p:sp>
        <p:nvSpPr>
          <p:cNvPr id="3" name="Content Placeholder 2"/>
          <p:cNvSpPr>
            <a:spLocks noGrp="1"/>
          </p:cNvSpPr>
          <p:nvPr>
            <p:ph idx="1"/>
          </p:nvPr>
        </p:nvSpPr>
        <p:spPr>
          <a:xfrm>
            <a:off x="838200" y="1235676"/>
            <a:ext cx="10515600" cy="4941287"/>
          </a:xfrm>
        </p:spPr>
        <p:txBody>
          <a:bodyPr/>
          <a:lstStyle/>
          <a:p>
            <a:r>
              <a:rPr lang="en-US" dirty="0" smtClean="0"/>
              <a:t>Now we can finally go back to answering the question of why each </a:t>
            </a:r>
            <a:r>
              <a:rPr lang="en-US" dirty="0" err="1" smtClean="0"/>
              <a:t>geom</a:t>
            </a:r>
            <a:r>
              <a:rPr lang="en-US" dirty="0" smtClean="0"/>
              <a:t>_ function has the data and mapping arguments.</a:t>
            </a:r>
          </a:p>
          <a:p>
            <a:pPr lvl="1"/>
            <a:r>
              <a:rPr lang="en-US" dirty="0" smtClean="0"/>
              <a:t>These arguments allow us to graph from multiple sources on the same plot.</a:t>
            </a:r>
          </a:p>
          <a:p>
            <a:pPr lvl="1"/>
            <a:r>
              <a:rPr lang="en-US" dirty="0" smtClean="0"/>
              <a:t>As long as the x and y values are of the same type, data from different sources can be overlaid.</a:t>
            </a:r>
          </a:p>
          <a:p>
            <a:pPr lvl="1"/>
            <a:r>
              <a:rPr lang="en-US" dirty="0" smtClean="0"/>
              <a:t>Let’s take a look by adding US GDP data to our treasury data.</a:t>
            </a:r>
          </a:p>
          <a:p>
            <a:pPr lvl="1"/>
            <a:r>
              <a:rPr lang="en-US" dirty="0" smtClean="0">
                <a:solidFill>
                  <a:srgbClr val="00B050"/>
                </a:solidFill>
              </a:rPr>
              <a:t>Multiple Sources Example</a:t>
            </a:r>
          </a:p>
          <a:p>
            <a:pPr lvl="2"/>
            <a:r>
              <a:rPr lang="en-US" dirty="0" smtClean="0">
                <a:solidFill>
                  <a:srgbClr val="00B050"/>
                </a:solidFill>
              </a:rPr>
              <a:t>Notice the frequency of the data for </a:t>
            </a:r>
            <a:r>
              <a:rPr lang="en-US" dirty="0" err="1" smtClean="0">
                <a:solidFill>
                  <a:srgbClr val="00B050"/>
                </a:solidFill>
              </a:rPr>
              <a:t>gdp</a:t>
            </a:r>
            <a:r>
              <a:rPr lang="en-US" dirty="0" smtClean="0">
                <a:solidFill>
                  <a:srgbClr val="00B050"/>
                </a:solidFill>
              </a:rPr>
              <a:t> vs treasuries:</a:t>
            </a:r>
            <a:endParaRPr lang="en-US" dirty="0">
              <a:solidFill>
                <a:srgbClr val="00B050"/>
              </a:solidFill>
            </a:endParaRPr>
          </a:p>
        </p:txBody>
      </p:sp>
      <p:graphicFrame>
        <p:nvGraphicFramePr>
          <p:cNvPr id="5" name="Table 4"/>
          <p:cNvGraphicFramePr>
            <a:graphicFrameLocks noGrp="1"/>
          </p:cNvGraphicFramePr>
          <p:nvPr>
            <p:extLst/>
          </p:nvPr>
        </p:nvGraphicFramePr>
        <p:xfrm>
          <a:off x="1496540" y="4492595"/>
          <a:ext cx="2671806" cy="1849120"/>
        </p:xfrm>
        <a:graphic>
          <a:graphicData uri="http://schemas.openxmlformats.org/drawingml/2006/table">
            <a:tbl>
              <a:tblPr firstRow="1" bandRow="1">
                <a:tableStyleId>{5C22544A-7EE6-4342-B048-85BDC9FD1C3A}</a:tableStyleId>
              </a:tblPr>
              <a:tblGrid>
                <a:gridCol w="1335903"/>
                <a:gridCol w="1335903"/>
              </a:tblGrid>
              <a:tr h="357338">
                <a:tc>
                  <a:txBody>
                    <a:bodyPr/>
                    <a:lstStyle/>
                    <a:p>
                      <a:r>
                        <a:rPr lang="en-US" dirty="0" smtClean="0"/>
                        <a:t>GDP Data</a:t>
                      </a:r>
                      <a:endParaRPr lang="en-US" dirty="0"/>
                    </a:p>
                  </a:txBody>
                  <a:tcPr/>
                </a:tc>
                <a:tc>
                  <a:txBody>
                    <a:bodyPr/>
                    <a:lstStyle/>
                    <a:p>
                      <a:endParaRPr lang="en-US"/>
                    </a:p>
                  </a:txBody>
                  <a:tcPr/>
                </a:tc>
              </a:tr>
              <a:tr h="370840">
                <a:tc>
                  <a:txBody>
                    <a:bodyPr/>
                    <a:lstStyle/>
                    <a:p>
                      <a:pPr algn="l"/>
                      <a:r>
                        <a:rPr lang="en-US" dirty="0"/>
                        <a:t>QTR</a:t>
                      </a:r>
                    </a:p>
                  </a:txBody>
                  <a:tcPr anchor="ctr"/>
                </a:tc>
                <a:tc>
                  <a:txBody>
                    <a:bodyPr/>
                    <a:lstStyle/>
                    <a:p>
                      <a:pPr algn="r"/>
                      <a:r>
                        <a:rPr lang="en-US"/>
                        <a:t>delGDP</a:t>
                      </a:r>
                    </a:p>
                  </a:txBody>
                  <a:tcPr anchor="ctr"/>
                </a:tc>
              </a:tr>
              <a:tr h="370840">
                <a:tc>
                  <a:txBody>
                    <a:bodyPr/>
                    <a:lstStyle/>
                    <a:p>
                      <a:pPr algn="l"/>
                      <a:r>
                        <a:rPr lang="en-US" dirty="0"/>
                        <a:t>1996-01-01</a:t>
                      </a:r>
                    </a:p>
                  </a:txBody>
                  <a:tcPr anchor="ctr"/>
                </a:tc>
                <a:tc>
                  <a:txBody>
                    <a:bodyPr/>
                    <a:lstStyle/>
                    <a:p>
                      <a:pPr algn="r"/>
                      <a:r>
                        <a:rPr lang="en-US"/>
                        <a:t>2.6</a:t>
                      </a:r>
                    </a:p>
                  </a:txBody>
                  <a:tcPr anchor="ctr"/>
                </a:tc>
              </a:tr>
              <a:tr h="370840">
                <a:tc>
                  <a:txBody>
                    <a:bodyPr/>
                    <a:lstStyle/>
                    <a:p>
                      <a:pPr algn="l"/>
                      <a:r>
                        <a:rPr lang="en-US" dirty="0"/>
                        <a:t>1996-04-01</a:t>
                      </a:r>
                    </a:p>
                  </a:txBody>
                  <a:tcPr anchor="ctr"/>
                </a:tc>
                <a:tc>
                  <a:txBody>
                    <a:bodyPr/>
                    <a:lstStyle/>
                    <a:p>
                      <a:pPr algn="r"/>
                      <a:r>
                        <a:rPr lang="en-US"/>
                        <a:t>4.0</a:t>
                      </a:r>
                    </a:p>
                  </a:txBody>
                  <a:tcPr anchor="ctr"/>
                </a:tc>
              </a:tr>
              <a:tr h="370840">
                <a:tc>
                  <a:txBody>
                    <a:bodyPr/>
                    <a:lstStyle/>
                    <a:p>
                      <a:pPr algn="l"/>
                      <a:r>
                        <a:rPr lang="en-US" dirty="0"/>
                        <a:t>1996-07-01</a:t>
                      </a:r>
                    </a:p>
                  </a:txBody>
                  <a:tcPr anchor="ctr"/>
                </a:tc>
                <a:tc>
                  <a:txBody>
                    <a:bodyPr/>
                    <a:lstStyle/>
                    <a:p>
                      <a:pPr algn="r"/>
                      <a:r>
                        <a:rPr lang="en-US" dirty="0"/>
                        <a:t>4.1</a:t>
                      </a:r>
                    </a:p>
                  </a:txBody>
                  <a:tcPr anchor="ctr"/>
                </a:tc>
              </a:tr>
            </a:tbl>
          </a:graphicData>
        </a:graphic>
      </p:graphicFrame>
      <p:graphicFrame>
        <p:nvGraphicFramePr>
          <p:cNvPr id="7" name="Table 6"/>
          <p:cNvGraphicFramePr>
            <a:graphicFrameLocks noGrp="1"/>
          </p:cNvGraphicFramePr>
          <p:nvPr>
            <p:extLst/>
          </p:nvPr>
        </p:nvGraphicFramePr>
        <p:xfrm>
          <a:off x="5903784" y="4492595"/>
          <a:ext cx="4698314" cy="1854200"/>
        </p:xfrm>
        <a:graphic>
          <a:graphicData uri="http://schemas.openxmlformats.org/drawingml/2006/table">
            <a:tbl>
              <a:tblPr firstRow="1" bandRow="1">
                <a:tableStyleId>{5C22544A-7EE6-4342-B048-85BDC9FD1C3A}</a:tableStyleId>
              </a:tblPr>
              <a:tblGrid>
                <a:gridCol w="1569817"/>
                <a:gridCol w="1569817"/>
                <a:gridCol w="1558680"/>
              </a:tblGrid>
              <a:tr h="370840">
                <a:tc>
                  <a:txBody>
                    <a:bodyPr/>
                    <a:lstStyle/>
                    <a:p>
                      <a:r>
                        <a:rPr lang="en-US" dirty="0" smtClean="0"/>
                        <a:t>Treasury Data</a:t>
                      </a:r>
                      <a:endParaRPr lang="en-US" dirty="0"/>
                    </a:p>
                  </a:txBody>
                  <a:tcPr/>
                </a:tc>
                <a:tc>
                  <a:txBody>
                    <a:bodyPr/>
                    <a:lstStyle/>
                    <a:p>
                      <a:endParaRPr lang="en-US"/>
                    </a:p>
                  </a:txBody>
                  <a:tcPr/>
                </a:tc>
                <a:tc>
                  <a:txBody>
                    <a:bodyPr/>
                    <a:lstStyle/>
                    <a:p>
                      <a:endParaRPr lang="en-US"/>
                    </a:p>
                  </a:txBody>
                  <a:tcPr/>
                </a:tc>
              </a:tr>
              <a:tr h="370840">
                <a:tc>
                  <a:txBody>
                    <a:bodyPr/>
                    <a:lstStyle/>
                    <a:p>
                      <a:pPr algn="l"/>
                      <a:r>
                        <a:rPr lang="en-US" dirty="0"/>
                        <a:t>DATE</a:t>
                      </a:r>
                    </a:p>
                  </a:txBody>
                  <a:tcPr anchor="ctr"/>
                </a:tc>
                <a:tc>
                  <a:txBody>
                    <a:bodyPr/>
                    <a:lstStyle/>
                    <a:p>
                      <a:pPr algn="l"/>
                      <a:r>
                        <a:rPr lang="en-US"/>
                        <a:t>variable</a:t>
                      </a:r>
                    </a:p>
                  </a:txBody>
                  <a:tcPr anchor="ctr"/>
                </a:tc>
                <a:tc>
                  <a:txBody>
                    <a:bodyPr/>
                    <a:lstStyle/>
                    <a:p>
                      <a:pPr algn="r"/>
                      <a:r>
                        <a:rPr lang="en-US"/>
                        <a:t>value</a:t>
                      </a:r>
                    </a:p>
                  </a:txBody>
                  <a:tcPr anchor="ctr"/>
                </a:tc>
              </a:tr>
              <a:tr h="370840">
                <a:tc>
                  <a:txBody>
                    <a:bodyPr/>
                    <a:lstStyle/>
                    <a:p>
                      <a:pPr algn="l"/>
                      <a:r>
                        <a:rPr lang="en-US" dirty="0"/>
                        <a:t>1996-01-01</a:t>
                      </a:r>
                    </a:p>
                  </a:txBody>
                  <a:tcPr anchor="ctr"/>
                </a:tc>
                <a:tc>
                  <a:txBody>
                    <a:bodyPr/>
                    <a:lstStyle/>
                    <a:p>
                      <a:pPr algn="l"/>
                      <a:r>
                        <a:rPr lang="en-US"/>
                        <a:t>GS1</a:t>
                      </a:r>
                    </a:p>
                  </a:txBody>
                  <a:tcPr anchor="ctr"/>
                </a:tc>
                <a:tc>
                  <a:txBody>
                    <a:bodyPr/>
                    <a:lstStyle/>
                    <a:p>
                      <a:pPr algn="r"/>
                      <a:r>
                        <a:rPr lang="en-US"/>
                        <a:t>5.09</a:t>
                      </a:r>
                    </a:p>
                  </a:txBody>
                  <a:tcPr anchor="ctr"/>
                </a:tc>
              </a:tr>
              <a:tr h="370840">
                <a:tc>
                  <a:txBody>
                    <a:bodyPr/>
                    <a:lstStyle/>
                    <a:p>
                      <a:pPr algn="l"/>
                      <a:r>
                        <a:rPr lang="en-US" dirty="0"/>
                        <a:t>1996-02-01</a:t>
                      </a:r>
                    </a:p>
                  </a:txBody>
                  <a:tcPr anchor="ctr"/>
                </a:tc>
                <a:tc>
                  <a:txBody>
                    <a:bodyPr/>
                    <a:lstStyle/>
                    <a:p>
                      <a:pPr algn="l"/>
                      <a:r>
                        <a:rPr lang="en-US" dirty="0"/>
                        <a:t>GS1</a:t>
                      </a:r>
                    </a:p>
                  </a:txBody>
                  <a:tcPr anchor="ctr"/>
                </a:tc>
                <a:tc>
                  <a:txBody>
                    <a:bodyPr/>
                    <a:lstStyle/>
                    <a:p>
                      <a:pPr algn="r"/>
                      <a:r>
                        <a:rPr lang="en-US"/>
                        <a:t>4.94</a:t>
                      </a:r>
                    </a:p>
                  </a:txBody>
                  <a:tcPr anchor="ctr"/>
                </a:tc>
              </a:tr>
              <a:tr h="370840">
                <a:tc>
                  <a:txBody>
                    <a:bodyPr/>
                    <a:lstStyle/>
                    <a:p>
                      <a:pPr algn="l"/>
                      <a:r>
                        <a:rPr lang="en-US"/>
                        <a:t>1996-03-01</a:t>
                      </a:r>
                    </a:p>
                  </a:txBody>
                  <a:tcPr anchor="ctr"/>
                </a:tc>
                <a:tc>
                  <a:txBody>
                    <a:bodyPr/>
                    <a:lstStyle/>
                    <a:p>
                      <a:pPr algn="l"/>
                      <a:r>
                        <a:rPr lang="en-US" dirty="0"/>
                        <a:t>GS1</a:t>
                      </a:r>
                    </a:p>
                  </a:txBody>
                  <a:tcPr anchor="ctr"/>
                </a:tc>
                <a:tc>
                  <a:txBody>
                    <a:bodyPr/>
                    <a:lstStyle/>
                    <a:p>
                      <a:pPr algn="r"/>
                      <a:r>
                        <a:rPr lang="en-US" dirty="0"/>
                        <a:t>5.34</a:t>
                      </a:r>
                    </a:p>
                  </a:txBody>
                  <a:tcPr anchor="ctr"/>
                </a:tc>
              </a:tr>
            </a:tbl>
          </a:graphicData>
        </a:graphic>
      </p:graphicFrame>
    </p:spTree>
    <p:extLst>
      <p:ext uri="{BB962C8B-B14F-4D97-AF65-F5344CB8AC3E}">
        <p14:creationId xmlns:p14="http://schemas.microsoft.com/office/powerpoint/2010/main" val="4124467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8745"/>
          </a:xfrm>
        </p:spPr>
        <p:txBody>
          <a:bodyPr/>
          <a:lstStyle/>
          <a:p>
            <a:r>
              <a:rPr lang="en-US" dirty="0" smtClean="0"/>
              <a:t>Adding Statistics to plots</a:t>
            </a:r>
            <a:endParaRPr lang="en-US" dirty="0"/>
          </a:p>
        </p:txBody>
      </p:sp>
      <p:sp>
        <p:nvSpPr>
          <p:cNvPr id="3" name="Content Placeholder 2"/>
          <p:cNvSpPr>
            <a:spLocks noGrp="1"/>
          </p:cNvSpPr>
          <p:nvPr>
            <p:ph idx="1"/>
          </p:nvPr>
        </p:nvSpPr>
        <p:spPr>
          <a:xfrm>
            <a:off x="838200" y="1103870"/>
            <a:ext cx="10515600" cy="5073093"/>
          </a:xfrm>
        </p:spPr>
        <p:txBody>
          <a:bodyPr>
            <a:normAutofit lnSpcReduction="10000"/>
          </a:bodyPr>
          <a:lstStyle/>
          <a:p>
            <a:r>
              <a:rPr lang="en-US" dirty="0" smtClean="0"/>
              <a:t>The </a:t>
            </a:r>
            <a:r>
              <a:rPr lang="en-US" dirty="0" err="1" smtClean="0"/>
              <a:t>geom_smooth</a:t>
            </a:r>
            <a:r>
              <a:rPr lang="en-US" dirty="0" smtClean="0"/>
              <a:t>() function allows you to add trend lines to your graphics.</a:t>
            </a:r>
          </a:p>
          <a:p>
            <a:pPr lvl="1"/>
            <a:r>
              <a:rPr lang="en-US" dirty="0" smtClean="0">
                <a:hlinkClick r:id="rId2"/>
              </a:rPr>
              <a:t>http://docs.ggplot2.org/0.9.3.1/stat_smooth.html</a:t>
            </a:r>
            <a:endParaRPr lang="en-US" dirty="0" smtClean="0"/>
          </a:p>
          <a:p>
            <a:pPr lvl="1"/>
            <a:r>
              <a:rPr lang="en-US" dirty="0" smtClean="0"/>
              <a:t>For datasets with under 1,000 observations, the smoothing algorithm is “loess”</a:t>
            </a:r>
          </a:p>
          <a:p>
            <a:pPr lvl="1"/>
            <a:r>
              <a:rPr lang="en-US" dirty="0" smtClean="0"/>
              <a:t>For n &gt; 1,000 the smoothing method is “gam” (generalized additive model).</a:t>
            </a:r>
          </a:p>
          <a:p>
            <a:pPr lvl="1"/>
            <a:r>
              <a:rPr lang="en-US" dirty="0" smtClean="0"/>
              <a:t>Let’s look at the default method as well as what the linear model, “lm” method returns by trying to see if </a:t>
            </a:r>
            <a:r>
              <a:rPr lang="en-US" dirty="0" err="1" smtClean="0"/>
              <a:t>gdp</a:t>
            </a:r>
            <a:r>
              <a:rPr lang="en-US" dirty="0" smtClean="0"/>
              <a:t> growth has an impact on the yield of 1 and 3 year treasuries</a:t>
            </a:r>
          </a:p>
          <a:p>
            <a:pPr lvl="2"/>
            <a:r>
              <a:rPr lang="en-US" dirty="0" smtClean="0">
                <a:solidFill>
                  <a:srgbClr val="00B050"/>
                </a:solidFill>
              </a:rPr>
              <a:t>Smoother Example</a:t>
            </a:r>
          </a:p>
          <a:p>
            <a:pPr lvl="2"/>
            <a:r>
              <a:rPr lang="en-US" dirty="0" smtClean="0">
                <a:solidFill>
                  <a:srgbClr val="00B050"/>
                </a:solidFill>
              </a:rPr>
              <a:t>The shaded grey areas are the standard errors, these can be turned off using the “se” argument to </a:t>
            </a:r>
            <a:r>
              <a:rPr lang="en-US" dirty="0" err="1" smtClean="0">
                <a:solidFill>
                  <a:srgbClr val="00B050"/>
                </a:solidFill>
              </a:rPr>
              <a:t>geom_smooth</a:t>
            </a:r>
            <a:r>
              <a:rPr lang="en-US" dirty="0" smtClean="0">
                <a:solidFill>
                  <a:srgbClr val="00B050"/>
                </a:solidFill>
              </a:rPr>
              <a:t>()</a:t>
            </a:r>
          </a:p>
          <a:p>
            <a:pPr lvl="1"/>
            <a:r>
              <a:rPr lang="en-US" dirty="0" smtClean="0">
                <a:solidFill>
                  <a:srgbClr val="FF0000"/>
                </a:solidFill>
              </a:rPr>
              <a:t>Look at the two models we showed, do you think these are predictive? Does it seem to you like we could confidently say that there is a strong relationship in this data?</a:t>
            </a:r>
            <a:endParaRPr lang="en-US" dirty="0">
              <a:solidFill>
                <a:srgbClr val="FF0000"/>
              </a:solidFill>
            </a:endParaRPr>
          </a:p>
        </p:txBody>
      </p:sp>
    </p:spTree>
    <p:extLst>
      <p:ext uri="{BB962C8B-B14F-4D97-AF65-F5344CB8AC3E}">
        <p14:creationId xmlns:p14="http://schemas.microsoft.com/office/powerpoint/2010/main" val="285949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5751"/>
          </a:xfrm>
        </p:spPr>
        <p:txBody>
          <a:bodyPr>
            <a:normAutofit fontScale="90000"/>
          </a:bodyPr>
          <a:lstStyle/>
          <a:p>
            <a:r>
              <a:rPr lang="en-US" dirty="0" smtClean="0"/>
              <a:t>Controlling the Theme</a:t>
            </a:r>
            <a:endParaRPr lang="en-US" dirty="0"/>
          </a:p>
        </p:txBody>
      </p:sp>
      <p:sp>
        <p:nvSpPr>
          <p:cNvPr id="3" name="Content Placeholder 2"/>
          <p:cNvSpPr>
            <a:spLocks noGrp="1"/>
          </p:cNvSpPr>
          <p:nvPr>
            <p:ph idx="1"/>
          </p:nvPr>
        </p:nvSpPr>
        <p:spPr>
          <a:xfrm>
            <a:off x="838200" y="1318054"/>
            <a:ext cx="10515600" cy="5329881"/>
          </a:xfrm>
        </p:spPr>
        <p:txBody>
          <a:bodyPr>
            <a:normAutofit fontScale="92500" lnSpcReduction="10000"/>
          </a:bodyPr>
          <a:lstStyle/>
          <a:p>
            <a:r>
              <a:rPr lang="en-US" dirty="0" smtClean="0"/>
              <a:t>Theme commands control the non-data aspects of how your plot looks</a:t>
            </a:r>
          </a:p>
          <a:p>
            <a:pPr lvl="1"/>
            <a:r>
              <a:rPr lang="en-US" dirty="0" smtClean="0"/>
              <a:t>For example, the centering of the title and subtitle, the font size of the axis labels, the color of the plot background, etc… are all controlled via the theme() function.</a:t>
            </a:r>
          </a:p>
          <a:p>
            <a:pPr lvl="1"/>
            <a:r>
              <a:rPr lang="en-US" dirty="0" smtClean="0">
                <a:solidFill>
                  <a:srgbClr val="FF0000"/>
                </a:solidFill>
              </a:rPr>
              <a:t>Take a look at the arguments to theme()</a:t>
            </a:r>
          </a:p>
          <a:p>
            <a:pPr lvl="2"/>
            <a:r>
              <a:rPr lang="en-US" dirty="0" smtClean="0">
                <a:solidFill>
                  <a:srgbClr val="FF0000"/>
                </a:solidFill>
              </a:rPr>
              <a:t>Try not to get overwhelmed by the sheer number of elements, while there are a lot, the arguments do follow a pattern</a:t>
            </a:r>
          </a:p>
          <a:p>
            <a:pPr lvl="1"/>
            <a:r>
              <a:rPr lang="en-US" dirty="0" smtClean="0"/>
              <a:t>To change the justification of the plot title, we will need to change the </a:t>
            </a:r>
            <a:r>
              <a:rPr lang="en-US" dirty="0" err="1" smtClean="0"/>
              <a:t>plot.title</a:t>
            </a:r>
            <a:r>
              <a:rPr lang="en-US" dirty="0" smtClean="0"/>
              <a:t> argument of the theme() command.</a:t>
            </a:r>
          </a:p>
          <a:p>
            <a:r>
              <a:rPr lang="en-US" dirty="0" smtClean="0"/>
              <a:t>Every argument of the theme system is an “element.”</a:t>
            </a:r>
          </a:p>
          <a:p>
            <a:pPr lvl="1"/>
            <a:r>
              <a:rPr lang="en-US" dirty="0" smtClean="0"/>
              <a:t>For example, axis titles, which are text values, are text elements and are controlled via the </a:t>
            </a:r>
            <a:r>
              <a:rPr lang="en-US" dirty="0" err="1" smtClean="0"/>
              <a:t>element_text</a:t>
            </a:r>
            <a:r>
              <a:rPr lang="en-US" dirty="0" smtClean="0"/>
              <a:t>() function</a:t>
            </a:r>
          </a:p>
          <a:p>
            <a:pPr lvl="1"/>
            <a:r>
              <a:rPr lang="en-US" dirty="0" smtClean="0"/>
              <a:t>The plot background is a rectangle and is controlled via the </a:t>
            </a:r>
            <a:r>
              <a:rPr lang="en-US" dirty="0" err="1" smtClean="0"/>
              <a:t>element_rect</a:t>
            </a:r>
            <a:r>
              <a:rPr lang="en-US" dirty="0" smtClean="0"/>
              <a:t>() command</a:t>
            </a:r>
          </a:p>
          <a:p>
            <a:r>
              <a:rPr lang="en-US" dirty="0" smtClean="0"/>
              <a:t>Now let’s center the plot title</a:t>
            </a:r>
          </a:p>
          <a:p>
            <a:pPr lvl="1"/>
            <a:r>
              <a:rPr lang="en-US" dirty="0" smtClean="0">
                <a:solidFill>
                  <a:srgbClr val="FF0000"/>
                </a:solidFill>
              </a:rPr>
              <a:t>Look at the help for </a:t>
            </a:r>
            <a:r>
              <a:rPr lang="en-US" dirty="0" err="1" smtClean="0">
                <a:solidFill>
                  <a:srgbClr val="FF0000"/>
                </a:solidFill>
              </a:rPr>
              <a:t>element_text</a:t>
            </a:r>
            <a:r>
              <a:rPr lang="en-US" dirty="0" smtClean="0">
                <a:solidFill>
                  <a:srgbClr val="FF0000"/>
                </a:solidFill>
              </a:rPr>
              <a:t>, what arguments does it take?</a:t>
            </a:r>
          </a:p>
          <a:p>
            <a:pPr lvl="1"/>
            <a:r>
              <a:rPr lang="en-US" dirty="0" smtClean="0">
                <a:solidFill>
                  <a:srgbClr val="00B050"/>
                </a:solidFill>
              </a:rPr>
              <a:t>Title alignment example</a:t>
            </a:r>
          </a:p>
        </p:txBody>
      </p:sp>
    </p:spTree>
    <p:extLst>
      <p:ext uri="{BB962C8B-B14F-4D97-AF65-F5344CB8AC3E}">
        <p14:creationId xmlns:p14="http://schemas.microsoft.com/office/powerpoint/2010/main" val="10746927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54227"/>
            <a:ext cx="10515600" cy="5822736"/>
          </a:xfrm>
        </p:spPr>
        <p:txBody>
          <a:bodyPr/>
          <a:lstStyle/>
          <a:p>
            <a:r>
              <a:rPr lang="en-US" dirty="0" smtClean="0"/>
              <a:t>Now, I would not recommend making your title upside down, or even using orange, but it gives us a good example of how to use the theme commands</a:t>
            </a:r>
          </a:p>
          <a:p>
            <a:r>
              <a:rPr lang="en-US" dirty="0" smtClean="0">
                <a:solidFill>
                  <a:srgbClr val="FF0000"/>
                </a:solidFill>
              </a:rPr>
              <a:t>In Class Exercise 8: Let’s explore text elements a bit more: using the appropriate theme arguments make the following adjustments to the chart you made with the un-centered title, inClass7:</a:t>
            </a:r>
          </a:p>
          <a:p>
            <a:pPr marL="971550" lvl="1" indent="-514350">
              <a:buFont typeface="+mj-lt"/>
              <a:buAutoNum type="arabicPeriod"/>
            </a:pPr>
            <a:r>
              <a:rPr lang="en-US" dirty="0" smtClean="0">
                <a:solidFill>
                  <a:srgbClr val="FF0000"/>
                </a:solidFill>
              </a:rPr>
              <a:t>center the title and make the font size 16, change the color to green</a:t>
            </a:r>
          </a:p>
          <a:p>
            <a:pPr marL="971550" lvl="1" indent="-514350">
              <a:buFont typeface="+mj-lt"/>
              <a:buAutoNum type="arabicPeriod"/>
            </a:pPr>
            <a:r>
              <a:rPr lang="en-US" dirty="0" smtClean="0">
                <a:solidFill>
                  <a:srgbClr val="FF0000"/>
                </a:solidFill>
              </a:rPr>
              <a:t>Make the y-axis title color blue, bold the text, and size to 12</a:t>
            </a:r>
          </a:p>
          <a:p>
            <a:pPr marL="971550" lvl="1" indent="-514350">
              <a:buFont typeface="+mj-lt"/>
              <a:buAutoNum type="arabicPeriod"/>
            </a:pPr>
            <a:r>
              <a:rPr lang="en-US" dirty="0" smtClean="0">
                <a:solidFill>
                  <a:srgbClr val="FF0000"/>
                </a:solidFill>
              </a:rPr>
              <a:t>Make the x-axis title size 14, tilt the text 90 degrees, change color to red, move the text 3/4 of the way right across the axis (</a:t>
            </a:r>
            <a:r>
              <a:rPr lang="en-US" dirty="0" err="1" smtClean="0">
                <a:solidFill>
                  <a:srgbClr val="FF0000"/>
                </a:solidFill>
              </a:rPr>
              <a:t>vjust</a:t>
            </a:r>
            <a:r>
              <a:rPr lang="en-US" dirty="0" smtClean="0">
                <a:solidFill>
                  <a:srgbClr val="FF0000"/>
                </a:solidFill>
              </a:rPr>
              <a:t> argument), and italicize the text.</a:t>
            </a:r>
          </a:p>
          <a:p>
            <a:pPr marL="971550" lvl="1" indent="-514350">
              <a:buFont typeface="+mj-lt"/>
              <a:buAutoNum type="arabicPeriod"/>
            </a:pPr>
            <a:r>
              <a:rPr lang="en-US" dirty="0" smtClean="0">
                <a:solidFill>
                  <a:srgbClr val="FF0000"/>
                </a:solidFill>
              </a:rPr>
              <a:t>Make the subtitle size 10, bold, orange, on the right</a:t>
            </a:r>
            <a:r>
              <a:rPr lang="en-US" smtClean="0">
                <a:solidFill>
                  <a:srgbClr val="FF0000"/>
                </a:solidFill>
              </a:rPr>
              <a:t>, </a:t>
            </a:r>
          </a:p>
          <a:p>
            <a:pPr marL="971550" lvl="1" indent="-514350">
              <a:buFont typeface="+mj-lt"/>
              <a:buAutoNum type="arabicPeriod"/>
            </a:pPr>
            <a:r>
              <a:rPr lang="en-US" smtClean="0">
                <a:solidFill>
                  <a:srgbClr val="FF0000"/>
                </a:solidFill>
              </a:rPr>
              <a:t>Assign </a:t>
            </a:r>
            <a:r>
              <a:rPr lang="en-US" dirty="0" smtClean="0">
                <a:solidFill>
                  <a:srgbClr val="FF0000"/>
                </a:solidFill>
              </a:rPr>
              <a:t>your output to inClass8.</a:t>
            </a:r>
            <a:endParaRPr lang="en-US" dirty="0">
              <a:solidFill>
                <a:srgbClr val="FF0000"/>
              </a:solidFill>
            </a:endParaRPr>
          </a:p>
        </p:txBody>
      </p:sp>
    </p:spTree>
    <p:extLst>
      <p:ext uri="{BB962C8B-B14F-4D97-AF65-F5344CB8AC3E}">
        <p14:creationId xmlns:p14="http://schemas.microsoft.com/office/powerpoint/2010/main" val="24424806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8745"/>
          </a:xfrm>
        </p:spPr>
        <p:txBody>
          <a:bodyPr/>
          <a:lstStyle/>
          <a:p>
            <a:r>
              <a:rPr lang="en-US" dirty="0" smtClean="0"/>
              <a:t>Changing the  Theme</a:t>
            </a:r>
            <a:endParaRPr lang="en-US" dirty="0"/>
          </a:p>
        </p:txBody>
      </p:sp>
      <p:sp>
        <p:nvSpPr>
          <p:cNvPr id="3" name="Content Placeholder 2"/>
          <p:cNvSpPr>
            <a:spLocks noGrp="1"/>
          </p:cNvSpPr>
          <p:nvPr>
            <p:ph idx="1"/>
          </p:nvPr>
        </p:nvSpPr>
        <p:spPr>
          <a:xfrm>
            <a:off x="838200" y="1227438"/>
            <a:ext cx="10515600" cy="4949525"/>
          </a:xfrm>
        </p:spPr>
        <p:txBody>
          <a:bodyPr>
            <a:normAutofit fontScale="92500" lnSpcReduction="10000"/>
          </a:bodyPr>
          <a:lstStyle/>
          <a:p>
            <a:r>
              <a:rPr lang="en-US" dirty="0" smtClean="0"/>
              <a:t>We just saw how to change individual theme options for a single chart, but ggplot2 comes with multiple built in themes that we can use. What if we want to use one of those for a chart?</a:t>
            </a:r>
          </a:p>
          <a:p>
            <a:pPr lvl="1"/>
            <a:r>
              <a:rPr lang="en-US" dirty="0" smtClean="0"/>
              <a:t>To use a built in theme we can just add the theme to the chart with the + sign and change the theme for the individual chart</a:t>
            </a:r>
          </a:p>
          <a:p>
            <a:pPr lvl="1"/>
            <a:r>
              <a:rPr lang="en-US" dirty="0" err="1" smtClean="0">
                <a:solidFill>
                  <a:srgbClr val="00B050"/>
                </a:solidFill>
              </a:rPr>
              <a:t>theme_bw</a:t>
            </a:r>
            <a:r>
              <a:rPr lang="en-US" dirty="0" smtClean="0">
                <a:solidFill>
                  <a:srgbClr val="00B050"/>
                </a:solidFill>
              </a:rPr>
              <a:t> example</a:t>
            </a:r>
          </a:p>
          <a:p>
            <a:pPr lvl="2"/>
            <a:r>
              <a:rPr lang="en-US" dirty="0" smtClean="0">
                <a:solidFill>
                  <a:srgbClr val="00B050"/>
                </a:solidFill>
              </a:rPr>
              <a:t>Calling </a:t>
            </a:r>
            <a:r>
              <a:rPr lang="en-US" dirty="0" err="1" smtClean="0">
                <a:solidFill>
                  <a:srgbClr val="00B050"/>
                </a:solidFill>
              </a:rPr>
              <a:t>theme_bw</a:t>
            </a:r>
            <a:r>
              <a:rPr lang="en-US" dirty="0" smtClean="0">
                <a:solidFill>
                  <a:srgbClr val="00B050"/>
                </a:solidFill>
              </a:rPr>
              <a:t>() changed all the theme commands for that single plot to be replaced by the parameters specified in the </a:t>
            </a:r>
            <a:r>
              <a:rPr lang="en-US" dirty="0" err="1" smtClean="0">
                <a:solidFill>
                  <a:srgbClr val="00B050"/>
                </a:solidFill>
              </a:rPr>
              <a:t>theme_bw</a:t>
            </a:r>
            <a:r>
              <a:rPr lang="en-US" dirty="0" smtClean="0">
                <a:solidFill>
                  <a:srgbClr val="00B050"/>
                </a:solidFill>
              </a:rPr>
              <a:t>() function.</a:t>
            </a:r>
          </a:p>
          <a:p>
            <a:r>
              <a:rPr lang="en-US" dirty="0" smtClean="0"/>
              <a:t>But what if we want to change the theme settings for all plots we make going forward instead of having to specify for each individual plot?</a:t>
            </a:r>
          </a:p>
          <a:p>
            <a:pPr lvl="1"/>
            <a:r>
              <a:rPr lang="en-US" dirty="0" smtClean="0"/>
              <a:t>We can do this using the </a:t>
            </a:r>
            <a:r>
              <a:rPr lang="en-US" dirty="0" err="1" smtClean="0"/>
              <a:t>theme_set</a:t>
            </a:r>
            <a:r>
              <a:rPr lang="en-US" dirty="0" smtClean="0"/>
              <a:t>() command</a:t>
            </a:r>
          </a:p>
          <a:p>
            <a:pPr lvl="1"/>
            <a:r>
              <a:rPr lang="en-US" dirty="0" smtClean="0"/>
              <a:t>The </a:t>
            </a:r>
            <a:r>
              <a:rPr lang="en-US" dirty="0" err="1" smtClean="0"/>
              <a:t>theme_set</a:t>
            </a:r>
            <a:r>
              <a:rPr lang="en-US" dirty="0" smtClean="0"/>
              <a:t>() command takes a </a:t>
            </a:r>
            <a:r>
              <a:rPr lang="en-US" u="sng" dirty="0" smtClean="0"/>
              <a:t>complete</a:t>
            </a:r>
            <a:r>
              <a:rPr lang="en-US" dirty="0" smtClean="0"/>
              <a:t> theme as an argument</a:t>
            </a:r>
          </a:p>
          <a:p>
            <a:pPr lvl="1"/>
            <a:r>
              <a:rPr lang="en-US" dirty="0" err="1" smtClean="0">
                <a:solidFill>
                  <a:srgbClr val="00B050"/>
                </a:solidFill>
              </a:rPr>
              <a:t>Theme_set</a:t>
            </a:r>
            <a:r>
              <a:rPr lang="en-US" dirty="0" smtClean="0">
                <a:solidFill>
                  <a:srgbClr val="00B050"/>
                </a:solidFill>
              </a:rPr>
              <a:t> example 1</a:t>
            </a:r>
          </a:p>
          <a:p>
            <a:pPr lvl="2"/>
            <a:r>
              <a:rPr lang="en-US" dirty="0" smtClean="0">
                <a:solidFill>
                  <a:srgbClr val="00B050"/>
                </a:solidFill>
              </a:rPr>
              <a:t>Here we changed the global theme and then called the plot, we did not change the theme for the plot individually, we changed the theme in the environment</a:t>
            </a:r>
            <a:endParaRPr lang="en-US" dirty="0">
              <a:solidFill>
                <a:srgbClr val="00B050"/>
              </a:solidFill>
            </a:endParaRPr>
          </a:p>
        </p:txBody>
      </p:sp>
    </p:spTree>
    <p:extLst>
      <p:ext uri="{BB962C8B-B14F-4D97-AF65-F5344CB8AC3E}">
        <p14:creationId xmlns:p14="http://schemas.microsoft.com/office/powerpoint/2010/main" val="3489369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Resources</a:t>
            </a:r>
            <a:endParaRPr lang="en-US" dirty="0"/>
          </a:p>
        </p:txBody>
      </p:sp>
      <p:sp>
        <p:nvSpPr>
          <p:cNvPr id="3" name="Content Placeholder 2"/>
          <p:cNvSpPr>
            <a:spLocks noGrp="1"/>
          </p:cNvSpPr>
          <p:nvPr>
            <p:ph idx="1"/>
          </p:nvPr>
        </p:nvSpPr>
        <p:spPr/>
        <p:txBody>
          <a:bodyPr/>
          <a:lstStyle/>
          <a:p>
            <a:r>
              <a:rPr lang="en-US" dirty="0" smtClean="0"/>
              <a:t>Ggplot2 has its own website: </a:t>
            </a:r>
            <a:r>
              <a:rPr lang="en-US" dirty="0" smtClean="0">
                <a:hlinkClick r:id="rId2"/>
              </a:rPr>
              <a:t>http://ggplot2.org/</a:t>
            </a:r>
            <a:endParaRPr lang="en-US" dirty="0" smtClean="0"/>
          </a:p>
          <a:p>
            <a:pPr lvl="1"/>
            <a:r>
              <a:rPr lang="en-US" dirty="0" smtClean="0"/>
              <a:t>Check out the documentation: </a:t>
            </a:r>
            <a:r>
              <a:rPr lang="en-US" dirty="0" smtClean="0">
                <a:hlinkClick r:id="rId3"/>
              </a:rPr>
              <a:t>http://docs.ggplot2.org/current/</a:t>
            </a:r>
            <a:endParaRPr lang="en-US" dirty="0" smtClean="0"/>
          </a:p>
          <a:p>
            <a:r>
              <a:rPr lang="en-US" dirty="0" smtClean="0"/>
              <a:t>The author: Hadley Wickham has multiple chapters in his R for Data Science book devoted to ggplot2, I would recommend reviewing them:</a:t>
            </a:r>
          </a:p>
          <a:p>
            <a:pPr lvl="1"/>
            <a:r>
              <a:rPr lang="en-US" dirty="0" smtClean="0">
                <a:hlinkClick r:id="rId4"/>
              </a:rPr>
              <a:t>http://r4ds.had.co.nz/data-visualisation.html</a:t>
            </a:r>
            <a:endParaRPr lang="en-US" dirty="0" smtClean="0"/>
          </a:p>
          <a:p>
            <a:pPr lvl="1"/>
            <a:r>
              <a:rPr lang="en-US" dirty="0" smtClean="0">
                <a:hlinkClick r:id="rId5"/>
              </a:rPr>
              <a:t>http://r4ds.had.co.nz/graphics-for-communication.html</a:t>
            </a:r>
            <a:endParaRPr lang="en-US" dirty="0" smtClean="0"/>
          </a:p>
          <a:p>
            <a:r>
              <a:rPr lang="en-US" dirty="0" smtClean="0"/>
              <a:t>Google and Stack Overflow are also great resources as well as the notes for this lecture (the pdf file).</a:t>
            </a:r>
            <a:endParaRPr lang="en-US" dirty="0"/>
          </a:p>
        </p:txBody>
      </p:sp>
    </p:spTree>
    <p:extLst>
      <p:ext uri="{BB962C8B-B14F-4D97-AF65-F5344CB8AC3E}">
        <p14:creationId xmlns:p14="http://schemas.microsoft.com/office/powerpoint/2010/main" val="42702571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8034"/>
            <a:ext cx="10515600" cy="623416"/>
          </a:xfrm>
        </p:spPr>
        <p:txBody>
          <a:bodyPr>
            <a:normAutofit fontScale="90000"/>
          </a:bodyPr>
          <a:lstStyle/>
          <a:p>
            <a:r>
              <a:rPr lang="en-US" dirty="0" smtClean="0"/>
              <a:t>Custom Themes</a:t>
            </a:r>
            <a:endParaRPr lang="en-US" dirty="0"/>
          </a:p>
        </p:txBody>
      </p:sp>
      <p:sp>
        <p:nvSpPr>
          <p:cNvPr id="3" name="Content Placeholder 2"/>
          <p:cNvSpPr>
            <a:spLocks noGrp="1"/>
          </p:cNvSpPr>
          <p:nvPr>
            <p:ph idx="1"/>
          </p:nvPr>
        </p:nvSpPr>
        <p:spPr>
          <a:xfrm>
            <a:off x="838200" y="881450"/>
            <a:ext cx="10515600" cy="5295513"/>
          </a:xfrm>
        </p:spPr>
        <p:txBody>
          <a:bodyPr/>
          <a:lstStyle/>
          <a:p>
            <a:r>
              <a:rPr lang="en-US" dirty="0" smtClean="0"/>
              <a:t>Before I mentioned that the </a:t>
            </a:r>
            <a:r>
              <a:rPr lang="en-US" dirty="0" err="1" smtClean="0"/>
              <a:t>theme_set</a:t>
            </a:r>
            <a:r>
              <a:rPr lang="en-US" dirty="0" smtClean="0"/>
              <a:t>() command requires a complete theme, this means that the theme must have input for every argument of the theme() function.</a:t>
            </a:r>
          </a:p>
          <a:p>
            <a:pPr lvl="1"/>
            <a:r>
              <a:rPr lang="en-US" dirty="0" smtClean="0"/>
              <a:t>Instead of starting from scratch and customizing every single element to write a custom theme, it is easier to start with a custom theme and change just the elements you want using the + sign</a:t>
            </a:r>
          </a:p>
          <a:p>
            <a:pPr lvl="1"/>
            <a:r>
              <a:rPr lang="en-US" dirty="0" smtClean="0">
                <a:solidFill>
                  <a:srgbClr val="00B050"/>
                </a:solidFill>
              </a:rPr>
              <a:t>Custom theme example</a:t>
            </a:r>
          </a:p>
          <a:p>
            <a:pPr lvl="1"/>
            <a:r>
              <a:rPr lang="en-US" dirty="0" smtClean="0"/>
              <a:t>When you write your own custom theme it is helpful to know if your theme is complete, to check if your theme is complete use the </a:t>
            </a:r>
            <a:r>
              <a:rPr lang="en-US" dirty="0" err="1" smtClean="0"/>
              <a:t>attr</a:t>
            </a:r>
            <a:r>
              <a:rPr lang="en-US" dirty="0" smtClean="0"/>
              <a:t>() function like so.</a:t>
            </a:r>
          </a:p>
          <a:p>
            <a:pPr lvl="2"/>
            <a:r>
              <a:rPr lang="en-US" dirty="0" err="1" smtClean="0"/>
              <a:t>Attr</a:t>
            </a:r>
            <a:r>
              <a:rPr lang="en-US" dirty="0" smtClean="0"/>
              <a:t>(</a:t>
            </a:r>
            <a:r>
              <a:rPr lang="en-US" dirty="0" err="1" smtClean="0"/>
              <a:t>theme_name</a:t>
            </a:r>
            <a:r>
              <a:rPr lang="en-US" dirty="0" smtClean="0"/>
              <a:t>, “complete”) will return True or False</a:t>
            </a:r>
          </a:p>
          <a:p>
            <a:pPr lvl="2"/>
            <a:r>
              <a:rPr lang="en-US" dirty="0" smtClean="0"/>
              <a:t>If your theme is not complete you will not be able to set it</a:t>
            </a:r>
            <a:endParaRPr lang="en-US" dirty="0"/>
          </a:p>
        </p:txBody>
      </p:sp>
    </p:spTree>
    <p:extLst>
      <p:ext uri="{BB962C8B-B14F-4D97-AF65-F5344CB8AC3E}">
        <p14:creationId xmlns:p14="http://schemas.microsoft.com/office/powerpoint/2010/main" val="4977487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8324"/>
            <a:ext cx="10515600" cy="5888639"/>
          </a:xfrm>
        </p:spPr>
        <p:txBody>
          <a:bodyPr>
            <a:normAutofit/>
          </a:bodyPr>
          <a:lstStyle/>
          <a:p>
            <a:r>
              <a:rPr lang="en-US" dirty="0" smtClean="0">
                <a:solidFill>
                  <a:srgbClr val="FF0000"/>
                </a:solidFill>
              </a:rPr>
              <a:t>In Class Exercise: Theme</a:t>
            </a:r>
          </a:p>
          <a:p>
            <a:pPr lvl="1"/>
            <a:r>
              <a:rPr lang="en-US" dirty="0" smtClean="0">
                <a:solidFill>
                  <a:srgbClr val="FF0000"/>
                </a:solidFill>
              </a:rPr>
              <a:t>Now create your own custom theme in a similar vein to the one I just made.</a:t>
            </a:r>
          </a:p>
          <a:p>
            <a:pPr lvl="2"/>
            <a:r>
              <a:rPr lang="en-US" dirty="0" smtClean="0">
                <a:solidFill>
                  <a:srgbClr val="FF0000"/>
                </a:solidFill>
              </a:rPr>
              <a:t>Be sure that your new theme changes the title text to appear on the right </a:t>
            </a:r>
          </a:p>
          <a:p>
            <a:pPr lvl="2"/>
            <a:r>
              <a:rPr lang="en-US" dirty="0">
                <a:solidFill>
                  <a:srgbClr val="FF0000"/>
                </a:solidFill>
              </a:rPr>
              <a:t>C</a:t>
            </a:r>
            <a:r>
              <a:rPr lang="en-US" dirty="0" smtClean="0">
                <a:solidFill>
                  <a:srgbClr val="FF0000"/>
                </a:solidFill>
              </a:rPr>
              <a:t>hange the background color to "</a:t>
            </a:r>
            <a:r>
              <a:rPr lang="en-US" dirty="0" err="1" smtClean="0">
                <a:solidFill>
                  <a:srgbClr val="FF0000"/>
                </a:solidFill>
              </a:rPr>
              <a:t>cornsilk</a:t>
            </a:r>
            <a:r>
              <a:rPr lang="en-US" dirty="0" smtClean="0">
                <a:solidFill>
                  <a:srgbClr val="FF0000"/>
                </a:solidFill>
              </a:rPr>
              <a:t>" using the </a:t>
            </a:r>
            <a:r>
              <a:rPr lang="en-US" dirty="0" err="1" smtClean="0">
                <a:solidFill>
                  <a:srgbClr val="FF0000"/>
                </a:solidFill>
              </a:rPr>
              <a:t>panel.background</a:t>
            </a:r>
            <a:r>
              <a:rPr lang="en-US" dirty="0" smtClean="0">
                <a:solidFill>
                  <a:srgbClr val="FF0000"/>
                </a:solidFill>
              </a:rPr>
              <a:t> argument. </a:t>
            </a:r>
          </a:p>
          <a:p>
            <a:pPr lvl="3"/>
            <a:r>
              <a:rPr lang="en-US" dirty="0" smtClean="0">
                <a:solidFill>
                  <a:srgbClr val="FF0000"/>
                </a:solidFill>
              </a:rPr>
              <a:t>(Note, the panel is not a text element, what element_ command should you use?</a:t>
            </a:r>
          </a:p>
          <a:p>
            <a:pPr lvl="2"/>
            <a:r>
              <a:rPr lang="en-US" dirty="0" smtClean="0">
                <a:solidFill>
                  <a:srgbClr val="FF0000"/>
                </a:solidFill>
              </a:rPr>
              <a:t>You should also feel free to change your x and y axis appearance from the default as well as any other changes you'd like to make. </a:t>
            </a:r>
          </a:p>
          <a:p>
            <a:pPr lvl="2"/>
            <a:r>
              <a:rPr lang="en-US" dirty="0" smtClean="0">
                <a:solidFill>
                  <a:srgbClr val="FF0000"/>
                </a:solidFill>
              </a:rPr>
              <a:t>Call your new theme custom.theme2.</a:t>
            </a:r>
          </a:p>
          <a:p>
            <a:pPr lvl="1"/>
            <a:r>
              <a:rPr lang="en-US" dirty="0" smtClean="0">
                <a:solidFill>
                  <a:srgbClr val="FF0000"/>
                </a:solidFill>
              </a:rPr>
              <a:t>Check to see if your new theme, custom.theme2, is complete. Once it is complete change your default theme to custom.theme2 and call the plot inClass7 again. Do you notice how it looks different now?</a:t>
            </a:r>
          </a:p>
          <a:p>
            <a:r>
              <a:rPr lang="en-US" dirty="0" smtClean="0"/>
              <a:t>Other Themes</a:t>
            </a:r>
          </a:p>
          <a:p>
            <a:pPr lvl="1"/>
            <a:r>
              <a:rPr lang="en-US" dirty="0" smtClean="0"/>
              <a:t>Ggplot2 comes with multiple themes already installed, just start typing theme_ in the console and the list of themes will pop up</a:t>
            </a:r>
          </a:p>
          <a:p>
            <a:pPr lvl="1"/>
            <a:r>
              <a:rPr lang="en-US" dirty="0" smtClean="0"/>
              <a:t>Additionally, check out the </a:t>
            </a:r>
            <a:r>
              <a:rPr lang="en-US" dirty="0" err="1" smtClean="0"/>
              <a:t>ggthemes</a:t>
            </a:r>
            <a:r>
              <a:rPr lang="en-US" dirty="0" smtClean="0"/>
              <a:t> and </a:t>
            </a:r>
            <a:r>
              <a:rPr lang="en-US" dirty="0" err="1" smtClean="0"/>
              <a:t>ggthemr</a:t>
            </a:r>
            <a:r>
              <a:rPr lang="en-US" dirty="0" smtClean="0"/>
              <a:t> packages which include more ggplot2 themes</a:t>
            </a:r>
            <a:endParaRPr lang="en-US" dirty="0"/>
          </a:p>
        </p:txBody>
      </p:sp>
    </p:spTree>
    <p:extLst>
      <p:ext uri="{BB962C8B-B14F-4D97-AF65-F5344CB8AC3E}">
        <p14:creationId xmlns:p14="http://schemas.microsoft.com/office/powerpoint/2010/main" val="22107256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9318"/>
          </a:xfrm>
        </p:spPr>
        <p:txBody>
          <a:bodyPr>
            <a:normAutofit fontScale="90000"/>
          </a:bodyPr>
          <a:lstStyle/>
          <a:p>
            <a:r>
              <a:rPr lang="en-US" dirty="0" smtClean="0"/>
              <a:t>Making Maps in R</a:t>
            </a:r>
            <a:endParaRPr lang="en-US" dirty="0"/>
          </a:p>
        </p:txBody>
      </p:sp>
      <p:sp>
        <p:nvSpPr>
          <p:cNvPr id="3" name="Content Placeholder 2"/>
          <p:cNvSpPr>
            <a:spLocks noGrp="1"/>
          </p:cNvSpPr>
          <p:nvPr>
            <p:ph idx="1"/>
          </p:nvPr>
        </p:nvSpPr>
        <p:spPr>
          <a:xfrm>
            <a:off x="838200" y="1054444"/>
            <a:ext cx="10515600" cy="5642918"/>
          </a:xfrm>
        </p:spPr>
        <p:txBody>
          <a:bodyPr>
            <a:normAutofit lnSpcReduction="10000"/>
          </a:bodyPr>
          <a:lstStyle/>
          <a:p>
            <a:r>
              <a:rPr lang="en-US" dirty="0" err="1" smtClean="0"/>
              <a:t>Ggplot</a:t>
            </a:r>
            <a:r>
              <a:rPr lang="en-US" dirty="0" smtClean="0"/>
              <a:t> has the ability to plot complicated geometries and can make maps of different countries, states, cities, etc…</a:t>
            </a:r>
          </a:p>
          <a:p>
            <a:pPr lvl="1"/>
            <a:r>
              <a:rPr lang="en-US" dirty="0" smtClean="0"/>
              <a:t>To make a map in </a:t>
            </a:r>
            <a:r>
              <a:rPr lang="en-US" dirty="0" err="1" smtClean="0"/>
              <a:t>ggplot</a:t>
            </a:r>
            <a:r>
              <a:rPr lang="en-US" dirty="0" smtClean="0"/>
              <a:t> all you need is a </a:t>
            </a:r>
            <a:r>
              <a:rPr lang="en-US" dirty="0" err="1" smtClean="0"/>
              <a:t>shapefile</a:t>
            </a:r>
            <a:r>
              <a:rPr lang="en-US" dirty="0" smtClean="0"/>
              <a:t>, or .</a:t>
            </a:r>
            <a:r>
              <a:rPr lang="en-US" dirty="0" err="1" smtClean="0"/>
              <a:t>shp</a:t>
            </a:r>
            <a:r>
              <a:rPr lang="en-US" dirty="0" smtClean="0"/>
              <a:t> file. We will not go into how to download and manipulate these files for plotting in this lecture but will use packages with pre-loaded data for mapping</a:t>
            </a:r>
            <a:endParaRPr lang="en-US" dirty="0"/>
          </a:p>
          <a:p>
            <a:pPr lvl="2"/>
            <a:r>
              <a:rPr lang="en-US" dirty="0" smtClean="0"/>
              <a:t>Load in the “maps” library</a:t>
            </a:r>
          </a:p>
          <a:p>
            <a:pPr lvl="2"/>
            <a:r>
              <a:rPr lang="en-US" dirty="0" smtClean="0">
                <a:solidFill>
                  <a:srgbClr val="00B050"/>
                </a:solidFill>
              </a:rPr>
              <a:t>Mapping US cities example</a:t>
            </a:r>
          </a:p>
          <a:p>
            <a:pPr lvl="1"/>
            <a:r>
              <a:rPr lang="en-US" dirty="0" smtClean="0">
                <a:solidFill>
                  <a:srgbClr val="00B050"/>
                </a:solidFill>
              </a:rPr>
              <a:t>The primary function controlling the map appearance here is the borders() function which draws all the state borders</a:t>
            </a:r>
          </a:p>
          <a:p>
            <a:pPr lvl="1"/>
            <a:r>
              <a:rPr lang="en-US" dirty="0" smtClean="0">
                <a:solidFill>
                  <a:srgbClr val="00B050"/>
                </a:solidFill>
              </a:rPr>
              <a:t>Each dot is plotted along the x, y plane according to its longitude and latitude values</a:t>
            </a:r>
          </a:p>
          <a:p>
            <a:pPr lvl="1"/>
            <a:r>
              <a:rPr lang="en-US" dirty="0" smtClean="0">
                <a:solidFill>
                  <a:srgbClr val="FF0000"/>
                </a:solidFill>
              </a:rPr>
              <a:t>What are the arguments to borders()?</a:t>
            </a:r>
          </a:p>
          <a:p>
            <a:r>
              <a:rPr lang="en-US" dirty="0" smtClean="0"/>
              <a:t>We will spend much more time on mapping in the homework where we will look at an alternative method to drawing border outlines instead of the borders() function.</a:t>
            </a:r>
          </a:p>
        </p:txBody>
      </p:sp>
    </p:spTree>
    <p:extLst>
      <p:ext uri="{BB962C8B-B14F-4D97-AF65-F5344CB8AC3E}">
        <p14:creationId xmlns:p14="http://schemas.microsoft.com/office/powerpoint/2010/main" val="21426041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Resources</a:t>
            </a:r>
            <a:endParaRPr lang="en-US" dirty="0"/>
          </a:p>
        </p:txBody>
      </p:sp>
      <p:sp>
        <p:nvSpPr>
          <p:cNvPr id="3" name="Content Placeholder 2"/>
          <p:cNvSpPr>
            <a:spLocks noGrp="1"/>
          </p:cNvSpPr>
          <p:nvPr>
            <p:ph idx="1"/>
          </p:nvPr>
        </p:nvSpPr>
        <p:spPr/>
        <p:txBody>
          <a:bodyPr/>
          <a:lstStyle/>
          <a:p>
            <a:r>
              <a:rPr lang="en-US" dirty="0" smtClean="0"/>
              <a:t>Ggplot2 has its own website: </a:t>
            </a:r>
            <a:r>
              <a:rPr lang="en-US" dirty="0" smtClean="0">
                <a:hlinkClick r:id="rId2"/>
              </a:rPr>
              <a:t>http://ggplot2.org/</a:t>
            </a:r>
            <a:endParaRPr lang="en-US" dirty="0" smtClean="0"/>
          </a:p>
          <a:p>
            <a:pPr lvl="1"/>
            <a:r>
              <a:rPr lang="en-US" dirty="0" smtClean="0"/>
              <a:t>Check out the documentation: </a:t>
            </a:r>
            <a:r>
              <a:rPr lang="en-US" dirty="0" smtClean="0">
                <a:hlinkClick r:id="rId3"/>
              </a:rPr>
              <a:t>http://docs.ggplot2.org/current/</a:t>
            </a:r>
            <a:endParaRPr lang="en-US" dirty="0" smtClean="0"/>
          </a:p>
          <a:p>
            <a:r>
              <a:rPr lang="en-US" dirty="0" smtClean="0"/>
              <a:t>The author: Hadley Wickham has multiple chapters in his R for Data Science book devoted to ggplot2, I would recommend reviewing them:</a:t>
            </a:r>
          </a:p>
          <a:p>
            <a:pPr lvl="1"/>
            <a:r>
              <a:rPr lang="en-US" dirty="0" smtClean="0">
                <a:hlinkClick r:id="rId4"/>
              </a:rPr>
              <a:t>http://r4ds.had.co.nz/data-visualisation.html</a:t>
            </a:r>
            <a:endParaRPr lang="en-US" dirty="0" smtClean="0"/>
          </a:p>
          <a:p>
            <a:pPr lvl="1"/>
            <a:r>
              <a:rPr lang="en-US" dirty="0" smtClean="0">
                <a:hlinkClick r:id="rId5"/>
              </a:rPr>
              <a:t>http://r4ds.had.co.nz/graphics-for-communication.html</a:t>
            </a:r>
            <a:endParaRPr lang="en-US" dirty="0" smtClean="0"/>
          </a:p>
          <a:p>
            <a:r>
              <a:rPr lang="en-US" dirty="0" smtClean="0"/>
              <a:t>Google and Stack Overflow are also great resources as well as the notes for this lecture (the pdf file).</a:t>
            </a:r>
            <a:endParaRPr lang="en-US" dirty="0"/>
          </a:p>
        </p:txBody>
      </p:sp>
    </p:spTree>
    <p:extLst>
      <p:ext uri="{BB962C8B-B14F-4D97-AF65-F5344CB8AC3E}">
        <p14:creationId xmlns:p14="http://schemas.microsoft.com/office/powerpoint/2010/main" val="1204990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GGplot2 is a graphing package written by Hadley Wickham (who also wrote the </a:t>
            </a:r>
            <a:r>
              <a:rPr lang="en-US" dirty="0" err="1" smtClean="0"/>
              <a:t>Dplyr</a:t>
            </a:r>
            <a:r>
              <a:rPr lang="en-US" dirty="0" smtClean="0"/>
              <a:t> package we discussed two weeks ago)</a:t>
            </a:r>
          </a:p>
          <a:p>
            <a:r>
              <a:rPr lang="en-US" dirty="0" smtClean="0"/>
              <a:t>The “</a:t>
            </a:r>
            <a:r>
              <a:rPr lang="en-US" dirty="0" err="1" smtClean="0"/>
              <a:t>gg</a:t>
            </a:r>
            <a:r>
              <a:rPr lang="en-US" dirty="0" smtClean="0"/>
              <a:t>” stands for grammar of graphics</a:t>
            </a:r>
          </a:p>
          <a:p>
            <a:pPr lvl="1"/>
            <a:r>
              <a:rPr lang="en-US" dirty="0" smtClean="0"/>
              <a:t>Ggplot2 is built around the idea of implementing a consistent set of rules for creating graphics</a:t>
            </a:r>
          </a:p>
          <a:p>
            <a:pPr lvl="1"/>
            <a:r>
              <a:rPr lang="en-US" dirty="0" smtClean="0"/>
              <a:t>Once you understand these fundamental rules it becomes very easy to create increasingly complex graphics</a:t>
            </a:r>
          </a:p>
          <a:p>
            <a:r>
              <a:rPr lang="en-US" dirty="0" smtClean="0"/>
              <a:t>First let’s take a look at some test data and generate a line chart using base graphics, something we already covered</a:t>
            </a:r>
          </a:p>
          <a:p>
            <a:pPr lvl="1"/>
            <a:r>
              <a:rPr lang="en-US" dirty="0" smtClean="0">
                <a:solidFill>
                  <a:srgbClr val="00B050"/>
                </a:solidFill>
              </a:rPr>
              <a:t>Base line graph example</a:t>
            </a:r>
            <a:endParaRPr lang="en-US" dirty="0">
              <a:solidFill>
                <a:srgbClr val="00B050"/>
              </a:solidFill>
            </a:endParaRPr>
          </a:p>
        </p:txBody>
      </p:sp>
    </p:spTree>
    <p:extLst>
      <p:ext uri="{BB962C8B-B14F-4D97-AF65-F5344CB8AC3E}">
        <p14:creationId xmlns:p14="http://schemas.microsoft.com/office/powerpoint/2010/main" val="2681611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a:t>
            </a:r>
            <a:r>
              <a:rPr lang="en-US" dirty="0" err="1" smtClean="0"/>
              <a:t>GGplot</a:t>
            </a:r>
            <a:endParaRPr lang="en-US" dirty="0"/>
          </a:p>
        </p:txBody>
      </p:sp>
      <p:sp>
        <p:nvSpPr>
          <p:cNvPr id="3" name="Content Placeholder 2"/>
          <p:cNvSpPr>
            <a:spLocks noGrp="1"/>
          </p:cNvSpPr>
          <p:nvPr>
            <p:ph idx="1"/>
          </p:nvPr>
        </p:nvSpPr>
        <p:spPr/>
        <p:txBody>
          <a:bodyPr/>
          <a:lstStyle/>
          <a:p>
            <a:r>
              <a:rPr lang="en-US" dirty="0" err="1" smtClean="0">
                <a:solidFill>
                  <a:srgbClr val="00B050"/>
                </a:solidFill>
              </a:rPr>
              <a:t>Ggplot</a:t>
            </a:r>
            <a:r>
              <a:rPr lang="en-US" dirty="0" smtClean="0">
                <a:solidFill>
                  <a:srgbClr val="00B050"/>
                </a:solidFill>
              </a:rPr>
              <a:t> Line graph Example</a:t>
            </a:r>
          </a:p>
          <a:p>
            <a:r>
              <a:rPr lang="en-US" dirty="0" smtClean="0"/>
              <a:t>Notice a few things about this plot:</a:t>
            </a:r>
          </a:p>
          <a:p>
            <a:pPr lvl="1"/>
            <a:r>
              <a:rPr lang="en-US" dirty="0" smtClean="0"/>
              <a:t>We assigned the plot as an object: “</a:t>
            </a:r>
            <a:r>
              <a:rPr lang="en-US" dirty="0" err="1" smtClean="0"/>
              <a:t>oneFiveTbill</a:t>
            </a:r>
            <a:r>
              <a:rPr lang="en-US" dirty="0" smtClean="0"/>
              <a:t>”</a:t>
            </a:r>
          </a:p>
          <a:p>
            <a:pPr lvl="2"/>
            <a:r>
              <a:rPr lang="en-US" dirty="0" smtClean="0"/>
              <a:t>The plot was not displayed until we called the object</a:t>
            </a:r>
          </a:p>
          <a:p>
            <a:pPr lvl="1"/>
            <a:r>
              <a:rPr lang="en-US" dirty="0" smtClean="0"/>
              <a:t>The </a:t>
            </a:r>
            <a:r>
              <a:rPr lang="en-US" dirty="0" err="1" smtClean="0"/>
              <a:t>ggplot</a:t>
            </a:r>
            <a:r>
              <a:rPr lang="en-US" dirty="0" smtClean="0"/>
              <a:t> function takes two main arguments:</a:t>
            </a:r>
          </a:p>
          <a:p>
            <a:pPr lvl="2"/>
            <a:r>
              <a:rPr lang="en-US" dirty="0" smtClean="0"/>
              <a:t>Data = the data frame containing the data that you are plotting</a:t>
            </a:r>
          </a:p>
          <a:p>
            <a:pPr lvl="2"/>
            <a:r>
              <a:rPr lang="en-US" dirty="0" err="1" smtClean="0"/>
              <a:t>Aes</a:t>
            </a:r>
            <a:r>
              <a:rPr lang="en-US" dirty="0" smtClean="0"/>
              <a:t> = ?? We aren’t quite sure yet what this does, but it appears to be doing the heavy lifting of the plot</a:t>
            </a:r>
          </a:p>
          <a:p>
            <a:pPr lvl="1"/>
            <a:r>
              <a:rPr lang="en-US" dirty="0" smtClean="0"/>
              <a:t>Each plus sign strings together another function on top of the previous commands, using these plus signs allows us to build up a plot in layers</a:t>
            </a:r>
          </a:p>
        </p:txBody>
      </p:sp>
    </p:spTree>
    <p:extLst>
      <p:ext uri="{BB962C8B-B14F-4D97-AF65-F5344CB8AC3E}">
        <p14:creationId xmlns:p14="http://schemas.microsoft.com/office/powerpoint/2010/main" val="103828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most important concept in ggplot2 is understanding that the graphics work as layers on top of one another</a:t>
            </a:r>
          </a:p>
          <a:p>
            <a:pPr lvl="1"/>
            <a:r>
              <a:rPr lang="en-US" dirty="0" smtClean="0"/>
              <a:t>Let’s show this in more detail</a:t>
            </a:r>
          </a:p>
          <a:p>
            <a:pPr lvl="1"/>
            <a:r>
              <a:rPr lang="en-US" dirty="0" smtClean="0">
                <a:solidFill>
                  <a:srgbClr val="00B050"/>
                </a:solidFill>
              </a:rPr>
              <a:t>Layering Example</a:t>
            </a:r>
          </a:p>
          <a:p>
            <a:pPr lvl="2"/>
            <a:r>
              <a:rPr lang="en-US" dirty="0" smtClean="0">
                <a:solidFill>
                  <a:srgbClr val="00B050"/>
                </a:solidFill>
              </a:rPr>
              <a:t>Notice that I used the </a:t>
            </a:r>
            <a:r>
              <a:rPr lang="en-US" dirty="0" smtClean="0">
                <a:solidFill>
                  <a:srgbClr val="00B050"/>
                </a:solidFill>
              </a:rPr>
              <a:t>“</a:t>
            </a:r>
            <a:r>
              <a:rPr lang="en-US" dirty="0" err="1" smtClean="0">
                <a:solidFill>
                  <a:srgbClr val="00B050"/>
                </a:solidFill>
              </a:rPr>
              <a:t>scale_color_manual</a:t>
            </a:r>
            <a:r>
              <a:rPr lang="en-US" dirty="0" smtClean="0">
                <a:solidFill>
                  <a:srgbClr val="00B050"/>
                </a:solidFill>
              </a:rPr>
              <a:t>” command </a:t>
            </a:r>
            <a:r>
              <a:rPr lang="en-US" dirty="0" smtClean="0">
                <a:solidFill>
                  <a:srgbClr val="00B050"/>
                </a:solidFill>
              </a:rPr>
              <a:t>to change the colors of the lines. We took the color value of “one-year” a non-valid color name, and changed it to “green,” a valid color name. Before we explicitly defined this ggplot2 just used the default colors</a:t>
            </a:r>
          </a:p>
          <a:p>
            <a:pPr lvl="1"/>
            <a:r>
              <a:rPr lang="en-US" dirty="0" smtClean="0">
                <a:solidFill>
                  <a:srgbClr val="FF0000"/>
                </a:solidFill>
              </a:rPr>
              <a:t>In Class Exercise 1: Now it’s your turn, using the using the above code as guidance for the next five minutes make the following plots:</a:t>
            </a:r>
          </a:p>
          <a:p>
            <a:pPr lvl="2"/>
            <a:r>
              <a:rPr lang="en-US" dirty="0" smtClean="0">
                <a:solidFill>
                  <a:srgbClr val="FF0000"/>
                </a:solidFill>
              </a:rPr>
              <a:t>1) for  the first layer - plot the 3 year treasury bill returns, "GS3" in the treasuries.csv file over time for the last 20 years. (use </a:t>
            </a:r>
            <a:r>
              <a:rPr lang="en-US" dirty="0" err="1" smtClean="0">
                <a:solidFill>
                  <a:srgbClr val="FF0000"/>
                </a:solidFill>
              </a:rPr>
              <a:t>Dplyr</a:t>
            </a:r>
            <a:r>
              <a:rPr lang="en-US" dirty="0" smtClean="0">
                <a:solidFill>
                  <a:srgbClr val="FF0000"/>
                </a:solidFill>
              </a:rPr>
              <a:t> to gather the correct data)</a:t>
            </a:r>
          </a:p>
          <a:p>
            <a:pPr lvl="2"/>
            <a:r>
              <a:rPr lang="en-US" dirty="0" smtClean="0">
                <a:solidFill>
                  <a:srgbClr val="FF0000"/>
                </a:solidFill>
              </a:rPr>
              <a:t> 2) for the second layer - add a plot of the 10 year treasury bill returns "GS10" in the treasuries.csv file for the same time period as the GS3 chart. Be sure to specify color arguments so that each line looks different.</a:t>
            </a:r>
          </a:p>
          <a:p>
            <a:pPr lvl="2"/>
            <a:r>
              <a:rPr lang="en-US" dirty="0" smtClean="0">
                <a:solidFill>
                  <a:srgbClr val="FF0000"/>
                </a:solidFill>
              </a:rPr>
              <a:t>Call your output, the second layer, inClass1. </a:t>
            </a:r>
            <a:endParaRPr lang="en-US" dirty="0">
              <a:solidFill>
                <a:srgbClr val="FF0000"/>
              </a:solidFill>
            </a:endParaRPr>
          </a:p>
        </p:txBody>
      </p:sp>
    </p:spTree>
    <p:extLst>
      <p:ext uri="{BB962C8B-B14F-4D97-AF65-F5344CB8AC3E}">
        <p14:creationId xmlns:p14="http://schemas.microsoft.com/office/powerpoint/2010/main" val="1067838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66335"/>
            <a:ext cx="10515600" cy="4710628"/>
          </a:xfrm>
        </p:spPr>
        <p:txBody>
          <a:bodyPr/>
          <a:lstStyle/>
          <a:p>
            <a:r>
              <a:rPr lang="en-US" dirty="0" smtClean="0"/>
              <a:t>You are probably now wondering the following:</a:t>
            </a:r>
          </a:p>
          <a:p>
            <a:pPr lvl="1"/>
            <a:r>
              <a:rPr lang="en-US" dirty="0" smtClean="0"/>
              <a:t>1. What is the </a:t>
            </a:r>
            <a:r>
              <a:rPr lang="en-US" dirty="0" err="1" smtClean="0"/>
              <a:t>aes</a:t>
            </a:r>
            <a:r>
              <a:rPr lang="en-US" dirty="0" smtClean="0"/>
              <a:t> function that I keep using?</a:t>
            </a:r>
          </a:p>
          <a:p>
            <a:pPr lvl="1"/>
            <a:r>
              <a:rPr lang="en-US" dirty="0" smtClean="0"/>
              <a:t>2. How come I can call </a:t>
            </a:r>
            <a:r>
              <a:rPr lang="en-US" dirty="0" err="1" smtClean="0"/>
              <a:t>geom_line</a:t>
            </a:r>
            <a:r>
              <a:rPr lang="en-US" dirty="0" smtClean="0"/>
              <a:t>() both with and without any arguments, that makes no sense!</a:t>
            </a:r>
          </a:p>
          <a:p>
            <a:pPr lvl="1"/>
            <a:r>
              <a:rPr lang="en-US" dirty="0" smtClean="0"/>
              <a:t>To answer these we will have to take a big step back and look at how ggplot2 works under the hood</a:t>
            </a:r>
          </a:p>
          <a:p>
            <a:r>
              <a:rPr lang="en-US" dirty="0" smtClean="0">
                <a:solidFill>
                  <a:srgbClr val="FF0000"/>
                </a:solidFill>
              </a:rPr>
              <a:t>Who can describe the difference between a long dataset and a wide dataset?</a:t>
            </a:r>
            <a:endParaRPr lang="en-US" dirty="0" smtClean="0"/>
          </a:p>
          <a:p>
            <a:pPr lvl="1"/>
            <a:r>
              <a:rPr lang="en-US" dirty="0" smtClean="0"/>
              <a:t>while it is easier for humans to read wide datasets, it is easier for ggplot2 to plot wide datasets</a:t>
            </a:r>
          </a:p>
          <a:p>
            <a:pPr lvl="1"/>
            <a:r>
              <a:rPr lang="en-US" dirty="0" smtClean="0">
                <a:solidFill>
                  <a:srgbClr val="00B050"/>
                </a:solidFill>
              </a:rPr>
              <a:t>Scatter data setup</a:t>
            </a:r>
          </a:p>
        </p:txBody>
      </p:sp>
    </p:spTree>
    <p:extLst>
      <p:ext uri="{BB962C8B-B14F-4D97-AF65-F5344CB8AC3E}">
        <p14:creationId xmlns:p14="http://schemas.microsoft.com/office/powerpoint/2010/main" val="1177879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aes</a:t>
            </a:r>
            <a:r>
              <a:rPr lang="en-US" dirty="0" smtClean="0"/>
              <a:t>() function</a:t>
            </a:r>
            <a:endParaRPr lang="en-US" dirty="0"/>
          </a:p>
        </p:txBody>
      </p:sp>
      <p:sp>
        <p:nvSpPr>
          <p:cNvPr id="3" name="Content Placeholder 2"/>
          <p:cNvSpPr>
            <a:spLocks noGrp="1"/>
          </p:cNvSpPr>
          <p:nvPr>
            <p:ph idx="1"/>
          </p:nvPr>
        </p:nvSpPr>
        <p:spPr/>
        <p:txBody>
          <a:bodyPr/>
          <a:lstStyle/>
          <a:p>
            <a:r>
              <a:rPr lang="en-US" dirty="0" err="1" smtClean="0"/>
              <a:t>Ggplot</a:t>
            </a:r>
            <a:r>
              <a:rPr lang="en-US" dirty="0" smtClean="0"/>
              <a:t> works by mapping data (numbers), to aesthetics (color, size, shape, </a:t>
            </a:r>
            <a:r>
              <a:rPr lang="en-US" dirty="0" err="1" smtClean="0"/>
              <a:t>etc</a:t>
            </a:r>
            <a:r>
              <a:rPr lang="en-US" dirty="0" smtClean="0"/>
              <a:t>)</a:t>
            </a:r>
          </a:p>
          <a:p>
            <a:pPr lvl="1"/>
            <a:r>
              <a:rPr lang="en-US" dirty="0" smtClean="0"/>
              <a:t>The </a:t>
            </a:r>
            <a:r>
              <a:rPr lang="en-US" dirty="0" err="1" smtClean="0"/>
              <a:t>aes</a:t>
            </a:r>
            <a:r>
              <a:rPr lang="en-US" dirty="0" smtClean="0"/>
              <a:t>() function tells </a:t>
            </a:r>
            <a:r>
              <a:rPr lang="en-US" dirty="0" err="1" smtClean="0"/>
              <a:t>ggplot</a:t>
            </a:r>
            <a:r>
              <a:rPr lang="en-US" dirty="0" smtClean="0"/>
              <a:t> what columns of your </a:t>
            </a:r>
            <a:r>
              <a:rPr lang="en-US" dirty="0" err="1" smtClean="0"/>
              <a:t>dataframe</a:t>
            </a:r>
            <a:r>
              <a:rPr lang="en-US" dirty="0" smtClean="0"/>
              <a:t> correspond to the different aesthetic options. </a:t>
            </a:r>
          </a:p>
          <a:p>
            <a:pPr lvl="1"/>
            <a:r>
              <a:rPr lang="en-US" dirty="0" smtClean="0"/>
              <a:t>In order to create a </a:t>
            </a:r>
            <a:r>
              <a:rPr lang="en-US" dirty="0" err="1" smtClean="0"/>
              <a:t>ggplot</a:t>
            </a:r>
            <a:r>
              <a:rPr lang="en-US" dirty="0" smtClean="0"/>
              <a:t> object we must first call the </a:t>
            </a:r>
            <a:r>
              <a:rPr lang="en-US" dirty="0" err="1" smtClean="0"/>
              <a:t>ggplot</a:t>
            </a:r>
            <a:r>
              <a:rPr lang="en-US" dirty="0" smtClean="0"/>
              <a:t>() function.</a:t>
            </a:r>
          </a:p>
          <a:p>
            <a:pPr lvl="2"/>
            <a:r>
              <a:rPr lang="en-US" dirty="0" smtClean="0">
                <a:solidFill>
                  <a:srgbClr val="FF0000"/>
                </a:solidFill>
              </a:rPr>
              <a:t>What are the arguments to the </a:t>
            </a:r>
            <a:r>
              <a:rPr lang="en-US" dirty="0" err="1" smtClean="0">
                <a:solidFill>
                  <a:srgbClr val="FF0000"/>
                </a:solidFill>
              </a:rPr>
              <a:t>ggplot</a:t>
            </a:r>
            <a:r>
              <a:rPr lang="en-US" dirty="0" smtClean="0">
                <a:solidFill>
                  <a:srgbClr val="FF0000"/>
                </a:solidFill>
              </a:rPr>
              <a:t> function?</a:t>
            </a:r>
          </a:p>
          <a:p>
            <a:pPr lvl="1"/>
            <a:r>
              <a:rPr lang="en-US" dirty="0" smtClean="0"/>
              <a:t>It is a good idea to always give your data frames descriptive names so that you can easily remember what is in the data frame and don’t confuse your data</a:t>
            </a:r>
          </a:p>
          <a:p>
            <a:pPr lvl="1"/>
            <a:r>
              <a:rPr lang="en-US" dirty="0" smtClean="0">
                <a:solidFill>
                  <a:srgbClr val="FF0000"/>
                </a:solidFill>
              </a:rPr>
              <a:t>What are the arguments to the </a:t>
            </a:r>
            <a:r>
              <a:rPr lang="en-US" dirty="0" err="1" smtClean="0">
                <a:solidFill>
                  <a:srgbClr val="FF0000"/>
                </a:solidFill>
              </a:rPr>
              <a:t>aes</a:t>
            </a:r>
            <a:r>
              <a:rPr lang="en-US" dirty="0" smtClean="0">
                <a:solidFill>
                  <a:srgbClr val="FF0000"/>
                </a:solidFill>
              </a:rPr>
              <a:t> function?</a:t>
            </a:r>
          </a:p>
        </p:txBody>
      </p:sp>
    </p:spTree>
    <p:extLst>
      <p:ext uri="{BB962C8B-B14F-4D97-AF65-F5344CB8AC3E}">
        <p14:creationId xmlns:p14="http://schemas.microsoft.com/office/powerpoint/2010/main" val="1236634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Scatter plot data</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4071444642"/>
              </p:ext>
            </p:extLst>
          </p:nvPr>
        </p:nvGraphicFramePr>
        <p:xfrm>
          <a:off x="3630827" y="2146900"/>
          <a:ext cx="3659659" cy="2225040"/>
        </p:xfrm>
        <a:graphic>
          <a:graphicData uri="http://schemas.openxmlformats.org/drawingml/2006/table">
            <a:tbl>
              <a:tblPr firstRow="1" bandRow="1">
                <a:tableStyleId>{5C22544A-7EE6-4342-B048-85BDC9FD1C3A}</a:tableStyleId>
              </a:tblPr>
              <a:tblGrid>
                <a:gridCol w="1393065"/>
                <a:gridCol w="1129591"/>
                <a:gridCol w="1137003"/>
              </a:tblGrid>
              <a:tr h="370840">
                <a:tc>
                  <a:txBody>
                    <a:bodyPr/>
                    <a:lstStyle/>
                    <a:p>
                      <a:pPr algn="l"/>
                      <a:r>
                        <a:rPr lang="en-US" dirty="0"/>
                        <a:t>DATE</a:t>
                      </a:r>
                    </a:p>
                  </a:txBody>
                  <a:tcPr anchor="ctr"/>
                </a:tc>
                <a:tc>
                  <a:txBody>
                    <a:bodyPr/>
                    <a:lstStyle/>
                    <a:p>
                      <a:pPr algn="l"/>
                      <a:r>
                        <a:rPr lang="en-US"/>
                        <a:t>variable</a:t>
                      </a:r>
                    </a:p>
                  </a:txBody>
                  <a:tcPr anchor="ctr"/>
                </a:tc>
                <a:tc>
                  <a:txBody>
                    <a:bodyPr/>
                    <a:lstStyle/>
                    <a:p>
                      <a:pPr algn="r"/>
                      <a:r>
                        <a:rPr lang="en-US" dirty="0"/>
                        <a:t>value</a:t>
                      </a:r>
                    </a:p>
                  </a:txBody>
                  <a:tcPr anchor="ctr"/>
                </a:tc>
              </a:tr>
              <a:tr h="370840">
                <a:tc>
                  <a:txBody>
                    <a:bodyPr/>
                    <a:lstStyle/>
                    <a:p>
                      <a:pPr algn="l"/>
                      <a:r>
                        <a:rPr lang="en-US" dirty="0"/>
                        <a:t>2016-01-01</a:t>
                      </a:r>
                    </a:p>
                  </a:txBody>
                  <a:tcPr anchor="ctr"/>
                </a:tc>
                <a:tc>
                  <a:txBody>
                    <a:bodyPr/>
                    <a:lstStyle/>
                    <a:p>
                      <a:pPr algn="l"/>
                      <a:r>
                        <a:rPr lang="en-US" dirty="0"/>
                        <a:t>GS1</a:t>
                      </a:r>
                    </a:p>
                  </a:txBody>
                  <a:tcPr anchor="ctr"/>
                </a:tc>
                <a:tc>
                  <a:txBody>
                    <a:bodyPr/>
                    <a:lstStyle/>
                    <a:p>
                      <a:pPr algn="r"/>
                      <a:r>
                        <a:rPr lang="en-US"/>
                        <a:t>0.54</a:t>
                      </a:r>
                    </a:p>
                  </a:txBody>
                  <a:tcPr anchor="ctr"/>
                </a:tc>
              </a:tr>
              <a:tr h="370840">
                <a:tc>
                  <a:txBody>
                    <a:bodyPr/>
                    <a:lstStyle/>
                    <a:p>
                      <a:pPr algn="l"/>
                      <a:r>
                        <a:rPr lang="en-US"/>
                        <a:t>2016-02-01</a:t>
                      </a:r>
                    </a:p>
                  </a:txBody>
                  <a:tcPr anchor="ctr"/>
                </a:tc>
                <a:tc>
                  <a:txBody>
                    <a:bodyPr/>
                    <a:lstStyle/>
                    <a:p>
                      <a:pPr algn="l"/>
                      <a:r>
                        <a:rPr lang="en-US" dirty="0"/>
                        <a:t>GS1</a:t>
                      </a:r>
                    </a:p>
                  </a:txBody>
                  <a:tcPr anchor="ctr"/>
                </a:tc>
                <a:tc>
                  <a:txBody>
                    <a:bodyPr/>
                    <a:lstStyle/>
                    <a:p>
                      <a:pPr algn="r"/>
                      <a:r>
                        <a:rPr lang="en-US" dirty="0"/>
                        <a:t>0.53</a:t>
                      </a:r>
                    </a:p>
                  </a:txBody>
                  <a:tcPr anchor="ctr"/>
                </a:tc>
              </a:tr>
              <a:tr h="370840">
                <a:tc>
                  <a:txBody>
                    <a:bodyPr/>
                    <a:lstStyle/>
                    <a:p>
                      <a:pPr algn="l"/>
                      <a:r>
                        <a:rPr lang="en-US"/>
                        <a:t>2016-03-01</a:t>
                      </a:r>
                    </a:p>
                  </a:txBody>
                  <a:tcPr anchor="ctr"/>
                </a:tc>
                <a:tc>
                  <a:txBody>
                    <a:bodyPr/>
                    <a:lstStyle/>
                    <a:p>
                      <a:pPr algn="l"/>
                      <a:r>
                        <a:rPr lang="en-US" dirty="0"/>
                        <a:t>GS1</a:t>
                      </a:r>
                    </a:p>
                  </a:txBody>
                  <a:tcPr anchor="ctr"/>
                </a:tc>
                <a:tc>
                  <a:txBody>
                    <a:bodyPr/>
                    <a:lstStyle/>
                    <a:p>
                      <a:pPr algn="r"/>
                      <a:r>
                        <a:rPr lang="en-US" dirty="0"/>
                        <a:t>0.66</a:t>
                      </a:r>
                    </a:p>
                  </a:txBody>
                  <a:tcPr anchor="ctr"/>
                </a:tc>
              </a:tr>
              <a:tr h="370840">
                <a:tc>
                  <a:txBody>
                    <a:bodyPr/>
                    <a:lstStyle/>
                    <a:p>
                      <a:pPr algn="l"/>
                      <a:r>
                        <a:rPr lang="en-US"/>
                        <a:t>2016-04-01</a:t>
                      </a:r>
                    </a:p>
                  </a:txBody>
                  <a:tcPr anchor="ctr"/>
                </a:tc>
                <a:tc>
                  <a:txBody>
                    <a:bodyPr/>
                    <a:lstStyle/>
                    <a:p>
                      <a:pPr algn="l"/>
                      <a:r>
                        <a:rPr lang="en-US"/>
                        <a:t>GS1</a:t>
                      </a:r>
                    </a:p>
                  </a:txBody>
                  <a:tcPr anchor="ctr"/>
                </a:tc>
                <a:tc>
                  <a:txBody>
                    <a:bodyPr/>
                    <a:lstStyle/>
                    <a:p>
                      <a:pPr algn="r"/>
                      <a:r>
                        <a:rPr lang="en-US" dirty="0"/>
                        <a:t>0.56</a:t>
                      </a:r>
                    </a:p>
                  </a:txBody>
                  <a:tcPr anchor="ctr"/>
                </a:tc>
              </a:tr>
              <a:tr h="370840">
                <a:tc>
                  <a:txBody>
                    <a:bodyPr/>
                    <a:lstStyle/>
                    <a:p>
                      <a:pPr algn="l"/>
                      <a:r>
                        <a:rPr lang="en-US"/>
                        <a:t>2016-05-01</a:t>
                      </a:r>
                    </a:p>
                  </a:txBody>
                  <a:tcPr anchor="ctr"/>
                </a:tc>
                <a:tc>
                  <a:txBody>
                    <a:bodyPr/>
                    <a:lstStyle/>
                    <a:p>
                      <a:pPr algn="l"/>
                      <a:r>
                        <a:rPr lang="en-US"/>
                        <a:t>GS1</a:t>
                      </a:r>
                    </a:p>
                  </a:txBody>
                  <a:tcPr anchor="ctr"/>
                </a:tc>
                <a:tc>
                  <a:txBody>
                    <a:bodyPr/>
                    <a:lstStyle/>
                    <a:p>
                      <a:pPr algn="r"/>
                      <a:r>
                        <a:rPr lang="en-US" dirty="0"/>
                        <a:t>0.59</a:t>
                      </a:r>
                    </a:p>
                  </a:txBody>
                  <a:tcPr anchor="ctr"/>
                </a:tc>
              </a:tr>
            </a:tbl>
          </a:graphicData>
        </a:graphic>
      </p:graphicFrame>
      <p:sp>
        <p:nvSpPr>
          <p:cNvPr id="9" name="TextBox 8"/>
          <p:cNvSpPr txBox="1"/>
          <p:nvPr/>
        </p:nvSpPr>
        <p:spPr>
          <a:xfrm>
            <a:off x="838200" y="1375719"/>
            <a:ext cx="10859530"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Before we can graph our data, let’s take a look at it’s format</a:t>
            </a:r>
          </a:p>
          <a:p>
            <a:pPr marL="742950" lvl="1" indent="-285750">
              <a:buFont typeface="Arial" panose="020B0604020202020204" pitchFamily="34" charset="0"/>
              <a:buChar char="•"/>
            </a:pPr>
            <a:r>
              <a:rPr lang="en-US" dirty="0" smtClean="0">
                <a:solidFill>
                  <a:srgbClr val="FF0000"/>
                </a:solidFill>
              </a:rPr>
              <a:t>Look at the head of our </a:t>
            </a:r>
            <a:r>
              <a:rPr lang="en-US" dirty="0" err="1" smtClean="0">
                <a:solidFill>
                  <a:srgbClr val="FF0000"/>
                </a:solidFill>
              </a:rPr>
              <a:t>plot.data</a:t>
            </a:r>
            <a:r>
              <a:rPr lang="en-US" dirty="0" smtClean="0">
                <a:solidFill>
                  <a:srgbClr val="FF0000"/>
                </a:solidFill>
              </a:rPr>
              <a:t> data frame</a:t>
            </a:r>
            <a:endParaRPr lang="en-US" dirty="0">
              <a:solidFill>
                <a:srgbClr val="FF0000"/>
              </a:solidFill>
            </a:endParaRPr>
          </a:p>
        </p:txBody>
      </p:sp>
      <p:sp>
        <p:nvSpPr>
          <p:cNvPr id="10" name="TextBox 9"/>
          <p:cNvSpPr txBox="1"/>
          <p:nvPr/>
        </p:nvSpPr>
        <p:spPr>
          <a:xfrm>
            <a:off x="792889" y="4600836"/>
            <a:ext cx="10859530"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This is what </a:t>
            </a:r>
            <a:r>
              <a:rPr lang="en-US" dirty="0" err="1" smtClean="0"/>
              <a:t>ggplot</a:t>
            </a:r>
            <a:r>
              <a:rPr lang="en-US" dirty="0" smtClean="0"/>
              <a:t> first sees when it tries to plot the data, but what does that mean –</a:t>
            </a:r>
          </a:p>
          <a:p>
            <a:pPr marL="285750" indent="-285750">
              <a:buFont typeface="Arial" panose="020B0604020202020204" pitchFamily="34" charset="0"/>
              <a:buChar char="•"/>
            </a:pPr>
            <a:r>
              <a:rPr lang="en-US" dirty="0" smtClean="0">
                <a:solidFill>
                  <a:srgbClr val="FF0000"/>
                </a:solidFill>
              </a:rPr>
              <a:t>What types of columns do we need in a dataset in order to create a scatterplot?</a:t>
            </a:r>
            <a:endParaRPr lang="en-US" dirty="0">
              <a:solidFill>
                <a:srgbClr val="FF0000"/>
              </a:solidFill>
            </a:endParaRPr>
          </a:p>
        </p:txBody>
      </p:sp>
    </p:spTree>
    <p:extLst>
      <p:ext uri="{BB962C8B-B14F-4D97-AF65-F5344CB8AC3E}">
        <p14:creationId xmlns:p14="http://schemas.microsoft.com/office/powerpoint/2010/main" val="21341791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2357</TotalTime>
  <Words>4183</Words>
  <Application>Microsoft Office PowerPoint</Application>
  <PresentationFormat>Widescreen</PresentationFormat>
  <Paragraphs>419</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Office Theme</vt:lpstr>
      <vt:lpstr>GGPlot2</vt:lpstr>
      <vt:lpstr>Logistics</vt:lpstr>
      <vt:lpstr>Further Resources</vt:lpstr>
      <vt:lpstr>Introduction</vt:lpstr>
      <vt:lpstr>First GGplot</vt:lpstr>
      <vt:lpstr>Layering</vt:lpstr>
      <vt:lpstr>PowerPoint Presentation</vt:lpstr>
      <vt:lpstr>The aes() function</vt:lpstr>
      <vt:lpstr>Scatter plot data</vt:lpstr>
      <vt:lpstr>How ggplot makes a scatterplot</vt:lpstr>
      <vt:lpstr>Basic Scatterplot</vt:lpstr>
      <vt:lpstr>Overriding ggplot arguments</vt:lpstr>
      <vt:lpstr>Changing the Shape</vt:lpstr>
      <vt:lpstr>In Class Exercise 2</vt:lpstr>
      <vt:lpstr>Review for Day 2: Scatter plot data</vt:lpstr>
      <vt:lpstr>How ggplot makes a scatterplot</vt:lpstr>
      <vt:lpstr>PowerPoint Presentation</vt:lpstr>
      <vt:lpstr>Scales</vt:lpstr>
      <vt:lpstr>Labelling your Axes</vt:lpstr>
      <vt:lpstr>Continuous Scales</vt:lpstr>
      <vt:lpstr>PowerPoint Presentation</vt:lpstr>
      <vt:lpstr>Other Scales</vt:lpstr>
      <vt:lpstr>Color Scales</vt:lpstr>
      <vt:lpstr>Titles, labels, and guides</vt:lpstr>
      <vt:lpstr>Graphing from Multiple Sources</vt:lpstr>
      <vt:lpstr>Adding Statistics to plots</vt:lpstr>
      <vt:lpstr>Controlling the Theme</vt:lpstr>
      <vt:lpstr>PowerPoint Presentation</vt:lpstr>
      <vt:lpstr>Changing the  Theme</vt:lpstr>
      <vt:lpstr>Custom Themes</vt:lpstr>
      <vt:lpstr>PowerPoint Presentation</vt:lpstr>
      <vt:lpstr>Making Maps in R</vt:lpstr>
      <vt:lpstr>Further Resources</vt:lpstr>
    </vt:vector>
  </TitlesOfParts>
  <Company>FRB</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GGPlot2</dc:title>
  <dc:creator>Simeon Markind</dc:creator>
  <cp:lastModifiedBy>Simeon Markind</cp:lastModifiedBy>
  <cp:revision>42</cp:revision>
  <dcterms:created xsi:type="dcterms:W3CDTF">2017-03-06T15:49:09Z</dcterms:created>
  <dcterms:modified xsi:type="dcterms:W3CDTF">2017-03-09T18:40:33Z</dcterms:modified>
</cp:coreProperties>
</file>