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on Markind" initials="SM" lastIdx="5" clrIdx="0">
    <p:extLst>
      <p:ext uri="{19B8F6BF-5375-455C-9EA6-DF929625EA0E}">
        <p15:presenceInfo xmlns:p15="http://schemas.microsoft.com/office/powerpoint/2012/main" userId="S-1-5-21-494564499-3874391898-67382419-50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7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6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3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948C-B923-4C3B-B61A-917520214045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BD21-6959-4561-976E-66E7840E4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wp-content/uploads/2016/01/rstudio-IDE-cheatshee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Keyboard Shortcuts Continued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0779" y="1690688"/>
            <a:ext cx="37773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RStudio IDE cheat </a:t>
            </a:r>
            <a:r>
              <a:rPr lang="en-US" sz="2400" dirty="0" smtClean="0"/>
              <a:t>sheet: </a:t>
            </a:r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://www.rstudio.com/wp-content/uploads/2016/01/rstudio-IDE-cheatsheet.pdf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5" y="1355799"/>
            <a:ext cx="3627587" cy="514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39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Why use Rstudio?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Quick Demo of using command line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1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Using R as a calculator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  has all of our familiar mathematical operations:</a:t>
            </a:r>
          </a:p>
          <a:p>
            <a:pPr lvl="1"/>
            <a:r>
              <a:rPr lang="en-US" dirty="0"/>
              <a:t>Addition </a:t>
            </a:r>
            <a:r>
              <a:rPr lang="en-US" dirty="0" smtClean="0"/>
              <a:t>(+)</a:t>
            </a:r>
          </a:p>
          <a:p>
            <a:pPr lvl="1"/>
            <a:r>
              <a:rPr lang="en-US" dirty="0"/>
              <a:t>Subtraction </a:t>
            </a:r>
            <a:r>
              <a:rPr lang="en-US" dirty="0" smtClean="0"/>
              <a:t>(-)</a:t>
            </a:r>
          </a:p>
          <a:p>
            <a:pPr lvl="1"/>
            <a:r>
              <a:rPr lang="en-US" dirty="0"/>
              <a:t>Multiplication </a:t>
            </a:r>
            <a:r>
              <a:rPr lang="en-US" dirty="0" smtClean="0"/>
              <a:t>(*)</a:t>
            </a:r>
          </a:p>
          <a:p>
            <a:pPr lvl="1"/>
            <a:r>
              <a:rPr lang="en-US" dirty="0"/>
              <a:t>Division </a:t>
            </a:r>
            <a:r>
              <a:rPr lang="en-US" dirty="0" smtClean="0"/>
              <a:t>(/)</a:t>
            </a:r>
          </a:p>
          <a:p>
            <a:pPr lvl="1"/>
            <a:r>
              <a:rPr lang="en-US" dirty="0" smtClean="0"/>
              <a:t>Exponentiation (^)</a:t>
            </a:r>
          </a:p>
          <a:p>
            <a:r>
              <a:rPr lang="en-US" dirty="0" smtClean="0"/>
              <a:t>Please calculate the following by writing the code in your lecture_1.R file and running it</a:t>
            </a:r>
          </a:p>
          <a:p>
            <a:pPr lvl="1"/>
            <a:r>
              <a:rPr lang="en-US" dirty="0"/>
              <a:t>3 plus </a:t>
            </a:r>
            <a:r>
              <a:rPr lang="en-US" dirty="0" smtClean="0"/>
              <a:t>4</a:t>
            </a:r>
          </a:p>
          <a:p>
            <a:pPr lvl="1"/>
            <a:r>
              <a:rPr lang="en-US" dirty="0"/>
              <a:t>10043 plus </a:t>
            </a:r>
            <a:r>
              <a:rPr lang="en-US" dirty="0" smtClean="0"/>
              <a:t>123548</a:t>
            </a:r>
          </a:p>
          <a:p>
            <a:pPr lvl="1"/>
            <a:r>
              <a:rPr lang="en-US" dirty="0"/>
              <a:t> 3 times </a:t>
            </a:r>
            <a:r>
              <a:rPr lang="en-US" dirty="0" smtClean="0"/>
              <a:t>5</a:t>
            </a:r>
          </a:p>
          <a:p>
            <a:pPr lvl="1"/>
            <a:r>
              <a:rPr lang="en-US" dirty="0"/>
              <a:t>(6 plus 5 times 4) divided by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2 to the 5th </a:t>
            </a:r>
            <a:r>
              <a:rPr lang="en-US" dirty="0" smtClean="0"/>
              <a:t>power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15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Variables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assign variables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smtClean="0"/>
              <a:t> operators</a:t>
            </a:r>
            <a:r>
              <a:rPr lang="en-US" dirty="0" smtClean="0"/>
              <a:t>. It is best practice to </a:t>
            </a:r>
            <a:r>
              <a:rPr lang="en-US" dirty="0"/>
              <a:t>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Lets assign the value of 41 to x and print the result: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&lt;- 41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n-US" dirty="0" smtClean="0">
                <a:cs typeface="Courier New" panose="02070309020205020404" pitchFamily="49" charset="0"/>
              </a:rPr>
              <a:t>   or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print(x)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get more information on any function in R you can use the ? Command. For example please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?print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Now please create a variable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my_amazing_number</a:t>
            </a:r>
            <a:r>
              <a:rPr lang="en-US" dirty="0" smtClean="0">
                <a:cs typeface="Courier New" panose="02070309020205020404" pitchFamily="49" charset="0"/>
              </a:rPr>
              <a:t> with a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cs typeface="Courier New" panose="02070309020205020404" pitchFamily="49" charset="0"/>
              </a:rPr>
              <a:t>. Print out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my_amazing_number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Now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cs typeface="Courier New" panose="02070309020205020404" pitchFamily="49" charset="0"/>
              </a:rPr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my_amazing_number</a:t>
            </a:r>
            <a:r>
              <a:rPr lang="en-US" dirty="0" smtClean="0">
                <a:cs typeface="Courier New" panose="02070309020205020404" pitchFamily="49" charset="0"/>
              </a:rPr>
              <a:t> and assign the result to a new variable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the_best_number</a:t>
            </a:r>
            <a:r>
              <a:rPr lang="en-US" dirty="0" smtClean="0">
                <a:cs typeface="Courier New" panose="02070309020205020404" pitchFamily="49" charset="0"/>
              </a:rPr>
              <a:t>. Print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the_best_number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6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Variable classes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class of a variable tells you what kind of values you can expect.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most basic classes or types of variables in R are: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Numeric – decimals like 1.1,3.1415926, 1000024.5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Integer – natural numbers like 1,2,3,4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Logical – Boolean values (TRUE or FALSE)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Character – text (often called strings) like “This is soooo cool!”, “I love R”</a:t>
            </a:r>
          </a:p>
        </p:txBody>
      </p:sp>
    </p:spTree>
    <p:extLst>
      <p:ext uri="{BB962C8B-B14F-4D97-AF65-F5344CB8AC3E}">
        <p14:creationId xmlns:p14="http://schemas.microsoft.com/office/powerpoint/2010/main" val="261102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Variable classes in R continued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 New" panose="02070309020205020404" pitchFamily="49" charset="0"/>
              </a:rPr>
              <a:t>Create a variable called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my_numeric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that has the value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 variable called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my_integer </a:t>
            </a:r>
            <a:r>
              <a:rPr lang="en-US" dirty="0" smtClean="0">
                <a:cs typeface="Courier New" panose="02070309020205020404" pitchFamily="49" charset="0"/>
              </a:rPr>
              <a:t>that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 variable called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my_logical</a:t>
            </a:r>
            <a:r>
              <a:rPr lang="en-US" dirty="0" smtClean="0">
                <a:cs typeface="Courier New" panose="02070309020205020404" pitchFamily="49" charset="0"/>
              </a:rPr>
              <a:t> that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Create a variable called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my_character</a:t>
            </a:r>
            <a:r>
              <a:rPr lang="en-US" dirty="0" smtClean="0">
                <a:cs typeface="Courier New" panose="02070309020205020404" pitchFamily="49" charset="0"/>
              </a:rPr>
              <a:t> that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Print out the value of each variable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the class of each variable using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example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class(my_numeric)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the class of each variable using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typeof()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the class of each variable using the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is the difference between these three functions?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1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Vectors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R you create a vector using the combine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c(). </a:t>
            </a:r>
            <a:r>
              <a:rPr lang="en-US" dirty="0" smtClean="0">
                <a:cs typeface="Courier New" panose="02070309020205020404" pitchFamily="49" charset="0"/>
              </a:rPr>
              <a:t>You write out vector elements separated by a comma: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my_amazing_vector &lt;- c(1,2,3,4)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 a vector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numeric_vector</a:t>
            </a:r>
            <a:r>
              <a:rPr lang="en-US" dirty="0" smtClean="0">
                <a:cs typeface="Courier New" panose="02070309020205020404" pitchFamily="49" charset="0"/>
              </a:rPr>
              <a:t> with the 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1.1 , 2.2, 3.3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 a vector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character_vector</a:t>
            </a:r>
            <a:r>
              <a:rPr lang="en-US" dirty="0" smtClean="0">
                <a:cs typeface="Courier New" panose="02070309020205020404" pitchFamily="49" charset="0"/>
              </a:rPr>
              <a:t> with the 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“a”,”b”,”c”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Create a vector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boolean_vector</a:t>
            </a:r>
            <a:r>
              <a:rPr lang="en-US" dirty="0" smtClean="0">
                <a:cs typeface="Courier New" panose="02070309020205020404" pitchFamily="49" charset="0"/>
              </a:rPr>
              <a:t> with the values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TRUE,FALSE,TRUE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Print out all your vectors.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What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names(my_amazing_vector</a:t>
            </a:r>
            <a:r>
              <a:rPr lang="en-US" dirty="0" smtClean="0">
                <a:cs typeface="Courier New" panose="02070309020205020404" pitchFamily="49" charset="0"/>
              </a:rPr>
              <a:t>) return?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5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Naming Vectors in 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assign names to each element in a vector using the names function: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names(my_amazing_vector) &lt;- c(“element 1”, “element 2”, “element 3”, “element 4”)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happens when we print 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my_amazing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5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38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Save your R – script</a:t>
            </a:r>
            <a:br>
              <a:rPr lang="en-US" sz="6600" dirty="0" smtClean="0"/>
            </a:br>
            <a:r>
              <a:rPr lang="en-US" sz="6600" dirty="0" smtClean="0"/>
              <a:t>Close R</a:t>
            </a:r>
            <a:br>
              <a:rPr lang="en-US" sz="6600" dirty="0" smtClean="0"/>
            </a:br>
            <a:r>
              <a:rPr lang="en-US" sz="6600" dirty="0" smtClean="0"/>
              <a:t>Re-open R</a:t>
            </a:r>
            <a:br>
              <a:rPr lang="en-US" sz="6600" dirty="0" smtClean="0"/>
            </a:br>
            <a:r>
              <a:rPr lang="en-US" sz="6600" dirty="0" smtClean="0"/>
              <a:t>Re-Open your script</a:t>
            </a:r>
            <a:br>
              <a:rPr lang="en-US" sz="6600" dirty="0" smtClean="0"/>
            </a:br>
            <a:r>
              <a:rPr lang="en-US" sz="6600" dirty="0" smtClean="0"/>
              <a:t>Re-Run your script</a:t>
            </a:r>
            <a:br>
              <a:rPr lang="en-US" sz="6600" dirty="0" smtClean="0"/>
            </a:br>
            <a:r>
              <a:rPr lang="en-US" sz="6600" dirty="0" smtClean="0"/>
              <a:t>Someone email me your script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5725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38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Download, save in your ECOG 314 folder, and open Homework 1 from the </a:t>
            </a:r>
            <a:r>
              <a:rPr lang="en-US" sz="6600" dirty="0" err="1" smtClean="0"/>
              <a:t>github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894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navigate the Rstudio Integrated Development Environment</a:t>
            </a:r>
          </a:p>
          <a:p>
            <a:r>
              <a:rPr lang="en-US" dirty="0" smtClean="0"/>
              <a:t>Understand the console and workspace</a:t>
            </a:r>
          </a:p>
          <a:p>
            <a:r>
              <a:rPr lang="en-US" dirty="0" smtClean="0"/>
              <a:t>Run simple code at the command line</a:t>
            </a:r>
          </a:p>
          <a:p>
            <a:r>
              <a:rPr lang="en-US" dirty="0" smtClean="0"/>
              <a:t>Open and Save an R script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Hopefully you have all already done this.</a:t>
            </a:r>
          </a:p>
          <a:p>
            <a:r>
              <a:rPr lang="en-US" dirty="0" smtClean="0"/>
              <a:t>If not please partner with someone who has successfully installed Rstudio</a:t>
            </a:r>
          </a:p>
          <a:p>
            <a:r>
              <a:rPr lang="en-US" dirty="0" smtClean="0"/>
              <a:t>At the end of the class we will be able to help you with any installation issues you may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6385"/>
          </a:xfrm>
        </p:spPr>
        <p:txBody>
          <a:bodyPr>
            <a:normAutofit/>
          </a:bodyPr>
          <a:lstStyle/>
          <a:p>
            <a:r>
              <a:rPr lang="en-US" sz="9600" dirty="0" smtClean="0"/>
              <a:t>Start/Open RStudio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329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6"/>
            <a:ext cx="6759831" cy="4464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is Rstudio Organized?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87004" y="1471799"/>
            <a:ext cx="233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difference between the Console and the Workspace?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87004" y="2844408"/>
            <a:ext cx="233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open a new R script. Either by using File -&gt; New File -&gt; R script or by pressing: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8" r="96296" b="89315"/>
          <a:stretch/>
        </p:blipFill>
        <p:spPr bwMode="auto">
          <a:xfrm>
            <a:off x="8492412" y="4043150"/>
            <a:ext cx="679580" cy="557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2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Let’s Start Coding!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At the command line - the line in the console with the carrot (&gt;) – please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happened?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Now try: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 + 1 </a:t>
            </a:r>
            <a:r>
              <a:rPr lang="en-US" dirty="0" smtClean="0">
                <a:cs typeface="Courier New" panose="02070309020205020404" pitchFamily="49" charset="0"/>
              </a:rPr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&lt;- 1 + 1</a:t>
            </a:r>
          </a:p>
          <a:p>
            <a:r>
              <a:rPr lang="en-US" dirty="0" smtClean="0"/>
              <a:t>Click on the “Environment” tab. What does this window show you?</a:t>
            </a:r>
          </a:p>
          <a:p>
            <a:r>
              <a:rPr lang="en-US" dirty="0" smtClean="0"/>
              <a:t>Click on the “History” tab. What does this window show you?</a:t>
            </a:r>
          </a:p>
          <a:p>
            <a:r>
              <a:rPr lang="en-US" dirty="0" smtClean="0"/>
              <a:t>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? what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? what does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smtClean="0"/>
              <a:t> do?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1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Saving Your 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Please copy all the code you have typed so far into an R script.</a:t>
            </a:r>
          </a:p>
          <a:p>
            <a:r>
              <a:rPr lang="en-US" dirty="0" smtClean="0"/>
              <a:t>Somewhere on your computer preferably your Documents or Desktop please create a new folder ECOG_314</a:t>
            </a:r>
          </a:p>
          <a:p>
            <a:r>
              <a:rPr lang="en-US" dirty="0" smtClean="0"/>
              <a:t>Create a subfolder lecture_1.</a:t>
            </a:r>
          </a:p>
          <a:p>
            <a:r>
              <a:rPr lang="en-US" dirty="0" smtClean="0"/>
              <a:t>Now save your R script to the folder with the name lecture_1.R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3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Setting your working directory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Unless you explicitly tell R what directory you want to use it will use some default location that may not be where your files are stored.</a:t>
            </a:r>
          </a:p>
          <a:p>
            <a:r>
              <a:rPr lang="en-US" dirty="0" smtClean="0"/>
              <a:t>We will learn how to do this in a more robust way later but for now please go set your working directory to the folder you just created ECOG_314/lecture_1 by using the Session -&gt; Set Working Directory -&gt; Choose Directory menu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0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Keyboard Shortcuts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0779" y="1690688"/>
            <a:ext cx="37773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Restart your R Session</a:t>
            </a:r>
          </a:p>
          <a:p>
            <a:r>
              <a:rPr lang="en-US" dirty="0" smtClean="0"/>
              <a:t>Clear your Console</a:t>
            </a:r>
          </a:p>
          <a:p>
            <a:r>
              <a:rPr lang="en-US" dirty="0" smtClean="0"/>
              <a:t>Use the up arrow to run a previous line of code</a:t>
            </a:r>
          </a:p>
          <a:p>
            <a:r>
              <a:rPr lang="en-US" dirty="0" smtClean="0"/>
              <a:t>Run the first line of code from your R script </a:t>
            </a:r>
          </a:p>
          <a:p>
            <a:r>
              <a:rPr lang="en-US" dirty="0" smtClean="0"/>
              <a:t>Source your R – script. What does this do?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04" y="1492897"/>
            <a:ext cx="4281297" cy="17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56" y="3324996"/>
            <a:ext cx="4860160" cy="3240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39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853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Introduction to R and RStudio</vt:lpstr>
      <vt:lpstr>Objectives</vt:lpstr>
      <vt:lpstr>Installing RStudio</vt:lpstr>
      <vt:lpstr>Start/Open RStudio</vt:lpstr>
      <vt:lpstr>How is Rstudio Organized?</vt:lpstr>
      <vt:lpstr>Let’s Start Coding!</vt:lpstr>
      <vt:lpstr>Saving Your Code</vt:lpstr>
      <vt:lpstr>Setting your working directory</vt:lpstr>
      <vt:lpstr>Keyboard Shortcuts</vt:lpstr>
      <vt:lpstr>Keyboard Shortcuts Continued</vt:lpstr>
      <vt:lpstr>Why use Rstudio?</vt:lpstr>
      <vt:lpstr>Using R as a calculator</vt:lpstr>
      <vt:lpstr>Variables in R</vt:lpstr>
      <vt:lpstr>Variable classes in R</vt:lpstr>
      <vt:lpstr>Variable classes in R continued </vt:lpstr>
      <vt:lpstr>Vectors in R</vt:lpstr>
      <vt:lpstr>Naming Vectors in R</vt:lpstr>
      <vt:lpstr>Save your R – script Close R Re-open R Re-Open your script Re-Run your script Someone email me your script</vt:lpstr>
      <vt:lpstr>Download, save in your ECOG 314 folder, and open Homework 1 from the github</vt:lpstr>
    </vt:vector>
  </TitlesOfParts>
  <Company>FRB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</dc:title>
  <dc:creator>Shifrah Aron-Dine</dc:creator>
  <cp:lastModifiedBy>Shifrah Aron-Dine</cp:lastModifiedBy>
  <cp:revision>25</cp:revision>
  <dcterms:created xsi:type="dcterms:W3CDTF">2017-01-12T13:21:12Z</dcterms:created>
  <dcterms:modified xsi:type="dcterms:W3CDTF">2017-01-12T15:37:57Z</dcterms:modified>
</cp:coreProperties>
</file>