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98" r:id="rId3"/>
    <p:sldId id="302" r:id="rId4"/>
    <p:sldId id="299" r:id="rId5"/>
    <p:sldId id="300" r:id="rId6"/>
    <p:sldId id="301" r:id="rId7"/>
    <p:sldId id="296" r:id="rId8"/>
    <p:sldId id="274" r:id="rId9"/>
    <p:sldId id="275" r:id="rId10"/>
    <p:sldId id="264" r:id="rId11"/>
    <p:sldId id="278" r:id="rId12"/>
    <p:sldId id="277" r:id="rId13"/>
    <p:sldId id="279" r:id="rId14"/>
    <p:sldId id="294" r:id="rId15"/>
    <p:sldId id="266" r:id="rId16"/>
    <p:sldId id="265" r:id="rId17"/>
    <p:sldId id="281" r:id="rId18"/>
    <p:sldId id="272" r:id="rId19"/>
    <p:sldId id="283" r:id="rId20"/>
    <p:sldId id="282" r:id="rId21"/>
    <p:sldId id="286" r:id="rId22"/>
    <p:sldId id="285" r:id="rId23"/>
    <p:sldId id="288" r:id="rId24"/>
    <p:sldId id="290" r:id="rId25"/>
    <p:sldId id="291" r:id="rId26"/>
    <p:sldId id="293" r:id="rId27"/>
    <p:sldId id="284" r:id="rId28"/>
    <p:sldId id="292" r:id="rId29"/>
    <p:sldId id="28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FF0000"/>
    <a:srgbClr val="000000"/>
    <a:srgbClr val="EF6A41"/>
    <a:srgbClr val="DF8E21"/>
    <a:srgbClr val="FFCC00"/>
    <a:srgbClr val="FFCC66"/>
    <a:srgbClr val="FACFA4"/>
    <a:srgbClr val="FDD6A1"/>
    <a:srgbClr val="FB92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4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1amc02\AppData\Local\Temp\msd_results_2015Q4_to_2015Q4.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1amc02\AppData\Local\Microsoft\Windows\INetCache\Content.Outlook\82TLTFDV\Bank_Assets_For_Andrew.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rsmanas\fldredir$\m1amc02\Desktop\CourseNotes\top_abt_ast_-1.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sz="2400" b="1" dirty="0" smtClean="0"/>
          </a:p>
          <a:p>
            <a:pPr>
              <a:defRPr/>
            </a:pPr>
            <a:r>
              <a:rPr lang="en-US" sz="3200" b="1" dirty="0" smtClean="0"/>
              <a:t>ASSETS </a:t>
            </a:r>
            <a:r>
              <a:rPr lang="en-US" sz="3200" b="1" dirty="0"/>
              <a:t>OF THE LARGEST US</a:t>
            </a:r>
            <a:r>
              <a:rPr lang="en-US" sz="3200" b="1" baseline="0" dirty="0"/>
              <a:t> BANKING </a:t>
            </a:r>
            <a:r>
              <a:rPr lang="en-US" sz="3200" b="1" baseline="0" dirty="0" smtClean="0"/>
              <a:t>INSTITUTIONS</a:t>
            </a:r>
          </a:p>
          <a:p>
            <a:pPr>
              <a:defRPr/>
            </a:pPr>
            <a:r>
              <a:rPr lang="en-US" sz="2400" b="0" baseline="0" dirty="0" smtClean="0"/>
              <a:t>as </a:t>
            </a:r>
            <a:r>
              <a:rPr lang="en-US" sz="2400" b="0" baseline="0" dirty="0"/>
              <a:t>of 12/31/15 (in $billions)</a:t>
            </a:r>
            <a:endParaRPr lang="en-US" sz="2400" b="0"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3981129938495029E-2"/>
          <c:y val="0.18683176979115235"/>
          <c:w val="0.91759495353887521"/>
          <c:h val="0.6092009043424027"/>
        </c:manualLayout>
      </c:layout>
      <c:barChart>
        <c:barDir val="col"/>
        <c:grouping val="clustered"/>
        <c:varyColors val="0"/>
        <c:ser>
          <c:idx val="0"/>
          <c:order val="0"/>
          <c:tx>
            <c:strRef>
              <c:f>msd_results_2015Q4_to_2015Q4!$C$1</c:f>
              <c:strCache>
                <c:ptCount val="1"/>
                <c:pt idx="0">
                  <c:v>ASSETS</c:v>
                </c:pt>
              </c:strCache>
            </c:strRef>
          </c:tx>
          <c:spPr>
            <a:solidFill>
              <a:schemeClr val="accent1"/>
            </a:solidFill>
            <a:ln>
              <a:noFill/>
            </a:ln>
            <a:effectLst/>
          </c:spPr>
          <c:invertIfNegative val="0"/>
          <c:cat>
            <c:strRef>
              <c:f>msd_results_2015Q4_to_2015Q4!$B$2:$B$27</c:f>
              <c:strCache>
                <c:ptCount val="22"/>
                <c:pt idx="0">
                  <c:v>BANK OF MONTREAL</c:v>
                </c:pt>
                <c:pt idx="1">
                  <c:v>BB&amp;T</c:v>
                </c:pt>
                <c:pt idx="2">
                  <c:v>BARCLAYS</c:v>
                </c:pt>
                <c:pt idx="3">
                  <c:v>STATE STREET</c:v>
                </c:pt>
                <c:pt idx="4">
                  <c:v>HSBC</c:v>
                </c:pt>
                <c:pt idx="5">
                  <c:v>BNP PARIBAS</c:v>
                </c:pt>
                <c:pt idx="6">
                  <c:v>UBS</c:v>
                </c:pt>
                <c:pt idx="7">
                  <c:v>MITSUBISHI FINANCIAL</c:v>
                </c:pt>
                <c:pt idx="8">
                  <c:v>GE CAPITAL</c:v>
                </c:pt>
                <c:pt idx="9">
                  <c:v>CREDIT SUISSE GROUP AG</c:v>
                </c:pt>
                <c:pt idx="10">
                  <c:v>CAPITAL ONE</c:v>
                </c:pt>
                <c:pt idx="11">
                  <c:v>DEUTSCHE BANK</c:v>
                </c:pt>
                <c:pt idx="12">
                  <c:v>PNC</c:v>
                </c:pt>
                <c:pt idx="13">
                  <c:v>TORONTO-DOMINION</c:v>
                </c:pt>
                <c:pt idx="14">
                  <c:v>BONY MELLON</c:v>
                </c:pt>
                <c:pt idx="15">
                  <c:v>U.S. BANCORP</c:v>
                </c:pt>
                <c:pt idx="16">
                  <c:v>MORGAN STANLEY</c:v>
                </c:pt>
                <c:pt idx="17">
                  <c:v>GOLDMAN SACHS</c:v>
                </c:pt>
                <c:pt idx="18">
                  <c:v>CITIGROUP INC.</c:v>
                </c:pt>
                <c:pt idx="19">
                  <c:v>WELLS FARGO</c:v>
                </c:pt>
                <c:pt idx="20">
                  <c:v>BANK OF AMERICA</c:v>
                </c:pt>
                <c:pt idx="21">
                  <c:v>JPMORGAN CHASE</c:v>
                </c:pt>
              </c:strCache>
            </c:strRef>
          </c:cat>
          <c:val>
            <c:numRef>
              <c:f>msd_results_2015Q4_to_2015Q4!$C$2:$C$27</c:f>
              <c:numCache>
                <c:formatCode>General</c:formatCode>
                <c:ptCount val="22"/>
                <c:pt idx="0">
                  <c:v>199.547</c:v>
                </c:pt>
                <c:pt idx="1">
                  <c:v>209.947022</c:v>
                </c:pt>
                <c:pt idx="2">
                  <c:v>236.798</c:v>
                </c:pt>
                <c:pt idx="3">
                  <c:v>245.19887899999998</c:v>
                </c:pt>
                <c:pt idx="4">
                  <c:v>271.88900000000001</c:v>
                </c:pt>
                <c:pt idx="5">
                  <c:v>273.02</c:v>
                </c:pt>
                <c:pt idx="6">
                  <c:v>280.13400000000001</c:v>
                </c:pt>
                <c:pt idx="7">
                  <c:v>295.38005800000002</c:v>
                </c:pt>
                <c:pt idx="8">
                  <c:v>318.826145</c:v>
                </c:pt>
                <c:pt idx="9">
                  <c:v>327.14100000000002</c:v>
                </c:pt>
                <c:pt idx="10">
                  <c:v>334.17991600000005</c:v>
                </c:pt>
                <c:pt idx="11">
                  <c:v>350.69</c:v>
                </c:pt>
                <c:pt idx="12">
                  <c:v>358.69008500000001</c:v>
                </c:pt>
                <c:pt idx="13">
                  <c:v>366.60599999999999</c:v>
                </c:pt>
                <c:pt idx="14">
                  <c:v>393.78</c:v>
                </c:pt>
                <c:pt idx="15">
                  <c:v>421.85300000000001</c:v>
                </c:pt>
                <c:pt idx="16">
                  <c:v>787.46500000000003</c:v>
                </c:pt>
                <c:pt idx="17">
                  <c:v>861.41899999999998</c:v>
                </c:pt>
                <c:pt idx="18">
                  <c:v>1731.21</c:v>
                </c:pt>
                <c:pt idx="19">
                  <c:v>1787.6320000000001</c:v>
                </c:pt>
                <c:pt idx="20">
                  <c:v>2147.3910000000001</c:v>
                </c:pt>
                <c:pt idx="21">
                  <c:v>2351.6979999999999</c:v>
                </c:pt>
              </c:numCache>
            </c:numRef>
          </c:val>
        </c:ser>
        <c:dLbls>
          <c:showLegendKey val="0"/>
          <c:showVal val="0"/>
          <c:showCatName val="0"/>
          <c:showSerName val="0"/>
          <c:showPercent val="0"/>
          <c:showBubbleSize val="0"/>
        </c:dLbls>
        <c:gapWidth val="179"/>
        <c:overlap val="-27"/>
        <c:axId val="620960296"/>
        <c:axId val="620956768"/>
      </c:barChart>
      <c:catAx>
        <c:axId val="620960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620956768"/>
        <c:crosses val="autoZero"/>
        <c:auto val="1"/>
        <c:lblAlgn val="ctr"/>
        <c:lblOffset val="100"/>
        <c:noMultiLvlLbl val="0"/>
      </c:catAx>
      <c:valAx>
        <c:axId val="62095676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6209602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600" b="1" i="0" u="none" strike="noStrike" kern="1200" spc="0" baseline="0">
                <a:solidFill>
                  <a:schemeClr val="tx1">
                    <a:lumMod val="65000"/>
                    <a:lumOff val="35000"/>
                  </a:schemeClr>
                </a:solidFill>
                <a:latin typeface="+mn-lt"/>
                <a:ea typeface="+mn-ea"/>
                <a:cs typeface="+mn-cs"/>
              </a:defRPr>
            </a:pPr>
            <a:r>
              <a:rPr lang="en-US" sz="2600" b="1" dirty="0"/>
              <a:t>ASSETS</a:t>
            </a:r>
            <a:r>
              <a:rPr lang="en-US" sz="2600" b="1" baseline="0" dirty="0"/>
              <a:t> OF THE 10 LARGEST </a:t>
            </a:r>
            <a:r>
              <a:rPr lang="en-US" sz="2600" b="1" baseline="0" dirty="0" smtClean="0"/>
              <a:t>US BANKING ORGANIZATIONS:  1980-2015 </a:t>
            </a:r>
            <a:endParaRPr lang="en-US" sz="2600" b="1" dirty="0"/>
          </a:p>
        </c:rich>
      </c:tx>
      <c:layout>
        <c:manualLayout>
          <c:xMode val="edge"/>
          <c:yMode val="edge"/>
          <c:x val="0.11019266732283464"/>
          <c:y val="5.3703629826813759E-2"/>
        </c:manualLayout>
      </c:layout>
      <c:overlay val="0"/>
      <c:spPr>
        <a:noFill/>
        <a:ln>
          <a:noFill/>
        </a:ln>
        <a:effectLst/>
      </c:spPr>
      <c:txPr>
        <a:bodyPr rot="0" spcFirstLastPara="1" vertOverflow="ellipsis" vert="horz" wrap="square" anchor="ctr" anchorCtr="1"/>
        <a:lstStyle/>
        <a:p>
          <a:pPr>
            <a:defRPr sz="2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6351706036745409E-2"/>
          <c:y val="0.11793144238045847"/>
          <c:w val="0.86817241988703497"/>
          <c:h val="0.78292359288422275"/>
        </c:manualLayout>
      </c:layout>
      <c:lineChart>
        <c:grouping val="standard"/>
        <c:varyColors val="0"/>
        <c:ser>
          <c:idx val="0"/>
          <c:order val="0"/>
          <c:tx>
            <c:v>Assets 2015$</c:v>
          </c:tx>
          <c:spPr>
            <a:ln w="44450" cap="rnd">
              <a:solidFill>
                <a:schemeClr val="accent1"/>
              </a:solidFill>
              <a:round/>
            </a:ln>
            <a:effectLst/>
          </c:spPr>
          <c:marker>
            <c:symbol val="none"/>
          </c:marker>
          <c:cat>
            <c:numRef>
              <c:f>Data!$H$2:$H$37</c:f>
              <c:numCache>
                <c:formatCode>General</c:formatCode>
                <c:ptCount val="36"/>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numCache>
            </c:numRef>
          </c:cat>
          <c:val>
            <c:numRef>
              <c:f>Data!$G$2:$G$37</c:f>
              <c:numCache>
                <c:formatCode>General</c:formatCode>
                <c:ptCount val="36"/>
                <c:pt idx="0">
                  <c:v>1693.4905597878203</c:v>
                </c:pt>
                <c:pt idx="1">
                  <c:v>1637.2173277797935</c:v>
                </c:pt>
                <c:pt idx="2">
                  <c:v>1633.4305827903408</c:v>
                </c:pt>
                <c:pt idx="3">
                  <c:v>1614.7733562907322</c:v>
                </c:pt>
                <c:pt idx="4">
                  <c:v>1650.7761048079049</c:v>
                </c:pt>
                <c:pt idx="5">
                  <c:v>1706.2805231366174</c:v>
                </c:pt>
                <c:pt idx="6">
                  <c:v>1782.6754739269954</c:v>
                </c:pt>
                <c:pt idx="7">
                  <c:v>1766.8066214122885</c:v>
                </c:pt>
                <c:pt idx="8">
                  <c:v>1721.521060059184</c:v>
                </c:pt>
                <c:pt idx="9">
                  <c:v>1771.1973589057784</c:v>
                </c:pt>
                <c:pt idx="10">
                  <c:v>1680.5945257619128</c:v>
                </c:pt>
                <c:pt idx="11">
                  <c:v>1786.5503802683468</c:v>
                </c:pt>
                <c:pt idx="12">
                  <c:v>1876.8190576446104</c:v>
                </c:pt>
                <c:pt idx="13">
                  <c:v>2056.7327492991863</c:v>
                </c:pt>
                <c:pt idx="14">
                  <c:v>2376.6989012987015</c:v>
                </c:pt>
                <c:pt idx="15">
                  <c:v>2565.0743228903484</c:v>
                </c:pt>
                <c:pt idx="16">
                  <c:v>2888.4507849137435</c:v>
                </c:pt>
                <c:pt idx="17">
                  <c:v>3281.9802834449461</c:v>
                </c:pt>
                <c:pt idx="18">
                  <c:v>5017.2999374570563</c:v>
                </c:pt>
                <c:pt idx="19">
                  <c:v>5907.3902113360909</c:v>
                </c:pt>
                <c:pt idx="20">
                  <c:v>6864.5749293811541</c:v>
                </c:pt>
                <c:pt idx="21">
                  <c:v>7277.2974450130459</c:v>
                </c:pt>
                <c:pt idx="22">
                  <c:v>7733.4021901182532</c:v>
                </c:pt>
                <c:pt idx="23">
                  <c:v>8469.7028376902163</c:v>
                </c:pt>
                <c:pt idx="24">
                  <c:v>10312.233207434308</c:v>
                </c:pt>
                <c:pt idx="25">
                  <c:v>10124.569324975546</c:v>
                </c:pt>
                <c:pt idx="26">
                  <c:v>9179.1087282568787</c:v>
                </c:pt>
                <c:pt idx="27">
                  <c:v>10429.536796989545</c:v>
                </c:pt>
                <c:pt idx="28">
                  <c:v>10389.56423420703</c:v>
                </c:pt>
                <c:pt idx="29">
                  <c:v>11764.369283200895</c:v>
                </c:pt>
                <c:pt idx="30">
                  <c:v>11988.028599203948</c:v>
                </c:pt>
                <c:pt idx="31">
                  <c:v>11682.37425029899</c:v>
                </c:pt>
                <c:pt idx="32">
                  <c:v>11756.085797226431</c:v>
                </c:pt>
                <c:pt idx="33">
                  <c:v>11674.22452267303</c:v>
                </c:pt>
                <c:pt idx="34">
                  <c:v>11692.193853790421</c:v>
                </c:pt>
                <c:pt idx="35">
                  <c:v>11338.079999999998</c:v>
                </c:pt>
              </c:numCache>
            </c:numRef>
          </c:val>
          <c:smooth val="0"/>
        </c:ser>
        <c:dLbls>
          <c:showLegendKey val="0"/>
          <c:showVal val="0"/>
          <c:showCatName val="0"/>
          <c:showSerName val="0"/>
          <c:showPercent val="0"/>
          <c:showBubbleSize val="0"/>
        </c:dLbls>
        <c:marker val="1"/>
        <c:smooth val="0"/>
        <c:axId val="620955200"/>
        <c:axId val="620955592"/>
      </c:lineChart>
      <c:lineChart>
        <c:grouping val="standard"/>
        <c:varyColors val="0"/>
        <c:ser>
          <c:idx val="1"/>
          <c:order val="1"/>
          <c:tx>
            <c:v>Assets/GDP</c:v>
          </c:tx>
          <c:spPr>
            <a:ln w="44450" cap="rnd">
              <a:solidFill>
                <a:schemeClr val="accent2"/>
              </a:solidFill>
              <a:round/>
            </a:ln>
            <a:effectLst/>
          </c:spPr>
          <c:marker>
            <c:symbol val="none"/>
          </c:marker>
          <c:val>
            <c:numRef>
              <c:f>Data!$E$2:$E$37</c:f>
              <c:numCache>
                <c:formatCode>General</c:formatCode>
                <c:ptCount val="36"/>
                <c:pt idx="0">
                  <c:v>0.2056533100436681</c:v>
                </c:pt>
                <c:pt idx="1">
                  <c:v>0.19563581438804112</c:v>
                </c:pt>
                <c:pt idx="2">
                  <c:v>0.19890292974588938</c:v>
                </c:pt>
                <c:pt idx="3">
                  <c:v>0.18650177290343861</c:v>
                </c:pt>
                <c:pt idx="4">
                  <c:v>0.17916197688519317</c:v>
                </c:pt>
                <c:pt idx="5">
                  <c:v>0.17821894267047023</c:v>
                </c:pt>
                <c:pt idx="6">
                  <c:v>0.17975704233023243</c:v>
                </c:pt>
                <c:pt idx="7">
                  <c:v>0.17391873023695126</c:v>
                </c:pt>
                <c:pt idx="8">
                  <c:v>0.16356552945208086</c:v>
                </c:pt>
                <c:pt idx="9">
                  <c:v>0.16372174205065662</c:v>
                </c:pt>
                <c:pt idx="10">
                  <c:v>0.15494859187905546</c:v>
                </c:pt>
                <c:pt idx="11">
                  <c:v>0.16625483876192479</c:v>
                </c:pt>
                <c:pt idx="12">
                  <c:v>0.16991604605997584</c:v>
                </c:pt>
                <c:pt idx="13">
                  <c:v>0.18227412156366754</c:v>
                </c:pt>
                <c:pt idx="14">
                  <c:v>0.20338099277583188</c:v>
                </c:pt>
                <c:pt idx="15">
                  <c:v>0.21519695724220717</c:v>
                </c:pt>
                <c:pt idx="16">
                  <c:v>0.23601343176711687</c:v>
                </c:pt>
                <c:pt idx="17">
                  <c:v>0.25823314166231048</c:v>
                </c:pt>
                <c:pt idx="18">
                  <c:v>0.37967686925141919</c:v>
                </c:pt>
                <c:pt idx="19">
                  <c:v>0.42981647102664428</c:v>
                </c:pt>
                <c:pt idx="20">
                  <c:v>0.48494399502177971</c:v>
                </c:pt>
                <c:pt idx="21">
                  <c:v>0.51181042761113937</c:v>
                </c:pt>
                <c:pt idx="22">
                  <c:v>0.53466217262582549</c:v>
                </c:pt>
                <c:pt idx="23">
                  <c:v>0.57127481386883505</c:v>
                </c:pt>
                <c:pt idx="24">
                  <c:v>0.66964700323424231</c:v>
                </c:pt>
                <c:pt idx="25">
                  <c:v>0.63709448055171569</c:v>
                </c:pt>
                <c:pt idx="26">
                  <c:v>0.56341269783990933</c:v>
                </c:pt>
                <c:pt idx="27">
                  <c:v>0.63026143835994919</c:v>
                </c:pt>
                <c:pt idx="28">
                  <c:v>0.64112524288994877</c:v>
                </c:pt>
                <c:pt idx="29">
                  <c:v>0.73869003446912695</c:v>
                </c:pt>
                <c:pt idx="30">
                  <c:v>0.73715217449413284</c:v>
                </c:pt>
                <c:pt idx="31">
                  <c:v>0.71448456298854868</c:v>
                </c:pt>
                <c:pt idx="32">
                  <c:v>0.70497359999504805</c:v>
                </c:pt>
                <c:pt idx="33">
                  <c:v>0.6886828460319746</c:v>
                </c:pt>
                <c:pt idx="34">
                  <c:v>0.67317919541621274</c:v>
                </c:pt>
                <c:pt idx="35">
                  <c:v>0.63175349640608458</c:v>
                </c:pt>
              </c:numCache>
            </c:numRef>
          </c:val>
          <c:smooth val="0"/>
        </c:ser>
        <c:dLbls>
          <c:showLegendKey val="0"/>
          <c:showVal val="0"/>
          <c:showCatName val="0"/>
          <c:showSerName val="0"/>
          <c:showPercent val="0"/>
          <c:showBubbleSize val="0"/>
        </c:dLbls>
        <c:marker val="1"/>
        <c:smooth val="0"/>
        <c:axId val="620957160"/>
        <c:axId val="620956376"/>
      </c:lineChart>
      <c:catAx>
        <c:axId val="620955200"/>
        <c:scaling>
          <c:orientation val="minMax"/>
        </c:scaling>
        <c:delete val="0"/>
        <c:axPos val="b"/>
        <c:numFmt formatCode="0"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20955592"/>
        <c:crosses val="autoZero"/>
        <c:auto val="1"/>
        <c:lblAlgn val="ctr"/>
        <c:lblOffset val="100"/>
        <c:tickLblSkip val="3"/>
        <c:tickMarkSkip val="4"/>
        <c:noMultiLvlLbl val="0"/>
      </c:catAx>
      <c:valAx>
        <c:axId val="620955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dirty="0"/>
                  <a:t>Billions</a:t>
                </a:r>
                <a:r>
                  <a:rPr lang="en-US" sz="1400" b="1" baseline="0" dirty="0"/>
                  <a:t> 2015$</a:t>
                </a:r>
                <a:endParaRPr lang="en-US" sz="1400" b="1" dirty="0"/>
              </a:p>
            </c:rich>
          </c:tx>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20955200"/>
        <c:crosses val="autoZero"/>
        <c:crossBetween val="between"/>
      </c:valAx>
      <c:valAx>
        <c:axId val="620956376"/>
        <c:scaling>
          <c:orientation val="minMax"/>
        </c:scaling>
        <c:delete val="0"/>
        <c:axPos val="r"/>
        <c:title>
          <c:tx>
            <c:rich>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a:t>Assets/GDP</a:t>
                </a:r>
              </a:p>
            </c:rich>
          </c:tx>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20957160"/>
        <c:crosses val="max"/>
        <c:crossBetween val="between"/>
      </c:valAx>
      <c:catAx>
        <c:axId val="620957160"/>
        <c:scaling>
          <c:orientation val="minMax"/>
        </c:scaling>
        <c:delete val="1"/>
        <c:axPos val="b"/>
        <c:majorTickMark val="out"/>
        <c:minorTickMark val="none"/>
        <c:tickLblPos val="nextTo"/>
        <c:crossAx val="620956376"/>
        <c:crosses val="autoZero"/>
        <c:auto val="1"/>
        <c:lblAlgn val="ctr"/>
        <c:lblOffset val="100"/>
        <c:noMultiLvlLbl val="0"/>
      </c:catAx>
      <c:spPr>
        <a:noFill/>
        <a:ln>
          <a:noFill/>
        </a:ln>
        <a:effectLst/>
      </c:spPr>
    </c:plotArea>
    <c:legend>
      <c:legendPos val="b"/>
      <c:layout>
        <c:manualLayout>
          <c:xMode val="edge"/>
          <c:yMode val="edge"/>
          <c:x val="0.37661226058625308"/>
          <c:y val="0.96585342148512776"/>
          <c:w val="0.24384534387586684"/>
          <c:h val="3.4146578514872232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r>
              <a:rPr lang="en-US" sz="2400" b="1" dirty="0"/>
              <a:t>ASSETS OF </a:t>
            </a:r>
            <a:r>
              <a:rPr lang="en-US" sz="2400" b="1" dirty="0" smtClean="0"/>
              <a:t>THE</a:t>
            </a:r>
            <a:r>
              <a:rPr lang="en-US" sz="2400" b="1" baseline="0" dirty="0" smtClean="0"/>
              <a:t> </a:t>
            </a:r>
            <a:r>
              <a:rPr lang="en-US" sz="2400" b="1" dirty="0" smtClean="0"/>
              <a:t>10 </a:t>
            </a:r>
            <a:r>
              <a:rPr lang="en-US" sz="2400" b="1" dirty="0"/>
              <a:t>LARGEST BANKING ORGANIZATIONS</a:t>
            </a:r>
            <a:r>
              <a:rPr lang="en-US" sz="2400" b="1" baseline="0" dirty="0"/>
              <a:t> </a:t>
            </a:r>
            <a:endParaRPr lang="en-US" sz="2400" b="1" baseline="0" dirty="0" smtClean="0"/>
          </a:p>
          <a:p>
            <a:pPr>
              <a:defRPr sz="2400" b="1"/>
            </a:pPr>
            <a:r>
              <a:rPr lang="en-US" sz="2400" b="1" baseline="0" dirty="0" smtClean="0"/>
              <a:t>AS A PERCENT</a:t>
            </a:r>
            <a:r>
              <a:rPr lang="en-US" sz="2400" b="1" dirty="0" smtClean="0"/>
              <a:t> OF TOTAL </a:t>
            </a:r>
            <a:r>
              <a:rPr lang="en-US" sz="2400" b="1" dirty="0"/>
              <a:t>BANKING SYSTEM ASSETS</a:t>
            </a:r>
          </a:p>
        </c:rich>
      </c:tx>
      <c:layout/>
      <c:overlay val="0"/>
      <c:spPr>
        <a:noFill/>
        <a:ln>
          <a:noFill/>
        </a:ln>
        <a:effectLst/>
      </c:spPr>
      <c:txPr>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409500295953454E-2"/>
          <c:y val="0.17301002189444989"/>
          <c:w val="0.91238424888086656"/>
          <c:h val="0.77322518752236513"/>
        </c:manualLayout>
      </c:layout>
      <c:scatterChart>
        <c:scatterStyle val="lineMarker"/>
        <c:varyColors val="0"/>
        <c:ser>
          <c:idx val="0"/>
          <c:order val="0"/>
          <c:tx>
            <c:strRef>
              <c:f>'Table 1'!$D$2</c:f>
              <c:strCache>
                <c:ptCount val="1"/>
                <c:pt idx="0">
                  <c:v>% of Banking System Assets</c:v>
                </c:pt>
              </c:strCache>
            </c:strRef>
          </c:tx>
          <c:spPr>
            <a:ln w="38100" cap="rnd">
              <a:solidFill>
                <a:schemeClr val="accent1"/>
              </a:solidFill>
              <a:round/>
            </a:ln>
            <a:effectLst/>
          </c:spPr>
          <c:marker>
            <c:symbol val="circle"/>
            <c:size val="5"/>
            <c:spPr>
              <a:solidFill>
                <a:schemeClr val="accent1"/>
              </a:solidFill>
              <a:ln w="9525">
                <a:solidFill>
                  <a:schemeClr val="accent1"/>
                </a:solidFill>
              </a:ln>
              <a:effectLst/>
            </c:spPr>
          </c:marker>
          <c:xVal>
            <c:numRef>
              <c:f>'Table 1'!$C$3:$C$34</c:f>
              <c:numCache>
                <c:formatCode>###0;###0</c:formatCode>
                <c:ptCount val="32"/>
                <c:pt idx="0">
                  <c:v>1984</c:v>
                </c:pt>
                <c:pt idx="1">
                  <c:v>1985</c:v>
                </c:pt>
                <c:pt idx="2">
                  <c:v>1986</c:v>
                </c:pt>
                <c:pt idx="3">
                  <c:v>1987</c:v>
                </c:pt>
                <c:pt idx="4">
                  <c:v>1988</c:v>
                </c:pt>
                <c:pt idx="5">
                  <c:v>1989</c:v>
                </c:pt>
                <c:pt idx="6">
                  <c:v>1990</c:v>
                </c:pt>
                <c:pt idx="7">
                  <c:v>1991</c:v>
                </c:pt>
                <c:pt idx="8">
                  <c:v>1992</c:v>
                </c:pt>
                <c:pt idx="9">
                  <c:v>1993</c:v>
                </c:pt>
                <c:pt idx="10">
                  <c:v>1994</c:v>
                </c:pt>
                <c:pt idx="11">
                  <c:v>1995</c:v>
                </c:pt>
                <c:pt idx="12">
                  <c:v>1996</c:v>
                </c:pt>
                <c:pt idx="13">
                  <c:v>1997</c:v>
                </c:pt>
                <c:pt idx="14">
                  <c:v>1998</c:v>
                </c:pt>
                <c:pt idx="15">
                  <c:v>1999</c:v>
                </c:pt>
                <c:pt idx="16">
                  <c:v>2000</c:v>
                </c:pt>
                <c:pt idx="17">
                  <c:v>2001</c:v>
                </c:pt>
                <c:pt idx="18">
                  <c:v>2002</c:v>
                </c:pt>
                <c:pt idx="19">
                  <c:v>2003</c:v>
                </c:pt>
                <c:pt idx="20">
                  <c:v>2004</c:v>
                </c:pt>
                <c:pt idx="21">
                  <c:v>2005</c:v>
                </c:pt>
                <c:pt idx="22">
                  <c:v>2006</c:v>
                </c:pt>
                <c:pt idx="23">
                  <c:v>2007</c:v>
                </c:pt>
                <c:pt idx="24">
                  <c:v>2008</c:v>
                </c:pt>
                <c:pt idx="25">
                  <c:v>2009</c:v>
                </c:pt>
                <c:pt idx="26">
                  <c:v>2010</c:v>
                </c:pt>
                <c:pt idx="27">
                  <c:v>2011</c:v>
                </c:pt>
                <c:pt idx="28">
                  <c:v>2012</c:v>
                </c:pt>
                <c:pt idx="29">
                  <c:v>2013</c:v>
                </c:pt>
                <c:pt idx="30">
                  <c:v>2014</c:v>
                </c:pt>
                <c:pt idx="31">
                  <c:v>2015</c:v>
                </c:pt>
              </c:numCache>
            </c:numRef>
          </c:xVal>
          <c:yVal>
            <c:numRef>
              <c:f>'Table 1'!$D$3:$D$34</c:f>
              <c:numCache>
                <c:formatCode>General</c:formatCode>
                <c:ptCount val="32"/>
                <c:pt idx="0">
                  <c:v>0.13300000000000001</c:v>
                </c:pt>
                <c:pt idx="1">
                  <c:v>0.13200000000000001</c:v>
                </c:pt>
                <c:pt idx="2">
                  <c:v>0.13100000000000001</c:v>
                </c:pt>
                <c:pt idx="3">
                  <c:v>0.127</c:v>
                </c:pt>
                <c:pt idx="4">
                  <c:v>0.13200000000000001</c:v>
                </c:pt>
                <c:pt idx="5">
                  <c:v>0.14199999999999999</c:v>
                </c:pt>
                <c:pt idx="6">
                  <c:v>0.151</c:v>
                </c:pt>
                <c:pt idx="7">
                  <c:v>0.17699999999999999</c:v>
                </c:pt>
                <c:pt idx="8">
                  <c:v>0.192</c:v>
                </c:pt>
                <c:pt idx="9">
                  <c:v>0.20499999999999999</c:v>
                </c:pt>
                <c:pt idx="10">
                  <c:v>0.217</c:v>
                </c:pt>
                <c:pt idx="11">
                  <c:v>0.22800000000000001</c:v>
                </c:pt>
                <c:pt idx="12">
                  <c:v>0.26100000000000001</c:v>
                </c:pt>
                <c:pt idx="13">
                  <c:v>0.27100000000000002</c:v>
                </c:pt>
                <c:pt idx="14">
                  <c:v>0.34499999999999997</c:v>
                </c:pt>
                <c:pt idx="15">
                  <c:v>0.34600000000000003</c:v>
                </c:pt>
                <c:pt idx="16">
                  <c:v>0.35499999999999998</c:v>
                </c:pt>
                <c:pt idx="17">
                  <c:v>0.38</c:v>
                </c:pt>
                <c:pt idx="18">
                  <c:v>0.377</c:v>
                </c:pt>
                <c:pt idx="19">
                  <c:v>0.377</c:v>
                </c:pt>
                <c:pt idx="20">
                  <c:v>0.41600000000000004</c:v>
                </c:pt>
                <c:pt idx="21">
                  <c:v>0.41600000000000004</c:v>
                </c:pt>
                <c:pt idx="22">
                  <c:v>0.44</c:v>
                </c:pt>
                <c:pt idx="23">
                  <c:v>0.46500000000000002</c:v>
                </c:pt>
                <c:pt idx="24">
                  <c:v>0.495</c:v>
                </c:pt>
                <c:pt idx="25">
                  <c:v>0.5</c:v>
                </c:pt>
                <c:pt idx="26">
                  <c:v>0.504</c:v>
                </c:pt>
                <c:pt idx="27">
                  <c:v>0.504</c:v>
                </c:pt>
                <c:pt idx="28">
                  <c:v>0.51400000000000001</c:v>
                </c:pt>
                <c:pt idx="29">
                  <c:v>0.51600000000000001</c:v>
                </c:pt>
                <c:pt idx="30">
                  <c:v>0.51500000000000001</c:v>
                </c:pt>
                <c:pt idx="31">
                  <c:v>0.50700000000000001</c:v>
                </c:pt>
              </c:numCache>
            </c:numRef>
          </c:yVal>
          <c:smooth val="0"/>
        </c:ser>
        <c:dLbls>
          <c:showLegendKey val="0"/>
          <c:showVal val="0"/>
          <c:showCatName val="0"/>
          <c:showSerName val="0"/>
          <c:showPercent val="0"/>
          <c:showBubbleSize val="0"/>
        </c:dLbls>
        <c:axId val="620952064"/>
        <c:axId val="620957944"/>
      </c:scatterChart>
      <c:valAx>
        <c:axId val="620952064"/>
        <c:scaling>
          <c:orientation val="minMax"/>
          <c:max val="2016"/>
          <c:min val="1984"/>
        </c:scaling>
        <c:delete val="0"/>
        <c:axPos val="b"/>
        <c:majorGridlines>
          <c:spPr>
            <a:ln w="9525" cap="flat" cmpd="sng" algn="ctr">
              <a:noFill/>
              <a:round/>
            </a:ln>
            <a:effectLst/>
          </c:spPr>
        </c:majorGridlines>
        <c:numFmt formatCod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620957944"/>
        <c:crosses val="autoZero"/>
        <c:crossBetween val="midCat"/>
        <c:majorUnit val="4"/>
      </c:valAx>
      <c:valAx>
        <c:axId val="62095794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620952064"/>
        <c:crossesAt val="1980"/>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11AE38-7C6E-4BF3-A288-5D6A24F70532}" type="datetimeFigureOut">
              <a:rPr lang="en-US" smtClean="0"/>
              <a:t>2/23/2017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4FE45E-710C-4697-9FCB-6B91A3645D9F}" type="slidenum">
              <a:rPr lang="en-US" smtClean="0"/>
              <a:t>‹#›</a:t>
            </a:fld>
            <a:endParaRPr lang="en-US"/>
          </a:p>
        </p:txBody>
      </p:sp>
    </p:spTree>
    <p:extLst>
      <p:ext uri="{BB962C8B-B14F-4D97-AF65-F5344CB8AC3E}">
        <p14:creationId xmlns:p14="http://schemas.microsoft.com/office/powerpoint/2010/main" val="81974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A36B0B-2B29-45AB-B3B5-62D32AC7033D}" type="slidenum">
              <a:rPr lang="en-US" smtClean="0"/>
              <a:t>28</a:t>
            </a:fld>
            <a:endParaRPr lang="en-US"/>
          </a:p>
        </p:txBody>
      </p:sp>
    </p:spTree>
    <p:extLst>
      <p:ext uri="{BB962C8B-B14F-4D97-AF65-F5344CB8AC3E}">
        <p14:creationId xmlns:p14="http://schemas.microsoft.com/office/powerpoint/2010/main" val="3424173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C11171-B15F-4B3D-8209-CA886023AB10}"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2DF8D-E956-40FB-9B83-B14DF285C152}" type="slidenum">
              <a:rPr lang="en-US" smtClean="0"/>
              <a:t>‹#›</a:t>
            </a:fld>
            <a:endParaRPr lang="en-US"/>
          </a:p>
        </p:txBody>
      </p:sp>
    </p:spTree>
    <p:extLst>
      <p:ext uri="{BB962C8B-B14F-4D97-AF65-F5344CB8AC3E}">
        <p14:creationId xmlns:p14="http://schemas.microsoft.com/office/powerpoint/2010/main" val="1744914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C11171-B15F-4B3D-8209-CA886023AB10}"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2DF8D-E956-40FB-9B83-B14DF285C152}" type="slidenum">
              <a:rPr lang="en-US" smtClean="0"/>
              <a:t>‹#›</a:t>
            </a:fld>
            <a:endParaRPr lang="en-US"/>
          </a:p>
        </p:txBody>
      </p:sp>
    </p:spTree>
    <p:extLst>
      <p:ext uri="{BB962C8B-B14F-4D97-AF65-F5344CB8AC3E}">
        <p14:creationId xmlns:p14="http://schemas.microsoft.com/office/powerpoint/2010/main" val="3286035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C11171-B15F-4B3D-8209-CA886023AB10}"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2DF8D-E956-40FB-9B83-B14DF285C152}" type="slidenum">
              <a:rPr lang="en-US" smtClean="0"/>
              <a:t>‹#›</a:t>
            </a:fld>
            <a:endParaRPr lang="en-US"/>
          </a:p>
        </p:txBody>
      </p:sp>
    </p:spTree>
    <p:extLst>
      <p:ext uri="{BB962C8B-B14F-4D97-AF65-F5344CB8AC3E}">
        <p14:creationId xmlns:p14="http://schemas.microsoft.com/office/powerpoint/2010/main" val="42571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C11171-B15F-4B3D-8209-CA886023AB10}"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2DF8D-E956-40FB-9B83-B14DF285C152}" type="slidenum">
              <a:rPr lang="en-US" smtClean="0"/>
              <a:t>‹#›</a:t>
            </a:fld>
            <a:endParaRPr lang="en-US"/>
          </a:p>
        </p:txBody>
      </p:sp>
    </p:spTree>
    <p:extLst>
      <p:ext uri="{BB962C8B-B14F-4D97-AF65-F5344CB8AC3E}">
        <p14:creationId xmlns:p14="http://schemas.microsoft.com/office/powerpoint/2010/main" val="1449116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C11171-B15F-4B3D-8209-CA886023AB10}"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2DF8D-E956-40FB-9B83-B14DF285C152}" type="slidenum">
              <a:rPr lang="en-US" smtClean="0"/>
              <a:t>‹#›</a:t>
            </a:fld>
            <a:endParaRPr lang="en-US"/>
          </a:p>
        </p:txBody>
      </p:sp>
    </p:spTree>
    <p:extLst>
      <p:ext uri="{BB962C8B-B14F-4D97-AF65-F5344CB8AC3E}">
        <p14:creationId xmlns:p14="http://schemas.microsoft.com/office/powerpoint/2010/main" val="1317553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C11171-B15F-4B3D-8209-CA886023AB10}" type="datetimeFigureOut">
              <a:rPr lang="en-US" smtClean="0"/>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92DF8D-E956-40FB-9B83-B14DF285C152}" type="slidenum">
              <a:rPr lang="en-US" smtClean="0"/>
              <a:t>‹#›</a:t>
            </a:fld>
            <a:endParaRPr lang="en-US"/>
          </a:p>
        </p:txBody>
      </p:sp>
    </p:spTree>
    <p:extLst>
      <p:ext uri="{BB962C8B-B14F-4D97-AF65-F5344CB8AC3E}">
        <p14:creationId xmlns:p14="http://schemas.microsoft.com/office/powerpoint/2010/main" val="3417980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C11171-B15F-4B3D-8209-CA886023AB10}" type="datetimeFigureOut">
              <a:rPr lang="en-US" smtClean="0"/>
              <a:t>2/23/2017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92DF8D-E956-40FB-9B83-B14DF285C152}" type="slidenum">
              <a:rPr lang="en-US" smtClean="0"/>
              <a:t>‹#›</a:t>
            </a:fld>
            <a:endParaRPr lang="en-US"/>
          </a:p>
        </p:txBody>
      </p:sp>
    </p:spTree>
    <p:extLst>
      <p:ext uri="{BB962C8B-B14F-4D97-AF65-F5344CB8AC3E}">
        <p14:creationId xmlns:p14="http://schemas.microsoft.com/office/powerpoint/2010/main" val="620394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C11171-B15F-4B3D-8209-CA886023AB10}" type="datetimeFigureOut">
              <a:rPr lang="en-US" smtClean="0"/>
              <a:t>2/23/2017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92DF8D-E956-40FB-9B83-B14DF285C152}" type="slidenum">
              <a:rPr lang="en-US" smtClean="0"/>
              <a:t>‹#›</a:t>
            </a:fld>
            <a:endParaRPr lang="en-US"/>
          </a:p>
        </p:txBody>
      </p:sp>
    </p:spTree>
    <p:extLst>
      <p:ext uri="{BB962C8B-B14F-4D97-AF65-F5344CB8AC3E}">
        <p14:creationId xmlns:p14="http://schemas.microsoft.com/office/powerpoint/2010/main" val="223009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C11171-B15F-4B3D-8209-CA886023AB10}" type="datetimeFigureOut">
              <a:rPr lang="en-US" smtClean="0"/>
              <a:t>2/23/2017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92DF8D-E956-40FB-9B83-B14DF285C152}" type="slidenum">
              <a:rPr lang="en-US" smtClean="0"/>
              <a:t>‹#›</a:t>
            </a:fld>
            <a:endParaRPr lang="en-US"/>
          </a:p>
        </p:txBody>
      </p:sp>
    </p:spTree>
    <p:extLst>
      <p:ext uri="{BB962C8B-B14F-4D97-AF65-F5344CB8AC3E}">
        <p14:creationId xmlns:p14="http://schemas.microsoft.com/office/powerpoint/2010/main" val="35027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C11171-B15F-4B3D-8209-CA886023AB10}" type="datetimeFigureOut">
              <a:rPr lang="en-US" smtClean="0"/>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92DF8D-E956-40FB-9B83-B14DF285C152}" type="slidenum">
              <a:rPr lang="en-US" smtClean="0"/>
              <a:t>‹#›</a:t>
            </a:fld>
            <a:endParaRPr lang="en-US"/>
          </a:p>
        </p:txBody>
      </p:sp>
    </p:spTree>
    <p:extLst>
      <p:ext uri="{BB962C8B-B14F-4D97-AF65-F5344CB8AC3E}">
        <p14:creationId xmlns:p14="http://schemas.microsoft.com/office/powerpoint/2010/main" val="4210169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C11171-B15F-4B3D-8209-CA886023AB10}" type="datetimeFigureOut">
              <a:rPr lang="en-US" smtClean="0"/>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92DF8D-E956-40FB-9B83-B14DF285C152}" type="slidenum">
              <a:rPr lang="en-US" smtClean="0"/>
              <a:t>‹#›</a:t>
            </a:fld>
            <a:endParaRPr lang="en-US"/>
          </a:p>
        </p:txBody>
      </p:sp>
    </p:spTree>
    <p:extLst>
      <p:ext uri="{BB962C8B-B14F-4D97-AF65-F5344CB8AC3E}">
        <p14:creationId xmlns:p14="http://schemas.microsoft.com/office/powerpoint/2010/main" val="1510408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C11171-B15F-4B3D-8209-CA886023AB10}" type="datetimeFigureOut">
              <a:rPr lang="en-US" smtClean="0"/>
              <a:t>2/23/2017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92DF8D-E956-40FB-9B83-B14DF285C152}" type="slidenum">
              <a:rPr lang="en-US" smtClean="0"/>
              <a:t>‹#›</a:t>
            </a:fld>
            <a:endParaRPr lang="en-US"/>
          </a:p>
        </p:txBody>
      </p:sp>
    </p:spTree>
    <p:extLst>
      <p:ext uri="{BB962C8B-B14F-4D97-AF65-F5344CB8AC3E}">
        <p14:creationId xmlns:p14="http://schemas.microsoft.com/office/powerpoint/2010/main" val="1890145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smtClean="0"/>
              <a:t>Why Do We Need Big Banks?</a:t>
            </a:r>
            <a:endParaRPr lang="en-US" dirty="0"/>
          </a:p>
        </p:txBody>
      </p:sp>
      <p:sp>
        <p:nvSpPr>
          <p:cNvPr id="3" name="Subtitle 2"/>
          <p:cNvSpPr>
            <a:spLocks noGrp="1"/>
          </p:cNvSpPr>
          <p:nvPr>
            <p:ph type="subTitle" idx="1"/>
          </p:nvPr>
        </p:nvSpPr>
        <p:spPr>
          <a:xfrm>
            <a:off x="1524000" y="3602037"/>
            <a:ext cx="9144000" cy="2337123"/>
          </a:xfrm>
        </p:spPr>
        <p:txBody>
          <a:bodyPr>
            <a:normAutofit/>
          </a:bodyPr>
          <a:lstStyle/>
          <a:p>
            <a:r>
              <a:rPr lang="en-US" dirty="0" smtClean="0"/>
              <a:t>Andrew Cohen</a:t>
            </a:r>
          </a:p>
          <a:p>
            <a:r>
              <a:rPr lang="en-US" dirty="0" smtClean="0"/>
              <a:t>Federal Reserve Board of Governors* and Howard University</a:t>
            </a:r>
          </a:p>
          <a:p>
            <a:endParaRPr lang="en-US" dirty="0" smtClean="0"/>
          </a:p>
          <a:p>
            <a:pPr algn="l"/>
            <a:r>
              <a:rPr lang="en-US" sz="2600" dirty="0" smtClean="0"/>
              <a:t>*The opinions expressed as those of the author and do not represent the opinions of the Board of Governors or its staff.</a:t>
            </a:r>
            <a:endParaRPr lang="en-US" sz="2600" dirty="0"/>
          </a:p>
        </p:txBody>
      </p:sp>
    </p:spTree>
    <p:extLst>
      <p:ext uri="{BB962C8B-B14F-4D97-AF65-F5344CB8AC3E}">
        <p14:creationId xmlns:p14="http://schemas.microsoft.com/office/powerpoint/2010/main" val="1140320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noGrp="1"/>
          </p:cNvGraphicFramePr>
          <p:nvPr>
            <p:extLst>
              <p:ext uri="{D42A27DB-BD31-4B8C-83A1-F6EECF244321}">
                <p14:modId xmlns:p14="http://schemas.microsoft.com/office/powerpoint/2010/main" val="2520624572"/>
              </p:ext>
            </p:extLst>
          </p:nvPr>
        </p:nvGraphicFramePr>
        <p:xfrm>
          <a:off x="0" y="0"/>
          <a:ext cx="12192000" cy="66176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137210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3419530007"/>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749244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 of Financial Intermediaries in Finance and Economics</a:t>
            </a:r>
            <a:endParaRPr lang="en-US" dirty="0"/>
          </a:p>
        </p:txBody>
      </p:sp>
      <p:sp>
        <p:nvSpPr>
          <p:cNvPr id="3" name="Content Placeholder 2"/>
          <p:cNvSpPr>
            <a:spLocks noGrp="1"/>
          </p:cNvSpPr>
          <p:nvPr>
            <p:ph idx="1"/>
          </p:nvPr>
        </p:nvSpPr>
        <p:spPr>
          <a:xfrm>
            <a:off x="838200" y="2079625"/>
            <a:ext cx="10515600" cy="4351338"/>
          </a:xfrm>
        </p:spPr>
        <p:txBody>
          <a:bodyPr/>
          <a:lstStyle/>
          <a:p>
            <a:r>
              <a:rPr lang="en-US" dirty="0" smtClean="0"/>
              <a:t>Finance literature has a greater tendency to </a:t>
            </a:r>
          </a:p>
          <a:p>
            <a:pPr lvl="1"/>
            <a:r>
              <a:rPr lang="en-US" dirty="0" smtClean="0"/>
              <a:t>Measure performance of the financial sector in terms of the efficient allocation of capital or efficient operation of financial markets</a:t>
            </a:r>
          </a:p>
          <a:p>
            <a:pPr lvl="1"/>
            <a:r>
              <a:rPr lang="en-US" dirty="0" smtClean="0"/>
              <a:t>Focus on role of banks in reducing frictions related to credit access, information gathering and monitoring firms’ use of financial capital</a:t>
            </a:r>
            <a:endParaRPr lang="en-US" dirty="0"/>
          </a:p>
          <a:p>
            <a:pPr lvl="1"/>
            <a:endParaRPr lang="en-US" dirty="0" smtClean="0"/>
          </a:p>
          <a:p>
            <a:r>
              <a:rPr lang="en-US" dirty="0" smtClean="0"/>
              <a:t>Economics literature has a greater tendency to focus on banks’ contributions to a </a:t>
            </a:r>
            <a:r>
              <a:rPr lang="en-US" u="sng" dirty="0" smtClean="0"/>
              <a:t>total welfare function</a:t>
            </a:r>
          </a:p>
          <a:p>
            <a:pPr lvl="1"/>
            <a:r>
              <a:rPr lang="en-US" dirty="0" smtClean="0"/>
              <a:t>Depends upon the consumer and producer surplus that the bank generates</a:t>
            </a:r>
            <a:endParaRPr lang="en-US" dirty="0"/>
          </a:p>
        </p:txBody>
      </p:sp>
    </p:spTree>
    <p:extLst>
      <p:ext uri="{BB962C8B-B14F-4D97-AF65-F5344CB8AC3E}">
        <p14:creationId xmlns:p14="http://schemas.microsoft.com/office/powerpoint/2010/main" val="11746366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Bank Contributions to Total Welfare</a:t>
            </a:r>
            <a:endParaRPr lang="en-US" dirty="0"/>
          </a:p>
        </p:txBody>
      </p:sp>
      <p:sp>
        <p:nvSpPr>
          <p:cNvPr id="3" name="Content Placeholder 2"/>
          <p:cNvSpPr>
            <a:spLocks noGrp="1"/>
          </p:cNvSpPr>
          <p:nvPr>
            <p:ph idx="1"/>
          </p:nvPr>
        </p:nvSpPr>
        <p:spPr>
          <a:xfrm>
            <a:off x="838200" y="1698625"/>
            <a:ext cx="10515600" cy="4876346"/>
          </a:xfrm>
        </p:spPr>
        <p:txBody>
          <a:bodyPr>
            <a:normAutofit/>
          </a:bodyPr>
          <a:lstStyle/>
          <a:p>
            <a:r>
              <a:rPr lang="en-US" dirty="0" smtClean="0"/>
              <a:t>Who are a banks’ customers?</a:t>
            </a:r>
          </a:p>
          <a:p>
            <a:pPr lvl="1"/>
            <a:r>
              <a:rPr lang="en-US" dirty="0" smtClean="0"/>
              <a:t>Individuals</a:t>
            </a:r>
            <a:endParaRPr lang="en-US" dirty="0"/>
          </a:p>
          <a:p>
            <a:pPr lvl="1"/>
            <a:r>
              <a:rPr lang="en-US" dirty="0" smtClean="0"/>
              <a:t>Commercial firms </a:t>
            </a:r>
            <a:endParaRPr lang="en-US" dirty="0"/>
          </a:p>
          <a:p>
            <a:pPr lvl="1"/>
            <a:r>
              <a:rPr lang="en-US" dirty="0"/>
              <a:t>Governments</a:t>
            </a:r>
          </a:p>
          <a:p>
            <a:pPr lvl="1"/>
            <a:r>
              <a:rPr lang="en-US" dirty="0"/>
              <a:t>Other financial institutions (including other banks</a:t>
            </a:r>
            <a:r>
              <a:rPr lang="en-US" dirty="0" smtClean="0"/>
              <a:t>)</a:t>
            </a:r>
          </a:p>
          <a:p>
            <a:r>
              <a:rPr lang="en-US" dirty="0" smtClean="0"/>
              <a:t>Why do we care about financial crises?</a:t>
            </a:r>
          </a:p>
          <a:p>
            <a:pPr lvl="1"/>
            <a:r>
              <a:rPr lang="en-US" dirty="0" smtClean="0"/>
              <a:t>A financial crisis is characterized by widespread distress among financial institutions and disruptions in financial markets</a:t>
            </a:r>
          </a:p>
          <a:p>
            <a:pPr lvl="1"/>
            <a:r>
              <a:rPr lang="en-US" dirty="0" smtClean="0"/>
              <a:t>We care most about a financial crises whose effects transmit to the real economy – i.e., affect individuals, commercial firms, and governments</a:t>
            </a:r>
            <a:endParaRPr lang="en-US" dirty="0"/>
          </a:p>
        </p:txBody>
      </p:sp>
    </p:spTree>
    <p:extLst>
      <p:ext uri="{BB962C8B-B14F-4D97-AF65-F5344CB8AC3E}">
        <p14:creationId xmlns:p14="http://schemas.microsoft.com/office/powerpoint/2010/main" val="712716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customer-centric view of banking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930237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9830" y="2221780"/>
            <a:ext cx="8242169" cy="4636220"/>
          </a:xfrm>
          <a:prstGeom prst="rect">
            <a:avLst/>
          </a:prstGeom>
        </p:spPr>
      </p:pic>
      <p:grpSp>
        <p:nvGrpSpPr>
          <p:cNvPr id="7" name="Group 6"/>
          <p:cNvGrpSpPr/>
          <p:nvPr/>
        </p:nvGrpSpPr>
        <p:grpSpPr>
          <a:xfrm>
            <a:off x="512482" y="3963480"/>
            <a:ext cx="2758618" cy="2550441"/>
            <a:chOff x="964970" y="748940"/>
            <a:chExt cx="2381250" cy="238125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970" y="748940"/>
              <a:ext cx="2381250" cy="2381250"/>
            </a:xfrm>
            <a:prstGeom prst="rect">
              <a:avLst/>
            </a:prstGeom>
          </p:spPr>
        </p:pic>
        <p:sp>
          <p:nvSpPr>
            <p:cNvPr id="6" name="Oval 5"/>
            <p:cNvSpPr/>
            <p:nvPr/>
          </p:nvSpPr>
          <p:spPr>
            <a:xfrm>
              <a:off x="2007909" y="1432875"/>
              <a:ext cx="603315" cy="263949"/>
            </a:xfrm>
            <a:prstGeom prst="ellipse">
              <a:avLst/>
            </a:prstGeom>
            <a:solidFill>
              <a:srgbClr val="EF6A4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smtClean="0">
                  <a:solidFill>
                    <a:schemeClr val="tx1">
                      <a:lumMod val="85000"/>
                      <a:lumOff val="15000"/>
                    </a:schemeClr>
                  </a:solidFill>
                  <a:latin typeface="Bradley Hand ITC" panose="03070402050302030203" pitchFamily="66" charset="0"/>
                </a:rPr>
                <a:t>Femi’s</a:t>
              </a:r>
              <a:endParaRPr lang="en-US" b="1" dirty="0">
                <a:solidFill>
                  <a:schemeClr val="tx1">
                    <a:lumMod val="85000"/>
                    <a:lumOff val="15000"/>
                  </a:schemeClr>
                </a:solidFill>
                <a:latin typeface="Bradley Hand ITC" panose="03070402050302030203" pitchFamily="66" charset="0"/>
              </a:endParaRPr>
            </a:p>
          </p:txBody>
        </p:sp>
      </p:grpSp>
      <p:sp>
        <p:nvSpPr>
          <p:cNvPr id="8" name="TextBox 7"/>
          <p:cNvSpPr txBox="1"/>
          <p:nvPr/>
        </p:nvSpPr>
        <p:spPr>
          <a:xfrm>
            <a:off x="823567" y="876169"/>
            <a:ext cx="7896227" cy="830997"/>
          </a:xfrm>
          <a:prstGeom prst="rect">
            <a:avLst/>
          </a:prstGeom>
          <a:noFill/>
        </p:spPr>
        <p:txBody>
          <a:bodyPr wrap="square" rtlCol="0">
            <a:spAutoFit/>
          </a:bodyPr>
          <a:lstStyle/>
          <a:p>
            <a:r>
              <a:rPr lang="en-US" sz="4800" b="1" dirty="0" smtClean="0">
                <a:latin typeface="Bradley Hand ITC" panose="03070402050302030203" pitchFamily="66" charset="0"/>
              </a:rPr>
              <a:t>Femi’s </a:t>
            </a:r>
            <a:r>
              <a:rPr lang="en-US" sz="4800" b="1" dirty="0" err="1" smtClean="0">
                <a:latin typeface="Bradley Hand ITC" panose="03070402050302030203" pitchFamily="66" charset="0"/>
              </a:rPr>
              <a:t>NaturalFast</a:t>
            </a:r>
            <a:r>
              <a:rPr lang="en-US" sz="4800" b="1" dirty="0" smtClean="0">
                <a:latin typeface="Bradley Hand ITC" panose="03070402050302030203" pitchFamily="66" charset="0"/>
              </a:rPr>
              <a:t> Food</a:t>
            </a:r>
            <a:endParaRPr lang="en-US" sz="4800" b="1" dirty="0">
              <a:latin typeface="Bradley Hand ITC" panose="03070402050302030203" pitchFamily="66" charset="0"/>
            </a:endParaRPr>
          </a:p>
        </p:txBody>
      </p:sp>
    </p:spTree>
    <p:extLst>
      <p:ext uri="{BB962C8B-B14F-4D97-AF65-F5344CB8AC3E}">
        <p14:creationId xmlns:p14="http://schemas.microsoft.com/office/powerpoint/2010/main" val="15489595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744223" y="979078"/>
            <a:ext cx="1599123" cy="1498862"/>
            <a:chOff x="964970" y="748940"/>
            <a:chExt cx="2381250" cy="238125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970" y="748940"/>
              <a:ext cx="2381250" cy="2381250"/>
            </a:xfrm>
            <a:prstGeom prst="rect">
              <a:avLst/>
            </a:prstGeom>
          </p:spPr>
        </p:pic>
        <p:sp>
          <p:nvSpPr>
            <p:cNvPr id="14" name="Oval 13"/>
            <p:cNvSpPr/>
            <p:nvPr/>
          </p:nvSpPr>
          <p:spPr>
            <a:xfrm>
              <a:off x="2007909" y="1432875"/>
              <a:ext cx="603315" cy="263949"/>
            </a:xfrm>
            <a:prstGeom prst="ellipse">
              <a:avLst/>
            </a:prstGeom>
            <a:solidFill>
              <a:srgbClr val="EF6A4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smtClean="0">
                  <a:solidFill>
                    <a:schemeClr val="tx1">
                      <a:lumMod val="85000"/>
                      <a:lumOff val="15000"/>
                    </a:schemeClr>
                  </a:solidFill>
                  <a:latin typeface="Bradley Hand ITC" panose="03070402050302030203" pitchFamily="66" charset="0"/>
                </a:rPr>
                <a:t>Femi’s</a:t>
              </a:r>
              <a:endParaRPr lang="en-US" b="1" dirty="0">
                <a:solidFill>
                  <a:schemeClr val="tx1">
                    <a:lumMod val="85000"/>
                    <a:lumOff val="15000"/>
                  </a:schemeClr>
                </a:solidFill>
                <a:latin typeface="Bradley Hand ITC" panose="03070402050302030203" pitchFamily="66" charset="0"/>
              </a:endParaRPr>
            </a:p>
          </p:txBody>
        </p:sp>
      </p:grpSp>
      <p:sp>
        <p:nvSpPr>
          <p:cNvPr id="17" name="TextBox 16"/>
          <p:cNvSpPr txBox="1"/>
          <p:nvPr/>
        </p:nvSpPr>
        <p:spPr>
          <a:xfrm>
            <a:off x="523973" y="536019"/>
            <a:ext cx="1262525" cy="369332"/>
          </a:xfrm>
          <a:prstGeom prst="rect">
            <a:avLst/>
          </a:prstGeom>
          <a:noFill/>
        </p:spPr>
        <p:txBody>
          <a:bodyPr wrap="none" rtlCol="0">
            <a:spAutoFit/>
          </a:bodyPr>
          <a:lstStyle/>
          <a:p>
            <a:r>
              <a:rPr lang="en-US" dirty="0" smtClean="0"/>
              <a:t>1</a:t>
            </a:r>
            <a:r>
              <a:rPr lang="en-US" baseline="30000" dirty="0" smtClean="0"/>
              <a:t>st</a:t>
            </a:r>
            <a:r>
              <a:rPr lang="en-US" dirty="0" smtClean="0"/>
              <a:t> Location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656237458"/>
              </p:ext>
            </p:extLst>
          </p:nvPr>
        </p:nvGraphicFramePr>
        <p:xfrm>
          <a:off x="3170729" y="2193460"/>
          <a:ext cx="8128000" cy="3870960"/>
        </p:xfrm>
        <a:graphic>
          <a:graphicData uri="http://schemas.openxmlformats.org/drawingml/2006/table">
            <a:tbl>
              <a:tblPr firstRow="1" bandRow="1">
                <a:tableStyleId>{5C22544A-7EE6-4342-B048-85BDC9FD1C3A}</a:tableStyleId>
              </a:tblPr>
              <a:tblGrid>
                <a:gridCol w="3334657"/>
                <a:gridCol w="4793343"/>
              </a:tblGrid>
              <a:tr h="316895">
                <a:tc gridSpan="2">
                  <a:txBody>
                    <a:bodyPr/>
                    <a:lstStyle/>
                    <a:p>
                      <a:pPr algn="ctr"/>
                      <a:r>
                        <a:rPr lang="en-US" sz="3200" dirty="0" smtClean="0"/>
                        <a:t>BANKING</a:t>
                      </a:r>
                      <a:r>
                        <a:rPr lang="en-US" sz="3200" baseline="0" dirty="0" smtClean="0"/>
                        <a:t> SERVICES BEING USED BY FEMI’S</a:t>
                      </a:r>
                      <a:endParaRPr lang="en-US" sz="3200" dirty="0"/>
                    </a:p>
                  </a:txBody>
                  <a:tcPr/>
                </a:tc>
                <a:tc hMerge="1">
                  <a:txBody>
                    <a:bodyPr/>
                    <a:lstStyle/>
                    <a:p>
                      <a:endParaRPr lang="en-US" dirty="0"/>
                    </a:p>
                  </a:txBody>
                  <a:tcPr/>
                </a:tc>
              </a:tr>
              <a:tr h="370840">
                <a:tc>
                  <a:txBody>
                    <a:bodyPr/>
                    <a:lstStyle/>
                    <a:p>
                      <a:r>
                        <a:rPr lang="en-US" sz="2400" dirty="0" smtClean="0"/>
                        <a:t>Transaction</a:t>
                      </a:r>
                      <a:r>
                        <a:rPr lang="en-US" sz="2400" baseline="0" dirty="0" smtClean="0"/>
                        <a:t> Services</a:t>
                      </a:r>
                      <a:endParaRPr lang="en-US" sz="2400" dirty="0"/>
                    </a:p>
                  </a:txBody>
                  <a:tcPr/>
                </a:tc>
                <a:tc>
                  <a:txBody>
                    <a:bodyPr/>
                    <a:lstStyle/>
                    <a:p>
                      <a:r>
                        <a:rPr lang="en-US" sz="2400" dirty="0" smtClean="0"/>
                        <a:t>Corporate Checking Account</a:t>
                      </a:r>
                      <a:endParaRPr lang="en-US" sz="2400" dirty="0"/>
                    </a:p>
                  </a:txBody>
                  <a:tcPr/>
                </a:tc>
              </a:tr>
              <a:tr h="370840">
                <a:tc>
                  <a:txBody>
                    <a:bodyPr/>
                    <a:lstStyle/>
                    <a:p>
                      <a:r>
                        <a:rPr lang="en-US" sz="2400" dirty="0" smtClean="0"/>
                        <a:t>Credit</a:t>
                      </a:r>
                      <a:endParaRPr lang="en-US" sz="2400" dirty="0"/>
                    </a:p>
                  </a:txBody>
                  <a:tcPr/>
                </a:tc>
                <a:tc>
                  <a:txBody>
                    <a:bodyPr/>
                    <a:lstStyle/>
                    <a:p>
                      <a:r>
                        <a:rPr lang="en-US" sz="2400" dirty="0" smtClean="0"/>
                        <a:t>Bank loan</a:t>
                      </a:r>
                      <a:r>
                        <a:rPr lang="en-US" sz="2400" baseline="0" dirty="0" smtClean="0"/>
                        <a:t> to fund building, equipment and initial salaries</a:t>
                      </a:r>
                      <a:endParaRPr lang="en-US" sz="2400" dirty="0"/>
                    </a:p>
                  </a:txBody>
                  <a:tcPr/>
                </a:tc>
              </a:tr>
              <a:tr h="370840">
                <a:tc>
                  <a:txBody>
                    <a:bodyPr/>
                    <a:lstStyle/>
                    <a:p>
                      <a:r>
                        <a:rPr lang="en-US" sz="2400" dirty="0" smtClean="0"/>
                        <a:t>Credit</a:t>
                      </a:r>
                      <a:endParaRPr lang="en-US" sz="2400" dirty="0"/>
                    </a:p>
                  </a:txBody>
                  <a:tcPr/>
                </a:tc>
                <a:tc>
                  <a:txBody>
                    <a:bodyPr/>
                    <a:lstStyle/>
                    <a:p>
                      <a:r>
                        <a:rPr lang="en-US" sz="2400" dirty="0" smtClean="0"/>
                        <a:t>Personal credit card to buy raw materials (food)</a:t>
                      </a:r>
                      <a:endParaRPr lang="en-US" sz="2400" dirty="0"/>
                    </a:p>
                  </a:txBody>
                  <a:tcPr/>
                </a:tc>
              </a:tr>
              <a:tr h="370840">
                <a:tc>
                  <a:txBody>
                    <a:bodyPr/>
                    <a:lstStyle/>
                    <a:p>
                      <a:r>
                        <a:rPr lang="en-US" sz="2400" dirty="0" smtClean="0"/>
                        <a:t>Transaction</a:t>
                      </a:r>
                      <a:r>
                        <a:rPr lang="en-US" sz="2400" baseline="0" dirty="0" smtClean="0"/>
                        <a:t> Services /  </a:t>
                      </a:r>
                      <a:r>
                        <a:rPr lang="en-US" sz="2400" dirty="0" smtClean="0"/>
                        <a:t>Access</a:t>
                      </a:r>
                      <a:r>
                        <a:rPr lang="en-US" sz="2400" baseline="0" dirty="0" smtClean="0"/>
                        <a:t> to the payment system</a:t>
                      </a:r>
                      <a:endParaRPr lang="en-US" sz="2400" dirty="0"/>
                    </a:p>
                  </a:txBody>
                  <a:tcPr/>
                </a:tc>
                <a:tc>
                  <a:txBody>
                    <a:bodyPr/>
                    <a:lstStyle/>
                    <a:p>
                      <a:r>
                        <a:rPr lang="en-US" sz="2400" dirty="0" smtClean="0"/>
                        <a:t>Credit/debit card processing</a:t>
                      </a:r>
                      <a:endParaRPr lang="en-US" sz="2400" dirty="0"/>
                    </a:p>
                  </a:txBody>
                  <a:tcPr/>
                </a:tc>
              </a:tr>
            </a:tbl>
          </a:graphicData>
        </a:graphic>
      </p:graphicFrame>
    </p:spTree>
    <p:extLst>
      <p:ext uri="{BB962C8B-B14F-4D97-AF65-F5344CB8AC3E}">
        <p14:creationId xmlns:p14="http://schemas.microsoft.com/office/powerpoint/2010/main" val="21505908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Groupies And Black Sheep Crowd : Vector Art"/>
          <p:cNvPicPr>
            <a:picLocks noChangeAspect="1" noChangeArrowheads="1"/>
          </p:cNvPicPr>
          <p:nvPr/>
        </p:nvPicPr>
        <p:blipFill rotWithShape="1">
          <a:blip r:embed="rId2">
            <a:extLst>
              <a:ext uri="{28A0092B-C50C-407E-A947-70E740481C1C}">
                <a14:useLocalDpi xmlns:a14="http://schemas.microsoft.com/office/drawing/2010/main" val="0"/>
              </a:ext>
            </a:extLst>
          </a:blip>
          <a:srcRect r="16152" b="52424"/>
          <a:stretch/>
        </p:blipFill>
        <p:spPr bwMode="auto">
          <a:xfrm rot="19637149">
            <a:off x="299914" y="3268615"/>
            <a:ext cx="3298436" cy="151184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396973" y="536019"/>
            <a:ext cx="6137642" cy="646331"/>
          </a:xfrm>
          <a:prstGeom prst="rect">
            <a:avLst/>
          </a:prstGeom>
          <a:noFill/>
        </p:spPr>
        <p:txBody>
          <a:bodyPr wrap="none" rtlCol="0">
            <a:spAutoFit/>
          </a:bodyPr>
          <a:lstStyle/>
          <a:p>
            <a:r>
              <a:rPr lang="en-US" sz="3600" b="1" dirty="0" smtClean="0"/>
              <a:t>Femi’s 1</a:t>
            </a:r>
            <a:r>
              <a:rPr lang="en-US" sz="3600" b="1" baseline="30000" dirty="0" smtClean="0"/>
              <a:t>st</a:t>
            </a:r>
            <a:r>
              <a:rPr lang="en-US" sz="3600" b="1" dirty="0" smtClean="0"/>
              <a:t> Location is a Success!</a:t>
            </a:r>
            <a:endParaRPr lang="en-US" sz="3600" b="1" dirty="0"/>
          </a:p>
        </p:txBody>
      </p:sp>
      <p:grpSp>
        <p:nvGrpSpPr>
          <p:cNvPr id="24" name="Group 23"/>
          <p:cNvGrpSpPr/>
          <p:nvPr/>
        </p:nvGrpSpPr>
        <p:grpSpPr>
          <a:xfrm>
            <a:off x="2378988" y="1157932"/>
            <a:ext cx="1599123" cy="1498862"/>
            <a:chOff x="964970" y="748940"/>
            <a:chExt cx="2381250" cy="2381250"/>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970" y="748940"/>
              <a:ext cx="2381250" cy="2381250"/>
            </a:xfrm>
            <a:prstGeom prst="rect">
              <a:avLst/>
            </a:prstGeom>
          </p:spPr>
        </p:pic>
        <p:sp>
          <p:nvSpPr>
            <p:cNvPr id="26" name="Oval 25"/>
            <p:cNvSpPr/>
            <p:nvPr/>
          </p:nvSpPr>
          <p:spPr>
            <a:xfrm>
              <a:off x="2007909" y="1432875"/>
              <a:ext cx="603315" cy="263949"/>
            </a:xfrm>
            <a:prstGeom prst="ellipse">
              <a:avLst/>
            </a:prstGeom>
            <a:solidFill>
              <a:srgbClr val="EF6A4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smtClean="0">
                  <a:solidFill>
                    <a:schemeClr val="tx1">
                      <a:lumMod val="85000"/>
                      <a:lumOff val="15000"/>
                    </a:schemeClr>
                  </a:solidFill>
                  <a:latin typeface="Bradley Hand ITC" panose="03070402050302030203" pitchFamily="66" charset="0"/>
                </a:rPr>
                <a:t>Femi’s</a:t>
              </a:r>
              <a:endParaRPr lang="en-US" b="1" dirty="0">
                <a:solidFill>
                  <a:schemeClr val="tx1">
                    <a:lumMod val="85000"/>
                    <a:lumOff val="15000"/>
                  </a:schemeClr>
                </a:solidFill>
                <a:latin typeface="Bradley Hand ITC" panose="03070402050302030203" pitchFamily="66" charset="0"/>
              </a:endParaRPr>
            </a:p>
          </p:txBody>
        </p:sp>
      </p:grpSp>
      <p:graphicFrame>
        <p:nvGraphicFramePr>
          <p:cNvPr id="12" name="Table 11"/>
          <p:cNvGraphicFramePr>
            <a:graphicFrameLocks noGrp="1"/>
          </p:cNvGraphicFramePr>
          <p:nvPr>
            <p:extLst>
              <p:ext uri="{D42A27DB-BD31-4B8C-83A1-F6EECF244321}">
                <p14:modId xmlns:p14="http://schemas.microsoft.com/office/powerpoint/2010/main" val="3424016866"/>
              </p:ext>
            </p:extLst>
          </p:nvPr>
        </p:nvGraphicFramePr>
        <p:xfrm>
          <a:off x="4445666" y="1279060"/>
          <a:ext cx="7161491" cy="4358640"/>
        </p:xfrm>
        <a:graphic>
          <a:graphicData uri="http://schemas.openxmlformats.org/drawingml/2006/table">
            <a:tbl>
              <a:tblPr firstRow="1" bandRow="1">
                <a:tableStyleId>{5C22544A-7EE6-4342-B048-85BDC9FD1C3A}</a:tableStyleId>
              </a:tblPr>
              <a:tblGrid>
                <a:gridCol w="2938129"/>
                <a:gridCol w="4223362"/>
              </a:tblGrid>
              <a:tr h="316895">
                <a:tc gridSpan="2">
                  <a:txBody>
                    <a:bodyPr/>
                    <a:lstStyle/>
                    <a:p>
                      <a:pPr algn="ctr"/>
                      <a:r>
                        <a:rPr lang="en-US" sz="3200" dirty="0" smtClean="0"/>
                        <a:t>BANKING</a:t>
                      </a:r>
                      <a:r>
                        <a:rPr lang="en-US" sz="3200" baseline="0" dirty="0" smtClean="0"/>
                        <a:t> SERVICES BEING USED BY FEMI’S</a:t>
                      </a:r>
                      <a:endParaRPr lang="en-US" sz="3200" dirty="0"/>
                    </a:p>
                  </a:txBody>
                  <a:tcPr/>
                </a:tc>
                <a:tc hMerge="1">
                  <a:txBody>
                    <a:bodyPr/>
                    <a:lstStyle/>
                    <a:p>
                      <a:endParaRPr lang="en-US" dirty="0"/>
                    </a:p>
                  </a:txBody>
                  <a:tcPr/>
                </a:tc>
              </a:tr>
              <a:tr h="370840">
                <a:tc>
                  <a:txBody>
                    <a:bodyPr/>
                    <a:lstStyle/>
                    <a:p>
                      <a:r>
                        <a:rPr lang="en-US" sz="2400" dirty="0" smtClean="0"/>
                        <a:t>Transaction</a:t>
                      </a:r>
                      <a:r>
                        <a:rPr lang="en-US" sz="2400" baseline="0" dirty="0" smtClean="0"/>
                        <a:t> Services</a:t>
                      </a:r>
                      <a:endParaRPr lang="en-US" sz="2400" dirty="0"/>
                    </a:p>
                  </a:txBody>
                  <a:tcPr/>
                </a:tc>
                <a:tc>
                  <a:txBody>
                    <a:bodyPr/>
                    <a:lstStyle/>
                    <a:p>
                      <a:r>
                        <a:rPr lang="en-US" sz="2400" dirty="0" smtClean="0"/>
                        <a:t>Corporate Checking Account</a:t>
                      </a:r>
                      <a:endParaRPr lang="en-US" sz="2400" dirty="0"/>
                    </a:p>
                  </a:txBody>
                  <a:tcPr/>
                </a:tc>
              </a:tr>
              <a:tr h="370840">
                <a:tc>
                  <a:txBody>
                    <a:bodyPr/>
                    <a:lstStyle/>
                    <a:p>
                      <a:r>
                        <a:rPr lang="en-US" sz="2400" dirty="0" smtClean="0"/>
                        <a:t>Credit</a:t>
                      </a:r>
                      <a:endParaRPr lang="en-US" sz="2400" dirty="0"/>
                    </a:p>
                  </a:txBody>
                  <a:tcPr/>
                </a:tc>
                <a:tc>
                  <a:txBody>
                    <a:bodyPr/>
                    <a:lstStyle/>
                    <a:p>
                      <a:r>
                        <a:rPr lang="en-US" sz="2400" dirty="0" smtClean="0"/>
                        <a:t>Bank loan</a:t>
                      </a:r>
                      <a:r>
                        <a:rPr lang="en-US" sz="2400" baseline="0" dirty="0" smtClean="0"/>
                        <a:t> to fund building, equipment and initial salaries</a:t>
                      </a:r>
                      <a:endParaRPr lang="en-US" sz="2400" dirty="0"/>
                    </a:p>
                  </a:txBody>
                  <a:tcPr/>
                </a:tc>
              </a:tr>
              <a:tr h="370840">
                <a:tc>
                  <a:txBody>
                    <a:bodyPr/>
                    <a:lstStyle/>
                    <a:p>
                      <a:r>
                        <a:rPr lang="en-US" sz="2400" dirty="0" smtClean="0"/>
                        <a:t>Credit</a:t>
                      </a:r>
                      <a:endParaRPr lang="en-US" sz="2400" dirty="0"/>
                    </a:p>
                  </a:txBody>
                  <a:tcPr/>
                </a:tc>
                <a:tc>
                  <a:txBody>
                    <a:bodyPr/>
                    <a:lstStyle/>
                    <a:p>
                      <a:r>
                        <a:rPr lang="en-US" sz="2400" b="1" dirty="0" smtClean="0"/>
                        <a:t>Line of credit </a:t>
                      </a:r>
                      <a:r>
                        <a:rPr lang="en-US" sz="2400" dirty="0" smtClean="0"/>
                        <a:t>to buy raw materials (food)</a:t>
                      </a:r>
                      <a:endParaRPr lang="en-US" sz="2400" dirty="0"/>
                    </a:p>
                  </a:txBody>
                  <a:tcPr/>
                </a:tc>
              </a:tr>
              <a:tr h="370840">
                <a:tc>
                  <a:txBody>
                    <a:bodyPr/>
                    <a:lstStyle/>
                    <a:p>
                      <a:r>
                        <a:rPr lang="en-US" sz="2400" dirty="0" smtClean="0"/>
                        <a:t>Transaction</a:t>
                      </a:r>
                      <a:r>
                        <a:rPr lang="en-US" sz="2400" baseline="0" dirty="0" smtClean="0"/>
                        <a:t> Services /  </a:t>
                      </a:r>
                      <a:r>
                        <a:rPr lang="en-US" sz="2400" dirty="0" smtClean="0"/>
                        <a:t>Access</a:t>
                      </a:r>
                      <a:r>
                        <a:rPr lang="en-US" sz="2400" baseline="0" dirty="0" smtClean="0"/>
                        <a:t> to the payment system</a:t>
                      </a:r>
                      <a:endParaRPr lang="en-US" sz="2400" dirty="0"/>
                    </a:p>
                  </a:txBody>
                  <a:tcPr/>
                </a:tc>
                <a:tc>
                  <a:txBody>
                    <a:bodyPr/>
                    <a:lstStyle/>
                    <a:p>
                      <a:r>
                        <a:rPr lang="en-US" sz="2400" dirty="0" smtClean="0"/>
                        <a:t>Credit/debit card processing</a:t>
                      </a:r>
                      <a:endParaRPr lang="en-US" sz="2400" dirty="0"/>
                    </a:p>
                  </a:txBody>
                  <a:tcPr/>
                </a:tc>
              </a:tr>
            </a:tbl>
          </a:graphicData>
        </a:graphic>
      </p:graphicFrame>
    </p:spTree>
    <p:extLst>
      <p:ext uri="{BB962C8B-B14F-4D97-AF65-F5344CB8AC3E}">
        <p14:creationId xmlns:p14="http://schemas.microsoft.com/office/powerpoint/2010/main" val="23477516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396973" y="536019"/>
            <a:ext cx="5940344" cy="646331"/>
          </a:xfrm>
          <a:prstGeom prst="rect">
            <a:avLst/>
          </a:prstGeom>
          <a:noFill/>
        </p:spPr>
        <p:txBody>
          <a:bodyPr wrap="none" rtlCol="0">
            <a:spAutoFit/>
          </a:bodyPr>
          <a:lstStyle/>
          <a:p>
            <a:r>
              <a:rPr lang="en-US" sz="3600" b="1" dirty="0" smtClean="0"/>
              <a:t>Femi’s Opens More Locations!</a:t>
            </a:r>
            <a:endParaRPr lang="en-US" sz="3600" b="1" dirty="0"/>
          </a:p>
        </p:txBody>
      </p:sp>
      <p:grpSp>
        <p:nvGrpSpPr>
          <p:cNvPr id="24" name="Group 23"/>
          <p:cNvGrpSpPr/>
          <p:nvPr/>
        </p:nvGrpSpPr>
        <p:grpSpPr>
          <a:xfrm>
            <a:off x="2423590" y="3834545"/>
            <a:ext cx="722430" cy="707010"/>
            <a:chOff x="964970" y="748940"/>
            <a:chExt cx="2381250" cy="2381250"/>
          </a:xfrm>
        </p:grpSpPr>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4970" y="748940"/>
              <a:ext cx="2381250" cy="2381250"/>
            </a:xfrm>
            <a:prstGeom prst="rect">
              <a:avLst/>
            </a:prstGeom>
          </p:spPr>
        </p:pic>
        <p:sp>
          <p:nvSpPr>
            <p:cNvPr id="26" name="Oval 25"/>
            <p:cNvSpPr/>
            <p:nvPr/>
          </p:nvSpPr>
          <p:spPr>
            <a:xfrm>
              <a:off x="2007909" y="1432875"/>
              <a:ext cx="603315" cy="263949"/>
            </a:xfrm>
            <a:prstGeom prst="ellipse">
              <a:avLst/>
            </a:prstGeom>
            <a:solidFill>
              <a:srgbClr val="EF6A4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smtClean="0">
                  <a:solidFill>
                    <a:schemeClr val="tx1">
                      <a:lumMod val="85000"/>
                      <a:lumOff val="15000"/>
                    </a:schemeClr>
                  </a:solidFill>
                  <a:latin typeface="Bradley Hand ITC" panose="03070402050302030203" pitchFamily="66" charset="0"/>
                </a:rPr>
                <a:t>Femi’s</a:t>
              </a:r>
              <a:endParaRPr lang="en-US" b="1" dirty="0">
                <a:solidFill>
                  <a:schemeClr val="tx1">
                    <a:lumMod val="85000"/>
                    <a:lumOff val="15000"/>
                  </a:schemeClr>
                </a:solidFill>
                <a:latin typeface="Bradley Hand ITC" panose="03070402050302030203" pitchFamily="66" charset="0"/>
              </a:endParaRPr>
            </a:p>
          </p:txBody>
        </p:sp>
      </p:grpSp>
      <p:grpSp>
        <p:nvGrpSpPr>
          <p:cNvPr id="12" name="Group 11"/>
          <p:cNvGrpSpPr/>
          <p:nvPr/>
        </p:nvGrpSpPr>
        <p:grpSpPr>
          <a:xfrm>
            <a:off x="2365049" y="1831954"/>
            <a:ext cx="722430" cy="707010"/>
            <a:chOff x="964970" y="748940"/>
            <a:chExt cx="2381250" cy="238125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4970" y="748940"/>
              <a:ext cx="2381250" cy="2381250"/>
            </a:xfrm>
            <a:prstGeom prst="rect">
              <a:avLst/>
            </a:prstGeom>
          </p:spPr>
        </p:pic>
        <p:sp>
          <p:nvSpPr>
            <p:cNvPr id="14" name="Oval 13"/>
            <p:cNvSpPr/>
            <p:nvPr/>
          </p:nvSpPr>
          <p:spPr>
            <a:xfrm>
              <a:off x="2007909" y="1432875"/>
              <a:ext cx="603315" cy="263949"/>
            </a:xfrm>
            <a:prstGeom prst="ellipse">
              <a:avLst/>
            </a:prstGeom>
            <a:solidFill>
              <a:srgbClr val="EF6A4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smtClean="0">
                  <a:solidFill>
                    <a:schemeClr val="tx1">
                      <a:lumMod val="85000"/>
                      <a:lumOff val="15000"/>
                    </a:schemeClr>
                  </a:solidFill>
                  <a:latin typeface="Bradley Hand ITC" panose="03070402050302030203" pitchFamily="66" charset="0"/>
                </a:rPr>
                <a:t>Femi’s</a:t>
              </a:r>
              <a:endParaRPr lang="en-US" b="1" dirty="0">
                <a:solidFill>
                  <a:schemeClr val="tx1">
                    <a:lumMod val="85000"/>
                    <a:lumOff val="15000"/>
                  </a:schemeClr>
                </a:solidFill>
                <a:latin typeface="Bradley Hand ITC" panose="03070402050302030203" pitchFamily="66" charset="0"/>
              </a:endParaRPr>
            </a:p>
          </p:txBody>
        </p:sp>
      </p:grpSp>
      <p:grpSp>
        <p:nvGrpSpPr>
          <p:cNvPr id="18" name="Group 17"/>
          <p:cNvGrpSpPr/>
          <p:nvPr/>
        </p:nvGrpSpPr>
        <p:grpSpPr>
          <a:xfrm>
            <a:off x="869246" y="4260122"/>
            <a:ext cx="722430" cy="707010"/>
            <a:chOff x="964970" y="748940"/>
            <a:chExt cx="2381250" cy="2381250"/>
          </a:xfrm>
        </p:grpSpPr>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4970" y="748940"/>
              <a:ext cx="2381250" cy="2381250"/>
            </a:xfrm>
            <a:prstGeom prst="rect">
              <a:avLst/>
            </a:prstGeom>
          </p:spPr>
        </p:pic>
        <p:sp>
          <p:nvSpPr>
            <p:cNvPr id="21" name="Oval 20"/>
            <p:cNvSpPr/>
            <p:nvPr/>
          </p:nvSpPr>
          <p:spPr>
            <a:xfrm>
              <a:off x="2007909" y="1432875"/>
              <a:ext cx="603315" cy="263949"/>
            </a:xfrm>
            <a:prstGeom prst="ellipse">
              <a:avLst/>
            </a:prstGeom>
            <a:solidFill>
              <a:srgbClr val="EF6A4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smtClean="0">
                  <a:solidFill>
                    <a:schemeClr val="tx1">
                      <a:lumMod val="85000"/>
                      <a:lumOff val="15000"/>
                    </a:schemeClr>
                  </a:solidFill>
                  <a:latin typeface="Bradley Hand ITC" panose="03070402050302030203" pitchFamily="66" charset="0"/>
                </a:rPr>
                <a:t>Femi’s</a:t>
              </a:r>
              <a:endParaRPr lang="en-US" b="1" dirty="0">
                <a:solidFill>
                  <a:schemeClr val="tx1">
                    <a:lumMod val="85000"/>
                    <a:lumOff val="15000"/>
                  </a:schemeClr>
                </a:solidFill>
                <a:latin typeface="Bradley Hand ITC" panose="03070402050302030203" pitchFamily="66" charset="0"/>
              </a:endParaRPr>
            </a:p>
          </p:txBody>
        </p:sp>
      </p:grpSp>
      <p:grpSp>
        <p:nvGrpSpPr>
          <p:cNvPr id="22" name="Group 21"/>
          <p:cNvGrpSpPr/>
          <p:nvPr/>
        </p:nvGrpSpPr>
        <p:grpSpPr>
          <a:xfrm>
            <a:off x="700352" y="2339619"/>
            <a:ext cx="722430" cy="707010"/>
            <a:chOff x="-326729" y="-2658220"/>
            <a:chExt cx="2381250" cy="2381250"/>
          </a:xfrm>
        </p:grpSpPr>
        <p:pic>
          <p:nvPicPr>
            <p:cNvPr id="23" name="Pictur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729" y="-2658220"/>
              <a:ext cx="2381250" cy="2381250"/>
            </a:xfrm>
            <a:prstGeom prst="rect">
              <a:avLst/>
            </a:prstGeom>
          </p:spPr>
        </p:pic>
        <p:sp>
          <p:nvSpPr>
            <p:cNvPr id="27" name="Oval 26"/>
            <p:cNvSpPr/>
            <p:nvPr/>
          </p:nvSpPr>
          <p:spPr>
            <a:xfrm>
              <a:off x="632373" y="-1976158"/>
              <a:ext cx="603314" cy="263948"/>
            </a:xfrm>
            <a:prstGeom prst="ellipse">
              <a:avLst/>
            </a:prstGeom>
            <a:solidFill>
              <a:srgbClr val="EF6A4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smtClean="0">
                  <a:solidFill>
                    <a:schemeClr val="tx1">
                      <a:lumMod val="85000"/>
                      <a:lumOff val="15000"/>
                    </a:schemeClr>
                  </a:solidFill>
                  <a:latin typeface="Bradley Hand ITC" panose="03070402050302030203" pitchFamily="66" charset="0"/>
                </a:rPr>
                <a:t>Femi’s</a:t>
              </a:r>
              <a:endParaRPr lang="en-US" b="1" dirty="0">
                <a:solidFill>
                  <a:schemeClr val="tx1">
                    <a:lumMod val="85000"/>
                    <a:lumOff val="15000"/>
                  </a:schemeClr>
                </a:solidFill>
                <a:latin typeface="Bradley Hand ITC" panose="03070402050302030203" pitchFamily="66" charset="0"/>
              </a:endParaRPr>
            </a:p>
          </p:txBody>
        </p:sp>
      </p:grpSp>
      <p:grpSp>
        <p:nvGrpSpPr>
          <p:cNvPr id="28" name="Group 27"/>
          <p:cNvGrpSpPr/>
          <p:nvPr/>
        </p:nvGrpSpPr>
        <p:grpSpPr>
          <a:xfrm>
            <a:off x="1909362" y="2833249"/>
            <a:ext cx="722430" cy="707010"/>
            <a:chOff x="964970" y="748940"/>
            <a:chExt cx="2381250" cy="2381250"/>
          </a:xfrm>
        </p:grpSpPr>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4970" y="748940"/>
              <a:ext cx="2381250" cy="2381250"/>
            </a:xfrm>
            <a:prstGeom prst="rect">
              <a:avLst/>
            </a:prstGeom>
          </p:spPr>
        </p:pic>
        <p:sp>
          <p:nvSpPr>
            <p:cNvPr id="30" name="Oval 29"/>
            <p:cNvSpPr/>
            <p:nvPr/>
          </p:nvSpPr>
          <p:spPr>
            <a:xfrm>
              <a:off x="2007909" y="1432875"/>
              <a:ext cx="603315" cy="263949"/>
            </a:xfrm>
            <a:prstGeom prst="ellipse">
              <a:avLst/>
            </a:prstGeom>
            <a:solidFill>
              <a:srgbClr val="EF6A4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smtClean="0">
                  <a:solidFill>
                    <a:schemeClr val="tx1">
                      <a:lumMod val="85000"/>
                      <a:lumOff val="15000"/>
                    </a:schemeClr>
                  </a:solidFill>
                  <a:latin typeface="Bradley Hand ITC" panose="03070402050302030203" pitchFamily="66" charset="0"/>
                </a:rPr>
                <a:t>Femi’s</a:t>
              </a:r>
              <a:endParaRPr lang="en-US" b="1" dirty="0">
                <a:solidFill>
                  <a:schemeClr val="tx1">
                    <a:lumMod val="85000"/>
                    <a:lumOff val="15000"/>
                  </a:schemeClr>
                </a:solidFill>
                <a:latin typeface="Bradley Hand ITC" panose="03070402050302030203" pitchFamily="66" charset="0"/>
              </a:endParaRPr>
            </a:p>
          </p:txBody>
        </p:sp>
      </p:grpSp>
      <p:graphicFrame>
        <p:nvGraphicFramePr>
          <p:cNvPr id="31" name="Table 30"/>
          <p:cNvGraphicFramePr>
            <a:graphicFrameLocks noGrp="1"/>
          </p:cNvGraphicFramePr>
          <p:nvPr>
            <p:extLst>
              <p:ext uri="{D42A27DB-BD31-4B8C-83A1-F6EECF244321}">
                <p14:modId xmlns:p14="http://schemas.microsoft.com/office/powerpoint/2010/main" val="3323812390"/>
              </p:ext>
            </p:extLst>
          </p:nvPr>
        </p:nvGraphicFramePr>
        <p:xfrm>
          <a:off x="4669971" y="1152060"/>
          <a:ext cx="6937186" cy="5547360"/>
        </p:xfrm>
        <a:graphic>
          <a:graphicData uri="http://schemas.openxmlformats.org/drawingml/2006/table">
            <a:tbl>
              <a:tblPr firstRow="1" bandRow="1">
                <a:tableStyleId>{5C22544A-7EE6-4342-B048-85BDC9FD1C3A}</a:tableStyleId>
              </a:tblPr>
              <a:tblGrid>
                <a:gridCol w="2846104"/>
                <a:gridCol w="4091082"/>
              </a:tblGrid>
              <a:tr h="316895">
                <a:tc gridSpan="2">
                  <a:txBody>
                    <a:bodyPr/>
                    <a:lstStyle/>
                    <a:p>
                      <a:pPr algn="ctr"/>
                      <a:r>
                        <a:rPr lang="en-US" sz="3200" dirty="0" smtClean="0"/>
                        <a:t>BANKING</a:t>
                      </a:r>
                      <a:r>
                        <a:rPr lang="en-US" sz="3200" baseline="0" dirty="0" smtClean="0"/>
                        <a:t> SERVICES BEING USED BY FEMI’S</a:t>
                      </a:r>
                      <a:endParaRPr lang="en-US" sz="3200" dirty="0"/>
                    </a:p>
                  </a:txBody>
                  <a:tcPr/>
                </a:tc>
                <a:tc hMerge="1">
                  <a:txBody>
                    <a:bodyPr/>
                    <a:lstStyle/>
                    <a:p>
                      <a:endParaRPr lang="en-US" dirty="0"/>
                    </a:p>
                  </a:txBody>
                  <a:tcPr/>
                </a:tc>
              </a:tr>
              <a:tr h="370840">
                <a:tc>
                  <a:txBody>
                    <a:bodyPr/>
                    <a:lstStyle/>
                    <a:p>
                      <a:r>
                        <a:rPr lang="en-US" sz="2400" dirty="0" smtClean="0"/>
                        <a:t>Transaction</a:t>
                      </a:r>
                      <a:r>
                        <a:rPr lang="en-US" sz="2400" baseline="0" dirty="0" smtClean="0"/>
                        <a:t> Services</a:t>
                      </a:r>
                      <a:endParaRPr lang="en-US" sz="2400" dirty="0"/>
                    </a:p>
                  </a:txBody>
                  <a:tcPr/>
                </a:tc>
                <a:tc>
                  <a:txBody>
                    <a:bodyPr/>
                    <a:lstStyle/>
                    <a:p>
                      <a:r>
                        <a:rPr lang="en-US" sz="2400" dirty="0" smtClean="0"/>
                        <a:t>Corporate Checking Account</a:t>
                      </a:r>
                      <a:endParaRPr lang="en-US" sz="2400" dirty="0"/>
                    </a:p>
                  </a:txBody>
                  <a:tcPr/>
                </a:tc>
              </a:tr>
              <a:tr h="370840">
                <a:tc>
                  <a:txBody>
                    <a:bodyPr/>
                    <a:lstStyle/>
                    <a:p>
                      <a:r>
                        <a:rPr lang="en-US" sz="2400" b="1" dirty="0" smtClean="0"/>
                        <a:t>Credit</a:t>
                      </a:r>
                      <a:endParaRPr lang="en-US" sz="2400" b="1" dirty="0"/>
                    </a:p>
                  </a:txBody>
                  <a:tcPr/>
                </a:tc>
                <a:tc>
                  <a:txBody>
                    <a:bodyPr/>
                    <a:lstStyle/>
                    <a:p>
                      <a:r>
                        <a:rPr lang="en-US" sz="2400" b="1" u="sng" dirty="0" smtClean="0"/>
                        <a:t>LARGER</a:t>
                      </a:r>
                      <a:r>
                        <a:rPr lang="en-US" sz="2400" dirty="0" smtClean="0"/>
                        <a:t> bank loan</a:t>
                      </a:r>
                      <a:r>
                        <a:rPr lang="en-US" sz="2400" baseline="0" dirty="0" smtClean="0"/>
                        <a:t> to fund new buildings &amp; equipment</a:t>
                      </a:r>
                      <a:endParaRPr lang="en-US" sz="2400" dirty="0"/>
                    </a:p>
                  </a:txBody>
                  <a:tcPr/>
                </a:tc>
              </a:tr>
              <a:tr h="370840">
                <a:tc>
                  <a:txBody>
                    <a:bodyPr/>
                    <a:lstStyle/>
                    <a:p>
                      <a:r>
                        <a:rPr lang="en-US" sz="2400" b="1" dirty="0" smtClean="0"/>
                        <a:t>Credit</a:t>
                      </a:r>
                      <a:endParaRPr lang="en-US" sz="2400" b="1" dirty="0"/>
                    </a:p>
                  </a:txBody>
                  <a:tcPr/>
                </a:tc>
                <a:tc>
                  <a:txBody>
                    <a:bodyPr/>
                    <a:lstStyle/>
                    <a:p>
                      <a:r>
                        <a:rPr lang="en-US" sz="2400" b="1" u="sng" dirty="0" smtClean="0"/>
                        <a:t>LARGER</a:t>
                      </a:r>
                      <a:r>
                        <a:rPr lang="en-US" sz="2400" baseline="0" dirty="0" smtClean="0"/>
                        <a:t> </a:t>
                      </a:r>
                      <a:r>
                        <a:rPr lang="en-US" sz="2400" dirty="0" smtClean="0"/>
                        <a:t>Line of credit card to buy raw materials (food)</a:t>
                      </a:r>
                      <a:endParaRPr lang="en-US" sz="2400" dirty="0"/>
                    </a:p>
                  </a:txBody>
                  <a:tcPr/>
                </a:tc>
              </a:tr>
              <a:tr h="370840">
                <a:tc>
                  <a:txBody>
                    <a:bodyPr/>
                    <a:lstStyle/>
                    <a:p>
                      <a:r>
                        <a:rPr lang="en-US" sz="2400" dirty="0" smtClean="0"/>
                        <a:t>Transaction</a:t>
                      </a:r>
                      <a:r>
                        <a:rPr lang="en-US" sz="2400" baseline="0" dirty="0" smtClean="0"/>
                        <a:t> Services/ </a:t>
                      </a:r>
                      <a:r>
                        <a:rPr lang="en-US" sz="2400" dirty="0" smtClean="0"/>
                        <a:t>Access</a:t>
                      </a:r>
                      <a:r>
                        <a:rPr lang="en-US" sz="2400" baseline="0" dirty="0" smtClean="0"/>
                        <a:t> to the payment system</a:t>
                      </a:r>
                      <a:endParaRPr lang="en-US" sz="2400" dirty="0"/>
                    </a:p>
                  </a:txBody>
                  <a:tcPr/>
                </a:tc>
                <a:tc>
                  <a:txBody>
                    <a:bodyPr/>
                    <a:lstStyle/>
                    <a:p>
                      <a:r>
                        <a:rPr lang="en-US" sz="2400" dirty="0" smtClean="0"/>
                        <a:t>Credit/debit card processing</a:t>
                      </a:r>
                      <a:endParaRPr lang="en-US" sz="2400" dirty="0"/>
                    </a:p>
                  </a:txBody>
                  <a:tcPr/>
                </a:tc>
              </a:tr>
              <a:tr h="370840">
                <a:tc>
                  <a:txBody>
                    <a:bodyPr/>
                    <a:lstStyle/>
                    <a:p>
                      <a:r>
                        <a:rPr lang="en-US" sz="2400" b="1" dirty="0" smtClean="0"/>
                        <a:t>Guarantee (credit)</a:t>
                      </a:r>
                      <a:endParaRPr lang="en-US" sz="2400" b="1" dirty="0"/>
                    </a:p>
                  </a:txBody>
                  <a:tcPr/>
                </a:tc>
                <a:tc>
                  <a:txBody>
                    <a:bodyPr/>
                    <a:lstStyle/>
                    <a:p>
                      <a:r>
                        <a:rPr lang="en-US" sz="2400" b="1" u="sng" dirty="0" smtClean="0"/>
                        <a:t>Letter of credit</a:t>
                      </a:r>
                      <a:r>
                        <a:rPr lang="en-US" sz="2400" b="1" u="none" dirty="0" smtClean="0"/>
                        <a:t> </a:t>
                      </a:r>
                      <a:r>
                        <a:rPr lang="en-US" sz="2400" b="1" dirty="0" smtClean="0"/>
                        <a:t>guaranteeing payment of </a:t>
                      </a:r>
                      <a:r>
                        <a:rPr lang="en-US" sz="2400" b="1" i="1" dirty="0" smtClean="0"/>
                        <a:t>bulk orders </a:t>
                      </a:r>
                      <a:r>
                        <a:rPr lang="en-US" sz="2400" b="1" dirty="0" smtClean="0"/>
                        <a:t>from vendors</a:t>
                      </a:r>
                      <a:endParaRPr lang="en-US" sz="2400" b="1" dirty="0"/>
                    </a:p>
                  </a:txBody>
                  <a:tcPr/>
                </a:tc>
              </a:tr>
            </a:tbl>
          </a:graphicData>
        </a:graphic>
      </p:graphicFrame>
      <p:sp>
        <p:nvSpPr>
          <p:cNvPr id="2" name="Rectangle 1"/>
          <p:cNvSpPr/>
          <p:nvPr/>
        </p:nvSpPr>
        <p:spPr>
          <a:xfrm>
            <a:off x="4669971" y="5508171"/>
            <a:ext cx="6937186" cy="11912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948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456470" y="639138"/>
            <a:ext cx="5034135" cy="646331"/>
          </a:xfrm>
          <a:prstGeom prst="rect">
            <a:avLst/>
          </a:prstGeom>
          <a:noFill/>
        </p:spPr>
        <p:txBody>
          <a:bodyPr wrap="none" rtlCol="0">
            <a:spAutoFit/>
          </a:bodyPr>
          <a:lstStyle/>
          <a:p>
            <a:r>
              <a:rPr lang="en-US" sz="3600" b="1" dirty="0" smtClean="0"/>
              <a:t>Femi’s Starts to Franchise</a:t>
            </a:r>
            <a:endParaRPr lang="en-US" sz="3600" b="1" dirty="0"/>
          </a:p>
        </p:txBody>
      </p:sp>
      <p:grpSp>
        <p:nvGrpSpPr>
          <p:cNvPr id="40" name="Group 39"/>
          <p:cNvGrpSpPr/>
          <p:nvPr/>
        </p:nvGrpSpPr>
        <p:grpSpPr>
          <a:xfrm>
            <a:off x="3030628" y="2736630"/>
            <a:ext cx="545953" cy="417934"/>
            <a:chOff x="-231767" y="-2658220"/>
            <a:chExt cx="2381250" cy="2381250"/>
          </a:xfrm>
        </p:grpSpPr>
        <p:pic>
          <p:nvPicPr>
            <p:cNvPr id="41" name="Picture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1767" y="-2658220"/>
              <a:ext cx="2381250" cy="2381250"/>
            </a:xfrm>
            <a:prstGeom prst="rect">
              <a:avLst/>
            </a:prstGeom>
          </p:spPr>
        </p:pic>
        <p:sp>
          <p:nvSpPr>
            <p:cNvPr id="42" name="Oval 41"/>
            <p:cNvSpPr/>
            <p:nvPr/>
          </p:nvSpPr>
          <p:spPr>
            <a:xfrm>
              <a:off x="632373" y="-1976158"/>
              <a:ext cx="603314" cy="263948"/>
            </a:xfrm>
            <a:prstGeom prst="ellipse">
              <a:avLst/>
            </a:prstGeom>
            <a:solidFill>
              <a:srgbClr val="EF6A4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smtClean="0">
                  <a:solidFill>
                    <a:schemeClr val="tx1">
                      <a:lumMod val="85000"/>
                      <a:lumOff val="15000"/>
                    </a:schemeClr>
                  </a:solidFill>
                  <a:latin typeface="Bradley Hand ITC" panose="03070402050302030203" pitchFamily="66" charset="0"/>
                </a:rPr>
                <a:t>Fem’s</a:t>
              </a:r>
              <a:endParaRPr lang="en-US" b="1" dirty="0">
                <a:solidFill>
                  <a:schemeClr val="tx1">
                    <a:lumMod val="85000"/>
                    <a:lumOff val="15000"/>
                  </a:schemeClr>
                </a:solidFill>
                <a:latin typeface="Bradley Hand ITC" panose="03070402050302030203" pitchFamily="66" charset="0"/>
              </a:endParaRPr>
            </a:p>
          </p:txBody>
        </p:sp>
      </p:grpSp>
      <p:grpSp>
        <p:nvGrpSpPr>
          <p:cNvPr id="52" name="Group 51"/>
          <p:cNvGrpSpPr/>
          <p:nvPr/>
        </p:nvGrpSpPr>
        <p:grpSpPr>
          <a:xfrm>
            <a:off x="7252360" y="4208494"/>
            <a:ext cx="545953" cy="417934"/>
            <a:chOff x="-326729" y="-2658220"/>
            <a:chExt cx="2381250" cy="2381250"/>
          </a:xfrm>
        </p:grpSpPr>
        <p:pic>
          <p:nvPicPr>
            <p:cNvPr id="53" name="Picture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729" y="-2658220"/>
              <a:ext cx="2381250" cy="2381250"/>
            </a:xfrm>
            <a:prstGeom prst="rect">
              <a:avLst/>
            </a:prstGeom>
          </p:spPr>
        </p:pic>
        <p:sp>
          <p:nvSpPr>
            <p:cNvPr id="54" name="Oval 53"/>
            <p:cNvSpPr/>
            <p:nvPr/>
          </p:nvSpPr>
          <p:spPr>
            <a:xfrm>
              <a:off x="632373" y="-1976158"/>
              <a:ext cx="603314" cy="263948"/>
            </a:xfrm>
            <a:prstGeom prst="ellipse">
              <a:avLst/>
            </a:prstGeom>
            <a:solidFill>
              <a:srgbClr val="EF6A4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smtClean="0">
                  <a:solidFill>
                    <a:schemeClr val="tx1">
                      <a:lumMod val="85000"/>
                      <a:lumOff val="15000"/>
                    </a:schemeClr>
                  </a:solidFill>
                  <a:latin typeface="Bradley Hand ITC" panose="03070402050302030203" pitchFamily="66" charset="0"/>
                </a:rPr>
                <a:t>Fem’s</a:t>
              </a:r>
              <a:endParaRPr lang="en-US" b="1" dirty="0">
                <a:solidFill>
                  <a:schemeClr val="tx1">
                    <a:lumMod val="85000"/>
                    <a:lumOff val="15000"/>
                  </a:schemeClr>
                </a:solidFill>
                <a:latin typeface="Bradley Hand ITC" panose="03070402050302030203" pitchFamily="66" charset="0"/>
              </a:endParaRPr>
            </a:p>
          </p:txBody>
        </p:sp>
      </p:grpSp>
      <p:grpSp>
        <p:nvGrpSpPr>
          <p:cNvPr id="55" name="Group 54"/>
          <p:cNvGrpSpPr/>
          <p:nvPr/>
        </p:nvGrpSpPr>
        <p:grpSpPr>
          <a:xfrm>
            <a:off x="7080663" y="1875019"/>
            <a:ext cx="545953" cy="417934"/>
            <a:chOff x="-326729" y="-2658220"/>
            <a:chExt cx="2381250" cy="2381250"/>
          </a:xfrm>
        </p:grpSpPr>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729" y="-2658220"/>
              <a:ext cx="2381250" cy="2381250"/>
            </a:xfrm>
            <a:prstGeom prst="rect">
              <a:avLst/>
            </a:prstGeom>
          </p:spPr>
        </p:pic>
        <p:sp>
          <p:nvSpPr>
            <p:cNvPr id="57" name="Oval 56"/>
            <p:cNvSpPr/>
            <p:nvPr/>
          </p:nvSpPr>
          <p:spPr>
            <a:xfrm>
              <a:off x="632373" y="-1976158"/>
              <a:ext cx="603314" cy="263948"/>
            </a:xfrm>
            <a:prstGeom prst="ellipse">
              <a:avLst/>
            </a:prstGeom>
            <a:solidFill>
              <a:srgbClr val="EF6A4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smtClean="0">
                  <a:solidFill>
                    <a:schemeClr val="tx1">
                      <a:lumMod val="85000"/>
                      <a:lumOff val="15000"/>
                    </a:schemeClr>
                  </a:solidFill>
                  <a:latin typeface="Bradley Hand ITC" panose="03070402050302030203" pitchFamily="66" charset="0"/>
                </a:rPr>
                <a:t>Fem’s</a:t>
              </a:r>
              <a:endParaRPr lang="en-US" b="1" dirty="0">
                <a:solidFill>
                  <a:schemeClr val="tx1">
                    <a:lumMod val="85000"/>
                    <a:lumOff val="15000"/>
                  </a:schemeClr>
                </a:solidFill>
                <a:latin typeface="Bradley Hand ITC" panose="03070402050302030203" pitchFamily="66" charset="0"/>
              </a:endParaRPr>
            </a:p>
          </p:txBody>
        </p:sp>
      </p:grpSp>
      <p:grpSp>
        <p:nvGrpSpPr>
          <p:cNvPr id="58" name="Group 57"/>
          <p:cNvGrpSpPr/>
          <p:nvPr/>
        </p:nvGrpSpPr>
        <p:grpSpPr>
          <a:xfrm>
            <a:off x="7404760" y="4360894"/>
            <a:ext cx="545953" cy="417934"/>
            <a:chOff x="-326729" y="-2658220"/>
            <a:chExt cx="2381250" cy="2381250"/>
          </a:xfrm>
        </p:grpSpPr>
        <p:pic>
          <p:nvPicPr>
            <p:cNvPr id="59" name="Picture 5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729" y="-2658220"/>
              <a:ext cx="2381250" cy="2381250"/>
            </a:xfrm>
            <a:prstGeom prst="rect">
              <a:avLst/>
            </a:prstGeom>
          </p:spPr>
        </p:pic>
        <p:sp>
          <p:nvSpPr>
            <p:cNvPr id="60" name="Oval 59"/>
            <p:cNvSpPr/>
            <p:nvPr/>
          </p:nvSpPr>
          <p:spPr>
            <a:xfrm>
              <a:off x="632373" y="-1976158"/>
              <a:ext cx="603314" cy="263948"/>
            </a:xfrm>
            <a:prstGeom prst="ellipse">
              <a:avLst/>
            </a:prstGeom>
            <a:solidFill>
              <a:srgbClr val="EF6A4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smtClean="0">
                  <a:solidFill>
                    <a:schemeClr val="tx1">
                      <a:lumMod val="85000"/>
                      <a:lumOff val="15000"/>
                    </a:schemeClr>
                  </a:solidFill>
                  <a:latin typeface="Bradley Hand ITC" panose="03070402050302030203" pitchFamily="66" charset="0"/>
                </a:rPr>
                <a:t>Fem’s</a:t>
              </a:r>
              <a:endParaRPr lang="en-US" b="1" dirty="0">
                <a:solidFill>
                  <a:schemeClr val="tx1">
                    <a:lumMod val="85000"/>
                    <a:lumOff val="15000"/>
                  </a:schemeClr>
                </a:solidFill>
                <a:latin typeface="Bradley Hand ITC" panose="03070402050302030203" pitchFamily="66" charset="0"/>
              </a:endParaRPr>
            </a:p>
          </p:txBody>
        </p:sp>
      </p:grpSp>
      <p:grpSp>
        <p:nvGrpSpPr>
          <p:cNvPr id="61" name="Group 60"/>
          <p:cNvGrpSpPr/>
          <p:nvPr/>
        </p:nvGrpSpPr>
        <p:grpSpPr>
          <a:xfrm>
            <a:off x="7557160" y="4513294"/>
            <a:ext cx="545953" cy="417934"/>
            <a:chOff x="-326729" y="-2658220"/>
            <a:chExt cx="2381250" cy="2381250"/>
          </a:xfrm>
        </p:grpSpPr>
        <p:pic>
          <p:nvPicPr>
            <p:cNvPr id="62" name="Picture 6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729" y="-2658220"/>
              <a:ext cx="2381250" cy="2381250"/>
            </a:xfrm>
            <a:prstGeom prst="rect">
              <a:avLst/>
            </a:prstGeom>
          </p:spPr>
        </p:pic>
        <p:sp>
          <p:nvSpPr>
            <p:cNvPr id="63" name="Oval 62"/>
            <p:cNvSpPr/>
            <p:nvPr/>
          </p:nvSpPr>
          <p:spPr>
            <a:xfrm>
              <a:off x="632373" y="-1976158"/>
              <a:ext cx="603314" cy="263948"/>
            </a:xfrm>
            <a:prstGeom prst="ellipse">
              <a:avLst/>
            </a:prstGeom>
            <a:solidFill>
              <a:srgbClr val="EF6A4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smtClean="0">
                  <a:solidFill>
                    <a:schemeClr val="tx1">
                      <a:lumMod val="85000"/>
                      <a:lumOff val="15000"/>
                    </a:schemeClr>
                  </a:solidFill>
                  <a:latin typeface="Bradley Hand ITC" panose="03070402050302030203" pitchFamily="66" charset="0"/>
                </a:rPr>
                <a:t>Fem’s</a:t>
              </a:r>
              <a:endParaRPr lang="en-US" b="1" dirty="0">
                <a:solidFill>
                  <a:schemeClr val="tx1">
                    <a:lumMod val="85000"/>
                    <a:lumOff val="15000"/>
                  </a:schemeClr>
                </a:solidFill>
                <a:latin typeface="Bradley Hand ITC" panose="03070402050302030203" pitchFamily="66" charset="0"/>
              </a:endParaRPr>
            </a:p>
          </p:txBody>
        </p:sp>
      </p:grpSp>
      <p:grpSp>
        <p:nvGrpSpPr>
          <p:cNvPr id="64" name="Group 63"/>
          <p:cNvGrpSpPr/>
          <p:nvPr/>
        </p:nvGrpSpPr>
        <p:grpSpPr>
          <a:xfrm>
            <a:off x="7709560" y="4665694"/>
            <a:ext cx="545953" cy="417934"/>
            <a:chOff x="-326729" y="-2658220"/>
            <a:chExt cx="2381250" cy="2381250"/>
          </a:xfrm>
        </p:grpSpPr>
        <p:pic>
          <p:nvPicPr>
            <p:cNvPr id="65" name="Picture 6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729" y="-2658220"/>
              <a:ext cx="2381250" cy="2381250"/>
            </a:xfrm>
            <a:prstGeom prst="rect">
              <a:avLst/>
            </a:prstGeom>
          </p:spPr>
        </p:pic>
        <p:sp>
          <p:nvSpPr>
            <p:cNvPr id="66" name="Oval 65"/>
            <p:cNvSpPr/>
            <p:nvPr/>
          </p:nvSpPr>
          <p:spPr>
            <a:xfrm>
              <a:off x="632373" y="-1976158"/>
              <a:ext cx="603314" cy="263948"/>
            </a:xfrm>
            <a:prstGeom prst="ellipse">
              <a:avLst/>
            </a:prstGeom>
            <a:solidFill>
              <a:srgbClr val="EF6A4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smtClean="0">
                  <a:solidFill>
                    <a:schemeClr val="tx1">
                      <a:lumMod val="85000"/>
                      <a:lumOff val="15000"/>
                    </a:schemeClr>
                  </a:solidFill>
                  <a:latin typeface="Bradley Hand ITC" panose="03070402050302030203" pitchFamily="66" charset="0"/>
                </a:rPr>
                <a:t>Fem’s</a:t>
              </a:r>
              <a:endParaRPr lang="en-US" b="1" dirty="0">
                <a:solidFill>
                  <a:schemeClr val="tx1">
                    <a:lumMod val="85000"/>
                    <a:lumOff val="15000"/>
                  </a:schemeClr>
                </a:solidFill>
                <a:latin typeface="Bradley Hand ITC" panose="03070402050302030203" pitchFamily="66" charset="0"/>
              </a:endParaRPr>
            </a:p>
          </p:txBody>
        </p:sp>
      </p:grpSp>
      <p:grpSp>
        <p:nvGrpSpPr>
          <p:cNvPr id="67" name="Group 66"/>
          <p:cNvGrpSpPr/>
          <p:nvPr/>
        </p:nvGrpSpPr>
        <p:grpSpPr>
          <a:xfrm>
            <a:off x="7861960" y="4818094"/>
            <a:ext cx="545953" cy="417934"/>
            <a:chOff x="-326729" y="-2658220"/>
            <a:chExt cx="2381250" cy="2381250"/>
          </a:xfrm>
        </p:grpSpPr>
        <p:pic>
          <p:nvPicPr>
            <p:cNvPr id="68" name="Picture 6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729" y="-2658220"/>
              <a:ext cx="2381250" cy="2381250"/>
            </a:xfrm>
            <a:prstGeom prst="rect">
              <a:avLst/>
            </a:prstGeom>
          </p:spPr>
        </p:pic>
        <p:sp>
          <p:nvSpPr>
            <p:cNvPr id="69" name="Oval 68"/>
            <p:cNvSpPr/>
            <p:nvPr/>
          </p:nvSpPr>
          <p:spPr>
            <a:xfrm>
              <a:off x="632373" y="-1976158"/>
              <a:ext cx="603314" cy="263948"/>
            </a:xfrm>
            <a:prstGeom prst="ellipse">
              <a:avLst/>
            </a:prstGeom>
            <a:solidFill>
              <a:srgbClr val="EF6A4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smtClean="0">
                  <a:solidFill>
                    <a:schemeClr val="tx1">
                      <a:lumMod val="85000"/>
                      <a:lumOff val="15000"/>
                    </a:schemeClr>
                  </a:solidFill>
                  <a:latin typeface="Bradley Hand ITC" panose="03070402050302030203" pitchFamily="66" charset="0"/>
                </a:rPr>
                <a:t>Fem’s</a:t>
              </a:r>
              <a:endParaRPr lang="en-US" b="1" dirty="0">
                <a:solidFill>
                  <a:schemeClr val="tx1">
                    <a:lumMod val="85000"/>
                    <a:lumOff val="15000"/>
                  </a:schemeClr>
                </a:solidFill>
                <a:latin typeface="Bradley Hand ITC" panose="03070402050302030203" pitchFamily="66" charset="0"/>
              </a:endParaRPr>
            </a:p>
          </p:txBody>
        </p:sp>
      </p:grpSp>
      <p:grpSp>
        <p:nvGrpSpPr>
          <p:cNvPr id="70" name="Group 69"/>
          <p:cNvGrpSpPr/>
          <p:nvPr/>
        </p:nvGrpSpPr>
        <p:grpSpPr>
          <a:xfrm>
            <a:off x="8014360" y="4970494"/>
            <a:ext cx="545953" cy="417934"/>
            <a:chOff x="-326729" y="-2658220"/>
            <a:chExt cx="2381250" cy="2381250"/>
          </a:xfrm>
        </p:grpSpPr>
        <p:pic>
          <p:nvPicPr>
            <p:cNvPr id="71" name="Picture 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729" y="-2658220"/>
              <a:ext cx="2381250" cy="2381250"/>
            </a:xfrm>
            <a:prstGeom prst="rect">
              <a:avLst/>
            </a:prstGeom>
          </p:spPr>
        </p:pic>
        <p:sp>
          <p:nvSpPr>
            <p:cNvPr id="72" name="Oval 71"/>
            <p:cNvSpPr/>
            <p:nvPr/>
          </p:nvSpPr>
          <p:spPr>
            <a:xfrm>
              <a:off x="632373" y="-1976158"/>
              <a:ext cx="603314" cy="263948"/>
            </a:xfrm>
            <a:prstGeom prst="ellipse">
              <a:avLst/>
            </a:prstGeom>
            <a:solidFill>
              <a:srgbClr val="EF6A4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smtClean="0">
                  <a:solidFill>
                    <a:schemeClr val="tx1">
                      <a:lumMod val="85000"/>
                      <a:lumOff val="15000"/>
                    </a:schemeClr>
                  </a:solidFill>
                  <a:latin typeface="Bradley Hand ITC" panose="03070402050302030203" pitchFamily="66" charset="0"/>
                </a:rPr>
                <a:t>Fem’s</a:t>
              </a:r>
              <a:endParaRPr lang="en-US" b="1" dirty="0">
                <a:solidFill>
                  <a:schemeClr val="tx1">
                    <a:lumMod val="85000"/>
                    <a:lumOff val="15000"/>
                  </a:schemeClr>
                </a:solidFill>
                <a:latin typeface="Bradley Hand ITC" panose="03070402050302030203" pitchFamily="66" charset="0"/>
              </a:endParaRPr>
            </a:p>
          </p:txBody>
        </p:sp>
      </p:grpSp>
      <p:grpSp>
        <p:nvGrpSpPr>
          <p:cNvPr id="76" name="Group 75"/>
          <p:cNvGrpSpPr/>
          <p:nvPr/>
        </p:nvGrpSpPr>
        <p:grpSpPr>
          <a:xfrm>
            <a:off x="7233063" y="2027419"/>
            <a:ext cx="545953" cy="417934"/>
            <a:chOff x="-326729" y="-2658220"/>
            <a:chExt cx="2381250" cy="2381250"/>
          </a:xfrm>
        </p:grpSpPr>
        <p:pic>
          <p:nvPicPr>
            <p:cNvPr id="77" name="Picture 7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729" y="-2658220"/>
              <a:ext cx="2381250" cy="2381250"/>
            </a:xfrm>
            <a:prstGeom prst="rect">
              <a:avLst/>
            </a:prstGeom>
          </p:spPr>
        </p:pic>
        <p:sp>
          <p:nvSpPr>
            <p:cNvPr id="78" name="Oval 77"/>
            <p:cNvSpPr/>
            <p:nvPr/>
          </p:nvSpPr>
          <p:spPr>
            <a:xfrm>
              <a:off x="632373" y="-1976158"/>
              <a:ext cx="603314" cy="263948"/>
            </a:xfrm>
            <a:prstGeom prst="ellipse">
              <a:avLst/>
            </a:prstGeom>
            <a:solidFill>
              <a:srgbClr val="EF6A4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smtClean="0">
                  <a:solidFill>
                    <a:schemeClr val="tx1">
                      <a:lumMod val="85000"/>
                      <a:lumOff val="15000"/>
                    </a:schemeClr>
                  </a:solidFill>
                  <a:latin typeface="Bradley Hand ITC" panose="03070402050302030203" pitchFamily="66" charset="0"/>
                </a:rPr>
                <a:t>Fem’s</a:t>
              </a:r>
              <a:endParaRPr lang="en-US" b="1" dirty="0">
                <a:solidFill>
                  <a:schemeClr val="tx1">
                    <a:lumMod val="85000"/>
                    <a:lumOff val="15000"/>
                  </a:schemeClr>
                </a:solidFill>
                <a:latin typeface="Bradley Hand ITC" panose="03070402050302030203" pitchFamily="66" charset="0"/>
              </a:endParaRPr>
            </a:p>
          </p:txBody>
        </p:sp>
      </p:grpSp>
      <p:grpSp>
        <p:nvGrpSpPr>
          <p:cNvPr id="79" name="Group 78"/>
          <p:cNvGrpSpPr/>
          <p:nvPr/>
        </p:nvGrpSpPr>
        <p:grpSpPr>
          <a:xfrm>
            <a:off x="7385463" y="2179819"/>
            <a:ext cx="545953" cy="417934"/>
            <a:chOff x="-326729" y="-2658220"/>
            <a:chExt cx="2381250" cy="2381250"/>
          </a:xfrm>
        </p:grpSpPr>
        <p:pic>
          <p:nvPicPr>
            <p:cNvPr id="80" name="Picture 7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729" y="-2658220"/>
              <a:ext cx="2381250" cy="2381250"/>
            </a:xfrm>
            <a:prstGeom prst="rect">
              <a:avLst/>
            </a:prstGeom>
          </p:spPr>
        </p:pic>
        <p:sp>
          <p:nvSpPr>
            <p:cNvPr id="81" name="Oval 80"/>
            <p:cNvSpPr/>
            <p:nvPr/>
          </p:nvSpPr>
          <p:spPr>
            <a:xfrm>
              <a:off x="632373" y="-1976158"/>
              <a:ext cx="603314" cy="263948"/>
            </a:xfrm>
            <a:prstGeom prst="ellipse">
              <a:avLst/>
            </a:prstGeom>
            <a:solidFill>
              <a:srgbClr val="EF6A4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smtClean="0">
                  <a:solidFill>
                    <a:schemeClr val="tx1">
                      <a:lumMod val="85000"/>
                      <a:lumOff val="15000"/>
                    </a:schemeClr>
                  </a:solidFill>
                  <a:latin typeface="Bradley Hand ITC" panose="03070402050302030203" pitchFamily="66" charset="0"/>
                </a:rPr>
                <a:t>Fem’s</a:t>
              </a:r>
              <a:endParaRPr lang="en-US" b="1" dirty="0">
                <a:solidFill>
                  <a:schemeClr val="tx1">
                    <a:lumMod val="85000"/>
                    <a:lumOff val="15000"/>
                  </a:schemeClr>
                </a:solidFill>
                <a:latin typeface="Bradley Hand ITC" panose="03070402050302030203" pitchFamily="66" charset="0"/>
              </a:endParaRPr>
            </a:p>
          </p:txBody>
        </p:sp>
      </p:grpSp>
      <p:grpSp>
        <p:nvGrpSpPr>
          <p:cNvPr id="82" name="Group 81"/>
          <p:cNvGrpSpPr/>
          <p:nvPr/>
        </p:nvGrpSpPr>
        <p:grpSpPr>
          <a:xfrm>
            <a:off x="7537863" y="2332219"/>
            <a:ext cx="545953" cy="417934"/>
            <a:chOff x="-326729" y="-2658220"/>
            <a:chExt cx="2381250" cy="2381250"/>
          </a:xfrm>
        </p:grpSpPr>
        <p:pic>
          <p:nvPicPr>
            <p:cNvPr id="83" name="Picture 8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729" y="-2658220"/>
              <a:ext cx="2381250" cy="2381250"/>
            </a:xfrm>
            <a:prstGeom prst="rect">
              <a:avLst/>
            </a:prstGeom>
          </p:spPr>
        </p:pic>
        <p:sp>
          <p:nvSpPr>
            <p:cNvPr id="84" name="Oval 83"/>
            <p:cNvSpPr/>
            <p:nvPr/>
          </p:nvSpPr>
          <p:spPr>
            <a:xfrm>
              <a:off x="632373" y="-1976158"/>
              <a:ext cx="603314" cy="263948"/>
            </a:xfrm>
            <a:prstGeom prst="ellipse">
              <a:avLst/>
            </a:prstGeom>
            <a:solidFill>
              <a:srgbClr val="EF6A4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smtClean="0">
                  <a:solidFill>
                    <a:schemeClr val="tx1">
                      <a:lumMod val="85000"/>
                      <a:lumOff val="15000"/>
                    </a:schemeClr>
                  </a:solidFill>
                  <a:latin typeface="Bradley Hand ITC" panose="03070402050302030203" pitchFamily="66" charset="0"/>
                </a:rPr>
                <a:t>Fem’s</a:t>
              </a:r>
              <a:endParaRPr lang="en-US" b="1" dirty="0">
                <a:solidFill>
                  <a:schemeClr val="tx1">
                    <a:lumMod val="85000"/>
                    <a:lumOff val="15000"/>
                  </a:schemeClr>
                </a:solidFill>
                <a:latin typeface="Bradley Hand ITC" panose="03070402050302030203" pitchFamily="66" charset="0"/>
              </a:endParaRPr>
            </a:p>
          </p:txBody>
        </p:sp>
      </p:grpSp>
      <p:grpSp>
        <p:nvGrpSpPr>
          <p:cNvPr id="85" name="Group 84"/>
          <p:cNvGrpSpPr/>
          <p:nvPr/>
        </p:nvGrpSpPr>
        <p:grpSpPr>
          <a:xfrm>
            <a:off x="7690263" y="2484619"/>
            <a:ext cx="545953" cy="417934"/>
            <a:chOff x="-326729" y="-2658220"/>
            <a:chExt cx="2381250" cy="2381250"/>
          </a:xfrm>
        </p:grpSpPr>
        <p:pic>
          <p:nvPicPr>
            <p:cNvPr id="86" name="Picture 8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729" y="-2658220"/>
              <a:ext cx="2381250" cy="2381250"/>
            </a:xfrm>
            <a:prstGeom prst="rect">
              <a:avLst/>
            </a:prstGeom>
          </p:spPr>
        </p:pic>
        <p:sp>
          <p:nvSpPr>
            <p:cNvPr id="87" name="Oval 86"/>
            <p:cNvSpPr/>
            <p:nvPr/>
          </p:nvSpPr>
          <p:spPr>
            <a:xfrm>
              <a:off x="632373" y="-1976158"/>
              <a:ext cx="603314" cy="263948"/>
            </a:xfrm>
            <a:prstGeom prst="ellipse">
              <a:avLst/>
            </a:prstGeom>
            <a:solidFill>
              <a:srgbClr val="EF6A4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smtClean="0">
                  <a:solidFill>
                    <a:schemeClr val="tx1">
                      <a:lumMod val="85000"/>
                      <a:lumOff val="15000"/>
                    </a:schemeClr>
                  </a:solidFill>
                  <a:latin typeface="Bradley Hand ITC" panose="03070402050302030203" pitchFamily="66" charset="0"/>
                </a:rPr>
                <a:t>Fem’s</a:t>
              </a:r>
              <a:endParaRPr lang="en-US" b="1" dirty="0">
                <a:solidFill>
                  <a:schemeClr val="tx1">
                    <a:lumMod val="85000"/>
                    <a:lumOff val="15000"/>
                  </a:schemeClr>
                </a:solidFill>
                <a:latin typeface="Bradley Hand ITC" panose="03070402050302030203" pitchFamily="66" charset="0"/>
              </a:endParaRPr>
            </a:p>
          </p:txBody>
        </p:sp>
      </p:grpSp>
      <p:sp>
        <p:nvSpPr>
          <p:cNvPr id="88" name="Rounded Rectangle 87"/>
          <p:cNvSpPr/>
          <p:nvPr/>
        </p:nvSpPr>
        <p:spPr>
          <a:xfrm>
            <a:off x="650974" y="2315461"/>
            <a:ext cx="4661128" cy="30803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89" name="Rounded Rectangle 88"/>
          <p:cNvSpPr/>
          <p:nvPr/>
        </p:nvSpPr>
        <p:spPr>
          <a:xfrm>
            <a:off x="6796315" y="1608029"/>
            <a:ext cx="3786560" cy="18115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		</a:t>
            </a:r>
            <a:r>
              <a:rPr lang="en-US" sz="2400" dirty="0" smtClean="0">
                <a:solidFill>
                  <a:schemeClr val="tx1"/>
                </a:solidFill>
              </a:rPr>
              <a:t>Femi’s </a:t>
            </a:r>
            <a:r>
              <a:rPr lang="en-US" sz="2400" dirty="0">
                <a:solidFill>
                  <a:schemeClr val="tx1"/>
                </a:solidFill>
              </a:rPr>
              <a:t>	</a:t>
            </a:r>
            <a:r>
              <a:rPr lang="en-US" sz="2400" dirty="0" smtClean="0">
                <a:solidFill>
                  <a:schemeClr val="tx1"/>
                </a:solidFill>
              </a:rPr>
              <a:t>		Franchises in 		Philadelphia</a:t>
            </a:r>
            <a:endParaRPr lang="en-US" sz="2400" dirty="0">
              <a:solidFill>
                <a:schemeClr val="tx1"/>
              </a:solidFill>
            </a:endParaRPr>
          </a:p>
        </p:txBody>
      </p:sp>
      <p:pic>
        <p:nvPicPr>
          <p:cNvPr id="1026" name="Picture 2" descr="http://www.psdgraphics.com/file/hotel-building-ico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700" r="24555"/>
          <a:stretch/>
        </p:blipFill>
        <p:spPr bwMode="auto">
          <a:xfrm>
            <a:off x="3135195" y="3162945"/>
            <a:ext cx="978132" cy="1484206"/>
          </a:xfrm>
          <a:prstGeom prst="rect">
            <a:avLst/>
          </a:prstGeom>
          <a:noFill/>
          <a:extLst>
            <a:ext uri="{909E8E84-426E-40DD-AFC4-6F175D3DCCD1}">
              <a14:hiddenFill xmlns:a14="http://schemas.microsoft.com/office/drawing/2010/main">
                <a:solidFill>
                  <a:srgbClr val="FFFFFF"/>
                </a:solidFill>
              </a14:hiddenFill>
            </a:ext>
          </a:extLst>
        </p:spPr>
      </p:pic>
      <p:sp>
        <p:nvSpPr>
          <p:cNvPr id="90" name="Rounded Rectangle 89"/>
          <p:cNvSpPr/>
          <p:nvPr/>
        </p:nvSpPr>
        <p:spPr>
          <a:xfrm>
            <a:off x="6821715" y="3792429"/>
            <a:ext cx="3786560" cy="18115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		</a:t>
            </a:r>
            <a:r>
              <a:rPr lang="en-US" sz="2400" dirty="0" smtClean="0">
                <a:solidFill>
                  <a:schemeClr val="tx1"/>
                </a:solidFill>
              </a:rPr>
              <a:t>Femi’s </a:t>
            </a:r>
            <a:r>
              <a:rPr lang="en-US" sz="2400" dirty="0">
                <a:solidFill>
                  <a:schemeClr val="tx1"/>
                </a:solidFill>
              </a:rPr>
              <a:t>	</a:t>
            </a:r>
            <a:r>
              <a:rPr lang="en-US" sz="2400" dirty="0" smtClean="0">
                <a:solidFill>
                  <a:schemeClr val="tx1"/>
                </a:solidFill>
              </a:rPr>
              <a:t>		Franchises in 		New York</a:t>
            </a:r>
            <a:endParaRPr lang="en-US" sz="2400" dirty="0">
              <a:solidFill>
                <a:schemeClr val="tx1"/>
              </a:solidFill>
            </a:endParaRPr>
          </a:p>
        </p:txBody>
      </p:sp>
      <p:grpSp>
        <p:nvGrpSpPr>
          <p:cNvPr id="94" name="Group 93"/>
          <p:cNvGrpSpPr/>
          <p:nvPr/>
        </p:nvGrpSpPr>
        <p:grpSpPr>
          <a:xfrm>
            <a:off x="3765360" y="4725950"/>
            <a:ext cx="545953" cy="417934"/>
            <a:chOff x="-880657" y="-2658220"/>
            <a:chExt cx="2381248" cy="2381250"/>
          </a:xfrm>
        </p:grpSpPr>
        <p:pic>
          <p:nvPicPr>
            <p:cNvPr id="95" name="Picture 9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657" y="-2658220"/>
              <a:ext cx="2381248" cy="2381250"/>
            </a:xfrm>
            <a:prstGeom prst="rect">
              <a:avLst/>
            </a:prstGeom>
          </p:spPr>
        </p:pic>
        <p:sp>
          <p:nvSpPr>
            <p:cNvPr id="96" name="Oval 95"/>
            <p:cNvSpPr/>
            <p:nvPr/>
          </p:nvSpPr>
          <p:spPr>
            <a:xfrm>
              <a:off x="78445" y="-1976158"/>
              <a:ext cx="603315" cy="263950"/>
            </a:xfrm>
            <a:prstGeom prst="ellipse">
              <a:avLst/>
            </a:prstGeom>
            <a:solidFill>
              <a:srgbClr val="EF6A4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smtClean="0">
                  <a:solidFill>
                    <a:schemeClr val="tx1">
                      <a:lumMod val="85000"/>
                      <a:lumOff val="15000"/>
                    </a:schemeClr>
                  </a:solidFill>
                  <a:latin typeface="Bradley Hand ITC" panose="03070402050302030203" pitchFamily="66" charset="0"/>
                </a:rPr>
                <a:t>Fem’s</a:t>
              </a:r>
              <a:endParaRPr lang="en-US" b="1" dirty="0">
                <a:solidFill>
                  <a:schemeClr val="tx1">
                    <a:lumMod val="85000"/>
                    <a:lumOff val="15000"/>
                  </a:schemeClr>
                </a:solidFill>
                <a:latin typeface="Bradley Hand ITC" panose="03070402050302030203" pitchFamily="66" charset="0"/>
              </a:endParaRPr>
            </a:p>
          </p:txBody>
        </p:sp>
      </p:grpSp>
      <p:grpSp>
        <p:nvGrpSpPr>
          <p:cNvPr id="97" name="Group 96"/>
          <p:cNvGrpSpPr/>
          <p:nvPr/>
        </p:nvGrpSpPr>
        <p:grpSpPr>
          <a:xfrm>
            <a:off x="4398564" y="2920392"/>
            <a:ext cx="545953" cy="417934"/>
            <a:chOff x="-326729" y="-2658220"/>
            <a:chExt cx="2381250" cy="2381250"/>
          </a:xfrm>
        </p:grpSpPr>
        <p:pic>
          <p:nvPicPr>
            <p:cNvPr id="98" name="Picture 9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729" y="-2658220"/>
              <a:ext cx="2381250" cy="2381250"/>
            </a:xfrm>
            <a:prstGeom prst="rect">
              <a:avLst/>
            </a:prstGeom>
          </p:spPr>
        </p:pic>
        <p:sp>
          <p:nvSpPr>
            <p:cNvPr id="99" name="Oval 98"/>
            <p:cNvSpPr/>
            <p:nvPr/>
          </p:nvSpPr>
          <p:spPr>
            <a:xfrm>
              <a:off x="632374" y="-1976158"/>
              <a:ext cx="603315" cy="263950"/>
            </a:xfrm>
            <a:prstGeom prst="ellipse">
              <a:avLst/>
            </a:prstGeom>
            <a:solidFill>
              <a:srgbClr val="EF6A4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smtClean="0">
                  <a:solidFill>
                    <a:schemeClr val="tx1">
                      <a:lumMod val="85000"/>
                      <a:lumOff val="15000"/>
                    </a:schemeClr>
                  </a:solidFill>
                  <a:latin typeface="Bradley Hand ITC" panose="03070402050302030203" pitchFamily="66" charset="0"/>
                </a:rPr>
                <a:t>Fem’s</a:t>
              </a:r>
              <a:endParaRPr lang="en-US" b="1" dirty="0">
                <a:solidFill>
                  <a:schemeClr val="tx1">
                    <a:lumMod val="85000"/>
                    <a:lumOff val="15000"/>
                  </a:schemeClr>
                </a:solidFill>
                <a:latin typeface="Bradley Hand ITC" panose="03070402050302030203" pitchFamily="66" charset="0"/>
              </a:endParaRPr>
            </a:p>
          </p:txBody>
        </p:sp>
      </p:grpSp>
      <p:grpSp>
        <p:nvGrpSpPr>
          <p:cNvPr id="100" name="Group 99"/>
          <p:cNvGrpSpPr/>
          <p:nvPr/>
        </p:nvGrpSpPr>
        <p:grpSpPr>
          <a:xfrm>
            <a:off x="2369347" y="2953340"/>
            <a:ext cx="545953" cy="417934"/>
            <a:chOff x="-326729" y="-2658220"/>
            <a:chExt cx="2381250" cy="2381250"/>
          </a:xfrm>
        </p:grpSpPr>
        <p:pic>
          <p:nvPicPr>
            <p:cNvPr id="101" name="Picture 10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729" y="-2658220"/>
              <a:ext cx="2381250" cy="2381250"/>
            </a:xfrm>
            <a:prstGeom prst="rect">
              <a:avLst/>
            </a:prstGeom>
          </p:spPr>
        </p:pic>
        <p:sp>
          <p:nvSpPr>
            <p:cNvPr id="102" name="Oval 101"/>
            <p:cNvSpPr/>
            <p:nvPr/>
          </p:nvSpPr>
          <p:spPr>
            <a:xfrm>
              <a:off x="632373" y="-1976158"/>
              <a:ext cx="603314" cy="263948"/>
            </a:xfrm>
            <a:prstGeom prst="ellipse">
              <a:avLst/>
            </a:prstGeom>
            <a:solidFill>
              <a:srgbClr val="EF6A4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smtClean="0">
                  <a:solidFill>
                    <a:schemeClr val="tx1">
                      <a:lumMod val="85000"/>
                      <a:lumOff val="15000"/>
                    </a:schemeClr>
                  </a:solidFill>
                  <a:latin typeface="Bradley Hand ITC" panose="03070402050302030203" pitchFamily="66" charset="0"/>
                </a:rPr>
                <a:t>Fem’s</a:t>
              </a:r>
              <a:endParaRPr lang="en-US" b="1" dirty="0">
                <a:solidFill>
                  <a:schemeClr val="tx1">
                    <a:lumMod val="85000"/>
                    <a:lumOff val="15000"/>
                  </a:schemeClr>
                </a:solidFill>
                <a:latin typeface="Bradley Hand ITC" panose="03070402050302030203" pitchFamily="66" charset="0"/>
              </a:endParaRPr>
            </a:p>
          </p:txBody>
        </p:sp>
      </p:grpSp>
      <p:grpSp>
        <p:nvGrpSpPr>
          <p:cNvPr id="103" name="Group 102"/>
          <p:cNvGrpSpPr/>
          <p:nvPr/>
        </p:nvGrpSpPr>
        <p:grpSpPr>
          <a:xfrm>
            <a:off x="2096371" y="3440656"/>
            <a:ext cx="545953" cy="417934"/>
            <a:chOff x="-326729" y="-2658220"/>
            <a:chExt cx="2381250" cy="2381250"/>
          </a:xfrm>
        </p:grpSpPr>
        <p:pic>
          <p:nvPicPr>
            <p:cNvPr id="104" name="Picture 10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729" y="-2658220"/>
              <a:ext cx="2381250" cy="2381250"/>
            </a:xfrm>
            <a:prstGeom prst="rect">
              <a:avLst/>
            </a:prstGeom>
          </p:spPr>
        </p:pic>
        <p:sp>
          <p:nvSpPr>
            <p:cNvPr id="105" name="Oval 104"/>
            <p:cNvSpPr/>
            <p:nvPr/>
          </p:nvSpPr>
          <p:spPr>
            <a:xfrm>
              <a:off x="632373" y="-1976158"/>
              <a:ext cx="603314" cy="263948"/>
            </a:xfrm>
            <a:prstGeom prst="ellipse">
              <a:avLst/>
            </a:prstGeom>
            <a:solidFill>
              <a:srgbClr val="EF6A4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smtClean="0">
                  <a:solidFill>
                    <a:schemeClr val="tx1">
                      <a:lumMod val="85000"/>
                      <a:lumOff val="15000"/>
                    </a:schemeClr>
                  </a:solidFill>
                  <a:latin typeface="Bradley Hand ITC" panose="03070402050302030203" pitchFamily="66" charset="0"/>
                </a:rPr>
                <a:t>Fem’s</a:t>
              </a:r>
              <a:endParaRPr lang="en-US" b="1" dirty="0">
                <a:solidFill>
                  <a:schemeClr val="tx1">
                    <a:lumMod val="85000"/>
                    <a:lumOff val="15000"/>
                  </a:schemeClr>
                </a:solidFill>
                <a:latin typeface="Bradley Hand ITC" panose="03070402050302030203" pitchFamily="66" charset="0"/>
              </a:endParaRPr>
            </a:p>
          </p:txBody>
        </p:sp>
      </p:grpSp>
      <p:grpSp>
        <p:nvGrpSpPr>
          <p:cNvPr id="106" name="Group 105"/>
          <p:cNvGrpSpPr/>
          <p:nvPr/>
        </p:nvGrpSpPr>
        <p:grpSpPr>
          <a:xfrm>
            <a:off x="2222322" y="3933432"/>
            <a:ext cx="545953" cy="417934"/>
            <a:chOff x="-326729" y="-2658220"/>
            <a:chExt cx="2381250" cy="2381250"/>
          </a:xfrm>
        </p:grpSpPr>
        <p:pic>
          <p:nvPicPr>
            <p:cNvPr id="107" name="Picture 10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729" y="-2658220"/>
              <a:ext cx="2381250" cy="2381250"/>
            </a:xfrm>
            <a:prstGeom prst="rect">
              <a:avLst/>
            </a:prstGeom>
          </p:spPr>
        </p:pic>
        <p:sp>
          <p:nvSpPr>
            <p:cNvPr id="108" name="Oval 107"/>
            <p:cNvSpPr/>
            <p:nvPr/>
          </p:nvSpPr>
          <p:spPr>
            <a:xfrm>
              <a:off x="632373" y="-1976158"/>
              <a:ext cx="603314" cy="263948"/>
            </a:xfrm>
            <a:prstGeom prst="ellipse">
              <a:avLst/>
            </a:prstGeom>
            <a:solidFill>
              <a:srgbClr val="EF6A4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smtClean="0">
                  <a:solidFill>
                    <a:schemeClr val="tx1">
                      <a:lumMod val="85000"/>
                      <a:lumOff val="15000"/>
                    </a:schemeClr>
                  </a:solidFill>
                  <a:latin typeface="Bradley Hand ITC" panose="03070402050302030203" pitchFamily="66" charset="0"/>
                </a:rPr>
                <a:t>Fem’s</a:t>
              </a:r>
              <a:endParaRPr lang="en-US" b="1" dirty="0">
                <a:solidFill>
                  <a:schemeClr val="tx1">
                    <a:lumMod val="85000"/>
                    <a:lumOff val="15000"/>
                  </a:schemeClr>
                </a:solidFill>
                <a:latin typeface="Bradley Hand ITC" panose="03070402050302030203" pitchFamily="66" charset="0"/>
              </a:endParaRPr>
            </a:p>
          </p:txBody>
        </p:sp>
      </p:grpSp>
      <p:grpSp>
        <p:nvGrpSpPr>
          <p:cNvPr id="109" name="Group 108"/>
          <p:cNvGrpSpPr/>
          <p:nvPr/>
        </p:nvGrpSpPr>
        <p:grpSpPr>
          <a:xfrm>
            <a:off x="3083211" y="4728836"/>
            <a:ext cx="545953" cy="417934"/>
            <a:chOff x="-326729" y="-2658220"/>
            <a:chExt cx="2381250" cy="2381250"/>
          </a:xfrm>
        </p:grpSpPr>
        <p:pic>
          <p:nvPicPr>
            <p:cNvPr id="110" name="Picture 10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729" y="-2658220"/>
              <a:ext cx="2381250" cy="2381250"/>
            </a:xfrm>
            <a:prstGeom prst="rect">
              <a:avLst/>
            </a:prstGeom>
          </p:spPr>
        </p:pic>
        <p:sp>
          <p:nvSpPr>
            <p:cNvPr id="111" name="Oval 110"/>
            <p:cNvSpPr/>
            <p:nvPr/>
          </p:nvSpPr>
          <p:spPr>
            <a:xfrm>
              <a:off x="632373" y="-1976158"/>
              <a:ext cx="603314" cy="263948"/>
            </a:xfrm>
            <a:prstGeom prst="ellipse">
              <a:avLst/>
            </a:prstGeom>
            <a:solidFill>
              <a:srgbClr val="EF6A4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smtClean="0">
                  <a:solidFill>
                    <a:schemeClr val="tx1">
                      <a:lumMod val="85000"/>
                      <a:lumOff val="15000"/>
                    </a:schemeClr>
                  </a:solidFill>
                  <a:latin typeface="Bradley Hand ITC" panose="03070402050302030203" pitchFamily="66" charset="0"/>
                </a:rPr>
                <a:t>Fem’s</a:t>
              </a:r>
              <a:endParaRPr lang="en-US" b="1" dirty="0">
                <a:solidFill>
                  <a:schemeClr val="tx1">
                    <a:lumMod val="85000"/>
                    <a:lumOff val="15000"/>
                  </a:schemeClr>
                </a:solidFill>
                <a:latin typeface="Bradley Hand ITC" panose="03070402050302030203" pitchFamily="66" charset="0"/>
              </a:endParaRPr>
            </a:p>
          </p:txBody>
        </p:sp>
      </p:grpSp>
      <p:grpSp>
        <p:nvGrpSpPr>
          <p:cNvPr id="112" name="Group 111"/>
          <p:cNvGrpSpPr/>
          <p:nvPr/>
        </p:nvGrpSpPr>
        <p:grpSpPr>
          <a:xfrm>
            <a:off x="2422340" y="4455654"/>
            <a:ext cx="545953" cy="417934"/>
            <a:chOff x="-326729" y="-2658220"/>
            <a:chExt cx="2381250" cy="2381250"/>
          </a:xfrm>
        </p:grpSpPr>
        <p:pic>
          <p:nvPicPr>
            <p:cNvPr id="113" name="Picture 1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729" y="-2658220"/>
              <a:ext cx="2381250" cy="2381250"/>
            </a:xfrm>
            <a:prstGeom prst="rect">
              <a:avLst/>
            </a:prstGeom>
          </p:spPr>
        </p:pic>
        <p:sp>
          <p:nvSpPr>
            <p:cNvPr id="114" name="Oval 113"/>
            <p:cNvSpPr/>
            <p:nvPr/>
          </p:nvSpPr>
          <p:spPr>
            <a:xfrm>
              <a:off x="632373" y="-1976158"/>
              <a:ext cx="603314" cy="263948"/>
            </a:xfrm>
            <a:prstGeom prst="ellipse">
              <a:avLst/>
            </a:prstGeom>
            <a:solidFill>
              <a:srgbClr val="EF6A4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smtClean="0">
                  <a:solidFill>
                    <a:schemeClr val="tx1">
                      <a:lumMod val="85000"/>
                      <a:lumOff val="15000"/>
                    </a:schemeClr>
                  </a:solidFill>
                  <a:latin typeface="Bradley Hand ITC" panose="03070402050302030203" pitchFamily="66" charset="0"/>
                </a:rPr>
                <a:t>Fem’s</a:t>
              </a:r>
              <a:endParaRPr lang="en-US" b="1" dirty="0">
                <a:solidFill>
                  <a:schemeClr val="tx1">
                    <a:lumMod val="85000"/>
                    <a:lumOff val="15000"/>
                  </a:schemeClr>
                </a:solidFill>
                <a:latin typeface="Bradley Hand ITC" panose="03070402050302030203" pitchFamily="66" charset="0"/>
              </a:endParaRPr>
            </a:p>
          </p:txBody>
        </p:sp>
      </p:grpSp>
      <p:grpSp>
        <p:nvGrpSpPr>
          <p:cNvPr id="115" name="Group 114"/>
          <p:cNvGrpSpPr/>
          <p:nvPr/>
        </p:nvGrpSpPr>
        <p:grpSpPr>
          <a:xfrm>
            <a:off x="3746490" y="2744373"/>
            <a:ext cx="545953" cy="417934"/>
            <a:chOff x="-326729" y="-2658220"/>
            <a:chExt cx="2381250" cy="2381250"/>
          </a:xfrm>
        </p:grpSpPr>
        <p:pic>
          <p:nvPicPr>
            <p:cNvPr id="116" name="Picture 1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729" y="-2658220"/>
              <a:ext cx="2381250" cy="2381250"/>
            </a:xfrm>
            <a:prstGeom prst="rect">
              <a:avLst/>
            </a:prstGeom>
          </p:spPr>
        </p:pic>
        <p:sp>
          <p:nvSpPr>
            <p:cNvPr id="117" name="Oval 116"/>
            <p:cNvSpPr/>
            <p:nvPr/>
          </p:nvSpPr>
          <p:spPr>
            <a:xfrm>
              <a:off x="632373" y="-1976158"/>
              <a:ext cx="603314" cy="263948"/>
            </a:xfrm>
            <a:prstGeom prst="ellipse">
              <a:avLst/>
            </a:prstGeom>
            <a:solidFill>
              <a:srgbClr val="EF6A4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smtClean="0">
                  <a:solidFill>
                    <a:schemeClr val="tx1">
                      <a:lumMod val="85000"/>
                      <a:lumOff val="15000"/>
                    </a:schemeClr>
                  </a:solidFill>
                  <a:latin typeface="Bradley Hand ITC" panose="03070402050302030203" pitchFamily="66" charset="0"/>
                </a:rPr>
                <a:t>Fem’s</a:t>
              </a:r>
              <a:endParaRPr lang="en-US" b="1" dirty="0">
                <a:solidFill>
                  <a:schemeClr val="tx1">
                    <a:lumMod val="85000"/>
                    <a:lumOff val="15000"/>
                  </a:schemeClr>
                </a:solidFill>
                <a:latin typeface="Bradley Hand ITC" panose="03070402050302030203" pitchFamily="66" charset="0"/>
              </a:endParaRPr>
            </a:p>
          </p:txBody>
        </p:sp>
      </p:grpSp>
      <p:grpSp>
        <p:nvGrpSpPr>
          <p:cNvPr id="118" name="Group 117"/>
          <p:cNvGrpSpPr/>
          <p:nvPr/>
        </p:nvGrpSpPr>
        <p:grpSpPr>
          <a:xfrm>
            <a:off x="4597048" y="3440656"/>
            <a:ext cx="545953" cy="417934"/>
            <a:chOff x="-127310" y="-3340277"/>
            <a:chExt cx="2381250" cy="2381250"/>
          </a:xfrm>
        </p:grpSpPr>
        <p:pic>
          <p:nvPicPr>
            <p:cNvPr id="119" name="Picture 1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310" y="-3340277"/>
              <a:ext cx="2381250" cy="2381250"/>
            </a:xfrm>
            <a:prstGeom prst="rect">
              <a:avLst/>
            </a:prstGeom>
          </p:spPr>
        </p:pic>
        <p:sp>
          <p:nvSpPr>
            <p:cNvPr id="120" name="Oval 119"/>
            <p:cNvSpPr/>
            <p:nvPr/>
          </p:nvSpPr>
          <p:spPr>
            <a:xfrm>
              <a:off x="632373" y="-1976158"/>
              <a:ext cx="603314" cy="263948"/>
            </a:xfrm>
            <a:prstGeom prst="ellipse">
              <a:avLst/>
            </a:prstGeom>
            <a:solidFill>
              <a:srgbClr val="EF6A4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smtClean="0">
                  <a:solidFill>
                    <a:schemeClr val="tx1">
                      <a:lumMod val="85000"/>
                      <a:lumOff val="15000"/>
                    </a:schemeClr>
                  </a:solidFill>
                  <a:latin typeface="Bradley Hand ITC" panose="03070402050302030203" pitchFamily="66" charset="0"/>
                </a:rPr>
                <a:t>Fem’s</a:t>
              </a:r>
              <a:endParaRPr lang="en-US" b="1" dirty="0">
                <a:solidFill>
                  <a:schemeClr val="tx1">
                    <a:lumMod val="85000"/>
                    <a:lumOff val="15000"/>
                  </a:schemeClr>
                </a:solidFill>
                <a:latin typeface="Bradley Hand ITC" panose="03070402050302030203" pitchFamily="66" charset="0"/>
              </a:endParaRPr>
            </a:p>
          </p:txBody>
        </p:sp>
      </p:grpSp>
      <p:grpSp>
        <p:nvGrpSpPr>
          <p:cNvPr id="124" name="Group 123"/>
          <p:cNvGrpSpPr/>
          <p:nvPr/>
        </p:nvGrpSpPr>
        <p:grpSpPr>
          <a:xfrm>
            <a:off x="4318864" y="4381262"/>
            <a:ext cx="545953" cy="417934"/>
            <a:chOff x="-326729" y="-2658220"/>
            <a:chExt cx="2381250" cy="2381250"/>
          </a:xfrm>
        </p:grpSpPr>
        <p:pic>
          <p:nvPicPr>
            <p:cNvPr id="125" name="Picture 1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729" y="-2658220"/>
              <a:ext cx="2381250" cy="2381250"/>
            </a:xfrm>
            <a:prstGeom prst="rect">
              <a:avLst/>
            </a:prstGeom>
          </p:spPr>
        </p:pic>
        <p:sp>
          <p:nvSpPr>
            <p:cNvPr id="126" name="Oval 125"/>
            <p:cNvSpPr/>
            <p:nvPr/>
          </p:nvSpPr>
          <p:spPr>
            <a:xfrm>
              <a:off x="632373" y="-1976158"/>
              <a:ext cx="603314" cy="263948"/>
            </a:xfrm>
            <a:prstGeom prst="ellipse">
              <a:avLst/>
            </a:prstGeom>
            <a:solidFill>
              <a:srgbClr val="EF6A4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smtClean="0">
                  <a:solidFill>
                    <a:schemeClr val="tx1">
                      <a:lumMod val="85000"/>
                      <a:lumOff val="15000"/>
                    </a:schemeClr>
                  </a:solidFill>
                  <a:latin typeface="Bradley Hand ITC" panose="03070402050302030203" pitchFamily="66" charset="0"/>
                </a:rPr>
                <a:t>Fem’s</a:t>
              </a:r>
              <a:endParaRPr lang="en-US" b="1" dirty="0">
                <a:solidFill>
                  <a:schemeClr val="tx1">
                    <a:lumMod val="85000"/>
                    <a:lumOff val="15000"/>
                  </a:schemeClr>
                </a:solidFill>
                <a:latin typeface="Bradley Hand ITC" panose="03070402050302030203" pitchFamily="66" charset="0"/>
              </a:endParaRPr>
            </a:p>
          </p:txBody>
        </p:sp>
      </p:grpSp>
      <p:grpSp>
        <p:nvGrpSpPr>
          <p:cNvPr id="128" name="Group 127"/>
          <p:cNvGrpSpPr/>
          <p:nvPr/>
        </p:nvGrpSpPr>
        <p:grpSpPr>
          <a:xfrm>
            <a:off x="4475693" y="3933432"/>
            <a:ext cx="545953" cy="417934"/>
            <a:chOff x="-326729" y="-2658220"/>
            <a:chExt cx="2381250" cy="2381250"/>
          </a:xfrm>
        </p:grpSpPr>
        <p:pic>
          <p:nvPicPr>
            <p:cNvPr id="129" name="Picture 1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729" y="-2658220"/>
              <a:ext cx="2381250" cy="2381250"/>
            </a:xfrm>
            <a:prstGeom prst="rect">
              <a:avLst/>
            </a:prstGeom>
          </p:spPr>
        </p:pic>
        <p:sp>
          <p:nvSpPr>
            <p:cNvPr id="130" name="Oval 129"/>
            <p:cNvSpPr/>
            <p:nvPr/>
          </p:nvSpPr>
          <p:spPr>
            <a:xfrm>
              <a:off x="632373" y="-1976158"/>
              <a:ext cx="603314" cy="263948"/>
            </a:xfrm>
            <a:prstGeom prst="ellipse">
              <a:avLst/>
            </a:prstGeom>
            <a:solidFill>
              <a:srgbClr val="EF6A4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smtClean="0">
                  <a:solidFill>
                    <a:schemeClr val="tx1">
                      <a:lumMod val="85000"/>
                      <a:lumOff val="15000"/>
                    </a:schemeClr>
                  </a:solidFill>
                  <a:latin typeface="Bradley Hand ITC" panose="03070402050302030203" pitchFamily="66" charset="0"/>
                </a:rPr>
                <a:t>Fem’s</a:t>
              </a:r>
              <a:endParaRPr lang="en-US" b="1" dirty="0">
                <a:solidFill>
                  <a:schemeClr val="tx1">
                    <a:lumMod val="85000"/>
                    <a:lumOff val="15000"/>
                  </a:schemeClr>
                </a:solidFill>
                <a:latin typeface="Bradley Hand ITC" panose="03070402050302030203" pitchFamily="66" charset="0"/>
              </a:endParaRPr>
            </a:p>
          </p:txBody>
        </p:sp>
      </p:grpSp>
      <p:sp>
        <p:nvSpPr>
          <p:cNvPr id="3" name="TextBox 2"/>
          <p:cNvSpPr txBox="1"/>
          <p:nvPr/>
        </p:nvSpPr>
        <p:spPr>
          <a:xfrm>
            <a:off x="823686" y="3167101"/>
            <a:ext cx="1365438" cy="1569660"/>
          </a:xfrm>
          <a:prstGeom prst="rect">
            <a:avLst/>
          </a:prstGeom>
          <a:noFill/>
        </p:spPr>
        <p:txBody>
          <a:bodyPr wrap="none" rtlCol="0">
            <a:spAutoFit/>
          </a:bodyPr>
          <a:lstStyle/>
          <a:p>
            <a:r>
              <a:rPr lang="en-US" sz="2400" dirty="0" smtClean="0"/>
              <a:t>Femi’s</a:t>
            </a:r>
          </a:p>
          <a:p>
            <a:r>
              <a:rPr lang="en-US" sz="2400" dirty="0" smtClean="0"/>
              <a:t>HQ</a:t>
            </a:r>
          </a:p>
          <a:p>
            <a:r>
              <a:rPr lang="en-US" sz="2400" dirty="0" smtClean="0"/>
              <a:t>And DC</a:t>
            </a:r>
          </a:p>
          <a:p>
            <a:r>
              <a:rPr lang="en-US" sz="2400" dirty="0" smtClean="0"/>
              <a:t>Locations</a:t>
            </a:r>
            <a:endParaRPr lang="en-US" sz="2400" dirty="0"/>
          </a:p>
        </p:txBody>
      </p:sp>
      <p:sp>
        <p:nvSpPr>
          <p:cNvPr id="131" name="Oval 130"/>
          <p:cNvSpPr/>
          <p:nvPr/>
        </p:nvSpPr>
        <p:spPr>
          <a:xfrm>
            <a:off x="3569835" y="3770739"/>
            <a:ext cx="138323" cy="46326"/>
          </a:xfrm>
          <a:prstGeom prst="ellipse">
            <a:avLst/>
          </a:prstGeom>
          <a:solidFill>
            <a:srgbClr val="EF6A4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b="1" dirty="0" smtClean="0">
                <a:solidFill>
                  <a:schemeClr val="tx1">
                    <a:lumMod val="85000"/>
                    <a:lumOff val="15000"/>
                  </a:schemeClr>
                </a:solidFill>
                <a:latin typeface="Bradley Hand ITC" panose="03070402050302030203" pitchFamily="66" charset="0"/>
              </a:rPr>
              <a:t>Femi’s</a:t>
            </a:r>
            <a:endParaRPr lang="en-US" sz="2400" b="1" dirty="0">
              <a:solidFill>
                <a:schemeClr val="tx1">
                  <a:lumMod val="85000"/>
                  <a:lumOff val="15000"/>
                </a:schemeClr>
              </a:solidFill>
              <a:latin typeface="Bradley Hand ITC" panose="03070402050302030203" pitchFamily="66" charset="0"/>
            </a:endParaRPr>
          </a:p>
        </p:txBody>
      </p:sp>
    </p:spTree>
    <p:extLst>
      <p:ext uri="{BB962C8B-B14F-4D97-AF65-F5344CB8AC3E}">
        <p14:creationId xmlns:p14="http://schemas.microsoft.com/office/powerpoint/2010/main" val="24093388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055"/>
            <a:ext cx="12192000" cy="1325563"/>
          </a:xfrm>
        </p:spPr>
        <p:txBody>
          <a:bodyPr>
            <a:normAutofit/>
          </a:bodyPr>
          <a:lstStyle/>
          <a:p>
            <a:pPr algn="ctr"/>
            <a:r>
              <a:rPr lang="en-US" sz="3600" dirty="0" smtClean="0"/>
              <a:t>Historical functions </a:t>
            </a:r>
            <a:r>
              <a:rPr lang="en-US" sz="3600" dirty="0"/>
              <a:t>of </a:t>
            </a:r>
            <a:r>
              <a:rPr lang="en-US" sz="3600" dirty="0" smtClean="0"/>
              <a:t>banks (1): Financial Intermediation</a:t>
            </a:r>
            <a:endParaRPr lang="en-US" sz="3600" dirty="0"/>
          </a:p>
        </p:txBody>
      </p:sp>
      <p:sp>
        <p:nvSpPr>
          <p:cNvPr id="3" name="Content Placeholder 2"/>
          <p:cNvSpPr>
            <a:spLocks noGrp="1"/>
          </p:cNvSpPr>
          <p:nvPr>
            <p:ph idx="1"/>
          </p:nvPr>
        </p:nvSpPr>
        <p:spPr>
          <a:xfrm>
            <a:off x="838200" y="1340528"/>
            <a:ext cx="10515600" cy="5291091"/>
          </a:xfrm>
        </p:spPr>
        <p:txBody>
          <a:bodyPr>
            <a:normAutofit fontScale="92500" lnSpcReduction="20000"/>
          </a:bodyPr>
          <a:lstStyle/>
          <a:p>
            <a:r>
              <a:rPr lang="en-US" dirty="0"/>
              <a:t>S</a:t>
            </a:r>
            <a:r>
              <a:rPr lang="en-US" dirty="0" smtClean="0"/>
              <a:t>ource money from one party and invest with another party</a:t>
            </a:r>
            <a:endParaRPr lang="en-US" i="1" dirty="0"/>
          </a:p>
          <a:p>
            <a:endParaRPr lang="en-US" sz="1400" dirty="0" smtClean="0"/>
          </a:p>
          <a:p>
            <a:r>
              <a:rPr lang="en-US" dirty="0" smtClean="0"/>
              <a:t>Intermediaries must earn a </a:t>
            </a:r>
            <a:r>
              <a:rPr lang="en-US" b="1" dirty="0" smtClean="0"/>
              <a:t>spread</a:t>
            </a:r>
          </a:p>
          <a:p>
            <a:pPr lvl="1"/>
            <a:r>
              <a:rPr lang="en-US" dirty="0"/>
              <a:t>S</a:t>
            </a:r>
            <a:r>
              <a:rPr lang="en-US" dirty="0" smtClean="0"/>
              <a:t>ource funds from savers at </a:t>
            </a:r>
            <a:r>
              <a:rPr lang="en-US" dirty="0"/>
              <a:t>a lower </a:t>
            </a:r>
            <a:r>
              <a:rPr lang="en-US" dirty="0" smtClean="0"/>
              <a:t>price/rate </a:t>
            </a:r>
            <a:r>
              <a:rPr lang="en-US" dirty="0"/>
              <a:t>than </a:t>
            </a:r>
            <a:r>
              <a:rPr lang="en-US" dirty="0" smtClean="0"/>
              <a:t>the return that they earn on the loans/investments that they make</a:t>
            </a:r>
          </a:p>
          <a:p>
            <a:pPr lvl="1"/>
            <a:endParaRPr lang="en-US" sz="1400" dirty="0" smtClean="0"/>
          </a:p>
          <a:p>
            <a:r>
              <a:rPr lang="en-US" dirty="0" smtClean="0"/>
              <a:t>Intermediaries must also offer a return to savers that is more than the savers could earn by investing the money themselves</a:t>
            </a:r>
          </a:p>
          <a:p>
            <a:endParaRPr lang="en-US" dirty="0"/>
          </a:p>
          <a:p>
            <a:pPr marL="0" indent="0">
              <a:buNone/>
            </a:pPr>
            <a:r>
              <a:rPr lang="en-US" dirty="0" smtClean="0"/>
              <a:t>	Thus, 	</a:t>
            </a:r>
            <a:r>
              <a:rPr lang="en-US" sz="2600" dirty="0" smtClean="0"/>
              <a:t>Return Earned by Bank on Money Provided by Savers </a:t>
            </a:r>
            <a:r>
              <a:rPr lang="en-US" sz="2600" b="1" dirty="0" smtClean="0"/>
              <a:t>&gt;</a:t>
            </a:r>
            <a:endParaRPr lang="en-US" sz="2600" dirty="0"/>
          </a:p>
          <a:p>
            <a:pPr marL="0" indent="0">
              <a:buNone/>
            </a:pPr>
            <a:r>
              <a:rPr lang="en-US" sz="2600" dirty="0" smtClean="0"/>
              <a:t>		Return Bank promises to pay Savers </a:t>
            </a:r>
            <a:r>
              <a:rPr lang="en-US" sz="2600" b="1" dirty="0" smtClean="0"/>
              <a:t>&gt;=</a:t>
            </a:r>
            <a:r>
              <a:rPr lang="en-US" sz="2600" dirty="0" smtClean="0"/>
              <a:t> </a:t>
            </a:r>
          </a:p>
          <a:p>
            <a:pPr marL="0" indent="0">
              <a:buNone/>
            </a:pPr>
            <a:r>
              <a:rPr lang="en-US" sz="2600" dirty="0" smtClean="0"/>
              <a:t>		Return Savers could Earn without putting their money into the Bank</a:t>
            </a:r>
          </a:p>
          <a:p>
            <a:pPr marL="0" indent="0">
              <a:buNone/>
            </a:pPr>
            <a:endParaRPr lang="en-US" dirty="0" smtClean="0"/>
          </a:p>
          <a:p>
            <a:r>
              <a:rPr lang="en-US" dirty="0" smtClean="0"/>
              <a:t>You’ll learn in this course how banks ability to gather information, conduct monitoring, and diversify allows them to satisfy the inequalities above</a:t>
            </a:r>
            <a:endParaRPr lang="en-US" dirty="0"/>
          </a:p>
        </p:txBody>
      </p:sp>
      <p:sp>
        <p:nvSpPr>
          <p:cNvPr id="5" name="Right Brace 4"/>
          <p:cNvSpPr/>
          <p:nvPr/>
        </p:nvSpPr>
        <p:spPr>
          <a:xfrm>
            <a:off x="9410330" y="4089895"/>
            <a:ext cx="346229" cy="852257"/>
          </a:xfrm>
          <a:prstGeom prst="rightBrace">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9702923" y="4070655"/>
            <a:ext cx="1704513" cy="954107"/>
          </a:xfrm>
          <a:prstGeom prst="rect">
            <a:avLst/>
          </a:prstGeom>
          <a:noFill/>
        </p:spPr>
        <p:txBody>
          <a:bodyPr wrap="square" rtlCol="0">
            <a:spAutoFit/>
          </a:bodyPr>
          <a:lstStyle/>
          <a:p>
            <a:r>
              <a:rPr lang="en-US" sz="1400" dirty="0" smtClean="0">
                <a:solidFill>
                  <a:schemeClr val="accent6"/>
                </a:solidFill>
              </a:rPr>
              <a:t>The difference between these 2 quantities is the “spread”</a:t>
            </a:r>
            <a:endParaRPr lang="en-US" sz="1400" dirty="0">
              <a:solidFill>
                <a:schemeClr val="accent6"/>
              </a:solidFill>
            </a:endParaRPr>
          </a:p>
        </p:txBody>
      </p:sp>
      <p:sp>
        <p:nvSpPr>
          <p:cNvPr id="7" name="Rectangle 6"/>
          <p:cNvSpPr/>
          <p:nvPr/>
        </p:nvSpPr>
        <p:spPr>
          <a:xfrm>
            <a:off x="2672179" y="4045505"/>
            <a:ext cx="8416031" cy="9321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203233" y="4655976"/>
            <a:ext cx="373224" cy="2861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9747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7"/>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6"/>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5"/>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5" grpId="1" animBg="1"/>
      <p:bldP spid="6" grpId="0"/>
      <p:bldP spid="6" grpId="1"/>
      <p:bldP spid="7" grpId="0" animBg="1"/>
      <p:bldP spid="7" grpId="1"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76636736"/>
              </p:ext>
            </p:extLst>
          </p:nvPr>
        </p:nvGraphicFramePr>
        <p:xfrm>
          <a:off x="127000" y="862347"/>
          <a:ext cx="12028714" cy="5285264"/>
        </p:xfrm>
        <a:graphic>
          <a:graphicData uri="http://schemas.openxmlformats.org/drawingml/2006/table">
            <a:tbl>
              <a:tblPr firstRow="1" bandRow="1">
                <a:tableStyleId>{5C22544A-7EE6-4342-B048-85BDC9FD1C3A}</a:tableStyleId>
              </a:tblPr>
              <a:tblGrid>
                <a:gridCol w="3877112"/>
                <a:gridCol w="8151602"/>
              </a:tblGrid>
              <a:tr h="689977">
                <a:tc gridSpan="2">
                  <a:txBody>
                    <a:bodyPr/>
                    <a:lstStyle/>
                    <a:p>
                      <a:pPr algn="ctr"/>
                      <a:r>
                        <a:rPr lang="en-US" sz="3200" dirty="0" smtClean="0"/>
                        <a:t>BANKING</a:t>
                      </a:r>
                      <a:r>
                        <a:rPr lang="en-US" sz="3200" baseline="0" dirty="0" smtClean="0"/>
                        <a:t> SERVICES BEING USED BY FEMI’S </a:t>
                      </a:r>
                      <a:endParaRPr lang="en-US" sz="3200" dirty="0"/>
                    </a:p>
                  </a:txBody>
                  <a:tcPr/>
                </a:tc>
                <a:tc hMerge="1">
                  <a:txBody>
                    <a:bodyPr/>
                    <a:lstStyle/>
                    <a:p>
                      <a:endParaRPr lang="en-US" dirty="0"/>
                    </a:p>
                  </a:txBody>
                  <a:tcPr/>
                </a:tc>
              </a:tr>
              <a:tr h="396219">
                <a:tc>
                  <a:txBody>
                    <a:bodyPr/>
                    <a:lstStyle/>
                    <a:p>
                      <a:r>
                        <a:rPr lang="en-US" sz="1800" dirty="0" smtClean="0"/>
                        <a:t>Transaction</a:t>
                      </a:r>
                      <a:r>
                        <a:rPr lang="en-US" sz="1800" baseline="0" dirty="0" smtClean="0"/>
                        <a:t> Services</a:t>
                      </a:r>
                      <a:endParaRPr lang="en-US" sz="1800" dirty="0"/>
                    </a:p>
                  </a:txBody>
                  <a:tcPr/>
                </a:tc>
                <a:tc>
                  <a:txBody>
                    <a:bodyPr/>
                    <a:lstStyle/>
                    <a:p>
                      <a:r>
                        <a:rPr lang="en-US" sz="1800" dirty="0" smtClean="0"/>
                        <a:t>Corporate Checking Account</a:t>
                      </a:r>
                      <a:endParaRPr lang="en-US" sz="1800" dirty="0"/>
                    </a:p>
                  </a:txBody>
                  <a:tcPr/>
                </a:tc>
              </a:tr>
              <a:tr h="426949">
                <a:tc>
                  <a:txBody>
                    <a:bodyPr/>
                    <a:lstStyle/>
                    <a:p>
                      <a:r>
                        <a:rPr lang="en-US" sz="1800" dirty="0" smtClean="0"/>
                        <a:t>Credit</a:t>
                      </a:r>
                      <a:endParaRPr lang="en-US" sz="1800" dirty="0"/>
                    </a:p>
                  </a:txBody>
                  <a:tcPr/>
                </a:tc>
                <a:tc>
                  <a:txBody>
                    <a:bodyPr/>
                    <a:lstStyle/>
                    <a:p>
                      <a:r>
                        <a:rPr lang="en-US" sz="1800" u="none" dirty="0" smtClean="0"/>
                        <a:t>Large</a:t>
                      </a:r>
                      <a:r>
                        <a:rPr lang="en-US" sz="1800" dirty="0" smtClean="0"/>
                        <a:t> bank loan</a:t>
                      </a:r>
                      <a:r>
                        <a:rPr lang="en-US" sz="1800" baseline="0" dirty="0" smtClean="0"/>
                        <a:t> to fund buildings &amp; equipment directly owned by Femi’s</a:t>
                      </a:r>
                      <a:endParaRPr lang="en-US" sz="1800" dirty="0"/>
                    </a:p>
                  </a:txBody>
                  <a:tcPr/>
                </a:tc>
              </a:tr>
              <a:tr h="358165">
                <a:tc>
                  <a:txBody>
                    <a:bodyPr/>
                    <a:lstStyle/>
                    <a:p>
                      <a:r>
                        <a:rPr lang="en-US" sz="1800" dirty="0" smtClean="0"/>
                        <a:t>Credit</a:t>
                      </a:r>
                      <a:endParaRPr lang="en-US" sz="1800" dirty="0"/>
                    </a:p>
                  </a:txBody>
                  <a:tcPr/>
                </a:tc>
                <a:tc>
                  <a:txBody>
                    <a:bodyPr/>
                    <a:lstStyle/>
                    <a:p>
                      <a:r>
                        <a:rPr lang="en-US" sz="1800" u="none" dirty="0" smtClean="0"/>
                        <a:t>Large</a:t>
                      </a:r>
                      <a:r>
                        <a:rPr lang="en-US" sz="1800" u="none" baseline="0" dirty="0" smtClean="0"/>
                        <a:t> l</a:t>
                      </a:r>
                      <a:r>
                        <a:rPr lang="en-US" sz="1800" dirty="0" smtClean="0"/>
                        <a:t>ine of credit to buy raw materials (food)</a:t>
                      </a:r>
                      <a:endParaRPr lang="en-US" sz="1800" dirty="0"/>
                    </a:p>
                  </a:txBody>
                  <a:tcPr/>
                </a:tc>
              </a:tr>
              <a:tr h="628380">
                <a:tc>
                  <a:txBody>
                    <a:bodyPr/>
                    <a:lstStyle/>
                    <a:p>
                      <a:r>
                        <a:rPr lang="en-US" sz="1800" dirty="0" smtClean="0"/>
                        <a:t>Transaction services/</a:t>
                      </a:r>
                    </a:p>
                    <a:p>
                      <a:r>
                        <a:rPr lang="en-US" sz="1800" dirty="0" smtClean="0"/>
                        <a:t>Access</a:t>
                      </a:r>
                      <a:r>
                        <a:rPr lang="en-US" sz="1800" baseline="0" dirty="0" smtClean="0"/>
                        <a:t> to the payment system</a:t>
                      </a:r>
                      <a:endParaRPr lang="en-US" sz="1800" dirty="0"/>
                    </a:p>
                  </a:txBody>
                  <a:tcPr/>
                </a:tc>
                <a:tc>
                  <a:txBody>
                    <a:bodyPr/>
                    <a:lstStyle/>
                    <a:p>
                      <a:r>
                        <a:rPr lang="en-US" sz="1800" dirty="0" smtClean="0"/>
                        <a:t>Credit/debit card processing</a:t>
                      </a:r>
                      <a:endParaRPr lang="en-US" sz="1800" dirty="0"/>
                    </a:p>
                  </a:txBody>
                  <a:tcPr/>
                </a:tc>
              </a:tr>
              <a:tr h="405655">
                <a:tc>
                  <a:txBody>
                    <a:bodyPr/>
                    <a:lstStyle/>
                    <a:p>
                      <a:r>
                        <a:rPr lang="en-US" sz="1800" dirty="0" smtClean="0"/>
                        <a:t>Guarantee (credit)</a:t>
                      </a:r>
                      <a:endParaRPr lang="en-US" sz="1800" dirty="0"/>
                    </a:p>
                  </a:txBody>
                  <a:tcPr/>
                </a:tc>
                <a:tc>
                  <a:txBody>
                    <a:bodyPr/>
                    <a:lstStyle/>
                    <a:p>
                      <a:r>
                        <a:rPr lang="en-US" sz="1800" u="sng" dirty="0" smtClean="0"/>
                        <a:t>Letter of credit</a:t>
                      </a:r>
                      <a:r>
                        <a:rPr lang="en-US" sz="1800" u="none" dirty="0" smtClean="0"/>
                        <a:t> </a:t>
                      </a:r>
                      <a:r>
                        <a:rPr lang="en-US" sz="1800" dirty="0" smtClean="0"/>
                        <a:t>guaranteeing payment of </a:t>
                      </a:r>
                      <a:r>
                        <a:rPr lang="en-US" sz="1800" b="1" i="1" dirty="0" smtClean="0"/>
                        <a:t>bulk orders </a:t>
                      </a:r>
                      <a:r>
                        <a:rPr lang="en-US" sz="1800" dirty="0" smtClean="0"/>
                        <a:t>from vendors</a:t>
                      </a:r>
                      <a:endParaRPr lang="en-US" sz="1800" dirty="0"/>
                    </a:p>
                  </a:txBody>
                  <a:tcPr/>
                </a:tc>
              </a:tr>
              <a:tr h="787241">
                <a:tc>
                  <a:txBody>
                    <a:bodyPr/>
                    <a:lstStyle/>
                    <a:p>
                      <a:r>
                        <a:rPr lang="en-US" sz="2400" b="1" dirty="0" smtClean="0"/>
                        <a:t>Credit</a:t>
                      </a:r>
                      <a:endParaRPr lang="en-US" sz="2400" b="1" dirty="0"/>
                    </a:p>
                  </a:txBody>
                  <a:tcPr/>
                </a:tc>
                <a:tc>
                  <a:txBody>
                    <a:bodyPr/>
                    <a:lstStyle/>
                    <a:p>
                      <a:r>
                        <a:rPr lang="en-US" sz="2400" b="1" dirty="0" smtClean="0"/>
                        <a:t>Another large loan to Femi’s so</a:t>
                      </a:r>
                      <a:r>
                        <a:rPr lang="en-US" sz="2400" b="1" baseline="0" dirty="0" smtClean="0"/>
                        <a:t> that </a:t>
                      </a:r>
                      <a:r>
                        <a:rPr lang="en-US" sz="2400" b="1" i="1" baseline="0" dirty="0" smtClean="0"/>
                        <a:t>it</a:t>
                      </a:r>
                      <a:r>
                        <a:rPr lang="en-US" sz="2400" b="1" baseline="0" dirty="0" smtClean="0"/>
                        <a:t> can lend money to its franchisees to allow them to pay their franchise fee</a:t>
                      </a:r>
                      <a:endParaRPr lang="en-US" sz="2400" b="1" dirty="0"/>
                    </a:p>
                  </a:txBody>
                  <a:tcPr/>
                </a:tc>
              </a:tr>
              <a:tr h="768832">
                <a:tc>
                  <a:txBody>
                    <a:bodyPr/>
                    <a:lstStyle/>
                    <a:p>
                      <a:r>
                        <a:rPr lang="en-US" sz="2400" b="1" dirty="0" smtClean="0"/>
                        <a:t>Credit</a:t>
                      </a:r>
                      <a:endParaRPr lang="en-US" sz="2400" b="1" dirty="0"/>
                    </a:p>
                  </a:txBody>
                  <a:tcPr/>
                </a:tc>
                <a:tc>
                  <a:txBody>
                    <a:bodyPr/>
                    <a:lstStyle/>
                    <a:p>
                      <a:r>
                        <a:rPr lang="en-US" sz="2400" b="1" dirty="0" smtClean="0"/>
                        <a:t>Loans</a:t>
                      </a:r>
                      <a:r>
                        <a:rPr lang="en-US" sz="2400" b="1" baseline="0" dirty="0" smtClean="0"/>
                        <a:t> to fund building and equipment at franchise locations</a:t>
                      </a:r>
                      <a:endParaRPr lang="en-US" sz="2400" b="1" dirty="0"/>
                    </a:p>
                  </a:txBody>
                  <a:tcPr/>
                </a:tc>
              </a:tr>
              <a:tr h="768832">
                <a:tc>
                  <a:txBody>
                    <a:bodyPr/>
                    <a:lstStyle/>
                    <a:p>
                      <a:r>
                        <a:rPr lang="en-US" sz="2400" b="1" dirty="0" smtClean="0"/>
                        <a:t>Asset Management</a:t>
                      </a:r>
                      <a:endParaRPr lang="en-US" sz="2400" b="1" dirty="0"/>
                    </a:p>
                  </a:txBody>
                  <a:tcPr/>
                </a:tc>
                <a:tc>
                  <a:txBody>
                    <a:bodyPr/>
                    <a:lstStyle/>
                    <a:p>
                      <a:r>
                        <a:rPr lang="en-US" sz="2400" b="1" dirty="0" smtClean="0"/>
                        <a:t>Pension and 401K plan for corporate employees</a:t>
                      </a:r>
                      <a:endParaRPr lang="en-US" sz="2400" b="1" dirty="0"/>
                    </a:p>
                  </a:txBody>
                  <a:tcPr/>
                </a:tc>
              </a:tr>
            </a:tbl>
          </a:graphicData>
        </a:graphic>
      </p:graphicFrame>
      <p:sp>
        <p:nvSpPr>
          <p:cNvPr id="5" name="TextBox 4"/>
          <p:cNvSpPr txBox="1"/>
          <p:nvPr/>
        </p:nvSpPr>
        <p:spPr>
          <a:xfrm>
            <a:off x="148771" y="170545"/>
            <a:ext cx="9736127" cy="707886"/>
          </a:xfrm>
          <a:prstGeom prst="rect">
            <a:avLst/>
          </a:prstGeom>
          <a:noFill/>
        </p:spPr>
        <p:txBody>
          <a:bodyPr wrap="none" rtlCol="0">
            <a:spAutoFit/>
          </a:bodyPr>
          <a:lstStyle/>
          <a:p>
            <a:r>
              <a:rPr lang="en-US" sz="4000" dirty="0" smtClean="0"/>
              <a:t>Now that Femi’s has a number of franchises …</a:t>
            </a:r>
            <a:endParaRPr lang="en-US" sz="4000" dirty="0"/>
          </a:p>
        </p:txBody>
      </p:sp>
      <p:sp>
        <p:nvSpPr>
          <p:cNvPr id="6" name="Rectangle 5"/>
          <p:cNvSpPr/>
          <p:nvPr/>
        </p:nvSpPr>
        <p:spPr>
          <a:xfrm>
            <a:off x="63500" y="3719285"/>
            <a:ext cx="12155714" cy="25690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956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0" nodeType="clickEffect">
                                  <p:stCondLst>
                                    <p:cond delay="0"/>
                                  </p:stCondLst>
                                  <p:childTnLst>
                                    <p:anim calcmode="lin" valueType="num">
                                      <p:cBhvr additive="base">
                                        <p:cTn id="11" dur="2000"/>
                                        <p:tgtEl>
                                          <p:spTgt spid="6"/>
                                        </p:tgtEl>
                                        <p:attrNameLst>
                                          <p:attrName>ppt_x</p:attrName>
                                        </p:attrNameLst>
                                      </p:cBhvr>
                                      <p:tavLst>
                                        <p:tav tm="0">
                                          <p:val>
                                            <p:strVal val="ppt_x"/>
                                          </p:val>
                                        </p:tav>
                                        <p:tav tm="100000">
                                          <p:val>
                                            <p:strVal val="ppt_x"/>
                                          </p:val>
                                        </p:tav>
                                      </p:tavLst>
                                    </p:anim>
                                    <p:anim calcmode="lin" valueType="num">
                                      <p:cBhvr additive="base">
                                        <p:cTn id="12" dur="2000"/>
                                        <p:tgtEl>
                                          <p:spTgt spid="6"/>
                                        </p:tgtEl>
                                        <p:attrNameLst>
                                          <p:attrName>ppt_y</p:attrName>
                                        </p:attrNameLst>
                                      </p:cBhvr>
                                      <p:tavLst>
                                        <p:tav tm="0">
                                          <p:val>
                                            <p:strVal val="ppt_y"/>
                                          </p:val>
                                        </p:tav>
                                        <p:tav tm="100000">
                                          <p:val>
                                            <p:strVal val="1+ppt_h/2"/>
                                          </p:val>
                                        </p:tav>
                                      </p:tavLst>
                                    </p:anim>
                                    <p:set>
                                      <p:cBhvr>
                                        <p:cTn id="13"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1958582"/>
              </p:ext>
            </p:extLst>
          </p:nvPr>
        </p:nvGraphicFramePr>
        <p:xfrm>
          <a:off x="127000" y="987875"/>
          <a:ext cx="12028714" cy="5541376"/>
        </p:xfrm>
        <a:graphic>
          <a:graphicData uri="http://schemas.openxmlformats.org/drawingml/2006/table">
            <a:tbl>
              <a:tblPr firstRow="1" bandRow="1">
                <a:tableStyleId>{5C22544A-7EE6-4342-B048-85BDC9FD1C3A}</a:tableStyleId>
              </a:tblPr>
              <a:tblGrid>
                <a:gridCol w="3877112"/>
                <a:gridCol w="8151602"/>
              </a:tblGrid>
              <a:tr h="648336">
                <a:tc gridSpan="2">
                  <a:txBody>
                    <a:bodyPr/>
                    <a:lstStyle/>
                    <a:p>
                      <a:pPr algn="ctr"/>
                      <a:r>
                        <a:rPr lang="en-US" sz="3200" dirty="0" smtClean="0"/>
                        <a:t>BANKING</a:t>
                      </a:r>
                      <a:r>
                        <a:rPr lang="en-US" sz="3200" baseline="0" dirty="0" smtClean="0"/>
                        <a:t> SERVICES BEING USED BY FEMI’S </a:t>
                      </a:r>
                      <a:endParaRPr lang="en-US" sz="3200" dirty="0"/>
                    </a:p>
                  </a:txBody>
                  <a:tcPr/>
                </a:tc>
                <a:tc hMerge="1">
                  <a:txBody>
                    <a:bodyPr/>
                    <a:lstStyle/>
                    <a:p>
                      <a:endParaRPr lang="en-US" dirty="0"/>
                    </a:p>
                  </a:txBody>
                  <a:tcPr/>
                </a:tc>
              </a:tr>
              <a:tr h="410961">
                <a:tc>
                  <a:txBody>
                    <a:bodyPr/>
                    <a:lstStyle/>
                    <a:p>
                      <a:r>
                        <a:rPr lang="en-US" sz="1800" dirty="0" smtClean="0"/>
                        <a:t>Transaction</a:t>
                      </a:r>
                      <a:r>
                        <a:rPr lang="en-US" sz="1800" baseline="0" dirty="0" smtClean="0"/>
                        <a:t> Services</a:t>
                      </a:r>
                      <a:endParaRPr lang="en-US" sz="1800" dirty="0"/>
                    </a:p>
                  </a:txBody>
                  <a:tcPr/>
                </a:tc>
                <a:tc>
                  <a:txBody>
                    <a:bodyPr/>
                    <a:lstStyle/>
                    <a:p>
                      <a:r>
                        <a:rPr lang="en-US" sz="1800" dirty="0" smtClean="0"/>
                        <a:t>Corporate Checking Account</a:t>
                      </a:r>
                      <a:endParaRPr lang="en-US" sz="1800" dirty="0"/>
                    </a:p>
                  </a:txBody>
                  <a:tcPr/>
                </a:tc>
              </a:tr>
              <a:tr h="343686">
                <a:tc>
                  <a:txBody>
                    <a:bodyPr/>
                    <a:lstStyle/>
                    <a:p>
                      <a:r>
                        <a:rPr lang="en-US" sz="1800" dirty="0" smtClean="0"/>
                        <a:t>Credit</a:t>
                      </a:r>
                      <a:endParaRPr lang="en-US" sz="1800" dirty="0"/>
                    </a:p>
                  </a:txBody>
                  <a:tcPr/>
                </a:tc>
                <a:tc>
                  <a:txBody>
                    <a:bodyPr/>
                    <a:lstStyle/>
                    <a:p>
                      <a:r>
                        <a:rPr lang="en-US" sz="1800" u="none" dirty="0" smtClean="0"/>
                        <a:t>Large</a:t>
                      </a:r>
                      <a:r>
                        <a:rPr lang="en-US" sz="1800" dirty="0" smtClean="0"/>
                        <a:t> bank loan</a:t>
                      </a:r>
                      <a:r>
                        <a:rPr lang="en-US" sz="1800" baseline="0" dirty="0" smtClean="0"/>
                        <a:t> to fund buildings &amp; equipment directly owned by Femi’s</a:t>
                      </a:r>
                      <a:endParaRPr lang="en-US" sz="1800" dirty="0"/>
                    </a:p>
                  </a:txBody>
                  <a:tcPr/>
                </a:tc>
              </a:tr>
              <a:tr h="343686">
                <a:tc>
                  <a:txBody>
                    <a:bodyPr/>
                    <a:lstStyle/>
                    <a:p>
                      <a:r>
                        <a:rPr lang="en-US" sz="1800" dirty="0" smtClean="0"/>
                        <a:t>Credit</a:t>
                      </a:r>
                      <a:endParaRPr lang="en-US" sz="1800" dirty="0"/>
                    </a:p>
                  </a:txBody>
                  <a:tcPr/>
                </a:tc>
                <a:tc>
                  <a:txBody>
                    <a:bodyPr/>
                    <a:lstStyle/>
                    <a:p>
                      <a:r>
                        <a:rPr lang="en-US" sz="1800" u="none" dirty="0" smtClean="0"/>
                        <a:t>Large</a:t>
                      </a:r>
                      <a:r>
                        <a:rPr lang="en-US" sz="1800" u="none" baseline="0" dirty="0" smtClean="0"/>
                        <a:t> l</a:t>
                      </a:r>
                      <a:r>
                        <a:rPr lang="en-US" sz="1800" dirty="0" smtClean="0"/>
                        <a:t>ine of credit to buy raw materials (food)</a:t>
                      </a:r>
                      <a:endParaRPr lang="en-US" sz="1800" dirty="0"/>
                    </a:p>
                  </a:txBody>
                  <a:tcPr/>
                </a:tc>
              </a:tr>
              <a:tr h="601450">
                <a:tc>
                  <a:txBody>
                    <a:bodyPr/>
                    <a:lstStyle/>
                    <a:p>
                      <a:r>
                        <a:rPr lang="en-US" sz="1800" dirty="0" smtClean="0"/>
                        <a:t>Transaction services/</a:t>
                      </a:r>
                    </a:p>
                    <a:p>
                      <a:r>
                        <a:rPr lang="en-US" sz="1800" dirty="0" smtClean="0"/>
                        <a:t>Access</a:t>
                      </a:r>
                      <a:r>
                        <a:rPr lang="en-US" sz="1800" baseline="0" dirty="0" smtClean="0"/>
                        <a:t> to the payment system</a:t>
                      </a:r>
                      <a:endParaRPr lang="en-US" sz="1800" dirty="0"/>
                    </a:p>
                  </a:txBody>
                  <a:tcPr/>
                </a:tc>
                <a:tc>
                  <a:txBody>
                    <a:bodyPr/>
                    <a:lstStyle/>
                    <a:p>
                      <a:r>
                        <a:rPr lang="en-US" sz="1800" dirty="0" smtClean="0"/>
                        <a:t>Credit/debit card processing</a:t>
                      </a:r>
                      <a:endParaRPr lang="en-US" sz="1800" dirty="0"/>
                    </a:p>
                  </a:txBody>
                  <a:tcPr/>
                </a:tc>
              </a:tr>
              <a:tr h="431868">
                <a:tc>
                  <a:txBody>
                    <a:bodyPr/>
                    <a:lstStyle/>
                    <a:p>
                      <a:r>
                        <a:rPr lang="en-US" sz="1800" dirty="0" smtClean="0"/>
                        <a:t>Guarantee (credit)</a:t>
                      </a:r>
                      <a:endParaRPr lang="en-US" sz="1800" dirty="0"/>
                    </a:p>
                  </a:txBody>
                  <a:tcPr/>
                </a:tc>
                <a:tc>
                  <a:txBody>
                    <a:bodyPr/>
                    <a:lstStyle/>
                    <a:p>
                      <a:r>
                        <a:rPr lang="en-US" sz="1800" u="sng" dirty="0" smtClean="0"/>
                        <a:t>Letter of credit</a:t>
                      </a:r>
                      <a:r>
                        <a:rPr lang="en-US" sz="1800" u="none" dirty="0" smtClean="0"/>
                        <a:t> </a:t>
                      </a:r>
                      <a:r>
                        <a:rPr lang="en-US" sz="1800" dirty="0" smtClean="0"/>
                        <a:t>guaranteeing payment of </a:t>
                      </a:r>
                      <a:r>
                        <a:rPr lang="en-US" sz="1800" b="1" i="1" dirty="0" smtClean="0"/>
                        <a:t>bulk orders </a:t>
                      </a:r>
                      <a:r>
                        <a:rPr lang="en-US" sz="1800" dirty="0" smtClean="0"/>
                        <a:t>from vendors</a:t>
                      </a:r>
                      <a:endParaRPr lang="en-US" sz="1800" dirty="0"/>
                    </a:p>
                  </a:txBody>
                  <a:tcPr/>
                </a:tc>
              </a:tr>
              <a:tr h="666931">
                <a:tc>
                  <a:txBody>
                    <a:bodyPr/>
                    <a:lstStyle/>
                    <a:p>
                      <a:r>
                        <a:rPr lang="en-US" sz="1800" b="0" dirty="0" smtClean="0"/>
                        <a:t>Credit</a:t>
                      </a:r>
                      <a:endParaRPr lang="en-US" sz="1800" b="0" dirty="0"/>
                    </a:p>
                  </a:txBody>
                  <a:tcPr/>
                </a:tc>
                <a:tc>
                  <a:txBody>
                    <a:bodyPr/>
                    <a:lstStyle/>
                    <a:p>
                      <a:r>
                        <a:rPr lang="en-US" sz="1800" b="0" dirty="0" smtClean="0"/>
                        <a:t>Large loan to Femi’s so</a:t>
                      </a:r>
                      <a:r>
                        <a:rPr lang="en-US" sz="1800" b="0" baseline="0" dirty="0" smtClean="0"/>
                        <a:t> that it can lend money to its franchisees to allow them to pay their franchise fee</a:t>
                      </a:r>
                      <a:endParaRPr lang="en-US" sz="1800" b="0" dirty="0"/>
                    </a:p>
                  </a:txBody>
                  <a:tcPr/>
                </a:tc>
              </a:tr>
              <a:tr h="328727">
                <a:tc>
                  <a:txBody>
                    <a:bodyPr/>
                    <a:lstStyle/>
                    <a:p>
                      <a:r>
                        <a:rPr lang="en-US" sz="1800" b="0" dirty="0" smtClean="0"/>
                        <a:t>Credit</a:t>
                      </a:r>
                      <a:endParaRPr lang="en-US" sz="1800" b="0" dirty="0"/>
                    </a:p>
                  </a:txBody>
                  <a:tcPr/>
                </a:tc>
                <a:tc>
                  <a:txBody>
                    <a:bodyPr/>
                    <a:lstStyle/>
                    <a:p>
                      <a:r>
                        <a:rPr lang="en-US" sz="1800" b="0" dirty="0" smtClean="0"/>
                        <a:t>Loans</a:t>
                      </a:r>
                      <a:r>
                        <a:rPr lang="en-US" sz="1800" b="0" baseline="0" dirty="0" smtClean="0"/>
                        <a:t> to fund building and equipment at franchise locations</a:t>
                      </a:r>
                      <a:endParaRPr lang="en-US" sz="1800" b="0" dirty="0"/>
                    </a:p>
                  </a:txBody>
                  <a:tcPr/>
                </a:tc>
              </a:tr>
              <a:tr h="328727">
                <a:tc>
                  <a:txBody>
                    <a:bodyPr/>
                    <a:lstStyle/>
                    <a:p>
                      <a:r>
                        <a:rPr lang="en-US" sz="1800" b="0" dirty="0" smtClean="0"/>
                        <a:t>Asset Management</a:t>
                      </a:r>
                      <a:endParaRPr lang="en-US" sz="1800" b="0" dirty="0"/>
                    </a:p>
                  </a:txBody>
                  <a:tcPr/>
                </a:tc>
                <a:tc>
                  <a:txBody>
                    <a:bodyPr/>
                    <a:lstStyle/>
                    <a:p>
                      <a:r>
                        <a:rPr lang="en-US" sz="1800" b="0" dirty="0" smtClean="0"/>
                        <a:t>Pension and 401K plan for corporate employees</a:t>
                      </a:r>
                      <a:endParaRPr lang="en-US" sz="1800" b="0" dirty="0"/>
                    </a:p>
                  </a:txBody>
                  <a:tcPr/>
                </a:tc>
              </a:tr>
              <a:tr h="328727">
                <a:tc>
                  <a:txBody>
                    <a:bodyPr/>
                    <a:lstStyle/>
                    <a:p>
                      <a:r>
                        <a:rPr lang="en-US" sz="2400" b="1" dirty="0" smtClean="0"/>
                        <a:t>Equity Underwriting and Trading</a:t>
                      </a:r>
                      <a:endParaRPr lang="en-US" sz="2400" b="1" dirty="0"/>
                    </a:p>
                  </a:txBody>
                  <a:tcPr/>
                </a:tc>
                <a:tc>
                  <a:txBody>
                    <a:bodyPr/>
                    <a:lstStyle/>
                    <a:p>
                      <a:r>
                        <a:rPr lang="en-US" sz="2400" b="1" dirty="0" smtClean="0"/>
                        <a:t>Placement</a:t>
                      </a:r>
                      <a:r>
                        <a:rPr lang="en-US" sz="2400" b="1" baseline="0" dirty="0" smtClean="0"/>
                        <a:t> of Femi’s stock and commitment to make secondary  markets</a:t>
                      </a:r>
                      <a:endParaRPr lang="en-US" sz="2400" b="1" dirty="0"/>
                    </a:p>
                  </a:txBody>
                  <a:tcPr/>
                </a:tc>
              </a:tr>
              <a:tr h="328727">
                <a:tc>
                  <a:txBody>
                    <a:bodyPr/>
                    <a:lstStyle/>
                    <a:p>
                      <a:r>
                        <a:rPr lang="en-US" sz="2400" b="1" dirty="0" smtClean="0"/>
                        <a:t>Corporate Trust</a:t>
                      </a:r>
                      <a:endParaRPr lang="en-US" sz="2400" b="1" dirty="0"/>
                    </a:p>
                  </a:txBody>
                  <a:tcPr/>
                </a:tc>
                <a:tc>
                  <a:txBody>
                    <a:bodyPr/>
                    <a:lstStyle/>
                    <a:p>
                      <a:r>
                        <a:rPr lang="en-US" sz="2400" b="1" dirty="0" smtClean="0"/>
                        <a:t>Track</a:t>
                      </a:r>
                      <a:r>
                        <a:rPr lang="en-US" sz="2400" b="1" baseline="0" dirty="0" smtClean="0"/>
                        <a:t> ownership, shareholder voting, make dividend payments</a:t>
                      </a:r>
                      <a:endParaRPr lang="en-US" sz="2400" b="1" dirty="0"/>
                    </a:p>
                  </a:txBody>
                  <a:tcPr/>
                </a:tc>
              </a:tr>
            </a:tbl>
          </a:graphicData>
        </a:graphic>
      </p:graphicFrame>
      <p:sp>
        <p:nvSpPr>
          <p:cNvPr id="5" name="TextBox 4"/>
          <p:cNvSpPr txBox="1"/>
          <p:nvPr/>
        </p:nvSpPr>
        <p:spPr>
          <a:xfrm>
            <a:off x="148771" y="170545"/>
            <a:ext cx="8084585" cy="707886"/>
          </a:xfrm>
          <a:prstGeom prst="rect">
            <a:avLst/>
          </a:prstGeom>
          <a:noFill/>
        </p:spPr>
        <p:txBody>
          <a:bodyPr wrap="none" rtlCol="0">
            <a:spAutoFit/>
          </a:bodyPr>
          <a:lstStyle/>
          <a:p>
            <a:r>
              <a:rPr lang="en-US" sz="4000" dirty="0" smtClean="0"/>
              <a:t>Femi’s goes to Wall Street for an IPO…</a:t>
            </a:r>
            <a:endParaRPr lang="en-US" sz="4000" dirty="0"/>
          </a:p>
        </p:txBody>
      </p:sp>
      <p:sp>
        <p:nvSpPr>
          <p:cNvPr id="2" name="Rectangle 1"/>
          <p:cNvSpPr/>
          <p:nvPr/>
        </p:nvSpPr>
        <p:spPr>
          <a:xfrm>
            <a:off x="127000" y="5236029"/>
            <a:ext cx="12065000" cy="15131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563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anim calcmode="lin" valueType="num">
                                      <p:cBhvr>
                                        <p:cTn id="8" dur="2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143" y="267155"/>
            <a:ext cx="10515600" cy="571046"/>
          </a:xfrm>
        </p:spPr>
        <p:txBody>
          <a:bodyPr>
            <a:normAutofit fontScale="90000"/>
          </a:bodyPr>
          <a:lstStyle/>
          <a:p>
            <a:r>
              <a:rPr lang="en-US" b="1" dirty="0" smtClean="0"/>
              <a:t>Femi’s hits the traditional debt markets</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1750838386"/>
              </p:ext>
            </p:extLst>
          </p:nvPr>
        </p:nvGraphicFramePr>
        <p:xfrm>
          <a:off x="127000" y="987875"/>
          <a:ext cx="12028714" cy="5423085"/>
        </p:xfrm>
        <a:graphic>
          <a:graphicData uri="http://schemas.openxmlformats.org/drawingml/2006/table">
            <a:tbl>
              <a:tblPr firstRow="1" bandRow="1">
                <a:tableStyleId>{5C22544A-7EE6-4342-B048-85BDC9FD1C3A}</a:tableStyleId>
              </a:tblPr>
              <a:tblGrid>
                <a:gridCol w="3877112"/>
                <a:gridCol w="8151602"/>
              </a:tblGrid>
              <a:tr h="648336">
                <a:tc gridSpan="2">
                  <a:txBody>
                    <a:bodyPr/>
                    <a:lstStyle/>
                    <a:p>
                      <a:pPr algn="ctr"/>
                      <a:r>
                        <a:rPr lang="en-US" sz="3200" dirty="0" smtClean="0"/>
                        <a:t>BANKING</a:t>
                      </a:r>
                      <a:r>
                        <a:rPr lang="en-US" sz="3200" baseline="0" dirty="0" smtClean="0"/>
                        <a:t> SERVICES BEING USED BY FEMI’S </a:t>
                      </a:r>
                      <a:endParaRPr lang="en-US" sz="3200" dirty="0"/>
                    </a:p>
                  </a:txBody>
                  <a:tcPr/>
                </a:tc>
                <a:tc hMerge="1">
                  <a:txBody>
                    <a:bodyPr/>
                    <a:lstStyle/>
                    <a:p>
                      <a:endParaRPr lang="en-US" dirty="0"/>
                    </a:p>
                  </a:txBody>
                  <a:tcPr/>
                </a:tc>
              </a:tr>
              <a:tr h="410961">
                <a:tc>
                  <a:txBody>
                    <a:bodyPr/>
                    <a:lstStyle/>
                    <a:p>
                      <a:r>
                        <a:rPr lang="en-US" sz="1800" dirty="0" smtClean="0"/>
                        <a:t>Transaction</a:t>
                      </a:r>
                      <a:r>
                        <a:rPr lang="en-US" sz="1800" baseline="0" dirty="0" smtClean="0"/>
                        <a:t> Services</a:t>
                      </a:r>
                      <a:endParaRPr lang="en-US" sz="1800" dirty="0"/>
                    </a:p>
                  </a:txBody>
                  <a:tcPr/>
                </a:tc>
                <a:tc>
                  <a:txBody>
                    <a:bodyPr/>
                    <a:lstStyle/>
                    <a:p>
                      <a:r>
                        <a:rPr lang="en-US" sz="1800" dirty="0" smtClean="0"/>
                        <a:t>Corporate Checking Account</a:t>
                      </a:r>
                      <a:endParaRPr lang="en-US" sz="1800" dirty="0"/>
                    </a:p>
                  </a:txBody>
                  <a:tcPr/>
                </a:tc>
              </a:tr>
              <a:tr h="343686">
                <a:tc>
                  <a:txBody>
                    <a:bodyPr/>
                    <a:lstStyle/>
                    <a:p>
                      <a:r>
                        <a:rPr lang="en-US" sz="1800" dirty="0" smtClean="0"/>
                        <a:t>Credit</a:t>
                      </a:r>
                      <a:endParaRPr lang="en-US" sz="1800" dirty="0"/>
                    </a:p>
                  </a:txBody>
                  <a:tcPr/>
                </a:tc>
                <a:tc>
                  <a:txBody>
                    <a:bodyPr/>
                    <a:lstStyle/>
                    <a:p>
                      <a:r>
                        <a:rPr lang="en-US" sz="1800" u="none" dirty="0" smtClean="0"/>
                        <a:t>Large</a:t>
                      </a:r>
                      <a:r>
                        <a:rPr lang="en-US" sz="1800" dirty="0" smtClean="0"/>
                        <a:t> bank loan</a:t>
                      </a:r>
                      <a:r>
                        <a:rPr lang="en-US" sz="1800" baseline="0" dirty="0" smtClean="0"/>
                        <a:t> to fund buildings &amp; equipment directly owned by Femi’s</a:t>
                      </a:r>
                      <a:endParaRPr lang="en-US" sz="1800" dirty="0"/>
                    </a:p>
                  </a:txBody>
                  <a:tcPr/>
                </a:tc>
              </a:tr>
              <a:tr h="343686">
                <a:tc>
                  <a:txBody>
                    <a:bodyPr/>
                    <a:lstStyle/>
                    <a:p>
                      <a:r>
                        <a:rPr lang="en-US" sz="1800" dirty="0" smtClean="0"/>
                        <a:t>Credit</a:t>
                      </a:r>
                      <a:endParaRPr lang="en-US" sz="1800" dirty="0"/>
                    </a:p>
                  </a:txBody>
                  <a:tcPr/>
                </a:tc>
                <a:tc>
                  <a:txBody>
                    <a:bodyPr/>
                    <a:lstStyle/>
                    <a:p>
                      <a:r>
                        <a:rPr lang="en-US" sz="1800" u="none" dirty="0" smtClean="0"/>
                        <a:t>Large</a:t>
                      </a:r>
                      <a:r>
                        <a:rPr lang="en-US" sz="1800" u="none" baseline="0" dirty="0" smtClean="0"/>
                        <a:t> l</a:t>
                      </a:r>
                      <a:r>
                        <a:rPr lang="en-US" sz="1800" dirty="0" smtClean="0"/>
                        <a:t>ine of credit card to buy raw materials (food)</a:t>
                      </a:r>
                      <a:endParaRPr lang="en-US" sz="1800" dirty="0"/>
                    </a:p>
                  </a:txBody>
                  <a:tcPr/>
                </a:tc>
              </a:tr>
              <a:tr h="601450">
                <a:tc>
                  <a:txBody>
                    <a:bodyPr/>
                    <a:lstStyle/>
                    <a:p>
                      <a:r>
                        <a:rPr lang="en-US" sz="1800" dirty="0" smtClean="0"/>
                        <a:t>Transaction services/</a:t>
                      </a:r>
                    </a:p>
                    <a:p>
                      <a:r>
                        <a:rPr lang="en-US" sz="1800" dirty="0" smtClean="0"/>
                        <a:t>Access</a:t>
                      </a:r>
                      <a:r>
                        <a:rPr lang="en-US" sz="1800" baseline="0" dirty="0" smtClean="0"/>
                        <a:t> to the payment system</a:t>
                      </a:r>
                      <a:endParaRPr lang="en-US" sz="1800" dirty="0"/>
                    </a:p>
                  </a:txBody>
                  <a:tcPr/>
                </a:tc>
                <a:tc>
                  <a:txBody>
                    <a:bodyPr/>
                    <a:lstStyle/>
                    <a:p>
                      <a:r>
                        <a:rPr lang="en-US" sz="1800" dirty="0" smtClean="0"/>
                        <a:t>Credit/debit card processing</a:t>
                      </a:r>
                      <a:endParaRPr lang="en-US" sz="1800" dirty="0"/>
                    </a:p>
                  </a:txBody>
                  <a:tcPr/>
                </a:tc>
              </a:tr>
              <a:tr h="431868">
                <a:tc>
                  <a:txBody>
                    <a:bodyPr/>
                    <a:lstStyle/>
                    <a:p>
                      <a:r>
                        <a:rPr lang="en-US" sz="1800" dirty="0" smtClean="0"/>
                        <a:t>Guarantee (credit)</a:t>
                      </a:r>
                      <a:endParaRPr lang="en-US" sz="1800" dirty="0"/>
                    </a:p>
                  </a:txBody>
                  <a:tcPr/>
                </a:tc>
                <a:tc>
                  <a:txBody>
                    <a:bodyPr/>
                    <a:lstStyle/>
                    <a:p>
                      <a:r>
                        <a:rPr lang="en-US" sz="1800" u="sng" dirty="0" smtClean="0"/>
                        <a:t>Letter of credit</a:t>
                      </a:r>
                      <a:r>
                        <a:rPr lang="en-US" sz="1800" u="none" dirty="0" smtClean="0"/>
                        <a:t> </a:t>
                      </a:r>
                      <a:r>
                        <a:rPr lang="en-US" sz="1800" dirty="0" smtClean="0"/>
                        <a:t>guaranteeing payment of </a:t>
                      </a:r>
                      <a:r>
                        <a:rPr lang="en-US" sz="1800" b="0" i="1" dirty="0" smtClean="0"/>
                        <a:t>bulk orders </a:t>
                      </a:r>
                      <a:r>
                        <a:rPr lang="en-US" sz="1800" dirty="0" smtClean="0"/>
                        <a:t>from vendors</a:t>
                      </a:r>
                      <a:endParaRPr lang="en-US" sz="1800" dirty="0"/>
                    </a:p>
                  </a:txBody>
                  <a:tcPr/>
                </a:tc>
              </a:tr>
              <a:tr h="612503">
                <a:tc>
                  <a:txBody>
                    <a:bodyPr/>
                    <a:lstStyle/>
                    <a:p>
                      <a:r>
                        <a:rPr lang="en-US" sz="1800" b="0" dirty="0" smtClean="0"/>
                        <a:t>Credit</a:t>
                      </a:r>
                      <a:endParaRPr lang="en-US" sz="1800" b="0" dirty="0"/>
                    </a:p>
                  </a:txBody>
                  <a:tcPr/>
                </a:tc>
                <a:tc>
                  <a:txBody>
                    <a:bodyPr/>
                    <a:lstStyle/>
                    <a:p>
                      <a:r>
                        <a:rPr lang="en-US" sz="1800" b="0" dirty="0" smtClean="0"/>
                        <a:t>Large loan to Femi’s so</a:t>
                      </a:r>
                      <a:r>
                        <a:rPr lang="en-US" sz="1800" b="0" baseline="0" dirty="0" smtClean="0"/>
                        <a:t> that it can lend money to its franchisees to allow them to pay their franchise fee</a:t>
                      </a:r>
                      <a:endParaRPr lang="en-US" sz="1800" b="0" dirty="0"/>
                    </a:p>
                  </a:txBody>
                  <a:tcPr/>
                </a:tc>
              </a:tr>
              <a:tr h="328727">
                <a:tc>
                  <a:txBody>
                    <a:bodyPr/>
                    <a:lstStyle/>
                    <a:p>
                      <a:r>
                        <a:rPr lang="en-US" sz="1800" b="0" dirty="0" smtClean="0"/>
                        <a:t>Credit</a:t>
                      </a:r>
                      <a:endParaRPr lang="en-US" sz="1800" b="0" dirty="0"/>
                    </a:p>
                  </a:txBody>
                  <a:tcPr/>
                </a:tc>
                <a:tc>
                  <a:txBody>
                    <a:bodyPr/>
                    <a:lstStyle/>
                    <a:p>
                      <a:r>
                        <a:rPr lang="en-US" sz="1800" b="0" dirty="0" smtClean="0"/>
                        <a:t>Loans</a:t>
                      </a:r>
                      <a:r>
                        <a:rPr lang="en-US" sz="1800" b="0" baseline="0" dirty="0" smtClean="0"/>
                        <a:t> to fund building and equipment at franchise locations</a:t>
                      </a:r>
                      <a:endParaRPr lang="en-US" sz="1800" b="0" dirty="0"/>
                    </a:p>
                  </a:txBody>
                  <a:tcPr/>
                </a:tc>
              </a:tr>
              <a:tr h="270691">
                <a:tc>
                  <a:txBody>
                    <a:bodyPr/>
                    <a:lstStyle/>
                    <a:p>
                      <a:r>
                        <a:rPr lang="en-US" sz="1800" b="0" dirty="0" smtClean="0"/>
                        <a:t>Equity Underwriting and Trading</a:t>
                      </a:r>
                      <a:endParaRPr lang="en-US" sz="1800" b="0" dirty="0"/>
                    </a:p>
                  </a:txBody>
                  <a:tcPr/>
                </a:tc>
                <a:tc>
                  <a:txBody>
                    <a:bodyPr/>
                    <a:lstStyle/>
                    <a:p>
                      <a:r>
                        <a:rPr lang="en-US" sz="1800" b="0" dirty="0" smtClean="0"/>
                        <a:t>Placement</a:t>
                      </a:r>
                      <a:r>
                        <a:rPr lang="en-US" sz="1800" b="0" baseline="0" dirty="0" smtClean="0"/>
                        <a:t> of Femi’s stock and commitment to make secondary markets</a:t>
                      </a:r>
                      <a:endParaRPr lang="en-US" sz="1800" b="0" dirty="0"/>
                    </a:p>
                  </a:txBody>
                  <a:tcPr/>
                </a:tc>
              </a:tr>
              <a:tr h="328727">
                <a:tc>
                  <a:txBody>
                    <a:bodyPr/>
                    <a:lstStyle/>
                    <a:p>
                      <a:r>
                        <a:rPr lang="en-US" sz="1800" b="0" dirty="0" smtClean="0"/>
                        <a:t>Corporate Trust</a:t>
                      </a:r>
                      <a:endParaRPr lang="en-US" sz="1800" b="0" dirty="0"/>
                    </a:p>
                  </a:txBody>
                  <a:tcPr/>
                </a:tc>
                <a:tc>
                  <a:txBody>
                    <a:bodyPr/>
                    <a:lstStyle/>
                    <a:p>
                      <a:r>
                        <a:rPr lang="en-US" sz="1800" b="0" dirty="0" smtClean="0"/>
                        <a:t>Track</a:t>
                      </a:r>
                      <a:r>
                        <a:rPr lang="en-US" sz="1800" b="0" baseline="0" dirty="0" smtClean="0"/>
                        <a:t> ownership, shareholder voting, make dividend payments, </a:t>
                      </a:r>
                      <a:r>
                        <a:rPr lang="en-US" sz="1800" b="1" baseline="0" dirty="0" smtClean="0"/>
                        <a:t>and bond payments</a:t>
                      </a:r>
                      <a:endParaRPr lang="en-US" sz="1800" b="1" dirty="0"/>
                    </a:p>
                  </a:txBody>
                  <a:tcPr/>
                </a:tc>
              </a:tr>
              <a:tr h="328727">
                <a:tc>
                  <a:txBody>
                    <a:bodyPr/>
                    <a:lstStyle/>
                    <a:p>
                      <a:r>
                        <a:rPr lang="en-US" sz="2400" b="1" dirty="0" smtClean="0"/>
                        <a:t>Debt underwriting and trading</a:t>
                      </a:r>
                      <a:endParaRPr lang="en-US" sz="2400" b="1" dirty="0"/>
                    </a:p>
                  </a:txBody>
                  <a:tcPr/>
                </a:tc>
                <a:tc>
                  <a:txBody>
                    <a:bodyPr/>
                    <a:lstStyle/>
                    <a:p>
                      <a:r>
                        <a:rPr lang="en-US" sz="2400" b="1" dirty="0" smtClean="0"/>
                        <a:t>Placement of Femi’s commercial paper and corporate bonds and commitment to make</a:t>
                      </a:r>
                      <a:r>
                        <a:rPr lang="en-US" sz="2400" b="1" baseline="0" dirty="0" smtClean="0"/>
                        <a:t> secondary markets in the bonds</a:t>
                      </a:r>
                      <a:endParaRPr lang="en-US" sz="2400" b="1" dirty="0"/>
                    </a:p>
                  </a:txBody>
                  <a:tcPr/>
                </a:tc>
              </a:tr>
            </a:tbl>
          </a:graphicData>
        </a:graphic>
      </p:graphicFrame>
      <p:sp>
        <p:nvSpPr>
          <p:cNvPr id="5" name="Rectangle 4"/>
          <p:cNvSpPr/>
          <p:nvPr/>
        </p:nvSpPr>
        <p:spPr>
          <a:xfrm>
            <a:off x="108857" y="5540829"/>
            <a:ext cx="12065000" cy="11321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916886" y="5225143"/>
            <a:ext cx="1992085" cy="31568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7741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7000"/>
            <a:ext cx="12155713" cy="1325563"/>
          </a:xfrm>
        </p:spPr>
        <p:txBody>
          <a:bodyPr/>
          <a:lstStyle/>
          <a:p>
            <a:r>
              <a:rPr lang="en-US" dirty="0" smtClean="0"/>
              <a:t>Femi’s monetizes its franchisees’ mortgage loans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48377251"/>
              </p:ext>
            </p:extLst>
          </p:nvPr>
        </p:nvGraphicFramePr>
        <p:xfrm>
          <a:off x="127000" y="969735"/>
          <a:ext cx="12028714" cy="5915823"/>
        </p:xfrm>
        <a:graphic>
          <a:graphicData uri="http://schemas.openxmlformats.org/drawingml/2006/table">
            <a:tbl>
              <a:tblPr firstRow="1" bandRow="1">
                <a:tableStyleId>{5C22544A-7EE6-4342-B048-85BDC9FD1C3A}</a:tableStyleId>
              </a:tblPr>
              <a:tblGrid>
                <a:gridCol w="3302000"/>
                <a:gridCol w="8726714"/>
              </a:tblGrid>
              <a:tr h="648336">
                <a:tc gridSpan="2">
                  <a:txBody>
                    <a:bodyPr/>
                    <a:lstStyle/>
                    <a:p>
                      <a:pPr algn="ctr"/>
                      <a:r>
                        <a:rPr lang="en-US" sz="3200" dirty="0" smtClean="0"/>
                        <a:t>BANKING</a:t>
                      </a:r>
                      <a:r>
                        <a:rPr lang="en-US" sz="3200" baseline="0" dirty="0" smtClean="0"/>
                        <a:t> SERVICES BEING USED BY FEMI’S </a:t>
                      </a:r>
                      <a:endParaRPr lang="en-US" sz="3200" dirty="0"/>
                    </a:p>
                  </a:txBody>
                  <a:tcPr/>
                </a:tc>
                <a:tc hMerge="1">
                  <a:txBody>
                    <a:bodyPr/>
                    <a:lstStyle/>
                    <a:p>
                      <a:endParaRPr lang="en-US" dirty="0"/>
                    </a:p>
                  </a:txBody>
                  <a:tcPr/>
                </a:tc>
              </a:tr>
              <a:tr h="301446">
                <a:tc>
                  <a:txBody>
                    <a:bodyPr/>
                    <a:lstStyle/>
                    <a:p>
                      <a:r>
                        <a:rPr lang="en-US" sz="1400" dirty="0" smtClean="0"/>
                        <a:t>Transaction</a:t>
                      </a:r>
                      <a:r>
                        <a:rPr lang="en-US" sz="1400" baseline="0" dirty="0" smtClean="0"/>
                        <a:t> Services</a:t>
                      </a:r>
                      <a:endParaRPr lang="en-US" sz="1400" dirty="0"/>
                    </a:p>
                  </a:txBody>
                  <a:tcPr/>
                </a:tc>
                <a:tc>
                  <a:txBody>
                    <a:bodyPr/>
                    <a:lstStyle/>
                    <a:p>
                      <a:r>
                        <a:rPr lang="en-US" sz="1400" dirty="0" smtClean="0"/>
                        <a:t>Corporate Checking Account</a:t>
                      </a:r>
                      <a:endParaRPr lang="en-US" sz="1400" dirty="0"/>
                    </a:p>
                  </a:txBody>
                  <a:tcPr/>
                </a:tc>
              </a:tr>
              <a:tr h="268789">
                <a:tc>
                  <a:txBody>
                    <a:bodyPr/>
                    <a:lstStyle/>
                    <a:p>
                      <a:r>
                        <a:rPr lang="en-US" sz="1400" dirty="0" smtClean="0"/>
                        <a:t>Credit</a:t>
                      </a:r>
                      <a:endParaRPr lang="en-US" sz="1400" dirty="0"/>
                    </a:p>
                  </a:txBody>
                  <a:tcPr/>
                </a:tc>
                <a:tc>
                  <a:txBody>
                    <a:bodyPr/>
                    <a:lstStyle/>
                    <a:p>
                      <a:r>
                        <a:rPr lang="en-US" sz="1400" u="none" dirty="0" smtClean="0"/>
                        <a:t>Large</a:t>
                      </a:r>
                      <a:r>
                        <a:rPr lang="en-US" sz="1400" dirty="0" smtClean="0"/>
                        <a:t> bank loan</a:t>
                      </a:r>
                      <a:r>
                        <a:rPr lang="en-US" sz="1400" baseline="0" dirty="0" smtClean="0"/>
                        <a:t> to fund buildings &amp; equipment directly owned by Femi’s</a:t>
                      </a:r>
                      <a:endParaRPr lang="en-US" sz="1400" dirty="0"/>
                    </a:p>
                  </a:txBody>
                  <a:tcPr/>
                </a:tc>
              </a:tr>
              <a:tr h="214360">
                <a:tc>
                  <a:txBody>
                    <a:bodyPr/>
                    <a:lstStyle/>
                    <a:p>
                      <a:r>
                        <a:rPr lang="en-US" sz="1400" dirty="0" smtClean="0"/>
                        <a:t>Credit</a:t>
                      </a:r>
                      <a:endParaRPr lang="en-US" sz="1400" dirty="0"/>
                    </a:p>
                  </a:txBody>
                  <a:tcPr/>
                </a:tc>
                <a:tc>
                  <a:txBody>
                    <a:bodyPr/>
                    <a:lstStyle/>
                    <a:p>
                      <a:r>
                        <a:rPr lang="en-US" sz="1400" u="none" dirty="0" smtClean="0"/>
                        <a:t>Large</a:t>
                      </a:r>
                      <a:r>
                        <a:rPr lang="en-US" sz="1400" u="none" baseline="0" dirty="0" smtClean="0"/>
                        <a:t> l</a:t>
                      </a:r>
                      <a:r>
                        <a:rPr lang="en-US" sz="1400" dirty="0" smtClean="0"/>
                        <a:t>ine of credit card to buy raw materials (food)</a:t>
                      </a:r>
                      <a:endParaRPr lang="en-US" sz="1400" dirty="0"/>
                    </a:p>
                  </a:txBody>
                  <a:tcPr/>
                </a:tc>
              </a:tr>
              <a:tr h="276043">
                <a:tc>
                  <a:txBody>
                    <a:bodyPr/>
                    <a:lstStyle/>
                    <a:p>
                      <a:r>
                        <a:rPr lang="en-US" sz="1400" dirty="0" smtClean="0"/>
                        <a:t>Access</a:t>
                      </a:r>
                      <a:r>
                        <a:rPr lang="en-US" sz="1400" baseline="0" dirty="0" smtClean="0"/>
                        <a:t> to the payment system</a:t>
                      </a:r>
                      <a:endParaRPr lang="en-US" sz="1400" dirty="0"/>
                    </a:p>
                  </a:txBody>
                  <a:tcPr/>
                </a:tc>
                <a:tc>
                  <a:txBody>
                    <a:bodyPr/>
                    <a:lstStyle/>
                    <a:p>
                      <a:r>
                        <a:rPr lang="en-US" sz="1400" dirty="0" smtClean="0"/>
                        <a:t>Credit/debit card processing</a:t>
                      </a:r>
                      <a:endParaRPr lang="en-US" sz="1400" dirty="0"/>
                    </a:p>
                  </a:txBody>
                  <a:tcPr/>
                </a:tc>
              </a:tr>
              <a:tr h="305800">
                <a:tc>
                  <a:txBody>
                    <a:bodyPr/>
                    <a:lstStyle/>
                    <a:p>
                      <a:r>
                        <a:rPr lang="en-US" sz="1400" dirty="0" smtClean="0"/>
                        <a:t>Guarantee (credit)</a:t>
                      </a:r>
                      <a:endParaRPr lang="en-US" sz="1400" dirty="0"/>
                    </a:p>
                  </a:txBody>
                  <a:tcPr/>
                </a:tc>
                <a:tc>
                  <a:txBody>
                    <a:bodyPr/>
                    <a:lstStyle/>
                    <a:p>
                      <a:r>
                        <a:rPr lang="en-US" sz="1400" u="sng" dirty="0" smtClean="0"/>
                        <a:t>Letter of credit</a:t>
                      </a:r>
                      <a:r>
                        <a:rPr lang="en-US" sz="1400" u="none" dirty="0" smtClean="0"/>
                        <a:t> </a:t>
                      </a:r>
                      <a:r>
                        <a:rPr lang="en-US" sz="1400" dirty="0" smtClean="0"/>
                        <a:t>guaranteeing payment of </a:t>
                      </a:r>
                      <a:r>
                        <a:rPr lang="en-US" sz="1400" b="1" i="1" dirty="0" smtClean="0"/>
                        <a:t>bulk orders </a:t>
                      </a:r>
                      <a:r>
                        <a:rPr lang="en-US" sz="1400" dirty="0" smtClean="0"/>
                        <a:t>from vendors</a:t>
                      </a:r>
                      <a:endParaRPr lang="en-US" sz="1400" dirty="0"/>
                    </a:p>
                  </a:txBody>
                  <a:tcPr/>
                </a:tc>
              </a:tr>
              <a:tr h="304800">
                <a:tc>
                  <a:txBody>
                    <a:bodyPr/>
                    <a:lstStyle/>
                    <a:p>
                      <a:r>
                        <a:rPr lang="en-US" sz="1400" b="0" dirty="0" smtClean="0"/>
                        <a:t>Credit</a:t>
                      </a:r>
                      <a:endParaRPr lang="en-US" sz="1400" b="0" dirty="0"/>
                    </a:p>
                  </a:txBody>
                  <a:tcPr/>
                </a:tc>
                <a:tc>
                  <a:txBody>
                    <a:bodyPr/>
                    <a:lstStyle/>
                    <a:p>
                      <a:r>
                        <a:rPr lang="en-US" sz="1400" b="0" dirty="0" smtClean="0"/>
                        <a:t>Large loan to Femi’s so</a:t>
                      </a:r>
                      <a:r>
                        <a:rPr lang="en-US" sz="1400" b="0" baseline="0" dirty="0" smtClean="0"/>
                        <a:t> that it can lend money to its franchisees to allow them to pay their franchise fee</a:t>
                      </a:r>
                      <a:endParaRPr lang="en-US" sz="1400" b="0" dirty="0"/>
                    </a:p>
                  </a:txBody>
                  <a:tcPr/>
                </a:tc>
              </a:tr>
              <a:tr h="283029">
                <a:tc>
                  <a:txBody>
                    <a:bodyPr/>
                    <a:lstStyle/>
                    <a:p>
                      <a:r>
                        <a:rPr lang="en-US" sz="1400" b="0" dirty="0" smtClean="0"/>
                        <a:t>Credit</a:t>
                      </a:r>
                      <a:endParaRPr lang="en-US" sz="1400" b="0" dirty="0"/>
                    </a:p>
                  </a:txBody>
                  <a:tcPr/>
                </a:tc>
                <a:tc>
                  <a:txBody>
                    <a:bodyPr/>
                    <a:lstStyle/>
                    <a:p>
                      <a:r>
                        <a:rPr lang="en-US" sz="1400" b="0" dirty="0" smtClean="0"/>
                        <a:t>Loans</a:t>
                      </a:r>
                      <a:r>
                        <a:rPr lang="en-US" sz="1400" b="0" baseline="0" dirty="0" smtClean="0"/>
                        <a:t> to fund building and equipment at franchise locations</a:t>
                      </a:r>
                      <a:endParaRPr lang="en-US" sz="1400" b="0" dirty="0"/>
                    </a:p>
                  </a:txBody>
                  <a:tcPr/>
                </a:tc>
              </a:tr>
              <a:tr h="253272">
                <a:tc>
                  <a:txBody>
                    <a:bodyPr/>
                    <a:lstStyle/>
                    <a:p>
                      <a:r>
                        <a:rPr lang="en-US" sz="1200" b="0" dirty="0" smtClean="0"/>
                        <a:t>Asset Management</a:t>
                      </a:r>
                      <a:endParaRPr lang="en-US" sz="1200" b="0" dirty="0"/>
                    </a:p>
                  </a:txBody>
                  <a:tcPr/>
                </a:tc>
                <a:tc>
                  <a:txBody>
                    <a:bodyPr/>
                    <a:lstStyle/>
                    <a:p>
                      <a:r>
                        <a:rPr lang="en-US" sz="1200" b="0" dirty="0" smtClean="0"/>
                        <a:t>Pension and 401K plan for corporate employees</a:t>
                      </a:r>
                      <a:endParaRPr lang="en-US" sz="1200" b="0" dirty="0"/>
                    </a:p>
                  </a:txBody>
                  <a:tcPr/>
                </a:tc>
              </a:tr>
              <a:tr h="468086">
                <a:tc>
                  <a:txBody>
                    <a:bodyPr/>
                    <a:lstStyle/>
                    <a:p>
                      <a:r>
                        <a:rPr lang="en-US" sz="1400" b="0" dirty="0" smtClean="0"/>
                        <a:t>Equity and Debt Underwriting and Trading</a:t>
                      </a:r>
                      <a:endParaRPr lang="en-US" sz="1400" b="0" dirty="0"/>
                    </a:p>
                  </a:txBody>
                  <a:tcPr/>
                </a:tc>
                <a:tc>
                  <a:txBody>
                    <a:bodyPr/>
                    <a:lstStyle/>
                    <a:p>
                      <a:r>
                        <a:rPr lang="en-US" sz="1400" b="0" dirty="0" smtClean="0"/>
                        <a:t>Placement</a:t>
                      </a:r>
                      <a:r>
                        <a:rPr lang="en-US" sz="1400" b="0" baseline="0" dirty="0" smtClean="0"/>
                        <a:t> of Femi’s stock, bonds and commercial paper and commitment to make secondary markets in the stock and bonds</a:t>
                      </a:r>
                      <a:endParaRPr lang="en-US" sz="1400" b="0" dirty="0"/>
                    </a:p>
                  </a:txBody>
                  <a:tcPr/>
                </a:tc>
              </a:tr>
              <a:tr h="328727">
                <a:tc>
                  <a:txBody>
                    <a:bodyPr/>
                    <a:lstStyle/>
                    <a:p>
                      <a:r>
                        <a:rPr lang="en-US" sz="1400" b="0" dirty="0" smtClean="0"/>
                        <a:t>Corporate Trust</a:t>
                      </a:r>
                      <a:endParaRPr lang="en-US" sz="1400" b="0" dirty="0"/>
                    </a:p>
                  </a:txBody>
                  <a:tcPr/>
                </a:tc>
                <a:tc>
                  <a:txBody>
                    <a:bodyPr/>
                    <a:lstStyle/>
                    <a:p>
                      <a:r>
                        <a:rPr lang="en-US" sz="1400" b="0" dirty="0" smtClean="0"/>
                        <a:t>Track</a:t>
                      </a:r>
                      <a:r>
                        <a:rPr lang="en-US" sz="1400" b="0" baseline="0" dirty="0" smtClean="0"/>
                        <a:t> ownership, shareholder voting, make dividend payments, and bond payments</a:t>
                      </a:r>
                      <a:endParaRPr lang="en-US" sz="1400" b="0" dirty="0"/>
                    </a:p>
                  </a:txBody>
                  <a:tcPr/>
                </a:tc>
              </a:tr>
              <a:tr h="328727">
                <a:tc>
                  <a:txBody>
                    <a:bodyPr/>
                    <a:lstStyle/>
                    <a:p>
                      <a:r>
                        <a:rPr lang="en-US" sz="2400" b="1" dirty="0" smtClean="0"/>
                        <a:t>ABS</a:t>
                      </a:r>
                      <a:r>
                        <a:rPr lang="en-US" sz="2400" b="1" baseline="0" dirty="0" smtClean="0"/>
                        <a:t> underwriting</a:t>
                      </a:r>
                      <a:endParaRPr lang="en-US" sz="2400" b="1" dirty="0"/>
                    </a:p>
                  </a:txBody>
                  <a:tcPr/>
                </a:tc>
                <a:tc>
                  <a:txBody>
                    <a:bodyPr/>
                    <a:lstStyle/>
                    <a:p>
                      <a:r>
                        <a:rPr lang="en-US" sz="2400" b="1" baseline="0" dirty="0" smtClean="0"/>
                        <a:t>Package mortgages on franchise buildings &amp; equip into CMBS (commercial-mortgage-backed securities), and place with investors</a:t>
                      </a:r>
                      <a:endParaRPr lang="en-US" sz="2400" b="1" dirty="0"/>
                    </a:p>
                  </a:txBody>
                  <a:tcPr/>
                </a:tc>
              </a:tr>
              <a:tr h="328727">
                <a:tc>
                  <a:txBody>
                    <a:bodyPr/>
                    <a:lstStyle/>
                    <a:p>
                      <a:r>
                        <a:rPr lang="en-US" sz="2400" b="1" dirty="0" smtClean="0"/>
                        <a:t>Trust/Loan</a:t>
                      </a:r>
                      <a:r>
                        <a:rPr lang="en-US" sz="2400" b="1" baseline="0" dirty="0" smtClean="0"/>
                        <a:t> Servicing</a:t>
                      </a:r>
                      <a:endParaRPr lang="en-US" sz="2400" b="1" dirty="0"/>
                    </a:p>
                  </a:txBody>
                  <a:tcPr/>
                </a:tc>
                <a:tc>
                  <a:txBody>
                    <a:bodyPr/>
                    <a:lstStyle/>
                    <a:p>
                      <a:r>
                        <a:rPr lang="en-US" sz="2400" b="1" dirty="0" smtClean="0"/>
                        <a:t>Collect mortgage payments, advance</a:t>
                      </a:r>
                      <a:r>
                        <a:rPr lang="en-US" sz="2400" b="1" baseline="0" dirty="0" smtClean="0"/>
                        <a:t> payment when borrower is late, workout distressed mortgages, </a:t>
                      </a:r>
                      <a:r>
                        <a:rPr lang="en-US" sz="2400" b="1" dirty="0" smtClean="0"/>
                        <a:t>and make</a:t>
                      </a:r>
                      <a:r>
                        <a:rPr lang="en-US" sz="2400" b="1" baseline="0" dirty="0" smtClean="0"/>
                        <a:t> regular payments to the holders of the CMBS</a:t>
                      </a:r>
                      <a:endParaRPr lang="en-US" sz="2400" b="1" dirty="0"/>
                    </a:p>
                  </a:txBody>
                  <a:tcPr/>
                </a:tc>
              </a:tr>
            </a:tbl>
          </a:graphicData>
        </a:graphic>
      </p:graphicFrame>
      <p:sp>
        <p:nvSpPr>
          <p:cNvPr id="5" name="Rectangle 4"/>
          <p:cNvSpPr/>
          <p:nvPr/>
        </p:nvSpPr>
        <p:spPr>
          <a:xfrm>
            <a:off x="127000" y="4855028"/>
            <a:ext cx="12065000" cy="1969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12309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 y="127000"/>
            <a:ext cx="11945257" cy="1325563"/>
          </a:xfrm>
        </p:spPr>
        <p:txBody>
          <a:bodyPr>
            <a:normAutofit/>
          </a:bodyPr>
          <a:lstStyle/>
          <a:p>
            <a:r>
              <a:rPr lang="en-US" dirty="0" smtClean="0"/>
              <a:t>Now Femi’s wants to hedge its exposure to rising food prices using derivative contracts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16288067"/>
              </p:ext>
            </p:extLst>
          </p:nvPr>
        </p:nvGraphicFramePr>
        <p:xfrm>
          <a:off x="127000" y="1604735"/>
          <a:ext cx="12028714" cy="4879503"/>
        </p:xfrm>
        <a:graphic>
          <a:graphicData uri="http://schemas.openxmlformats.org/drawingml/2006/table">
            <a:tbl>
              <a:tblPr firstRow="1" bandRow="1">
                <a:tableStyleId>{5C22544A-7EE6-4342-B048-85BDC9FD1C3A}</a:tableStyleId>
              </a:tblPr>
              <a:tblGrid>
                <a:gridCol w="3302000"/>
                <a:gridCol w="8726714"/>
              </a:tblGrid>
              <a:tr h="648336">
                <a:tc gridSpan="2">
                  <a:txBody>
                    <a:bodyPr/>
                    <a:lstStyle/>
                    <a:p>
                      <a:pPr algn="ctr"/>
                      <a:r>
                        <a:rPr lang="en-US" sz="3200" dirty="0" smtClean="0"/>
                        <a:t>BANKING</a:t>
                      </a:r>
                      <a:r>
                        <a:rPr lang="en-US" sz="3200" baseline="0" dirty="0" smtClean="0"/>
                        <a:t> SERVICES BEING USED BY FEMI’S </a:t>
                      </a:r>
                      <a:endParaRPr lang="en-US" sz="3200" dirty="0"/>
                    </a:p>
                  </a:txBody>
                  <a:tcPr/>
                </a:tc>
                <a:tc hMerge="1">
                  <a:txBody>
                    <a:bodyPr/>
                    <a:lstStyle/>
                    <a:p>
                      <a:endParaRPr lang="en-US" dirty="0"/>
                    </a:p>
                  </a:txBody>
                  <a:tcPr/>
                </a:tc>
              </a:tr>
              <a:tr h="301446">
                <a:tc>
                  <a:txBody>
                    <a:bodyPr/>
                    <a:lstStyle/>
                    <a:p>
                      <a:r>
                        <a:rPr lang="en-US" sz="1400" dirty="0" smtClean="0"/>
                        <a:t>Transaction</a:t>
                      </a:r>
                      <a:r>
                        <a:rPr lang="en-US" sz="1400" baseline="0" dirty="0" smtClean="0"/>
                        <a:t> Services</a:t>
                      </a:r>
                      <a:endParaRPr lang="en-US" sz="1400" dirty="0"/>
                    </a:p>
                  </a:txBody>
                  <a:tcPr/>
                </a:tc>
                <a:tc>
                  <a:txBody>
                    <a:bodyPr/>
                    <a:lstStyle/>
                    <a:p>
                      <a:r>
                        <a:rPr lang="en-US" sz="1400" dirty="0" smtClean="0"/>
                        <a:t>Corporate Checking Account</a:t>
                      </a:r>
                      <a:endParaRPr lang="en-US" sz="1400" dirty="0"/>
                    </a:p>
                  </a:txBody>
                  <a:tcPr/>
                </a:tc>
              </a:tr>
              <a:tr h="268789">
                <a:tc>
                  <a:txBody>
                    <a:bodyPr/>
                    <a:lstStyle/>
                    <a:p>
                      <a:r>
                        <a:rPr lang="en-US" sz="1400" dirty="0" smtClean="0"/>
                        <a:t>Credit</a:t>
                      </a:r>
                      <a:endParaRPr lang="en-US" sz="1400" dirty="0"/>
                    </a:p>
                  </a:txBody>
                  <a:tcPr/>
                </a:tc>
                <a:tc>
                  <a:txBody>
                    <a:bodyPr/>
                    <a:lstStyle/>
                    <a:p>
                      <a:r>
                        <a:rPr lang="en-US" sz="1400" u="none" dirty="0" smtClean="0"/>
                        <a:t>Large</a:t>
                      </a:r>
                      <a:r>
                        <a:rPr lang="en-US" sz="1400" dirty="0" smtClean="0"/>
                        <a:t> bank loan</a:t>
                      </a:r>
                      <a:r>
                        <a:rPr lang="en-US" sz="1400" baseline="0" dirty="0" smtClean="0"/>
                        <a:t> to fund buildings &amp; equipment directly owned by Femi’s</a:t>
                      </a:r>
                      <a:endParaRPr lang="en-US" sz="1400" dirty="0"/>
                    </a:p>
                  </a:txBody>
                  <a:tcPr/>
                </a:tc>
              </a:tr>
              <a:tr h="214360">
                <a:tc>
                  <a:txBody>
                    <a:bodyPr/>
                    <a:lstStyle/>
                    <a:p>
                      <a:r>
                        <a:rPr lang="en-US" sz="1400" dirty="0" smtClean="0"/>
                        <a:t>Credit</a:t>
                      </a:r>
                      <a:endParaRPr lang="en-US" sz="1400" dirty="0"/>
                    </a:p>
                  </a:txBody>
                  <a:tcPr/>
                </a:tc>
                <a:tc>
                  <a:txBody>
                    <a:bodyPr/>
                    <a:lstStyle/>
                    <a:p>
                      <a:r>
                        <a:rPr lang="en-US" sz="1400" u="none" dirty="0" smtClean="0"/>
                        <a:t>Large</a:t>
                      </a:r>
                      <a:r>
                        <a:rPr lang="en-US" sz="1400" u="none" baseline="0" dirty="0" smtClean="0"/>
                        <a:t> l</a:t>
                      </a:r>
                      <a:r>
                        <a:rPr lang="en-US" sz="1400" dirty="0" smtClean="0"/>
                        <a:t>ine of credit card to buy raw materials (food)</a:t>
                      </a:r>
                      <a:endParaRPr lang="en-US" sz="1400" dirty="0"/>
                    </a:p>
                  </a:txBody>
                  <a:tcPr/>
                </a:tc>
              </a:tr>
              <a:tr h="497389">
                <a:tc>
                  <a:txBody>
                    <a:bodyPr/>
                    <a:lstStyle/>
                    <a:p>
                      <a:r>
                        <a:rPr lang="en-US" sz="1400" dirty="0" smtClean="0"/>
                        <a:t>Transaction services/</a:t>
                      </a:r>
                    </a:p>
                    <a:p>
                      <a:r>
                        <a:rPr lang="en-US" sz="1400" dirty="0" smtClean="0"/>
                        <a:t>Access</a:t>
                      </a:r>
                      <a:r>
                        <a:rPr lang="en-US" sz="1400" baseline="0" dirty="0" smtClean="0"/>
                        <a:t> to the payment system</a:t>
                      </a:r>
                      <a:endParaRPr lang="en-US" sz="1400" dirty="0"/>
                    </a:p>
                  </a:txBody>
                  <a:tcPr/>
                </a:tc>
                <a:tc>
                  <a:txBody>
                    <a:bodyPr/>
                    <a:lstStyle/>
                    <a:p>
                      <a:r>
                        <a:rPr lang="en-US" sz="1400" dirty="0" smtClean="0"/>
                        <a:t>Credit/debit card processing</a:t>
                      </a:r>
                      <a:endParaRPr lang="en-US" sz="1400" dirty="0"/>
                    </a:p>
                  </a:txBody>
                  <a:tcPr/>
                </a:tc>
              </a:tr>
              <a:tr h="305800">
                <a:tc>
                  <a:txBody>
                    <a:bodyPr/>
                    <a:lstStyle/>
                    <a:p>
                      <a:r>
                        <a:rPr lang="en-US" sz="1400" dirty="0" smtClean="0"/>
                        <a:t>Guarantee (credit)</a:t>
                      </a:r>
                      <a:endParaRPr lang="en-US" sz="1400" dirty="0"/>
                    </a:p>
                  </a:txBody>
                  <a:tcPr/>
                </a:tc>
                <a:tc>
                  <a:txBody>
                    <a:bodyPr/>
                    <a:lstStyle/>
                    <a:p>
                      <a:r>
                        <a:rPr lang="en-US" sz="1400" u="sng" dirty="0" smtClean="0"/>
                        <a:t>Letter of credit</a:t>
                      </a:r>
                      <a:r>
                        <a:rPr lang="en-US" sz="1400" u="none" dirty="0" smtClean="0"/>
                        <a:t> </a:t>
                      </a:r>
                      <a:r>
                        <a:rPr lang="en-US" sz="1400" dirty="0" smtClean="0"/>
                        <a:t>guaranteeing payment of </a:t>
                      </a:r>
                      <a:r>
                        <a:rPr lang="en-US" sz="1400" b="1" i="1" dirty="0" smtClean="0"/>
                        <a:t>bulk orders </a:t>
                      </a:r>
                      <a:r>
                        <a:rPr lang="en-US" sz="1400" dirty="0" smtClean="0"/>
                        <a:t>from vendors</a:t>
                      </a:r>
                      <a:endParaRPr lang="en-US" sz="1400" dirty="0"/>
                    </a:p>
                  </a:txBody>
                  <a:tcPr/>
                </a:tc>
              </a:tr>
              <a:tr h="304800">
                <a:tc>
                  <a:txBody>
                    <a:bodyPr/>
                    <a:lstStyle/>
                    <a:p>
                      <a:r>
                        <a:rPr lang="en-US" sz="1400" b="0" dirty="0" smtClean="0"/>
                        <a:t>Credit</a:t>
                      </a:r>
                      <a:endParaRPr lang="en-US" sz="1400" b="0" dirty="0"/>
                    </a:p>
                  </a:txBody>
                  <a:tcPr/>
                </a:tc>
                <a:tc>
                  <a:txBody>
                    <a:bodyPr/>
                    <a:lstStyle/>
                    <a:p>
                      <a:r>
                        <a:rPr lang="en-US" sz="1400" b="0" dirty="0" smtClean="0"/>
                        <a:t>Large loan to Femi’s so</a:t>
                      </a:r>
                      <a:r>
                        <a:rPr lang="en-US" sz="1400" b="0" baseline="0" dirty="0" smtClean="0"/>
                        <a:t> that it can lend money to its franchisees to allow them to pay their franchise fee</a:t>
                      </a:r>
                      <a:endParaRPr lang="en-US" sz="1400" b="0" dirty="0"/>
                    </a:p>
                  </a:txBody>
                  <a:tcPr/>
                </a:tc>
              </a:tr>
              <a:tr h="283029">
                <a:tc>
                  <a:txBody>
                    <a:bodyPr/>
                    <a:lstStyle/>
                    <a:p>
                      <a:r>
                        <a:rPr lang="en-US" sz="1400" b="0" dirty="0" smtClean="0"/>
                        <a:t>Credit</a:t>
                      </a:r>
                      <a:endParaRPr lang="en-US" sz="1400" b="0" dirty="0"/>
                    </a:p>
                  </a:txBody>
                  <a:tcPr/>
                </a:tc>
                <a:tc>
                  <a:txBody>
                    <a:bodyPr/>
                    <a:lstStyle/>
                    <a:p>
                      <a:r>
                        <a:rPr lang="en-US" sz="1400" b="0" dirty="0" smtClean="0"/>
                        <a:t>Loans</a:t>
                      </a:r>
                      <a:r>
                        <a:rPr lang="en-US" sz="1400" b="0" baseline="0" dirty="0" smtClean="0"/>
                        <a:t> to fund building and equipment at franchise locations</a:t>
                      </a:r>
                      <a:endParaRPr lang="en-US" sz="1400" b="0" dirty="0"/>
                    </a:p>
                  </a:txBody>
                  <a:tcPr/>
                </a:tc>
              </a:tr>
              <a:tr h="468086">
                <a:tc>
                  <a:txBody>
                    <a:bodyPr/>
                    <a:lstStyle/>
                    <a:p>
                      <a:r>
                        <a:rPr lang="en-US" sz="1400" b="0" dirty="0" smtClean="0"/>
                        <a:t>Equity and Debt Underwriting and Trading</a:t>
                      </a:r>
                      <a:endParaRPr lang="en-US" sz="1400" b="0" dirty="0"/>
                    </a:p>
                  </a:txBody>
                  <a:tcPr/>
                </a:tc>
                <a:tc>
                  <a:txBody>
                    <a:bodyPr/>
                    <a:lstStyle/>
                    <a:p>
                      <a:r>
                        <a:rPr lang="en-US" sz="1400" b="0" dirty="0" smtClean="0"/>
                        <a:t>Placement</a:t>
                      </a:r>
                      <a:r>
                        <a:rPr lang="en-US" sz="1400" b="0" baseline="0" dirty="0" smtClean="0"/>
                        <a:t> of Femi’s stock, bonds and commercial paper and commitment to make secondary markets in the stock and bonds</a:t>
                      </a:r>
                      <a:endParaRPr lang="en-US" sz="1400" b="0" dirty="0"/>
                    </a:p>
                  </a:txBody>
                  <a:tcPr/>
                </a:tc>
              </a:tr>
              <a:tr h="328727">
                <a:tc>
                  <a:txBody>
                    <a:bodyPr/>
                    <a:lstStyle/>
                    <a:p>
                      <a:r>
                        <a:rPr lang="en-US" sz="1400" b="0" dirty="0" smtClean="0"/>
                        <a:t>Corporate Trust</a:t>
                      </a:r>
                      <a:endParaRPr lang="en-US" sz="1400" b="0" dirty="0"/>
                    </a:p>
                  </a:txBody>
                  <a:tcPr/>
                </a:tc>
                <a:tc>
                  <a:txBody>
                    <a:bodyPr/>
                    <a:lstStyle/>
                    <a:p>
                      <a:r>
                        <a:rPr lang="en-US" sz="1400" b="0" dirty="0" smtClean="0"/>
                        <a:t>Track</a:t>
                      </a:r>
                      <a:r>
                        <a:rPr lang="en-US" sz="1400" b="0" baseline="0" dirty="0" smtClean="0"/>
                        <a:t> ownership, shareholder voting, make dividend payments, and bond payments</a:t>
                      </a:r>
                      <a:endParaRPr lang="en-US" sz="1400" b="0" dirty="0"/>
                    </a:p>
                  </a:txBody>
                  <a:tcPr/>
                </a:tc>
              </a:tr>
              <a:tr h="328727">
                <a:tc>
                  <a:txBody>
                    <a:bodyPr/>
                    <a:lstStyle/>
                    <a:p>
                      <a:r>
                        <a:rPr lang="en-US" sz="1400" b="0" dirty="0" smtClean="0"/>
                        <a:t>ABS</a:t>
                      </a:r>
                      <a:r>
                        <a:rPr lang="en-US" sz="1400" b="0" baseline="0" dirty="0" smtClean="0"/>
                        <a:t> underwriting</a:t>
                      </a:r>
                      <a:endParaRPr lang="en-US" sz="1400" b="0" dirty="0"/>
                    </a:p>
                  </a:txBody>
                  <a:tcPr/>
                </a:tc>
                <a:tc>
                  <a:txBody>
                    <a:bodyPr/>
                    <a:lstStyle/>
                    <a:p>
                      <a:r>
                        <a:rPr lang="en-US" sz="1400" b="0" baseline="0" dirty="0" smtClean="0"/>
                        <a:t>Package mortgages on franchise buildings &amp; equip into CMBS (commercial-mortgage-backed securities), and place with investors</a:t>
                      </a:r>
                      <a:endParaRPr lang="en-US" sz="1400" b="0" dirty="0"/>
                    </a:p>
                  </a:txBody>
                  <a:tcPr/>
                </a:tc>
              </a:tr>
              <a:tr h="328727">
                <a:tc>
                  <a:txBody>
                    <a:bodyPr/>
                    <a:lstStyle/>
                    <a:p>
                      <a:r>
                        <a:rPr lang="en-US" sz="1400" b="0" dirty="0" smtClean="0"/>
                        <a:t>Trust/Loan</a:t>
                      </a:r>
                      <a:r>
                        <a:rPr lang="en-US" sz="1400" b="0" baseline="0" dirty="0" smtClean="0"/>
                        <a:t> Servicing</a:t>
                      </a:r>
                      <a:endParaRPr lang="en-US" sz="1400" b="0" dirty="0"/>
                    </a:p>
                  </a:txBody>
                  <a:tcPr/>
                </a:tc>
                <a:tc>
                  <a:txBody>
                    <a:bodyPr/>
                    <a:lstStyle/>
                    <a:p>
                      <a:r>
                        <a:rPr lang="en-US" sz="1400" b="0" dirty="0" smtClean="0"/>
                        <a:t>Collect mortgage payments, advance</a:t>
                      </a:r>
                      <a:r>
                        <a:rPr lang="en-US" sz="1400" b="0" baseline="0" dirty="0" smtClean="0"/>
                        <a:t> payment when borrower is late, workout distressed mortgages, </a:t>
                      </a:r>
                      <a:r>
                        <a:rPr lang="en-US" sz="1400" b="0" dirty="0" smtClean="0"/>
                        <a:t>and make</a:t>
                      </a:r>
                      <a:r>
                        <a:rPr lang="en-US" sz="1400" b="0" baseline="0" dirty="0" smtClean="0"/>
                        <a:t> regular payments to the holders of the CMBS</a:t>
                      </a:r>
                      <a:endParaRPr lang="en-US" sz="1400" b="0" dirty="0"/>
                    </a:p>
                  </a:txBody>
                  <a:tcPr/>
                </a:tc>
              </a:tr>
            </a:tbl>
          </a:graphicData>
        </a:graphic>
      </p:graphicFrame>
      <p:pic>
        <p:nvPicPr>
          <p:cNvPr id="2050" name="Picture 2" descr="https://upload.wikimedia.org/wikipedia/commons/f/f4/The_Scream.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28" y="0"/>
            <a:ext cx="12192000" cy="687802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12057" y="326571"/>
            <a:ext cx="11646650" cy="1015663"/>
          </a:xfrm>
          <a:prstGeom prst="rect">
            <a:avLst/>
          </a:prstGeom>
          <a:noFill/>
        </p:spPr>
        <p:txBody>
          <a:bodyPr wrap="none" rtlCol="0">
            <a:spAutoFit/>
          </a:bodyPr>
          <a:lstStyle/>
          <a:p>
            <a:r>
              <a:rPr lang="en-US" sz="6000" b="1" dirty="0" smtClean="0">
                <a:solidFill>
                  <a:srgbClr val="000099"/>
                </a:solidFill>
                <a:latin typeface="Curlz MT" panose="04040404050702020202" pitchFamily="82" charset="0"/>
              </a:rPr>
              <a:t>No More New Banking Services Please</a:t>
            </a:r>
            <a:endParaRPr lang="en-US" sz="6000" b="1" dirty="0">
              <a:solidFill>
                <a:srgbClr val="000099"/>
              </a:solidFill>
              <a:latin typeface="Curlz MT" panose="04040404050702020202" pitchFamily="82" charset="0"/>
            </a:endParaRPr>
          </a:p>
        </p:txBody>
      </p:sp>
    </p:spTree>
    <p:extLst>
      <p:ext uri="{BB962C8B-B14F-4D97-AF65-F5344CB8AC3E}">
        <p14:creationId xmlns:p14="http://schemas.microsoft.com/office/powerpoint/2010/main" val="27450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2"/>
                                        </p:tgtEl>
                                      </p:cBhvr>
                                    </p:animEffect>
                                    <p:set>
                                      <p:cBhvr>
                                        <p:cTn id="10" dur="1" fill="hold">
                                          <p:stCondLst>
                                            <p:cond delay="1999"/>
                                          </p:stCondLst>
                                        </p:cTn>
                                        <p:tgtEl>
                                          <p:spTgt spid="2"/>
                                        </p:tgtEl>
                                        <p:attrNameLst>
                                          <p:attrName>style.visibility</p:attrName>
                                        </p:attrNameLst>
                                      </p:cBhvr>
                                      <p:to>
                                        <p:strVal val="hidden"/>
                                      </p:to>
                                    </p:set>
                                  </p:childTnLst>
                                </p:cTn>
                              </p:par>
                            </p:childTnLst>
                          </p:cTn>
                        </p:par>
                        <p:par>
                          <p:cTn id="11" fill="hold">
                            <p:stCondLst>
                              <p:cond delay="2000"/>
                            </p:stCondLst>
                            <p:childTnLst>
                              <p:par>
                                <p:cTn id="12" presetID="1" presetClass="entr" presetSubtype="0" fill="hold" grpId="0" nodeType="afterEffect">
                                  <p:stCondLst>
                                    <p:cond delay="1000"/>
                                  </p:stCondLst>
                                  <p:childTnLst>
                                    <p:set>
                                      <p:cBhvr>
                                        <p:cTn id="13" dur="1" fill="hold">
                                          <p:stCondLst>
                                            <p:cond delay="0"/>
                                          </p:stCondLst>
                                        </p:cTn>
                                        <p:tgtEl>
                                          <p:spTgt spid="3"/>
                                        </p:tgtEl>
                                        <p:attrNameLst>
                                          <p:attrName>style.visibility</p:attrName>
                                        </p:attrNameLst>
                                      </p:cBhvr>
                                      <p:to>
                                        <p:strVal val="visible"/>
                                      </p:to>
                                    </p:set>
                                  </p:childTnLst>
                                </p:cTn>
                              </p:par>
                            </p:childTnLst>
                          </p:cTn>
                        </p:par>
                        <p:par>
                          <p:cTn id="14" fill="hold">
                            <p:stCondLst>
                              <p:cond delay="3000"/>
                            </p:stCondLst>
                            <p:childTnLst>
                              <p:par>
                                <p:cTn id="15" presetID="10" presetClass="entr" presetSubtype="0" fill="hold" nodeType="afterEffect">
                                  <p:stCondLst>
                                    <p:cond delay="2000"/>
                                  </p:stCondLst>
                                  <p:childTnLst>
                                    <p:set>
                                      <p:cBhvr>
                                        <p:cTn id="16" dur="1" fill="hold">
                                          <p:stCondLst>
                                            <p:cond delay="0"/>
                                          </p:stCondLst>
                                        </p:cTn>
                                        <p:tgtEl>
                                          <p:spTgt spid="2050"/>
                                        </p:tgtEl>
                                        <p:attrNameLst>
                                          <p:attrName>style.visibility</p:attrName>
                                        </p:attrNameLst>
                                      </p:cBhvr>
                                      <p:to>
                                        <p:strVal val="visible"/>
                                      </p:to>
                                    </p:set>
                                    <p:animEffect transition="in" filter="fade">
                                      <p:cBhvr>
                                        <p:cTn id="17" dur="5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we need very large banks for Femi’s to get the financial services it needs?</a:t>
            </a:r>
            <a:endParaRPr lang="en-US" dirty="0"/>
          </a:p>
        </p:txBody>
      </p:sp>
      <p:sp>
        <p:nvSpPr>
          <p:cNvPr id="3" name="Content Placeholder 2"/>
          <p:cNvSpPr>
            <a:spLocks noGrp="1"/>
          </p:cNvSpPr>
          <p:nvPr>
            <p:ph idx="1"/>
          </p:nvPr>
        </p:nvSpPr>
        <p:spPr>
          <a:xfrm>
            <a:off x="838200" y="1952624"/>
            <a:ext cx="10515600" cy="4687661"/>
          </a:xfrm>
        </p:spPr>
        <p:txBody>
          <a:bodyPr>
            <a:normAutofit lnSpcReduction="10000"/>
          </a:bodyPr>
          <a:lstStyle/>
          <a:p>
            <a:r>
              <a:rPr lang="en-US" dirty="0" smtClean="0"/>
              <a:t>As an empirical matter, a number of products Femi’s requires are only offered by a handful of banks</a:t>
            </a:r>
          </a:p>
          <a:p>
            <a:pPr lvl="1"/>
            <a:r>
              <a:rPr lang="en-US" dirty="0" smtClean="0"/>
              <a:t>In more cases than not, these banks are quite large (as measured by assets)</a:t>
            </a:r>
          </a:p>
          <a:p>
            <a:pPr lvl="1"/>
            <a:r>
              <a:rPr lang="en-US" dirty="0" smtClean="0"/>
              <a:t>However, banks can syndicate or effectively subcontract with other banks to provide certain services</a:t>
            </a:r>
          </a:p>
          <a:p>
            <a:pPr lvl="1"/>
            <a:r>
              <a:rPr lang="en-US" dirty="0" smtClean="0"/>
              <a:t>Banks also frequently transact with one another (especially large banks)</a:t>
            </a:r>
          </a:p>
          <a:p>
            <a:r>
              <a:rPr lang="en-US" dirty="0" smtClean="0"/>
              <a:t>The existence, and persistence, of very large banks can result from – </a:t>
            </a:r>
          </a:p>
          <a:p>
            <a:pPr lvl="1"/>
            <a:r>
              <a:rPr lang="en-US" dirty="0" smtClean="0"/>
              <a:t>TBTF funding cost advantages</a:t>
            </a:r>
          </a:p>
          <a:p>
            <a:pPr lvl="1"/>
            <a:r>
              <a:rPr lang="en-US" dirty="0" smtClean="0"/>
              <a:t>Legitimate funding cost advantages (access to more funding markets, lower risk </a:t>
            </a:r>
            <a:r>
              <a:rPr lang="en-US" dirty="0" err="1" smtClean="0"/>
              <a:t>premia</a:t>
            </a:r>
            <a:r>
              <a:rPr lang="en-US" dirty="0" smtClean="0"/>
              <a:t> demanded due to greater diversification, etc…)</a:t>
            </a:r>
          </a:p>
          <a:p>
            <a:pPr lvl="1"/>
            <a:r>
              <a:rPr lang="en-US" dirty="0" smtClean="0"/>
              <a:t>Market power</a:t>
            </a:r>
          </a:p>
          <a:p>
            <a:pPr lvl="1"/>
            <a:r>
              <a:rPr lang="en-US" dirty="0" smtClean="0"/>
              <a:t>Structural features of the market for banking services</a:t>
            </a:r>
          </a:p>
          <a:p>
            <a:endParaRPr lang="en-US" dirty="0"/>
          </a:p>
        </p:txBody>
      </p:sp>
    </p:spTree>
    <p:extLst>
      <p:ext uri="{BB962C8B-B14F-4D97-AF65-F5344CB8AC3E}">
        <p14:creationId xmlns:p14="http://schemas.microsoft.com/office/powerpoint/2010/main" val="257359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economic reasons for big banks</a:t>
            </a:r>
            <a:endParaRPr lang="en-US" dirty="0"/>
          </a:p>
        </p:txBody>
      </p:sp>
      <p:sp>
        <p:nvSpPr>
          <p:cNvPr id="3" name="Content Placeholder 2"/>
          <p:cNvSpPr>
            <a:spLocks noGrp="1"/>
          </p:cNvSpPr>
          <p:nvPr>
            <p:ph idx="1"/>
          </p:nvPr>
        </p:nvSpPr>
        <p:spPr>
          <a:xfrm>
            <a:off x="838200" y="1825625"/>
            <a:ext cx="10515600" cy="4825546"/>
          </a:xfrm>
        </p:spPr>
        <p:txBody>
          <a:bodyPr>
            <a:normAutofit fontScale="92500" lnSpcReduction="10000"/>
          </a:bodyPr>
          <a:lstStyle/>
          <a:p>
            <a:r>
              <a:rPr lang="en-US" dirty="0" smtClean="0"/>
              <a:t>Economies of scale in production of financial services</a:t>
            </a:r>
          </a:p>
          <a:p>
            <a:pPr lvl="1"/>
            <a:r>
              <a:rPr lang="en-US" dirty="0" smtClean="0"/>
              <a:t>Usually due to high fixed costs (often capital-related)</a:t>
            </a:r>
          </a:p>
          <a:p>
            <a:r>
              <a:rPr lang="en-US" dirty="0" smtClean="0"/>
              <a:t>Economies of scope in production of financial services</a:t>
            </a:r>
          </a:p>
          <a:p>
            <a:r>
              <a:rPr lang="en-US" dirty="0" smtClean="0"/>
              <a:t>Benefits to customers due to bank scale</a:t>
            </a:r>
          </a:p>
          <a:p>
            <a:pPr lvl="1"/>
            <a:r>
              <a:rPr lang="en-US" dirty="0" smtClean="0"/>
              <a:t>Includes ability to make larger loans</a:t>
            </a:r>
          </a:p>
          <a:p>
            <a:r>
              <a:rPr lang="en-US" dirty="0" smtClean="0"/>
              <a:t>Benefits to customers due to scope of products offered by bank</a:t>
            </a:r>
          </a:p>
          <a:p>
            <a:pPr lvl="1"/>
            <a:r>
              <a:rPr lang="en-US" dirty="0" smtClean="0"/>
              <a:t>Includes “one-stop shopping”</a:t>
            </a:r>
          </a:p>
          <a:p>
            <a:pPr lvl="1"/>
            <a:endParaRPr lang="en-US" dirty="0"/>
          </a:p>
          <a:p>
            <a:pPr>
              <a:buFont typeface="Wingdings" panose="05000000000000000000" pitchFamily="2" charset="2"/>
              <a:buChar char="Ø"/>
            </a:pPr>
            <a:r>
              <a:rPr lang="en-US" dirty="0" smtClean="0"/>
              <a:t>Benefits to customers may take the form of lower prices or lower transactions costs</a:t>
            </a:r>
          </a:p>
          <a:p>
            <a:pPr>
              <a:buFont typeface="Wingdings" panose="05000000000000000000" pitchFamily="2" charset="2"/>
              <a:buChar char="Ø"/>
            </a:pPr>
            <a:r>
              <a:rPr lang="en-US" dirty="0" smtClean="0"/>
              <a:t>Benefits may simply be </a:t>
            </a:r>
            <a:r>
              <a:rPr lang="en-US" i="1" dirty="0" smtClean="0"/>
              <a:t>a broader set of financial services available </a:t>
            </a:r>
            <a:r>
              <a:rPr lang="en-US" dirty="0" smtClean="0"/>
              <a:t>to bank customers</a:t>
            </a:r>
          </a:p>
        </p:txBody>
      </p:sp>
    </p:spTree>
    <p:extLst>
      <p:ext uri="{BB962C8B-B14F-4D97-AF65-F5344CB8AC3E}">
        <p14:creationId xmlns:p14="http://schemas.microsoft.com/office/powerpoint/2010/main" val="3273663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365125"/>
            <a:ext cx="11506200" cy="1325563"/>
          </a:xfrm>
        </p:spPr>
        <p:txBody>
          <a:bodyPr>
            <a:normAutofit/>
          </a:bodyPr>
          <a:lstStyle/>
          <a:p>
            <a:r>
              <a:rPr lang="en-US" dirty="0" smtClean="0"/>
              <a:t>Example of benefit of large bank for Femi’s</a:t>
            </a:r>
            <a:endParaRPr lang="en-US" dirty="0"/>
          </a:p>
        </p:txBody>
      </p:sp>
      <p:sp>
        <p:nvSpPr>
          <p:cNvPr id="3" name="Content Placeholder 2"/>
          <p:cNvSpPr>
            <a:spLocks noGrp="1"/>
          </p:cNvSpPr>
          <p:nvPr>
            <p:ph idx="1"/>
          </p:nvPr>
        </p:nvSpPr>
        <p:spPr>
          <a:xfrm>
            <a:off x="838200" y="1952625"/>
            <a:ext cx="10515600" cy="4698546"/>
          </a:xfrm>
        </p:spPr>
        <p:txBody>
          <a:bodyPr/>
          <a:lstStyle/>
          <a:p>
            <a:r>
              <a:rPr lang="en-US" dirty="0"/>
              <a:t>Femi’s can require its franchises to use the same </a:t>
            </a:r>
            <a:r>
              <a:rPr lang="en-US" dirty="0" smtClean="0"/>
              <a:t>bank that it does </a:t>
            </a:r>
            <a:r>
              <a:rPr lang="en-US" dirty="0"/>
              <a:t>for corporate </a:t>
            </a:r>
            <a:r>
              <a:rPr lang="en-US" dirty="0" smtClean="0"/>
              <a:t>checking</a:t>
            </a:r>
          </a:p>
          <a:p>
            <a:pPr lvl="1"/>
            <a:r>
              <a:rPr lang="en-US" dirty="0" smtClean="0"/>
              <a:t>Possible only if bank has wide enough geographic scope</a:t>
            </a:r>
          </a:p>
          <a:p>
            <a:pPr lvl="1"/>
            <a:endParaRPr lang="en-US" dirty="0" smtClean="0"/>
          </a:p>
          <a:p>
            <a:r>
              <a:rPr lang="en-US" dirty="0" smtClean="0"/>
              <a:t>Benefits could include:</a:t>
            </a:r>
          </a:p>
          <a:p>
            <a:pPr lvl="1"/>
            <a:r>
              <a:rPr lang="en-US" dirty="0" smtClean="0"/>
              <a:t>Reducing operational frictions between Femi’s and franchises</a:t>
            </a:r>
          </a:p>
          <a:p>
            <a:pPr lvl="1"/>
            <a:r>
              <a:rPr lang="en-US" dirty="0" smtClean="0"/>
              <a:t>Greater flexibility to move funds across franchises</a:t>
            </a:r>
          </a:p>
          <a:p>
            <a:pPr lvl="1"/>
            <a:r>
              <a:rPr lang="en-US" dirty="0" smtClean="0"/>
              <a:t>Better ability to bargain with the bank(s) for better terms</a:t>
            </a:r>
          </a:p>
          <a:p>
            <a:pPr lvl="1"/>
            <a:r>
              <a:rPr lang="en-US" dirty="0" smtClean="0"/>
              <a:t>Better terms for Femi’s on franchise-related bank credit</a:t>
            </a:r>
          </a:p>
          <a:p>
            <a:pPr lvl="2"/>
            <a:r>
              <a:rPr lang="en-US" dirty="0" smtClean="0"/>
              <a:t>Femi’s can capture some of savings on information gathering and monitoring costs that result from the fact that the bank is already providing a number of services for Femi’s</a:t>
            </a:r>
          </a:p>
          <a:p>
            <a:pPr marL="0" indent="0">
              <a:buNone/>
            </a:pPr>
            <a:endParaRPr lang="en-US" dirty="0" smtClean="0"/>
          </a:p>
          <a:p>
            <a:pPr lvl="1"/>
            <a:endParaRPr lang="en-US" dirty="0"/>
          </a:p>
        </p:txBody>
      </p:sp>
    </p:spTree>
    <p:extLst>
      <p:ext uri="{BB962C8B-B14F-4D97-AF65-F5344CB8AC3E}">
        <p14:creationId xmlns:p14="http://schemas.microsoft.com/office/powerpoint/2010/main" val="8577341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655" y="0"/>
            <a:ext cx="11223173" cy="1143000"/>
          </a:xfrm>
        </p:spPr>
        <p:txBody>
          <a:bodyPr>
            <a:normAutofit fontScale="90000"/>
          </a:bodyPr>
          <a:lstStyle/>
          <a:p>
            <a:r>
              <a:rPr lang="en-US" dirty="0" smtClean="0"/>
              <a:t>Example:  M&amp;A Advisory, Underwriting and Financing</a:t>
            </a:r>
            <a:endParaRPr lang="en-US" dirty="0"/>
          </a:p>
        </p:txBody>
      </p:sp>
      <p:sp>
        <p:nvSpPr>
          <p:cNvPr id="3" name="Content Placeholder 2"/>
          <p:cNvSpPr>
            <a:spLocks noGrp="1"/>
          </p:cNvSpPr>
          <p:nvPr>
            <p:ph idx="1"/>
          </p:nvPr>
        </p:nvSpPr>
        <p:spPr>
          <a:xfrm>
            <a:off x="413656" y="1193800"/>
            <a:ext cx="11647715" cy="5638800"/>
          </a:xfrm>
        </p:spPr>
        <p:txBody>
          <a:bodyPr>
            <a:normAutofit lnSpcReduction="10000"/>
          </a:bodyPr>
          <a:lstStyle/>
          <a:p>
            <a:pPr>
              <a:spcAft>
                <a:spcPts val="800"/>
              </a:spcAft>
            </a:pPr>
            <a:r>
              <a:rPr lang="en-US" b="1" u="sng" dirty="0" smtClean="0"/>
              <a:t>Economies of </a:t>
            </a:r>
            <a:r>
              <a:rPr lang="en-US" b="1" i="1" u="sng" dirty="0" smtClean="0"/>
              <a:t>scale</a:t>
            </a:r>
            <a:r>
              <a:rPr lang="en-US" dirty="0" smtClean="0"/>
              <a:t>:  Scale in advisory allows </a:t>
            </a:r>
            <a:r>
              <a:rPr lang="en-US" i="1" dirty="0" smtClean="0"/>
              <a:t>fixed costs </a:t>
            </a:r>
            <a:r>
              <a:rPr lang="en-US" dirty="0" smtClean="0"/>
              <a:t>necessary to offer sufficient industry coverage to be spread over more transactions</a:t>
            </a:r>
          </a:p>
          <a:p>
            <a:pPr>
              <a:spcAft>
                <a:spcPts val="800"/>
              </a:spcAft>
            </a:pPr>
            <a:r>
              <a:rPr lang="en-US" b="1" u="sng" dirty="0" smtClean="0"/>
              <a:t>Economies of </a:t>
            </a:r>
            <a:r>
              <a:rPr lang="en-US" b="1" i="1" u="sng" dirty="0" smtClean="0"/>
              <a:t>scope</a:t>
            </a:r>
            <a:r>
              <a:rPr lang="en-US" dirty="0" smtClean="0"/>
              <a:t>:  </a:t>
            </a:r>
          </a:p>
          <a:p>
            <a:pPr lvl="1">
              <a:spcAft>
                <a:spcPts val="800"/>
              </a:spcAft>
            </a:pPr>
            <a:r>
              <a:rPr lang="en-US" dirty="0" smtClean="0"/>
              <a:t>M&amp;A financing shop is able to perform necessary due diligence at lower cost by leveraging from the work of its advisory team</a:t>
            </a:r>
          </a:p>
          <a:p>
            <a:pPr lvl="1">
              <a:spcAft>
                <a:spcPts val="800"/>
              </a:spcAft>
            </a:pPr>
            <a:r>
              <a:rPr lang="en-US" dirty="0" smtClean="0"/>
              <a:t>If bonds are used as part of the financing, underwriters with large brokerage client networks can more easily place those bonds</a:t>
            </a:r>
          </a:p>
          <a:p>
            <a:r>
              <a:rPr lang="en-US" b="1" u="sng" dirty="0" smtClean="0"/>
              <a:t>Consumer benefits from bank </a:t>
            </a:r>
            <a:r>
              <a:rPr lang="en-US" b="1" i="1" u="sng" dirty="0" smtClean="0"/>
              <a:t>scale</a:t>
            </a:r>
            <a:r>
              <a:rPr lang="en-US" dirty="0" smtClean="0"/>
              <a:t>:  Corporate acquirer has lower transaction costs because all financing is from one firm</a:t>
            </a:r>
          </a:p>
          <a:p>
            <a:pPr lvl="1">
              <a:spcAft>
                <a:spcPts val="800"/>
              </a:spcAft>
            </a:pPr>
            <a:r>
              <a:rPr lang="en-US" dirty="0" smtClean="0"/>
              <a:t>Bank can only provide all of the financing b/c it has the balance sheet capacity, </a:t>
            </a:r>
            <a:r>
              <a:rPr lang="en-US" i="1" dirty="0" smtClean="0"/>
              <a:t>and</a:t>
            </a:r>
            <a:r>
              <a:rPr lang="en-US" dirty="0" smtClean="0"/>
              <a:t> it operates at sufficient scale so that one transaction doesn’t breach concentration limits</a:t>
            </a:r>
          </a:p>
          <a:p>
            <a:r>
              <a:rPr lang="en-US" b="1" u="sng" dirty="0" smtClean="0"/>
              <a:t>Consumer benefits from bank </a:t>
            </a:r>
            <a:r>
              <a:rPr lang="en-US" b="1" i="1" u="sng" dirty="0" smtClean="0"/>
              <a:t>scope</a:t>
            </a:r>
            <a:r>
              <a:rPr lang="en-US" dirty="0" smtClean="0"/>
              <a:t>:  Dealing with a single firm for both financing and advising reduces corporate acquirer’s transactions costs</a:t>
            </a:r>
          </a:p>
          <a:p>
            <a:endParaRPr lang="en-US" dirty="0"/>
          </a:p>
        </p:txBody>
      </p:sp>
    </p:spTree>
    <p:extLst>
      <p:ext uri="{BB962C8B-B14F-4D97-AF65-F5344CB8AC3E}">
        <p14:creationId xmlns:p14="http://schemas.microsoft.com/office/powerpoint/2010/main" val="381689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125"/>
            <a:ext cx="10515600" cy="1325563"/>
          </a:xfrm>
        </p:spPr>
        <p:txBody>
          <a:bodyPr/>
          <a:lstStyle/>
          <a:p>
            <a:r>
              <a:rPr lang="en-US" dirty="0" smtClean="0"/>
              <a:t>Conclusions</a:t>
            </a:r>
            <a:endParaRPr lang="en-US" dirty="0"/>
          </a:p>
        </p:txBody>
      </p:sp>
      <p:sp>
        <p:nvSpPr>
          <p:cNvPr id="3" name="Content Placeholder 2"/>
          <p:cNvSpPr>
            <a:spLocks noGrp="1"/>
          </p:cNvSpPr>
          <p:nvPr>
            <p:ph idx="1"/>
          </p:nvPr>
        </p:nvSpPr>
        <p:spPr>
          <a:xfrm>
            <a:off x="838200" y="1545771"/>
            <a:ext cx="10515600" cy="4985658"/>
          </a:xfrm>
        </p:spPr>
        <p:txBody>
          <a:bodyPr>
            <a:normAutofit fontScale="92500" lnSpcReduction="10000"/>
          </a:bodyPr>
          <a:lstStyle/>
          <a:p>
            <a:r>
              <a:rPr lang="en-US" dirty="0" smtClean="0"/>
              <a:t>There are legitimate economic reasons for the presence of large banking organizations</a:t>
            </a:r>
          </a:p>
          <a:p>
            <a:r>
              <a:rPr lang="en-US" dirty="0" smtClean="0"/>
              <a:t>Financial institutions that are as large and interconnected as the largest US banks can pose significant risks to the stability of the financial system</a:t>
            </a:r>
          </a:p>
          <a:p>
            <a:r>
              <a:rPr lang="en-US" dirty="0" smtClean="0"/>
              <a:t>Breaking up these banks, or otherwise limiting their activities with regulatory interventions likely has costs … to people like Femi (and many </a:t>
            </a:r>
            <a:r>
              <a:rPr lang="en-US" dirty="0" err="1" smtClean="0"/>
              <a:t>many</a:t>
            </a:r>
            <a:r>
              <a:rPr lang="en-US" dirty="0" smtClean="0"/>
              <a:t> others)</a:t>
            </a:r>
          </a:p>
          <a:p>
            <a:pPr lvl="1"/>
            <a:r>
              <a:rPr lang="en-US" dirty="0" smtClean="0"/>
              <a:t>This is the cost of crisis vs. efficiency in normal periods tradeoff</a:t>
            </a:r>
          </a:p>
          <a:p>
            <a:r>
              <a:rPr lang="en-US" dirty="0" smtClean="0"/>
              <a:t>What we don’t know is whether an alternative industry structure with smaller-sized banking organizations could provide a set of financial services that would result in similar total welfare</a:t>
            </a:r>
          </a:p>
          <a:p>
            <a:r>
              <a:rPr lang="en-US" dirty="0" smtClean="0"/>
              <a:t>It’s well-worth it to the profession for many of us to spend the next decade or two working on this</a:t>
            </a:r>
          </a:p>
        </p:txBody>
      </p:sp>
    </p:spTree>
    <p:extLst>
      <p:ext uri="{BB962C8B-B14F-4D97-AF65-F5344CB8AC3E}">
        <p14:creationId xmlns:p14="http://schemas.microsoft.com/office/powerpoint/2010/main" val="113669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Historical functions of banks </a:t>
            </a:r>
            <a:r>
              <a:rPr lang="en-US" dirty="0" smtClean="0"/>
              <a:t>(2): Fractional Reserve Banking</a:t>
            </a:r>
            <a:endParaRPr lang="en-US" dirty="0"/>
          </a:p>
        </p:txBody>
      </p:sp>
      <p:sp>
        <p:nvSpPr>
          <p:cNvPr id="3" name="Content Placeholder 2"/>
          <p:cNvSpPr>
            <a:spLocks noGrp="1"/>
          </p:cNvSpPr>
          <p:nvPr>
            <p:ph idx="1"/>
          </p:nvPr>
        </p:nvSpPr>
        <p:spPr/>
        <p:txBody>
          <a:bodyPr/>
          <a:lstStyle/>
          <a:p>
            <a:r>
              <a:rPr lang="en-US" dirty="0"/>
              <a:t>Fractional reserve banking – store money and perform payment and other services for a </a:t>
            </a:r>
            <a:r>
              <a:rPr lang="en-US" u="sng" dirty="0"/>
              <a:t>fee</a:t>
            </a:r>
          </a:p>
          <a:p>
            <a:pPr lvl="1"/>
            <a:r>
              <a:rPr lang="en-US" dirty="0"/>
              <a:t>The bank also will </a:t>
            </a:r>
            <a:r>
              <a:rPr lang="en-US" i="1" dirty="0"/>
              <a:t>invest excess reserves</a:t>
            </a:r>
          </a:p>
          <a:p>
            <a:pPr lvl="1"/>
            <a:r>
              <a:rPr lang="en-US" dirty="0"/>
              <a:t>Cash that isn’t earning a return is a no-no for a bank</a:t>
            </a:r>
          </a:p>
          <a:p>
            <a:endParaRPr lang="en-US" dirty="0"/>
          </a:p>
        </p:txBody>
      </p:sp>
    </p:spTree>
    <p:extLst>
      <p:ext uri="{BB962C8B-B14F-4D97-AF65-F5344CB8AC3E}">
        <p14:creationId xmlns:p14="http://schemas.microsoft.com/office/powerpoint/2010/main" val="33362193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Risks of Fractional Reserve Banking</a:t>
            </a:r>
            <a:endParaRPr lang="en-US" dirty="0"/>
          </a:p>
        </p:txBody>
      </p:sp>
      <p:sp>
        <p:nvSpPr>
          <p:cNvPr id="3" name="Content Placeholder 2"/>
          <p:cNvSpPr>
            <a:spLocks noGrp="1"/>
          </p:cNvSpPr>
          <p:nvPr>
            <p:ph idx="1"/>
          </p:nvPr>
        </p:nvSpPr>
        <p:spPr>
          <a:xfrm>
            <a:off x="838200" y="1698625"/>
            <a:ext cx="10515600" cy="4675542"/>
          </a:xfrm>
        </p:spPr>
        <p:txBody>
          <a:bodyPr>
            <a:normAutofit fontScale="85000" lnSpcReduction="10000"/>
          </a:bodyPr>
          <a:lstStyle/>
          <a:p>
            <a:r>
              <a:rPr lang="en-US" dirty="0" smtClean="0"/>
              <a:t>Insolvency</a:t>
            </a:r>
            <a:endParaRPr lang="en-US" dirty="0"/>
          </a:p>
          <a:p>
            <a:pPr lvl="1"/>
            <a:r>
              <a:rPr lang="en-US" dirty="0"/>
              <a:t>L</a:t>
            </a:r>
            <a:r>
              <a:rPr lang="en-US" dirty="0" smtClean="0"/>
              <a:t>osses on </a:t>
            </a:r>
            <a:r>
              <a:rPr lang="en-US" dirty="0"/>
              <a:t>i</a:t>
            </a:r>
            <a:r>
              <a:rPr lang="en-US" dirty="0" smtClean="0"/>
              <a:t>nvestment of excess reserves reduce the size of the banks assets to the point where the bank does not have the ability to pay off what it owes (i.e., it’s liabilities)</a:t>
            </a:r>
          </a:p>
          <a:p>
            <a:r>
              <a:rPr lang="en-US" dirty="0" smtClean="0"/>
              <a:t>Bank run due to</a:t>
            </a:r>
          </a:p>
          <a:p>
            <a:pPr marL="914400" lvl="1" indent="-457200">
              <a:buFont typeface="+mj-lt"/>
              <a:buAutoNum type="arabicPeriod"/>
            </a:pPr>
            <a:r>
              <a:rPr lang="en-US" u="sng" dirty="0" smtClean="0"/>
              <a:t>Assets</a:t>
            </a:r>
            <a:r>
              <a:rPr lang="en-US" dirty="0" smtClean="0"/>
              <a:t> owned by the bank are not liquid </a:t>
            </a:r>
          </a:p>
          <a:p>
            <a:pPr lvl="2"/>
            <a:r>
              <a:rPr lang="en-US" dirty="0" smtClean="0"/>
              <a:t>Illiquid assets can’t be turned into cash quickly, or can only be turned into cash quickly by selling at a deep discount</a:t>
            </a:r>
          </a:p>
          <a:p>
            <a:pPr lvl="2"/>
            <a:r>
              <a:rPr lang="en-US" dirty="0" smtClean="0"/>
              <a:t>Having the bank depositors and other creditors demand payment on liabilities</a:t>
            </a:r>
          </a:p>
          <a:p>
            <a:pPr marL="914400" lvl="1" indent="-457200">
              <a:buFont typeface="+mj-lt"/>
              <a:buAutoNum type="arabicPeriod"/>
            </a:pPr>
            <a:r>
              <a:rPr lang="en-US" dirty="0" smtClean="0"/>
              <a:t>Bank has liquid </a:t>
            </a:r>
            <a:r>
              <a:rPr lang="en-US" u="sng" dirty="0" smtClean="0"/>
              <a:t>liabilities</a:t>
            </a:r>
            <a:r>
              <a:rPr lang="en-US" dirty="0" smtClean="0"/>
              <a:t> </a:t>
            </a:r>
            <a:r>
              <a:rPr lang="en-US" i="1" dirty="0" smtClean="0"/>
              <a:t>and</a:t>
            </a:r>
            <a:r>
              <a:rPr lang="en-US" dirty="0" smtClean="0"/>
              <a:t> depositors/creditors demand payment of those liabilities en masse</a:t>
            </a:r>
          </a:p>
          <a:p>
            <a:pPr lvl="2"/>
            <a:r>
              <a:rPr lang="en-US" dirty="0" smtClean="0"/>
              <a:t>Liquid liabilities are obligations that creditors can demand the bank repay in a very short period of time</a:t>
            </a:r>
          </a:p>
          <a:p>
            <a:pPr lvl="1"/>
            <a:r>
              <a:rPr lang="en-US" dirty="0" smtClean="0"/>
              <a:t>Different from insolvency – classic example of deadweight loss where societal interest is in preventing solvent institutions from failing</a:t>
            </a:r>
          </a:p>
          <a:p>
            <a:r>
              <a:rPr lang="en-US" dirty="0" smtClean="0"/>
              <a:t>A “financial crisis” can result when a large number of banks experience runs</a:t>
            </a:r>
            <a:endParaRPr lang="en-US" dirty="0"/>
          </a:p>
        </p:txBody>
      </p:sp>
    </p:spTree>
    <p:extLst>
      <p:ext uri="{BB962C8B-B14F-4D97-AF65-F5344CB8AC3E}">
        <p14:creationId xmlns:p14="http://schemas.microsoft.com/office/powerpoint/2010/main" val="28427314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8470" y="0"/>
            <a:ext cx="8875059" cy="6858000"/>
          </a:xfrm>
          <a:prstGeom prst="rect">
            <a:avLst/>
          </a:prstGeom>
        </p:spPr>
      </p:pic>
    </p:spTree>
    <p:extLst>
      <p:ext uri="{BB962C8B-B14F-4D97-AF65-F5344CB8AC3E}">
        <p14:creationId xmlns:p14="http://schemas.microsoft.com/office/powerpoint/2010/main" val="39863320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Financial Crisis of 2008-2009</a:t>
            </a:r>
            <a:endParaRPr lang="en-US" dirty="0"/>
          </a:p>
        </p:txBody>
      </p:sp>
      <p:sp>
        <p:nvSpPr>
          <p:cNvPr id="3" name="Content Placeholder 2"/>
          <p:cNvSpPr>
            <a:spLocks noGrp="1"/>
          </p:cNvSpPr>
          <p:nvPr>
            <p:ph idx="1"/>
          </p:nvPr>
        </p:nvSpPr>
        <p:spPr>
          <a:xfrm>
            <a:off x="838200" y="1825624"/>
            <a:ext cx="10515600" cy="4702175"/>
          </a:xfrm>
        </p:spPr>
        <p:txBody>
          <a:bodyPr>
            <a:normAutofit fontScale="92500" lnSpcReduction="20000"/>
          </a:bodyPr>
          <a:lstStyle/>
          <a:p>
            <a:r>
              <a:rPr lang="en-US" dirty="0" smtClean="0"/>
              <a:t>Numerous Large Insolvencies </a:t>
            </a:r>
          </a:p>
          <a:p>
            <a:pPr lvl="1"/>
            <a:r>
              <a:rPr lang="en-US" dirty="0" smtClean="0"/>
              <a:t>Value of the bank’s assets (loans to its customers, bond holdings etc…) was less than the value of the bank’s liabilities (deposits, borrowings)</a:t>
            </a:r>
          </a:p>
          <a:p>
            <a:r>
              <a:rPr lang="en-US" dirty="0" smtClean="0"/>
              <a:t>Numerous pseudo-runs</a:t>
            </a:r>
          </a:p>
          <a:p>
            <a:pPr lvl="1"/>
            <a:r>
              <a:rPr lang="en-US" dirty="0" smtClean="0"/>
              <a:t>Commercial and investment banks had to produce cash to anxious depositors and other creditors, but their cash was tied up in “illiquid” loans that they could not sell quickly (or could only sell quickly for a large loss)</a:t>
            </a:r>
          </a:p>
          <a:p>
            <a:r>
              <a:rPr lang="en-US" dirty="0" smtClean="0"/>
              <a:t>Banks/thrifts that went away</a:t>
            </a:r>
          </a:p>
          <a:p>
            <a:pPr lvl="1"/>
            <a:r>
              <a:rPr lang="en-US" dirty="0" smtClean="0"/>
              <a:t>Lehman Brothers, Countrywide, Bear Sterns, Wachovia, Merrill Lynch, IndyMac, Washington Mutual, National City</a:t>
            </a:r>
            <a:endParaRPr lang="en-US" dirty="0" smtClean="0"/>
          </a:p>
          <a:p>
            <a:r>
              <a:rPr lang="en-US" dirty="0" err="1" smtClean="0"/>
              <a:t>Unemployement</a:t>
            </a:r>
            <a:r>
              <a:rPr lang="en-US" dirty="0" smtClean="0"/>
              <a:t> above 10% </a:t>
            </a:r>
            <a:endParaRPr lang="en-US" dirty="0" smtClean="0"/>
          </a:p>
          <a:p>
            <a:r>
              <a:rPr lang="en-US" dirty="0" smtClean="0"/>
              <a:t>Estimated </a:t>
            </a:r>
            <a:r>
              <a:rPr lang="en-US" dirty="0"/>
              <a:t>costs of the crisis to the US run from $20K - $120K … per </a:t>
            </a:r>
            <a:r>
              <a:rPr lang="en-US" u="sng" dirty="0"/>
              <a:t>citizen</a:t>
            </a:r>
          </a:p>
          <a:p>
            <a:pPr lvl="1"/>
            <a:r>
              <a:rPr lang="en-US" dirty="0"/>
              <a:t>Figures do not necessarily include the increase in suicides, domestic violence, and sexual assaults that have been linked to the crisis</a:t>
            </a:r>
          </a:p>
          <a:p>
            <a:endParaRPr lang="en-US" dirty="0"/>
          </a:p>
          <a:p>
            <a:endParaRPr lang="en-US" dirty="0"/>
          </a:p>
        </p:txBody>
      </p:sp>
    </p:spTree>
    <p:extLst>
      <p:ext uri="{BB962C8B-B14F-4D97-AF65-F5344CB8AC3E}">
        <p14:creationId xmlns:p14="http://schemas.microsoft.com/office/powerpoint/2010/main" val="31797434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15875"/>
            <a:ext cx="11938000" cy="1551712"/>
          </a:xfrm>
        </p:spPr>
        <p:txBody>
          <a:bodyPr>
            <a:normAutofit fontScale="90000"/>
          </a:bodyPr>
          <a:lstStyle/>
          <a:p>
            <a:r>
              <a:rPr lang="en-US" b="1" dirty="0" smtClean="0"/>
              <a:t/>
            </a:r>
            <a:br>
              <a:rPr lang="en-US" b="1" dirty="0" smtClean="0"/>
            </a:br>
            <a:r>
              <a:rPr lang="en-US" b="1" dirty="0" smtClean="0"/>
              <a:t>Congressional testimony by CEOs of the largest US banks after the financial crisis</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058" y="1665967"/>
            <a:ext cx="7735712" cy="4351338"/>
          </a:xfrm>
        </p:spPr>
      </p:pic>
    </p:spTree>
    <p:extLst>
      <p:ext uri="{BB962C8B-B14F-4D97-AF65-F5344CB8AC3E}">
        <p14:creationId xmlns:p14="http://schemas.microsoft.com/office/powerpoint/2010/main" val="8218911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t>Why do we need big banks?</a:t>
            </a:r>
            <a:endParaRPr lang="en-US" sz="4800" b="1" dirty="0"/>
          </a:p>
        </p:txBody>
      </p:sp>
      <p:sp>
        <p:nvSpPr>
          <p:cNvPr id="3" name="Content Placeholder 2"/>
          <p:cNvSpPr>
            <a:spLocks noGrp="1"/>
          </p:cNvSpPr>
          <p:nvPr>
            <p:ph idx="1"/>
          </p:nvPr>
        </p:nvSpPr>
        <p:spPr>
          <a:xfrm>
            <a:off x="664029" y="1825625"/>
            <a:ext cx="10907485" cy="4351338"/>
          </a:xfrm>
        </p:spPr>
        <p:txBody>
          <a:bodyPr/>
          <a:lstStyle/>
          <a:p>
            <a:r>
              <a:rPr lang="en-US" sz="3600" dirty="0" smtClean="0"/>
              <a:t>What do we mean by “big banks”?</a:t>
            </a:r>
          </a:p>
          <a:p>
            <a:r>
              <a:rPr lang="en-US" sz="3600" dirty="0" smtClean="0"/>
              <a:t>How do the finance and economics literatures think about what financial intermediaries do</a:t>
            </a:r>
          </a:p>
          <a:p>
            <a:r>
              <a:rPr lang="en-US" sz="3600" dirty="0" smtClean="0"/>
              <a:t>A customer-centric view of banking</a:t>
            </a:r>
          </a:p>
          <a:p>
            <a:r>
              <a:rPr lang="en-US" sz="3600" dirty="0" smtClean="0"/>
              <a:t>Economic factors that promote larger banks</a:t>
            </a:r>
          </a:p>
          <a:p>
            <a:r>
              <a:rPr lang="en-US" sz="3600" dirty="0" smtClean="0"/>
              <a:t>Some well-hedged conclusions</a:t>
            </a:r>
          </a:p>
          <a:p>
            <a:endParaRPr lang="en-US" dirty="0"/>
          </a:p>
        </p:txBody>
      </p:sp>
    </p:spTree>
    <p:extLst>
      <p:ext uri="{BB962C8B-B14F-4D97-AF65-F5344CB8AC3E}">
        <p14:creationId xmlns:p14="http://schemas.microsoft.com/office/powerpoint/2010/main" val="2569377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565618049"/>
              </p:ext>
            </p:extLst>
          </p:nvPr>
        </p:nvGraphicFramePr>
        <p:xfrm>
          <a:off x="0" y="0"/>
          <a:ext cx="12192000" cy="685799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7195457" y="6534091"/>
            <a:ext cx="4726380" cy="276999"/>
          </a:xfrm>
          <a:prstGeom prst="rect">
            <a:avLst/>
          </a:prstGeom>
          <a:noFill/>
        </p:spPr>
        <p:txBody>
          <a:bodyPr wrap="square" rtlCol="0">
            <a:spAutoFit/>
          </a:bodyPr>
          <a:lstStyle/>
          <a:p>
            <a:r>
              <a:rPr lang="en-US" sz="1200" dirty="0" smtClean="0"/>
              <a:t>Note:  Total assets for all Other US Banking Organizations= $8,747 Billion</a:t>
            </a:r>
            <a:endParaRPr lang="en-US" sz="1200" dirty="0"/>
          </a:p>
        </p:txBody>
      </p:sp>
    </p:spTree>
    <p:extLst>
      <p:ext uri="{BB962C8B-B14F-4D97-AF65-F5344CB8AC3E}">
        <p14:creationId xmlns:p14="http://schemas.microsoft.com/office/powerpoint/2010/main" val="19610972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4238</TotalTime>
  <Words>2320</Words>
  <Application>Microsoft Office PowerPoint</Application>
  <PresentationFormat>Widescreen</PresentationFormat>
  <Paragraphs>313</Paragraphs>
  <Slides>29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Bradley Hand ITC</vt:lpstr>
      <vt:lpstr>Calibri</vt:lpstr>
      <vt:lpstr>Calibri Light</vt:lpstr>
      <vt:lpstr>Curlz MT</vt:lpstr>
      <vt:lpstr>Wingdings</vt:lpstr>
      <vt:lpstr>Office Theme</vt:lpstr>
      <vt:lpstr>Why Do We Need Big Banks?</vt:lpstr>
      <vt:lpstr>Historical functions of banks (1): Financial Intermediation</vt:lpstr>
      <vt:lpstr>Historical functions of banks (2): Fractional Reserve Banking</vt:lpstr>
      <vt:lpstr>Risks of Fractional Reserve Banking</vt:lpstr>
      <vt:lpstr>PowerPoint Presentation</vt:lpstr>
      <vt:lpstr>The Financial Crisis of 2008-2009</vt:lpstr>
      <vt:lpstr> Congressional testimony by CEOs of the largest US banks after the financial crisis</vt:lpstr>
      <vt:lpstr>Why do we need big banks?</vt:lpstr>
      <vt:lpstr>PowerPoint Presentation</vt:lpstr>
      <vt:lpstr>PowerPoint Presentation</vt:lpstr>
      <vt:lpstr>PowerPoint Presentation</vt:lpstr>
      <vt:lpstr>Treatment of Financial Intermediaries in Finance and Economics</vt:lpstr>
      <vt:lpstr>Bank Contributions to Total Welfare</vt:lpstr>
      <vt:lpstr>A customer-centric view of banking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Femi’s hits the traditional debt markets</vt:lpstr>
      <vt:lpstr>Femi’s monetizes its franchisees’ mortgage loans</vt:lpstr>
      <vt:lpstr>Now Femi’s wants to hedge its exposure to rising food prices using derivative contracts</vt:lpstr>
      <vt:lpstr>Do we need very large banks for Femi’s to get the financial services it needs?</vt:lpstr>
      <vt:lpstr>Some economic reasons for big banks</vt:lpstr>
      <vt:lpstr>Example of benefit of large bank for Femi’s</vt:lpstr>
      <vt:lpstr>Example:  M&amp;A Advisory, Underwriting and Financing</vt:lpstr>
      <vt:lpstr>Conclusions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Cohen</dc:creator>
  <cp:lastModifiedBy>Andrew Cohen</cp:lastModifiedBy>
  <cp:revision>83</cp:revision>
  <dcterms:created xsi:type="dcterms:W3CDTF">2016-04-17T21:54:51Z</dcterms:created>
  <dcterms:modified xsi:type="dcterms:W3CDTF">2017-02-23T17:38:29Z</dcterms:modified>
</cp:coreProperties>
</file>