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9" r:id="rId2"/>
    <p:sldId id="292" r:id="rId3"/>
    <p:sldId id="272" r:id="rId4"/>
    <p:sldId id="258" r:id="rId5"/>
    <p:sldId id="270" r:id="rId6"/>
    <p:sldId id="274" r:id="rId7"/>
    <p:sldId id="263" r:id="rId8"/>
    <p:sldId id="266" r:id="rId9"/>
    <p:sldId id="267" r:id="rId10"/>
    <p:sldId id="256" r:id="rId11"/>
    <p:sldId id="268" r:id="rId12"/>
    <p:sldId id="257" r:id="rId13"/>
    <p:sldId id="293" r:id="rId14"/>
    <p:sldId id="294" r:id="rId15"/>
    <p:sldId id="296" r:id="rId16"/>
    <p:sldId id="298" r:id="rId17"/>
    <p:sldId id="290" r:id="rId18"/>
    <p:sldId id="289" r:id="rId19"/>
    <p:sldId id="291" r:id="rId20"/>
    <p:sldId id="295" r:id="rId21"/>
    <p:sldId id="299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51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6FFF6-52F9-4C9C-9285-8C71B566074E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93BF0-7611-4335-9F6B-40C69A781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28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2BC71-19D9-4BBF-9362-8D05F35B60D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6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4CB67-B10F-4E8C-A6B9-894D942F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4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CB67-B10F-4E8C-A6B9-894D942F45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94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CB67-B10F-4E8C-A6B9-894D942F45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CB67-B10F-4E8C-A6B9-894D942F45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CB67-B10F-4E8C-A6B9-894D942F45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0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CB67-B10F-4E8C-A6B9-894D942F45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38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CB67-B10F-4E8C-A6B9-894D942F45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CB67-B10F-4E8C-A6B9-894D942F45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CB67-B10F-4E8C-A6B9-894D942F45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CB67-B10F-4E8C-A6B9-894D942F45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23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CB67-B10F-4E8C-A6B9-894D942F45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CB67-B10F-4E8C-A6B9-894D942F45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2E4-A43B-4D58-8D4C-3ED63806A3A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BE2-D91B-4507-84C7-76547C46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2E4-A43B-4D58-8D4C-3ED63806A3A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BE2-D91B-4507-84C7-76547C46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2E4-A43B-4D58-8D4C-3ED63806A3A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BE2-D91B-4507-84C7-76547C46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2E4-A43B-4D58-8D4C-3ED63806A3A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BE2-D91B-4507-84C7-76547C46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1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2E4-A43B-4D58-8D4C-3ED63806A3A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BE2-D91B-4507-84C7-76547C46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2E4-A43B-4D58-8D4C-3ED63806A3A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BE2-D91B-4507-84C7-76547C46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2E4-A43B-4D58-8D4C-3ED63806A3A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BE2-D91B-4507-84C7-76547C46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2E4-A43B-4D58-8D4C-3ED63806A3A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BE2-D91B-4507-84C7-76547C46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4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2E4-A43B-4D58-8D4C-3ED63806A3A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BE2-D91B-4507-84C7-76547C46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2E4-A43B-4D58-8D4C-3ED63806A3A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BE2-D91B-4507-84C7-76547C46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0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2E4-A43B-4D58-8D4C-3ED63806A3A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DBE2-D91B-4507-84C7-76547C46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4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62E4-A43B-4D58-8D4C-3ED63806A3A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DBE2-D91B-4507-84C7-76547C46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140" y="2347784"/>
            <a:ext cx="9144000" cy="1153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Basic 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4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26644" y="434053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Cambria" pitchFamily="18" charset="0"/>
              </a:rPr>
              <a:t>What's the difference?</a:t>
            </a:r>
            <a:endParaRPr lang="en-US" sz="40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5255" y="2693030"/>
            <a:ext cx="3597275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>
                <a:latin typeface="Courier New" panose="02070309020205020404" pitchFamily="49" charset="0"/>
                <a:cs typeface="Courier New" pitchFamily="49" charset="0"/>
              </a:rPr>
              <a:t>if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.95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grade &lt;-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.90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 &lt;-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A-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else if (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.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70)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Pass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grade &lt;-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2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Fail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98619" y="2693030"/>
            <a:ext cx="34766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>
                <a:latin typeface="Courier New" panose="02070309020205020404" pitchFamily="49" charset="0"/>
                <a:cs typeface="Courier New" pitchFamily="49" charset="0"/>
              </a:rPr>
              <a:t>if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.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95){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 &lt;-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.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90){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 &lt;-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A-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.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70){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 &lt;-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Pass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5319" y="1532426"/>
            <a:ext cx="3984625" cy="41549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ctr"/>
            <a:r>
              <a:rPr lang="en-US" sz="2100" dirty="0" smtClean="0">
                <a:solidFill>
                  <a:srgbClr val="120DF3"/>
                </a:solidFill>
                <a:latin typeface="Calibri" pitchFamily="34" charset="0"/>
              </a:rPr>
              <a:t>mutually exclusive</a:t>
            </a:r>
            <a:endParaRPr lang="en-US" sz="2100" dirty="0">
              <a:solidFill>
                <a:srgbClr val="120DF3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35094" y="1518315"/>
            <a:ext cx="3984625" cy="41549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ctr"/>
            <a:r>
              <a:rPr lang="en-US" sz="2100" b="1" i="1" u="sng" dirty="0" smtClean="0">
                <a:solidFill>
                  <a:srgbClr val="120DF3"/>
                </a:solidFill>
                <a:latin typeface="Calibri" pitchFamily="34" charset="0"/>
              </a:rPr>
              <a:t>non</a:t>
            </a:r>
            <a:r>
              <a:rPr lang="en-US" sz="2100" dirty="0" smtClean="0">
                <a:solidFill>
                  <a:srgbClr val="120DF3"/>
                </a:solidFill>
                <a:latin typeface="Calibri" pitchFamily="34" charset="0"/>
              </a:rPr>
              <a:t>exclusive</a:t>
            </a:r>
            <a:endParaRPr lang="en-US" sz="2100" dirty="0">
              <a:solidFill>
                <a:srgbClr val="120DF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2668" y="2185005"/>
            <a:ext cx="210047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erc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.80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43069" y="2163724"/>
            <a:ext cx="210047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erc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.80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6236043" y="2209294"/>
            <a:ext cx="0" cy="373993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0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26644" y="434053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Cambria" pitchFamily="18" charset="0"/>
              </a:rPr>
              <a:t>What's the difference?</a:t>
            </a:r>
            <a:endParaRPr lang="en-US" sz="40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71149" y="1142078"/>
            <a:ext cx="2159589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4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&lt;- 5</a:t>
            </a:r>
          </a:p>
          <a:p>
            <a:r>
              <a:rPr lang="en-US" sz="4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4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US" sz="4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4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26643" y="3140183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000000"/>
                </a:solidFill>
                <a:latin typeface="Cambria" pitchFamily="18" charset="0"/>
              </a:rPr>
              <a:t>o</a:t>
            </a:r>
            <a:r>
              <a:rPr lang="en-US" sz="4000" dirty="0" smtClean="0">
                <a:solidFill>
                  <a:srgbClr val="000000"/>
                </a:solidFill>
                <a:latin typeface="Cambria" pitchFamily="18" charset="0"/>
              </a:rPr>
              <a:t>ther logic operators</a:t>
            </a:r>
            <a:endParaRPr lang="en-US" sz="40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10558" y="4210672"/>
            <a:ext cx="4250382" cy="20621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5</a:t>
            </a:r>
          </a:p>
          <a:p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5</a:t>
            </a:r>
          </a:p>
          <a:p>
            <a:r>
              <a:rPr lang="en-US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5</a:t>
            </a:r>
          </a:p>
          <a:p>
            <a:r>
              <a:rPr lang="en-US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%in% c(1,2,3)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45011" y="4151559"/>
            <a:ext cx="5035563" cy="20621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</a:t>
            </a:r>
          </a:p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!(</a:t>
            </a:r>
            <a:r>
              <a:rPr lang="en-US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5)</a:t>
            </a:r>
            <a:endParaRPr lang="en-US" sz="32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 &amp; </a:t>
            </a:r>
            <a:r>
              <a:rPr lang="en-US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&lt;6</a:t>
            </a:r>
          </a:p>
          <a:p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5 | </a:t>
            </a:r>
            <a:r>
              <a:rPr lang="en-US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</a:t>
            </a:r>
          </a:p>
        </p:txBody>
      </p: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5960075" y="4151559"/>
            <a:ext cx="0" cy="2101016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66790" y="2647879"/>
            <a:ext cx="27267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What value(s) of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makes each of these true?</a:t>
            </a:r>
            <a:endParaRPr lang="en-US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93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56" y="1432590"/>
            <a:ext cx="4218531" cy="370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4669" y="678788"/>
            <a:ext cx="447520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comp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'rock'</a:t>
            </a:r>
            <a:endParaRPr lang="en-US" sz="15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user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'rock'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(comp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'rock'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if (user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'paper'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 </a:t>
            </a:r>
            <a:r>
              <a:rPr lang="en-US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win 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*_*!'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500" b="1" dirty="0" smtClean="0">
                <a:solidFill>
                  <a:srgbClr val="FE9C1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(user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'scissors‘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'You </a:t>
            </a:r>
            <a:r>
              <a:rPr lang="en-US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win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.'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'Tie.'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5902" y="317463"/>
            <a:ext cx="335632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500" dirty="0">
                <a:latin typeface="+mn-lt"/>
              </a:rPr>
              <a:t>(1) What </a:t>
            </a:r>
            <a:r>
              <a:rPr lang="en-US" sz="1500" dirty="0" smtClean="0">
                <a:latin typeface="+mn-lt"/>
              </a:rPr>
              <a:t>does this code print</a:t>
            </a:r>
            <a:r>
              <a:rPr lang="en-US" sz="1500" dirty="0">
                <a:latin typeface="+mn-lt"/>
              </a:rPr>
              <a:t>?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5902" y="3579270"/>
            <a:ext cx="379292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500" dirty="0" smtClean="0">
                <a:latin typeface="Calibri" pitchFamily="34" charset="0"/>
              </a:rPr>
              <a:t>(4) </a:t>
            </a:r>
            <a:r>
              <a:rPr lang="en-US" sz="1500" b="1" i="1" dirty="0">
                <a:latin typeface="Calibri" pitchFamily="34" charset="0"/>
              </a:rPr>
              <a:t>Change</a:t>
            </a:r>
            <a:r>
              <a:rPr lang="en-US" sz="1500" dirty="0">
                <a:latin typeface="Calibri" pitchFamily="34" charset="0"/>
              </a:rPr>
              <a:t> these inputs to produce a completely </a:t>
            </a:r>
            <a:r>
              <a:rPr lang="en-US" sz="1500" dirty="0" smtClean="0">
                <a:latin typeface="Calibri" pitchFamily="34" charset="0"/>
              </a:rPr>
              <a:t>correct</a:t>
            </a:r>
            <a:r>
              <a:rPr lang="en-US" sz="1500" i="1" dirty="0">
                <a:latin typeface="Calibri" pitchFamily="34" charset="0"/>
              </a:rPr>
              <a:t> </a:t>
            </a:r>
            <a:r>
              <a:rPr lang="en-US" sz="1500" i="1" dirty="0" smtClean="0">
                <a:latin typeface="Calibri" pitchFamily="34" charset="0"/>
              </a:rPr>
              <a:t>Rock Paper Scissors </a:t>
            </a:r>
            <a:r>
              <a:rPr lang="en-US" sz="1500" dirty="0" smtClean="0">
                <a:latin typeface="Calibri" pitchFamily="34" charset="0"/>
              </a:rPr>
              <a:t>output </a:t>
            </a:r>
            <a:r>
              <a:rPr lang="en-US" sz="1500" dirty="0">
                <a:latin typeface="Calibri" pitchFamily="34" charset="0"/>
              </a:rPr>
              <a:t>here.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11358" y="638705"/>
            <a:ext cx="2895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comp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'rock</a:t>
            </a:r>
            <a:r>
              <a:rPr lang="en-US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user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'rock'</a:t>
            </a:r>
          </a:p>
          <a:p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(comp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'rock‘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print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 </a:t>
            </a:r>
            <a:r>
              <a:rPr lang="en-US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win 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*_*!')</a:t>
            </a: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(user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'paper'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print(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'You </a:t>
            </a:r>
            <a:r>
              <a:rPr lang="en-US" sz="1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win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.')</a:t>
            </a: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print(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'Tie.')</a:t>
            </a:r>
            <a:endParaRPr lang="en-US" sz="11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84949" y="324595"/>
            <a:ext cx="276697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ctr"/>
            <a:r>
              <a:rPr lang="en-US" sz="1500" dirty="0">
                <a:latin typeface="Calibri" pitchFamily="34" charset="0"/>
              </a:rPr>
              <a:t>(2) W</a:t>
            </a:r>
            <a:r>
              <a:rPr lang="en-US" sz="1500" dirty="0" smtClean="0">
                <a:latin typeface="Calibri" pitchFamily="34" charset="0"/>
              </a:rPr>
              <a:t>hat </a:t>
            </a:r>
            <a:r>
              <a:rPr lang="en-US" sz="1500" dirty="0">
                <a:latin typeface="Calibri" pitchFamily="34" charset="0"/>
              </a:rPr>
              <a:t>output does this print?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61988" y="324595"/>
            <a:ext cx="316733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500" dirty="0" smtClean="0">
                <a:latin typeface="Calibri" pitchFamily="34" charset="0"/>
              </a:rPr>
              <a:t>(3) How many of the 9 Rock Paper Scissors input cases are correctly handled by the code in (2)?</a:t>
            </a:r>
            <a:endParaRPr lang="en-US" sz="15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9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1026"/>
          <p:cNvSpPr txBox="1">
            <a:spLocks noChangeArrowheads="1"/>
          </p:cNvSpPr>
          <p:nvPr/>
        </p:nvSpPr>
        <p:spPr bwMode="auto">
          <a:xfrm>
            <a:off x="2274298" y="1952625"/>
            <a:ext cx="7572375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solidFill>
                  <a:srgbClr val="FF111C"/>
                </a:solidFill>
                <a:latin typeface="Courier New" pitchFamily="49" charset="0"/>
              </a:rPr>
              <a:t># my own function!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b="1" dirty="0" err="1" smtClean="0">
                <a:latin typeface="Courier New" pitchFamily="49" charset="0"/>
              </a:rPr>
              <a:t>dbl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&lt;- function(x) {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# returns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double its input, 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x</a:t>
            </a:r>
            <a:endParaRPr lang="en-US" b="1" dirty="0">
              <a:solidFill>
                <a:srgbClr val="0096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FF890C"/>
                </a:solidFill>
                <a:latin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</a:rPr>
              <a:t>(2 * x)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1865313" y="2286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i="1" dirty="0" smtClean="0">
                <a:latin typeface="Cambria" pitchFamily="18" charset="0"/>
              </a:rPr>
              <a:t>Fun</a:t>
            </a:r>
            <a:r>
              <a:rPr lang="en-US" sz="4200" i="1" dirty="0" smtClean="0">
                <a:latin typeface="Cambria" pitchFamily="18" charset="0"/>
              </a:rPr>
              <a:t>ction</a:t>
            </a:r>
            <a:r>
              <a:rPr lang="en-US" sz="4200" dirty="0" smtClean="0">
                <a:latin typeface="Cambria" pitchFamily="18" charset="0"/>
              </a:rPr>
              <a:t>s </a:t>
            </a:r>
            <a:r>
              <a:rPr lang="en-US" sz="4200" dirty="0">
                <a:latin typeface="Cambria" pitchFamily="18" charset="0"/>
              </a:rPr>
              <a:t>in </a:t>
            </a:r>
            <a:r>
              <a:rPr lang="en-US" sz="4200" dirty="0" smtClean="0">
                <a:latin typeface="Cambria" pitchFamily="18" charset="0"/>
              </a:rPr>
              <a:t>R</a:t>
            </a:r>
            <a:endParaRPr lang="en-US" sz="4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1026"/>
          <p:cNvSpPr txBox="1">
            <a:spLocks noChangeArrowheads="1"/>
          </p:cNvSpPr>
          <p:nvPr/>
        </p:nvSpPr>
        <p:spPr bwMode="auto">
          <a:xfrm>
            <a:off x="2274298" y="1952625"/>
            <a:ext cx="7572375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solidFill>
                  <a:srgbClr val="FF111C"/>
                </a:solidFill>
                <a:latin typeface="Courier New" pitchFamily="49" charset="0"/>
              </a:rPr>
              <a:t># my own function!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b="1" dirty="0" err="1" smtClean="0">
                <a:latin typeface="Courier New" pitchFamily="49" charset="0"/>
              </a:rPr>
              <a:t>dbl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&lt;- function(x) {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# returns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double its input, 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x</a:t>
            </a:r>
            <a:endParaRPr lang="en-US" b="1" dirty="0">
              <a:solidFill>
                <a:srgbClr val="0096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FF890C"/>
                </a:solidFill>
                <a:latin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</a:rPr>
              <a:t>(2 * x)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1865313" y="2286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i="1" dirty="0" smtClean="0">
                <a:latin typeface="Cambria" pitchFamily="18" charset="0"/>
              </a:rPr>
              <a:t>Fun</a:t>
            </a:r>
            <a:r>
              <a:rPr lang="en-US" sz="4200" i="1" dirty="0" smtClean="0">
                <a:latin typeface="Cambria" pitchFamily="18" charset="0"/>
              </a:rPr>
              <a:t>ction</a:t>
            </a:r>
            <a:r>
              <a:rPr lang="en-US" sz="4200" dirty="0" smtClean="0">
                <a:latin typeface="Cambria" pitchFamily="18" charset="0"/>
              </a:rPr>
              <a:t>s </a:t>
            </a:r>
            <a:r>
              <a:rPr lang="en-US" sz="4200" dirty="0">
                <a:latin typeface="Cambria" pitchFamily="18" charset="0"/>
              </a:rPr>
              <a:t>in </a:t>
            </a:r>
            <a:r>
              <a:rPr lang="en-US" sz="4200" dirty="0" smtClean="0">
                <a:latin typeface="Cambria" pitchFamily="18" charset="0"/>
              </a:rPr>
              <a:t>R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285" y="3045678"/>
            <a:ext cx="2069013" cy="369332"/>
          </a:xfrm>
          <a:prstGeom prst="rect">
            <a:avLst/>
          </a:prstGeom>
          <a:solidFill>
            <a:srgbClr val="FFCC99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R’s keywords</a:t>
            </a:r>
            <a:endParaRPr lang="en-US" b="1" i="1" dirty="0">
              <a:latin typeface="Cambria" pitchFamily="18" charset="0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 bwMode="auto">
          <a:xfrm>
            <a:off x="2274298" y="3230344"/>
            <a:ext cx="792752" cy="184666"/>
          </a:xfrm>
          <a:prstGeom prst="straightConnector1">
            <a:avLst/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9" idx="3"/>
          </p:cNvCxnSpPr>
          <p:nvPr/>
        </p:nvCxnSpPr>
        <p:spPr bwMode="auto">
          <a:xfrm flipV="1">
            <a:off x="2274298" y="2752725"/>
            <a:ext cx="1192802" cy="477619"/>
          </a:xfrm>
          <a:prstGeom prst="straightConnector1">
            <a:avLst/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464091" y="4453048"/>
            <a:ext cx="3041984" cy="830997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documentation string for all </a:t>
            </a:r>
            <a:r>
              <a:rPr lang="en-US" b="1" i="1" dirty="0" smtClean="0">
                <a:latin typeface="Cambria" pitchFamily="18" charset="0"/>
              </a:rPr>
              <a:t>users</a:t>
            </a:r>
            <a:endParaRPr lang="en-US" b="1" i="1" dirty="0">
              <a:latin typeface="Cambria" pitchFamily="18" charset="0"/>
            </a:endParaRP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 bwMode="auto">
          <a:xfrm flipH="1" flipV="1">
            <a:off x="7610475" y="3310048"/>
            <a:ext cx="1374608" cy="11430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113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912939" y="228600"/>
            <a:ext cx="82692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latin typeface="Courier New" pitchFamily="49" charset="0"/>
              </a:rPr>
              <a:t>return  </a:t>
            </a:r>
            <a:r>
              <a:rPr lang="en-US" sz="4200" dirty="0">
                <a:latin typeface="Times" pitchFamily="-106" charset="0"/>
              </a:rPr>
              <a:t> </a:t>
            </a:r>
            <a:r>
              <a:rPr lang="en-US" sz="4200" b="1" dirty="0">
                <a:latin typeface="Cambria" pitchFamily="18" charset="0"/>
              </a:rPr>
              <a:t>!=</a:t>
            </a:r>
            <a:r>
              <a:rPr lang="en-US" sz="4200" dirty="0">
                <a:latin typeface="Times" pitchFamily="-106" charset="0"/>
              </a:rPr>
              <a:t>        </a:t>
            </a:r>
            <a:r>
              <a:rPr lang="en-US" sz="4200" b="1" dirty="0">
                <a:latin typeface="Courier New" pitchFamily="49" charset="0"/>
              </a:rPr>
              <a:t>print</a:t>
            </a:r>
            <a:endParaRPr lang="en-US" sz="4200" dirty="0">
              <a:latin typeface="Times" pitchFamily="-106" charset="0"/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1905001" y="3290888"/>
            <a:ext cx="444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C0BC6"/>
                </a:solidFill>
                <a:latin typeface="Courier New" pitchFamily="49" charset="0"/>
              </a:rPr>
              <a:t>&lt;-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828800" y="1646239"/>
            <a:ext cx="4114800" cy="1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 err="1" smtClean="0">
                <a:latin typeface="Courier New" pitchFamily="49" charset="0"/>
              </a:rPr>
              <a:t>dbl</a:t>
            </a:r>
            <a:r>
              <a:rPr lang="en-US" b="1" dirty="0" smtClean="0">
                <a:latin typeface="Courier New" pitchFamily="49" charset="0"/>
              </a:rPr>
              <a:t> &lt;- function(x){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#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9600"/>
                </a:solidFill>
                <a:latin typeface="Courier New" pitchFamily="49" charset="0"/>
              </a:rPr>
              <a:t>dbls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 x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?</a:t>
            </a:r>
            <a:endParaRPr lang="en-US" b="1" dirty="0">
              <a:solidFill>
                <a:srgbClr val="0096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FF890C"/>
                </a:solidFill>
                <a:latin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</a:rPr>
              <a:t>(2*x)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6324600" y="1646239"/>
            <a:ext cx="4114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 err="1" smtClean="0">
                <a:latin typeface="Courier New" pitchFamily="49" charset="0"/>
              </a:rPr>
              <a:t>dblPR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&lt;- function(x){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# </a:t>
            </a:r>
            <a:r>
              <a:rPr lang="en-US" b="1" dirty="0" err="1" smtClean="0">
                <a:solidFill>
                  <a:srgbClr val="009600"/>
                </a:solidFill>
                <a:latin typeface="Courier New" pitchFamily="49" charset="0"/>
              </a:rPr>
              <a:t>dbls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x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?</a:t>
            </a:r>
            <a:endParaRPr lang="en-US" b="1" dirty="0">
              <a:solidFill>
                <a:srgbClr val="0096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9103B9"/>
                </a:solidFill>
                <a:latin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</a:rPr>
              <a:t>(2*x)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6380164" y="3290888"/>
            <a:ext cx="3906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C0BC6"/>
                </a:solidFill>
                <a:latin typeface="Courier New" pitchFamily="49" charset="0"/>
              </a:rPr>
              <a:t>&lt;-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dblPR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cxnSp>
        <p:nvCxnSpPr>
          <p:cNvPr id="26634" name="Straight Connector 2"/>
          <p:cNvCxnSpPr>
            <a:cxnSpLocks noChangeShapeType="1"/>
          </p:cNvCxnSpPr>
          <p:nvPr/>
        </p:nvCxnSpPr>
        <p:spPr bwMode="auto">
          <a:xfrm>
            <a:off x="5943600" y="1371600"/>
            <a:ext cx="0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737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912939" y="228600"/>
            <a:ext cx="82692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latin typeface="Courier New" pitchFamily="49" charset="0"/>
              </a:rPr>
              <a:t>return  </a:t>
            </a:r>
            <a:r>
              <a:rPr lang="en-US" sz="4200" dirty="0">
                <a:latin typeface="Times" pitchFamily="-106" charset="0"/>
              </a:rPr>
              <a:t> </a:t>
            </a:r>
            <a:r>
              <a:rPr lang="en-US" sz="4200" b="1" dirty="0">
                <a:latin typeface="Cambria" pitchFamily="18" charset="0"/>
              </a:rPr>
              <a:t>!=</a:t>
            </a:r>
            <a:r>
              <a:rPr lang="en-US" sz="4200" dirty="0">
                <a:latin typeface="Times" pitchFamily="-106" charset="0"/>
              </a:rPr>
              <a:t>        </a:t>
            </a:r>
            <a:r>
              <a:rPr lang="en-US" sz="4200" b="1" dirty="0">
                <a:latin typeface="Courier New" pitchFamily="49" charset="0"/>
              </a:rPr>
              <a:t>print</a:t>
            </a:r>
            <a:endParaRPr lang="en-US" sz="4200" dirty="0">
              <a:latin typeface="Times" pitchFamily="-106" charset="0"/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1905001" y="3290888"/>
            <a:ext cx="444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C0BC6"/>
                </a:solidFill>
                <a:latin typeface="Courier New" pitchFamily="49" charset="0"/>
              </a:rPr>
              <a:t>&lt;-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828800" y="1646239"/>
            <a:ext cx="4114800" cy="1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 err="1" smtClean="0">
                <a:latin typeface="Courier New" pitchFamily="49" charset="0"/>
              </a:rPr>
              <a:t>dbl</a:t>
            </a:r>
            <a:r>
              <a:rPr lang="en-US" b="1" dirty="0" smtClean="0">
                <a:latin typeface="Courier New" pitchFamily="49" charset="0"/>
              </a:rPr>
              <a:t> &lt;- function(x){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#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9600"/>
                </a:solidFill>
                <a:latin typeface="Courier New" pitchFamily="49" charset="0"/>
              </a:rPr>
              <a:t>dbls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 x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?</a:t>
            </a:r>
            <a:endParaRPr lang="en-US" b="1" dirty="0">
              <a:solidFill>
                <a:srgbClr val="0096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FF890C"/>
                </a:solidFill>
                <a:latin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</a:rPr>
              <a:t>(2*x)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6324600" y="1646239"/>
            <a:ext cx="4114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 err="1" smtClean="0">
                <a:latin typeface="Courier New" pitchFamily="49" charset="0"/>
              </a:rPr>
              <a:t>dblPR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&lt;- function(x){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# </a:t>
            </a:r>
            <a:r>
              <a:rPr lang="en-US" b="1" dirty="0" err="1" smtClean="0">
                <a:solidFill>
                  <a:srgbClr val="009600"/>
                </a:solidFill>
                <a:latin typeface="Courier New" pitchFamily="49" charset="0"/>
              </a:rPr>
              <a:t>dbls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x</a:t>
            </a:r>
            <a:r>
              <a:rPr lang="en-US" b="1" dirty="0" smtClean="0">
                <a:solidFill>
                  <a:srgbClr val="009600"/>
                </a:solidFill>
                <a:latin typeface="Courier New" pitchFamily="49" charset="0"/>
              </a:rPr>
              <a:t>?</a:t>
            </a:r>
            <a:endParaRPr lang="en-US" b="1" dirty="0">
              <a:solidFill>
                <a:srgbClr val="00960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9103B9"/>
                </a:solidFill>
                <a:latin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</a:rPr>
              <a:t>(2*x)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6380164" y="3290888"/>
            <a:ext cx="3906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C0BC6"/>
                </a:solidFill>
                <a:latin typeface="Courier New" pitchFamily="49" charset="0"/>
              </a:rPr>
              <a:t>&lt;-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dblPR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cxnSp>
        <p:nvCxnSpPr>
          <p:cNvPr id="26634" name="Straight Connector 2"/>
          <p:cNvCxnSpPr>
            <a:cxnSpLocks noChangeShapeType="1"/>
          </p:cNvCxnSpPr>
          <p:nvPr/>
        </p:nvCxnSpPr>
        <p:spPr bwMode="auto">
          <a:xfrm>
            <a:off x="5943600" y="1371600"/>
            <a:ext cx="0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ounded Rectangle 7"/>
          <p:cNvSpPr/>
          <p:nvPr/>
        </p:nvSpPr>
        <p:spPr bwMode="auto">
          <a:xfrm>
            <a:off x="1732845" y="4572000"/>
            <a:ext cx="8763000" cy="2057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1882277" y="5410201"/>
            <a:ext cx="83087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FF9900"/>
                </a:solidFill>
                <a:latin typeface="Courier New" pitchFamily="49" charset="0"/>
              </a:rPr>
              <a:t>return</a:t>
            </a:r>
            <a:r>
              <a:rPr lang="en-US" sz="3200" dirty="0">
                <a:solidFill>
                  <a:srgbClr val="FF9900"/>
                </a:solidFill>
                <a:latin typeface="Times New Roman" pitchFamily="18" charset="0"/>
              </a:rPr>
              <a:t>   </a:t>
            </a:r>
            <a:r>
              <a:rPr lang="en-US" sz="3200" dirty="0">
                <a:latin typeface="Cambria" pitchFamily="18" charset="0"/>
              </a:rPr>
              <a:t>yields the function call's </a:t>
            </a:r>
            <a:r>
              <a:rPr lang="en-US" sz="3200" b="1" i="1" dirty="0">
                <a:latin typeface="Cambria" pitchFamily="18" charset="0"/>
              </a:rPr>
              <a:t>value </a:t>
            </a:r>
            <a:r>
              <a:rPr lang="en-US" sz="3200" dirty="0">
                <a:latin typeface="Cambria" pitchFamily="18" charset="0"/>
              </a:rPr>
              <a:t>…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1882276" y="4648201"/>
            <a:ext cx="7353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9103B9"/>
                </a:solidFill>
                <a:latin typeface="Courier New" pitchFamily="49" charset="0"/>
              </a:rPr>
              <a:t>print</a:t>
            </a:r>
            <a:r>
              <a:rPr lang="en-US" sz="3200" dirty="0">
                <a:solidFill>
                  <a:srgbClr val="9103B9"/>
                </a:solidFill>
                <a:latin typeface="Times New Roman" pitchFamily="18" charset="0"/>
              </a:rPr>
              <a:t>     </a:t>
            </a:r>
            <a:r>
              <a:rPr lang="en-US" sz="3200" dirty="0">
                <a:latin typeface="Cambria" pitchFamily="18" charset="0"/>
              </a:rPr>
              <a:t>just prints stuff to the screen...</a:t>
            </a:r>
          </a:p>
        </p:txBody>
      </p:sp>
    </p:spTree>
    <p:extLst>
      <p:ext uri="{BB962C8B-B14F-4D97-AF65-F5344CB8AC3E}">
        <p14:creationId xmlns:p14="http://schemas.microsoft.com/office/powerpoint/2010/main" val="18800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720056" y="353078"/>
            <a:ext cx="2286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b="1">
                <a:latin typeface="Courier New" pitchFamily="49" charset="0"/>
              </a:rPr>
              <a:t>for!</a:t>
            </a:r>
            <a:endParaRPr lang="en-US" sz="400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35433" y="2319559"/>
            <a:ext cx="8373539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3600" b="1" dirty="0" smtClean="0">
                <a:latin typeface="Courier New" pitchFamily="49" charset="0"/>
              </a:rPr>
              <a:t>for(x </a:t>
            </a:r>
            <a:r>
              <a:rPr lang="en-US" sz="3600" b="1" dirty="0">
                <a:latin typeface="Courier New" pitchFamily="49" charset="0"/>
              </a:rPr>
              <a:t>in </a:t>
            </a:r>
            <a:r>
              <a:rPr lang="en-US" sz="3600" b="1" dirty="0" smtClean="0">
                <a:latin typeface="Courier New" pitchFamily="49" charset="0"/>
              </a:rPr>
              <a:t>c(2,4,6,8)){</a:t>
            </a:r>
            <a:endParaRPr lang="en-US" sz="3600" b="1" dirty="0">
              <a:latin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b="1" dirty="0">
                <a:latin typeface="Courier New" pitchFamily="49" charset="0"/>
              </a:rPr>
              <a:t>    </a:t>
            </a:r>
            <a:r>
              <a:rPr lang="en-US" sz="3600" b="1" dirty="0" smtClean="0">
                <a:latin typeface="Courier New" pitchFamily="49" charset="0"/>
              </a:rPr>
              <a:t>print(paste(</a:t>
            </a:r>
            <a:r>
              <a:rPr lang="en-US" sz="3600" b="1" dirty="0" smtClean="0">
                <a:solidFill>
                  <a:srgbClr val="067B0E"/>
                </a:solidFill>
                <a:latin typeface="Courier New" pitchFamily="49" charset="0"/>
              </a:rPr>
              <a:t>'x </a:t>
            </a:r>
            <a:r>
              <a:rPr lang="en-US" sz="3600" b="1" dirty="0">
                <a:solidFill>
                  <a:srgbClr val="067B0E"/>
                </a:solidFill>
                <a:latin typeface="Courier New" pitchFamily="49" charset="0"/>
              </a:rPr>
              <a:t>is'</a:t>
            </a:r>
            <a:r>
              <a:rPr lang="en-US" sz="3600" b="1" dirty="0">
                <a:latin typeface="Courier New" pitchFamily="49" charset="0"/>
              </a:rPr>
              <a:t>, </a:t>
            </a:r>
            <a:r>
              <a:rPr lang="en-US" sz="3600" b="1" dirty="0" smtClean="0">
                <a:latin typeface="Courier New" pitchFamily="49" charset="0"/>
              </a:rPr>
              <a:t>x))</a:t>
            </a:r>
            <a:endParaRPr lang="en-US" sz="3600" b="1" dirty="0">
              <a:latin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b="1" dirty="0" smtClean="0">
                <a:latin typeface="Courier New" pitchFamily="49" charset="0"/>
              </a:rPr>
              <a:t/>
            </a:r>
            <a:br>
              <a:rPr lang="en-US" sz="3600" b="1" dirty="0" smtClean="0">
                <a:latin typeface="Courier New" pitchFamily="49" charset="0"/>
              </a:rPr>
            </a:br>
            <a:r>
              <a:rPr lang="en-US" sz="3600" b="1" dirty="0" smtClean="0">
                <a:latin typeface="Courier New" pitchFamily="49" charset="0"/>
              </a:rPr>
              <a:t>}</a:t>
            </a:r>
            <a:endParaRPr lang="en-US" sz="3600" b="1" dirty="0">
              <a:latin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b="1" dirty="0" smtClean="0">
                <a:latin typeface="Courier New" pitchFamily="49" charset="0"/>
              </a:rPr>
              <a:t>print</a:t>
            </a:r>
            <a:r>
              <a:rPr lang="en-US" sz="3600" b="1" dirty="0">
                <a:latin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67B0E"/>
                </a:solidFill>
                <a:latin typeface="Courier New" pitchFamily="49" charset="0"/>
              </a:rPr>
              <a:t>'Done!'</a:t>
            </a:r>
            <a:r>
              <a:rPr lang="en-US" sz="3600" b="1" dirty="0" smtClean="0">
                <a:latin typeface="Courier New" pitchFamily="49" charset="0"/>
              </a:rPr>
              <a:t>)</a:t>
            </a:r>
            <a:endParaRPr lang="en-US" sz="3600" b="1" dirty="0">
              <a:latin typeface="Courier New" pitchFamily="49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3050131" y="1419878"/>
            <a:ext cx="246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latin typeface="Candara" panose="020E0502030303020204" pitchFamily="34" charset="0"/>
              </a:rPr>
              <a:t>x</a:t>
            </a:r>
            <a:r>
              <a:rPr lang="en-US" sz="1600" dirty="0">
                <a:latin typeface="Candara" panose="020E0502030303020204" pitchFamily="34" charset="0"/>
              </a:rPr>
              <a:t> is assigned each value from this sequence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3840706" y="4029728"/>
            <a:ext cx="2574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ndara" panose="020E0502030303020204" pitchFamily="34" charset="0"/>
              </a:rPr>
              <a:t>the BODY or BLOCK of the for loop runs with that </a:t>
            </a:r>
            <a:r>
              <a:rPr lang="en-US" sz="1600" b="1" dirty="0">
                <a:latin typeface="Candara" panose="020E0502030303020204" pitchFamily="34" charset="0"/>
              </a:rPr>
              <a:t>x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6555674" y="5413110"/>
            <a:ext cx="3254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ndara" panose="020E0502030303020204" pitchFamily="34" charset="0"/>
              </a:rPr>
              <a:t>Code AFTER the loop will not run until the loop is finished.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2657767" y="1488062"/>
            <a:ext cx="457200" cy="43858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sz="2800" b="1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3443831" y="4088465"/>
            <a:ext cx="457200" cy="43858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sz="2800" b="1"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9621179" y="2458130"/>
            <a:ext cx="457200" cy="43858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sz="2800" b="1" dirty="0"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6214362" y="5452798"/>
            <a:ext cx="457200" cy="43858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sz="2800" b="1"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9141754" y="2952510"/>
            <a:ext cx="14938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ndara" panose="020E0502030303020204" pitchFamily="34" charset="0"/>
              </a:rPr>
              <a:t>LOOP back to </a:t>
            </a:r>
            <a:r>
              <a:rPr lang="en-US" sz="1600" dirty="0" smtClean="0">
                <a:latin typeface="Candara" panose="020E0502030303020204" pitchFamily="34" charset="0"/>
              </a:rPr>
              <a:t>the top </a:t>
            </a:r>
            <a:r>
              <a:rPr lang="en-US" sz="1600" dirty="0">
                <a:latin typeface="Candara" panose="020E0502030303020204" pitchFamily="34" charset="0"/>
              </a:rPr>
              <a:t>for EACH value in the list</a:t>
            </a:r>
          </a:p>
        </p:txBody>
      </p:sp>
    </p:spTree>
    <p:extLst>
      <p:ext uri="{BB962C8B-B14F-4D97-AF65-F5344CB8AC3E}">
        <p14:creationId xmlns:p14="http://schemas.microsoft.com/office/powerpoint/2010/main" val="252052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20861" y="1009434"/>
            <a:ext cx="456086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l"/>
            <a:r>
              <a:rPr lang="en-US" sz="2700" b="1" dirty="0" smtClean="0">
                <a:latin typeface="Courier New" pitchFamily="49" charset="0"/>
              </a:rPr>
              <a:t>for(x </a:t>
            </a:r>
            <a:r>
              <a:rPr lang="en-US" sz="2700" b="1" dirty="0">
                <a:latin typeface="Courier New" pitchFamily="49" charset="0"/>
              </a:rPr>
              <a:t>in </a:t>
            </a:r>
            <a:r>
              <a:rPr lang="en-US" sz="2700" b="1" dirty="0" smtClean="0">
                <a:latin typeface="Courier New" pitchFamily="49" charset="0"/>
              </a:rPr>
              <a:t>c(2,4,6,8))</a:t>
            </a:r>
            <a:r>
              <a:rPr lang="en-US" sz="27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2700" b="1" dirty="0">
                <a:latin typeface="Courier New" pitchFamily="49" charset="0"/>
              </a:rPr>
              <a:t>   </a:t>
            </a:r>
            <a:r>
              <a:rPr lang="en-US" sz="2700" b="1" dirty="0" smtClean="0">
                <a:solidFill>
                  <a:srgbClr val="6105A5"/>
                </a:solidFill>
                <a:latin typeface="Courier New" pitchFamily="49" charset="0"/>
              </a:rPr>
              <a:t>print</a:t>
            </a:r>
            <a:r>
              <a:rPr lang="en-US" sz="2700" b="1" dirty="0" smtClean="0">
                <a:latin typeface="Courier New" pitchFamily="49" charset="0"/>
              </a:rPr>
              <a:t>(x)</a:t>
            </a:r>
          </a:p>
          <a:p>
            <a:pPr algn="l"/>
            <a:r>
              <a:rPr lang="en-US" sz="2700" b="1" dirty="0">
                <a:latin typeface="Courier New" pitchFamily="49" charset="0"/>
              </a:rPr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0861" y="2447709"/>
            <a:ext cx="4144083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l"/>
            <a:r>
              <a:rPr lang="en-US" sz="2700" b="1" dirty="0" smtClean="0">
                <a:latin typeface="Courier New" pitchFamily="49" charset="0"/>
              </a:rPr>
              <a:t>for(x </a:t>
            </a:r>
            <a:r>
              <a:rPr lang="en-US" sz="2700" b="1" dirty="0">
                <a:latin typeface="Courier New" pitchFamily="49" charset="0"/>
              </a:rPr>
              <a:t>in </a:t>
            </a:r>
            <a:r>
              <a:rPr lang="en-US" sz="2700" b="1" dirty="0" smtClean="0">
                <a:latin typeface="Courier New" pitchFamily="49" charset="0"/>
              </a:rPr>
              <a:t>c(1:10)){:</a:t>
            </a:r>
            <a:endParaRPr lang="en-US" sz="2700" b="1" dirty="0">
              <a:latin typeface="Courier New" pitchFamily="49" charset="0"/>
            </a:endParaRPr>
          </a:p>
          <a:p>
            <a:pPr algn="l"/>
            <a:r>
              <a:rPr lang="en-US" sz="2700" b="1" dirty="0">
                <a:latin typeface="Courier New" pitchFamily="49" charset="0"/>
              </a:rPr>
              <a:t>   </a:t>
            </a:r>
            <a:r>
              <a:rPr lang="en-US" sz="2700" b="1" dirty="0" smtClean="0">
                <a:solidFill>
                  <a:srgbClr val="6105A5"/>
                </a:solidFill>
                <a:latin typeface="Courier New" pitchFamily="49" charset="0"/>
              </a:rPr>
              <a:t>print</a:t>
            </a:r>
            <a:r>
              <a:rPr lang="en-US" sz="2700" b="1" dirty="0" smtClean="0">
                <a:latin typeface="Courier New" pitchFamily="49" charset="0"/>
              </a:rPr>
              <a:t>(y)</a:t>
            </a:r>
          </a:p>
          <a:p>
            <a:pPr algn="l"/>
            <a:r>
              <a:rPr lang="en-US" sz="27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20861" y="4249213"/>
            <a:ext cx="476925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l"/>
            <a:r>
              <a:rPr lang="en-US" sz="2700" b="1" dirty="0" smtClean="0">
                <a:latin typeface="Courier New" pitchFamily="49" charset="0"/>
              </a:rPr>
              <a:t>for(</a:t>
            </a:r>
            <a:r>
              <a:rPr lang="en-US" sz="2700" b="1" dirty="0" err="1" smtClean="0">
                <a:latin typeface="Courier New" pitchFamily="49" charset="0"/>
              </a:rPr>
              <a:t>i</a:t>
            </a:r>
            <a:r>
              <a:rPr lang="en-US" sz="2700" b="1" dirty="0" smtClean="0">
                <a:latin typeface="Courier New" pitchFamily="49" charset="0"/>
              </a:rPr>
              <a:t> in  ){          </a:t>
            </a:r>
            <a:endParaRPr lang="en-US" sz="2700" b="1" dirty="0">
              <a:latin typeface="Courier New" pitchFamily="49" charset="0"/>
            </a:endParaRPr>
          </a:p>
          <a:p>
            <a:pPr algn="l"/>
            <a:r>
              <a:rPr lang="en-US" sz="2700" b="1" dirty="0">
                <a:latin typeface="Courier New" pitchFamily="49" charset="0"/>
              </a:rPr>
              <a:t>   </a:t>
            </a:r>
            <a:r>
              <a:rPr lang="en-US" sz="2700" b="1" dirty="0" smtClean="0">
                <a:solidFill>
                  <a:srgbClr val="6105A5"/>
                </a:solidFill>
                <a:latin typeface="Courier New" pitchFamily="49" charset="0"/>
              </a:rPr>
              <a:t>print</a:t>
            </a:r>
            <a:r>
              <a:rPr lang="en-US" sz="2700" b="1" dirty="0" smtClean="0">
                <a:latin typeface="Courier New" pitchFamily="49" charset="0"/>
              </a:rPr>
              <a:t>(</a:t>
            </a:r>
            <a:r>
              <a:rPr lang="en-US" sz="2700" b="1" dirty="0" err="1" smtClean="0">
                <a:latin typeface="Courier New" pitchFamily="49" charset="0"/>
              </a:rPr>
              <a:t>i</a:t>
            </a:r>
            <a:r>
              <a:rPr lang="en-US" sz="2700" b="1" dirty="0" smtClean="0">
                <a:latin typeface="Courier New" pitchFamily="49" charset="0"/>
              </a:rPr>
              <a:t>)</a:t>
            </a:r>
          </a:p>
          <a:p>
            <a:pPr algn="l"/>
            <a:r>
              <a:rPr lang="en-US" sz="27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5264944" y="4376651"/>
            <a:ext cx="700088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6057107" y="4043960"/>
            <a:ext cx="1557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200" dirty="0">
                <a:latin typeface="Cambria" pitchFamily="18" charset="0"/>
              </a:rPr>
              <a:t>How could we get this loop to run 42 times?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0666" y="285534"/>
            <a:ext cx="955125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l"/>
            <a:r>
              <a:rPr lang="en-US" sz="2700" b="1" dirty="0" smtClean="0">
                <a:latin typeface="Courier New" pitchFamily="49" charset="0"/>
              </a:rPr>
              <a:t>What do each of these do?</a:t>
            </a:r>
            <a:endParaRPr lang="en-US" sz="27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2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 bwMode="auto">
          <a:xfrm>
            <a:off x="2558360" y="2384887"/>
            <a:ext cx="1330817" cy="7519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558360" y="2601406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400" dirty="0" smtClean="0">
                <a:latin typeface="Cambria" panose="02040503050406030204" pitchFamily="18" charset="0"/>
              </a:rPr>
              <a:t>continuing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889177" y="847823"/>
            <a:ext cx="3352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What does this code do?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889177" y="1715188"/>
            <a:ext cx="5092700" cy="3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print('It </a:t>
            </a:r>
            <a:r>
              <a:rPr lang="en-US" b="1" dirty="0">
                <a:latin typeface="Courier New" pitchFamily="49" charset="0"/>
              </a:rPr>
              <a:t>keeps on</a:t>
            </a:r>
            <a:r>
              <a:rPr lang="en-US" b="1" dirty="0" smtClean="0">
                <a:latin typeface="Courier New" pitchFamily="49" charset="0"/>
              </a:rPr>
              <a:t>')</a:t>
            </a:r>
            <a:endParaRPr lang="en-US" b="1" dirty="0">
              <a:latin typeface="Courier New" pitchFamily="49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endParaRPr lang="en-US" b="1" dirty="0">
              <a:latin typeface="Courier New" pitchFamily="49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while(41+1 == 42){</a:t>
            </a:r>
            <a:endParaRPr lang="en-US" b="1" dirty="0">
              <a:latin typeface="Courier New" pitchFamily="49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</a:rPr>
              <a:t>print('going </a:t>
            </a:r>
            <a:r>
              <a:rPr lang="en-US" b="1" dirty="0">
                <a:latin typeface="Courier New" pitchFamily="49" charset="0"/>
              </a:rPr>
              <a:t>and</a:t>
            </a:r>
            <a:r>
              <a:rPr lang="en-US" b="1" dirty="0" smtClean="0">
                <a:latin typeface="Courier New" pitchFamily="49" charset="0"/>
              </a:rPr>
              <a:t>'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endParaRPr lang="en-US" b="1" dirty="0">
              <a:latin typeface="Courier New" pitchFamily="49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b="1" dirty="0" smtClean="0">
                <a:latin typeface="Courier New" pitchFamily="49" charset="0"/>
              </a:rPr>
              <a:t>print('Phew</a:t>
            </a:r>
            <a:r>
              <a:rPr lang="en-US" b="1" dirty="0">
                <a:latin typeface="Courier New" pitchFamily="49" charset="0"/>
              </a:rPr>
              <a:t>! I\'m done</a:t>
            </a:r>
            <a:r>
              <a:rPr lang="en-US" b="1" dirty="0" smtClean="0">
                <a:latin typeface="Courier New" pitchFamily="49" charset="0"/>
              </a:rPr>
              <a:t>!'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719520" y="1524188"/>
            <a:ext cx="155031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990000"/>
                </a:solidFill>
                <a:latin typeface="Candara" panose="020E0502030303020204" pitchFamily="34" charset="0"/>
              </a:rPr>
              <a:t>the loop keeps on running as long </a:t>
            </a:r>
            <a:r>
              <a:rPr lang="en-US" sz="1600" dirty="0" smtClean="0">
                <a:solidFill>
                  <a:srgbClr val="990000"/>
                </a:solidFill>
                <a:latin typeface="Candara" panose="020E0502030303020204" pitchFamily="34" charset="0"/>
              </a:rPr>
              <a:t>as the </a:t>
            </a:r>
            <a:r>
              <a:rPr lang="en-US" sz="1600" dirty="0">
                <a:solidFill>
                  <a:srgbClr val="990000"/>
                </a:solidFill>
                <a:latin typeface="Candara" panose="020E0502030303020204" pitchFamily="34" charset="0"/>
              </a:rPr>
              <a:t>test is </a:t>
            </a:r>
            <a:r>
              <a:rPr lang="en-US" sz="1600" b="1" dirty="0">
                <a:latin typeface="Candara" panose="020E0502030303020204" pitchFamily="34" charset="0"/>
                <a:cs typeface="Courier New" pitchFamily="49" charset="0"/>
              </a:rPr>
              <a:t>True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7298928" y="2298584"/>
            <a:ext cx="352132" cy="273216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877262" y="2709307"/>
            <a:ext cx="16764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 smtClean="0">
                <a:latin typeface="Candara" panose="020E0502030303020204" pitchFamily="34" charset="0"/>
              </a:rPr>
              <a:t>other tests we could use here?</a:t>
            </a:r>
            <a:endParaRPr lang="en-US" sz="1600" b="1" dirty="0">
              <a:latin typeface="Candara" panose="020E0502030303020204" pitchFamily="34" charset="0"/>
              <a:cs typeface="Courier New" pitchFamily="49" charset="0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7298927" y="2871941"/>
            <a:ext cx="578335" cy="6536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0" name="Picture 19" descr="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662" y="4038938"/>
            <a:ext cx="1844683" cy="25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86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Commenting your code</a:t>
            </a:r>
          </a:p>
          <a:p>
            <a:r>
              <a:rPr lang="en-US" dirty="0" smtClean="0"/>
              <a:t>You don’t need to use c() when doing operations on a vector</a:t>
            </a:r>
          </a:p>
          <a:p>
            <a:r>
              <a:rPr lang="en-US" dirty="0" smtClean="0"/>
              <a:t>Paste function</a:t>
            </a:r>
          </a:p>
          <a:p>
            <a:r>
              <a:rPr lang="en-US" dirty="0" smtClean="0"/>
              <a:t>Assigning names of a vector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() and :</a:t>
            </a:r>
          </a:p>
          <a:p>
            <a:r>
              <a:rPr lang="en-US" dirty="0" smtClean="0"/>
              <a:t>Any other lingering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81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1865313" y="2286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i="1" dirty="0" smtClean="0">
                <a:latin typeface="Cambria" pitchFamily="18" charset="0"/>
              </a:rPr>
              <a:t>Fun</a:t>
            </a:r>
            <a:r>
              <a:rPr lang="en-US" sz="4200" i="1" dirty="0" smtClean="0">
                <a:latin typeface="Cambria" pitchFamily="18" charset="0"/>
              </a:rPr>
              <a:t>ction</a:t>
            </a:r>
            <a:r>
              <a:rPr lang="en-US" sz="4200" dirty="0" smtClean="0">
                <a:latin typeface="Cambria" pitchFamily="18" charset="0"/>
              </a:rPr>
              <a:t>s </a:t>
            </a:r>
            <a:r>
              <a:rPr lang="en-US" sz="4200" dirty="0">
                <a:latin typeface="Cambria" pitchFamily="18" charset="0"/>
              </a:rPr>
              <a:t>in </a:t>
            </a:r>
            <a:r>
              <a:rPr lang="en-US" sz="4200" dirty="0" smtClean="0">
                <a:latin typeface="Cambria" pitchFamily="18" charset="0"/>
              </a:rPr>
              <a:t>R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4081" y="1443841"/>
            <a:ext cx="104166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Exercise 1</a:t>
            </a:r>
            <a:r>
              <a:rPr lang="en-US" dirty="0" smtClean="0"/>
              <a:t>:  </a:t>
            </a:r>
            <a:r>
              <a:rPr lang="en-US" dirty="0"/>
              <a:t>Write a program that calculates your loan balance as a function </a:t>
            </a:r>
            <a:r>
              <a:rPr lang="en-US" dirty="0" smtClean="0"/>
              <a:t>of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initial amount of the </a:t>
            </a:r>
            <a:r>
              <a:rPr lang="en-US" dirty="0" smtClean="0"/>
              <a:t>loan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annual interest </a:t>
            </a:r>
            <a:r>
              <a:rPr lang="en-US" dirty="0" smtClean="0"/>
              <a:t>rate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number of compounding periods per </a:t>
            </a:r>
            <a:r>
              <a:rPr lang="en-US" dirty="0" smtClean="0"/>
              <a:t>year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total number of years of compounding</a:t>
            </a:r>
          </a:p>
          <a:p>
            <a:endParaRPr lang="en-US" u="sng" dirty="0" smtClean="0"/>
          </a:p>
          <a:p>
            <a:r>
              <a:rPr lang="en-US" u="sng" dirty="0" smtClean="0"/>
              <a:t>Exercise 2</a:t>
            </a:r>
            <a:r>
              <a:rPr lang="en-US" dirty="0" smtClean="0"/>
              <a:t>:  </a:t>
            </a:r>
            <a:r>
              <a:rPr lang="en-US" dirty="0"/>
              <a:t>Assume you have a 1 year loan term.  Use your program to find out </a:t>
            </a: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much you would owe with compounding every 6 months, every month, every week, every day, and every </a:t>
            </a:r>
            <a:r>
              <a:rPr lang="en-US" dirty="0" smtClean="0"/>
              <a:t>second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is the smallest number of compounding periods, </a:t>
            </a:r>
            <a:r>
              <a:rPr lang="en-US" b="1" i="1" dirty="0"/>
              <a:t>C</a:t>
            </a:r>
            <a:r>
              <a:rPr lang="en-US" dirty="0"/>
              <a:t>, that are required to make the difference between the balance at one year for </a:t>
            </a:r>
            <a:r>
              <a:rPr lang="en-US" b="1" i="1" dirty="0"/>
              <a:t>C</a:t>
            </a:r>
            <a:r>
              <a:rPr lang="en-US" dirty="0"/>
              <a:t> and 1,000,000*</a:t>
            </a:r>
            <a:r>
              <a:rPr lang="en-US" b="1" i="1" dirty="0"/>
              <a:t>C</a:t>
            </a:r>
            <a:r>
              <a:rPr lang="en-US" dirty="0"/>
              <a:t> &lt; $.</a:t>
            </a:r>
            <a:r>
              <a:rPr lang="en-US" dirty="0" smtClean="0"/>
              <a:t>000001? We can do this using a while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1865313" y="2286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i="1" dirty="0" smtClean="0">
                <a:latin typeface="Cambria" pitchFamily="18" charset="0"/>
              </a:rPr>
              <a:t>Fun</a:t>
            </a:r>
            <a:r>
              <a:rPr lang="en-US" sz="4200" i="1" dirty="0" smtClean="0">
                <a:latin typeface="Cambria" pitchFamily="18" charset="0"/>
              </a:rPr>
              <a:t>ction</a:t>
            </a:r>
            <a:r>
              <a:rPr lang="en-US" sz="4200" dirty="0" smtClean="0">
                <a:latin typeface="Cambria" pitchFamily="18" charset="0"/>
              </a:rPr>
              <a:t>s </a:t>
            </a:r>
            <a:r>
              <a:rPr lang="en-US" sz="4200" dirty="0">
                <a:latin typeface="Cambria" pitchFamily="18" charset="0"/>
              </a:rPr>
              <a:t>in </a:t>
            </a:r>
            <a:r>
              <a:rPr lang="en-US" sz="4200" dirty="0" smtClean="0">
                <a:latin typeface="Cambria" pitchFamily="18" charset="0"/>
              </a:rPr>
              <a:t>R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4081" y="1443841"/>
            <a:ext cx="104166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Exercise 3</a:t>
            </a:r>
            <a:r>
              <a:rPr lang="en-US" dirty="0" smtClean="0"/>
              <a:t>: Write a program that calculates the minimum monthly payment on a credit card as a function of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annual interest rate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initial balance on the first day of the month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amount spent over the course of the month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percentage of the monthly balance that determines the minimum payment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u="sng" dirty="0"/>
              <a:t>Exercise </a:t>
            </a:r>
            <a:r>
              <a:rPr lang="en-US" u="sng" dirty="0" smtClean="0"/>
              <a:t>4</a:t>
            </a:r>
            <a:r>
              <a:rPr lang="en-US" dirty="0" smtClean="0"/>
              <a:t>: </a:t>
            </a:r>
            <a:r>
              <a:rPr lang="en-US" dirty="0"/>
              <a:t>Write a </a:t>
            </a:r>
            <a:r>
              <a:rPr lang="en-US" dirty="0" smtClean="0"/>
              <a:t>for loop to run through 12 months of the year calculating your credit card </a:t>
            </a:r>
            <a:r>
              <a:rPr lang="en-US" dirty="0" err="1" smtClean="0"/>
              <a:t>balence</a:t>
            </a:r>
            <a:r>
              <a:rPr lang="en-US" dirty="0" smtClean="0"/>
              <a:t> each month. Assume that if you do not pay the minimum payment there is a $100 charge. You initial balance is $1000. Your monthly spending is </a:t>
            </a:r>
            <a:r>
              <a:rPr lang="en-US" dirty="0" err="1" smtClean="0"/>
              <a:t>monthly_spend</a:t>
            </a:r>
            <a:r>
              <a:rPr lang="en-US" dirty="0" smtClean="0"/>
              <a:t> &lt;- c(100,200,300,400,50,90,350,800,11,199,234,125). The minimum payment on the card is 3%. The APR is </a:t>
            </a:r>
            <a:r>
              <a:rPr lang="en-US" dirty="0" smtClean="0"/>
              <a:t>24.5</a:t>
            </a:r>
            <a:r>
              <a:rPr lang="en-US" dirty="0" smtClean="0"/>
              <a:t>%. Your monthly payments are:</a:t>
            </a:r>
          </a:p>
          <a:p>
            <a:r>
              <a:rPr lang="en-US" dirty="0" err="1" smtClean="0"/>
              <a:t>monthly_payments</a:t>
            </a:r>
            <a:r>
              <a:rPr lang="en-US" dirty="0" smtClean="0"/>
              <a:t> &lt;- rep(200,12)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in R is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8141"/>
            <a:ext cx="10515600" cy="4578822"/>
          </a:xfrm>
        </p:spPr>
        <p:txBody>
          <a:bodyPr/>
          <a:lstStyle/>
          <a:p>
            <a:r>
              <a:rPr lang="en-US" dirty="0" smtClean="0"/>
              <a:t>When R does anything it creates and </a:t>
            </a:r>
            <a:r>
              <a:rPr lang="en-US" dirty="0" smtClean="0"/>
              <a:t>manipulates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The most common R objects are:</a:t>
            </a:r>
          </a:p>
          <a:p>
            <a:pPr lvl="1"/>
            <a:r>
              <a:rPr lang="en-US" b="1" dirty="0" smtClean="0"/>
              <a:t>Vectors</a:t>
            </a:r>
            <a:r>
              <a:rPr lang="en-US" dirty="0" smtClean="0"/>
              <a:t> – one-dimension sequence of elements of the same type </a:t>
            </a:r>
            <a:r>
              <a:rPr lang="en-US" dirty="0" smtClean="0">
                <a:solidFill>
                  <a:srgbClr val="0000FF"/>
                </a:solidFill>
              </a:rPr>
              <a:t>e.g. c(1,2,3), c(“</a:t>
            </a:r>
            <a:r>
              <a:rPr lang="en-US" dirty="0" err="1" smtClean="0">
                <a:solidFill>
                  <a:srgbClr val="0000FF"/>
                </a:solidFill>
              </a:rPr>
              <a:t>a”,”b”,”c</a:t>
            </a:r>
            <a:r>
              <a:rPr lang="en-US" dirty="0" smtClean="0">
                <a:solidFill>
                  <a:srgbClr val="0000FF"/>
                </a:solidFill>
              </a:rPr>
              <a:t>”)</a:t>
            </a:r>
          </a:p>
          <a:p>
            <a:pPr lvl="1"/>
            <a:r>
              <a:rPr lang="en-US" b="1" dirty="0" smtClean="0"/>
              <a:t>Matrices</a:t>
            </a:r>
            <a:r>
              <a:rPr lang="en-US" dirty="0" smtClean="0"/>
              <a:t> – two- dimensional sequence of elements of the same type</a:t>
            </a:r>
          </a:p>
          <a:p>
            <a:pPr lvl="1"/>
            <a:r>
              <a:rPr lang="en-US" b="1" dirty="0" smtClean="0"/>
              <a:t>Lists</a:t>
            </a:r>
            <a:r>
              <a:rPr lang="en-US" dirty="0" smtClean="0"/>
              <a:t> – like vectors but can contain elements of different types </a:t>
            </a:r>
            <a:r>
              <a:rPr lang="en-US" dirty="0" smtClean="0">
                <a:solidFill>
                  <a:srgbClr val="0000FF"/>
                </a:solidFill>
              </a:rPr>
              <a:t>e.g. list(“</a:t>
            </a:r>
            <a:r>
              <a:rPr lang="en-US" dirty="0" err="1" smtClean="0">
                <a:solidFill>
                  <a:srgbClr val="0000FF"/>
                </a:solidFill>
              </a:rPr>
              <a:t>a”,c</a:t>
            </a:r>
            <a:r>
              <a:rPr lang="en-US" dirty="0" smtClean="0">
                <a:solidFill>
                  <a:srgbClr val="0000FF"/>
                </a:solidFill>
              </a:rPr>
              <a:t>(1,2,3))</a:t>
            </a:r>
          </a:p>
          <a:p>
            <a:pPr lvl="1"/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Frames</a:t>
            </a:r>
            <a:r>
              <a:rPr lang="en-US" dirty="0" smtClean="0"/>
              <a:t> – two dimensional containers with rows corresponding to observations and columns corresponding to variables.</a:t>
            </a:r>
          </a:p>
          <a:p>
            <a:pPr lvl="1"/>
            <a:r>
              <a:rPr lang="en-US" b="1" dirty="0" smtClean="0"/>
              <a:t>Functions</a:t>
            </a:r>
            <a:r>
              <a:rPr lang="en-US" dirty="0" smtClean="0"/>
              <a:t> – objects that take other objects as inputs and return a new object </a:t>
            </a:r>
            <a:r>
              <a:rPr lang="en-US" dirty="0" smtClean="0">
                <a:solidFill>
                  <a:srgbClr val="0000FF"/>
                </a:solidFill>
              </a:rPr>
              <a:t>e.g. mean(c(1,2,2,1)) returns 1.5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9344" y="5969214"/>
            <a:ext cx="100027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What command can you use to find out an object’s type?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2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-790489" y="1245552"/>
            <a:ext cx="1343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&lt;- c(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'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itchFamily="49" charset="0"/>
              </a:rPr>
              <a:t>h','o','w','a','r','d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',‘ ','u','n','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','v','e','r','s','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','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itchFamily="49" charset="0"/>
              </a:rPr>
              <a:t>t','y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‘)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257300" y="1633201"/>
            <a:ext cx="45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1</a:t>
            </a:r>
          </a:p>
          <a:p>
            <a:pPr algn="ctr">
              <a:spcBef>
                <a:spcPct val="50000"/>
              </a:spcBef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865313" y="1630196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2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473326" y="164997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3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152560" y="1663135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4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684480" y="1640933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5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363714" y="1656824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6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921154" y="1668456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7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5574868" y="1630196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133768" y="1630233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9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811542" y="164997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10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" name="Text Box 1053"/>
          <p:cNvSpPr txBox="1">
            <a:spLocks noChangeArrowheads="1"/>
          </p:cNvSpPr>
          <p:nvPr/>
        </p:nvSpPr>
        <p:spPr bwMode="auto">
          <a:xfrm>
            <a:off x="1714500" y="254000"/>
            <a:ext cx="4540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latin typeface="Cambria" pitchFamily="18" charset="0"/>
              </a:rPr>
              <a:t>Indexing</a:t>
            </a:r>
            <a:r>
              <a:rPr lang="en-US" sz="4000" dirty="0">
                <a:solidFill>
                  <a:srgbClr val="000000"/>
                </a:solidFill>
                <a:latin typeface="Cambria" pitchFamily="18" charset="0"/>
              </a:rPr>
              <a:t>  uses </a:t>
            </a:r>
            <a:r>
              <a:rPr lang="en-US" sz="4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 ]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6481548" y="3117885"/>
            <a:ext cx="3275399" cy="2206669"/>
            <a:chOff x="2280636" y="2699723"/>
            <a:chExt cx="3275399" cy="2206669"/>
          </a:xfrm>
        </p:grpSpPr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2280636" y="2708608"/>
              <a:ext cx="1647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s[3:5]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459764" y="2699723"/>
              <a:ext cx="4032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  <a:latin typeface="Cambria" pitchFamily="18" charset="0"/>
                </a:rPr>
                <a:t>is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2319660" y="3276332"/>
              <a:ext cx="26543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s[c(1,10,14)]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460557" y="3276184"/>
              <a:ext cx="4016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  <a:latin typeface="Cambria" pitchFamily="18" charset="0"/>
                </a:rPr>
                <a:t>is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8590" y="4444727"/>
              <a:ext cx="1647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s[18]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457360" y="4444429"/>
              <a:ext cx="4016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  <a:latin typeface="Cambria" pitchFamily="18" charset="0"/>
                </a:rPr>
                <a:t>is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2308011" y="3861149"/>
              <a:ext cx="1647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s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[-1]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457360" y="3835172"/>
              <a:ext cx="4016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  <a:latin typeface="Cambria" pitchFamily="18" charset="0"/>
                </a:rPr>
                <a:t>is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3908210" y="2700020"/>
              <a:ext cx="1647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‘war'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cxnSp>
        <p:nvCxnSpPr>
          <p:cNvPr id="80" name="Straight Connector 79"/>
          <p:cNvCxnSpPr>
            <a:cxnSpLocks noChangeShapeType="1"/>
          </p:cNvCxnSpPr>
          <p:nvPr/>
        </p:nvCxnSpPr>
        <p:spPr bwMode="auto">
          <a:xfrm>
            <a:off x="5925923" y="3238742"/>
            <a:ext cx="0" cy="2101016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2359186" y="3185915"/>
            <a:ext cx="3204948" cy="2206669"/>
            <a:chOff x="2398713" y="2699723"/>
            <a:chExt cx="3204948" cy="2206669"/>
          </a:xfrm>
        </p:grpSpPr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2439773" y="2699872"/>
              <a:ext cx="1647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s[1]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459764" y="2699723"/>
              <a:ext cx="4032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Cambria" pitchFamily="18" charset="0"/>
                </a:rPr>
                <a:t>is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2398713" y="3276333"/>
              <a:ext cx="18494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s[16]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3460557" y="3276184"/>
              <a:ext cx="4016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Cambria" pitchFamily="18" charset="0"/>
                </a:rPr>
                <a:t>is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2448590" y="4444727"/>
              <a:ext cx="1647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s[ ]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3457360" y="4444429"/>
              <a:ext cx="4016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  <a:latin typeface="Cambria" pitchFamily="18" charset="0"/>
                </a:rPr>
                <a:t>is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3955836" y="4444429"/>
              <a:ext cx="1647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'e'</a:t>
              </a:r>
            </a:p>
          </p:txBody>
        </p:sp>
        <p:sp>
          <p:nvSpPr>
            <p:cNvPr id="89" name="Text Box 7"/>
            <p:cNvSpPr txBox="1">
              <a:spLocks noChangeArrowheads="1"/>
            </p:cNvSpPr>
            <p:nvPr/>
          </p:nvSpPr>
          <p:spPr bwMode="auto">
            <a:xfrm>
              <a:off x="2439773" y="3852645"/>
              <a:ext cx="1647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s[6]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3457360" y="3835172"/>
              <a:ext cx="4016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  <a:latin typeface="Cambria" pitchFamily="18" charset="0"/>
                </a:rPr>
                <a:t>is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908210" y="2700020"/>
              <a:ext cx="1647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'h'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92" name="Text Box 21"/>
          <p:cNvSpPr txBox="1">
            <a:spLocks noChangeArrowheads="1"/>
          </p:cNvSpPr>
          <p:nvPr/>
        </p:nvSpPr>
        <p:spPr bwMode="auto">
          <a:xfrm>
            <a:off x="7351290" y="1642848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11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" name="Text Box 21"/>
          <p:cNvSpPr txBox="1">
            <a:spLocks noChangeArrowheads="1"/>
          </p:cNvSpPr>
          <p:nvPr/>
        </p:nvSpPr>
        <p:spPr bwMode="auto">
          <a:xfrm>
            <a:off x="7946837" y="165425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12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4" name="Text Box 21"/>
          <p:cNvSpPr txBox="1">
            <a:spLocks noChangeArrowheads="1"/>
          </p:cNvSpPr>
          <p:nvPr/>
        </p:nvSpPr>
        <p:spPr bwMode="auto">
          <a:xfrm>
            <a:off x="8568812" y="164872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13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5" name="Text Box 21"/>
          <p:cNvSpPr txBox="1">
            <a:spLocks noChangeArrowheads="1"/>
          </p:cNvSpPr>
          <p:nvPr/>
        </p:nvSpPr>
        <p:spPr bwMode="auto">
          <a:xfrm>
            <a:off x="9174902" y="1668456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14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6" name="Text Box 21"/>
          <p:cNvSpPr txBox="1">
            <a:spLocks noChangeArrowheads="1"/>
          </p:cNvSpPr>
          <p:nvPr/>
        </p:nvSpPr>
        <p:spPr bwMode="auto">
          <a:xfrm>
            <a:off x="9750099" y="1663135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15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7" name="Text Box 21"/>
          <p:cNvSpPr txBox="1">
            <a:spLocks noChangeArrowheads="1"/>
          </p:cNvSpPr>
          <p:nvPr/>
        </p:nvSpPr>
        <p:spPr bwMode="auto">
          <a:xfrm>
            <a:off x="10376973" y="1656824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16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8" name="Text Box 21"/>
          <p:cNvSpPr txBox="1">
            <a:spLocks noChangeArrowheads="1"/>
          </p:cNvSpPr>
          <p:nvPr/>
        </p:nvSpPr>
        <p:spPr bwMode="auto">
          <a:xfrm>
            <a:off x="11006490" y="164872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17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916309" y="4156159"/>
            <a:ext cx="120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68683" y="4715296"/>
            <a:ext cx="120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55110" y="5324256"/>
            <a:ext cx="350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47933" y="4015951"/>
            <a:ext cx="120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193537" y="4625591"/>
            <a:ext cx="120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93537" y="5307703"/>
            <a:ext cx="1204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86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879388" y="480001"/>
            <a:ext cx="99533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&gt; 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itchFamily="49" charset="0"/>
              </a:rPr>
              <a:t>my_vector</a:t>
            </a:r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 &lt;- c(“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itchFamily="49" charset="0"/>
              </a:rPr>
              <a:t>The”,”FRB”,”is”,”great</a:t>
            </a:r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”)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79388" y="1167860"/>
            <a:ext cx="99533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&gt; length(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itchFamily="49" charset="0"/>
              </a:rPr>
              <a:t>my_vector</a:t>
            </a:r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) </a:t>
            </a:r>
            <a:r>
              <a:rPr lang="en-US" sz="2100" b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itchFamily="49" charset="0"/>
              </a:rPr>
              <a:t># how long is </a:t>
            </a:r>
            <a:r>
              <a:rPr lang="en-US" sz="21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itchFamily="49" charset="0"/>
              </a:rPr>
              <a:t>my_vector</a:t>
            </a:r>
            <a:endParaRPr lang="en-US" sz="2100" b="1" dirty="0" smtClean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79387" y="2078141"/>
            <a:ext cx="99533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&gt; 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itchFamily="49" charset="0"/>
              </a:rPr>
              <a:t>my_vector</a:t>
            </a:r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[2:4] </a:t>
            </a:r>
            <a:r>
              <a:rPr lang="en-US" sz="2100" b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itchFamily="49" charset="0"/>
              </a:rPr>
              <a:t># reference a sequence of elements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[1] “FRB” “is” “great”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879386" y="2988422"/>
            <a:ext cx="99533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&gt; 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itchFamily="49" charset="0"/>
              </a:rPr>
              <a:t>my_vector</a:t>
            </a:r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[c(2,3,4)] </a:t>
            </a:r>
            <a:r>
              <a:rPr lang="en-US" sz="2100" b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itchFamily="49" charset="0"/>
              </a:rPr>
              <a:t># reference a sequence of elements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[1] “FRB” “is” “great”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79386" y="3999447"/>
            <a:ext cx="99533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&gt; 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itchFamily="49" charset="0"/>
              </a:rPr>
              <a:t>my_vector</a:t>
            </a:r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[-1] </a:t>
            </a:r>
            <a:r>
              <a:rPr lang="en-US" sz="2100" b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itchFamily="49" charset="0"/>
              </a:rPr>
              <a:t># all except the first element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[1] “FRB” “is” “great”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79385" y="4909728"/>
            <a:ext cx="9953369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&gt; 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itchFamily="49" charset="0"/>
              </a:rPr>
              <a:t>my_vector</a:t>
            </a:r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[2] &lt;- “weather” </a:t>
            </a:r>
            <a:r>
              <a:rPr lang="en-US" sz="2100" b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itchFamily="49" charset="0"/>
              </a:rPr>
              <a:t>#</a:t>
            </a:r>
            <a:r>
              <a:rPr lang="en-US" sz="21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itchFamily="49" charset="0"/>
              </a:rPr>
              <a:t>we can change elements</a:t>
            </a:r>
          </a:p>
          <a:p>
            <a:r>
              <a:rPr lang="en-US" sz="2100" b="1" dirty="0">
                <a:latin typeface="Courier New" panose="02070309020205020404" pitchFamily="49" charset="0"/>
                <a:cs typeface="Courier New" pitchFamily="49" charset="0"/>
              </a:rPr>
              <a:t>&gt; 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itchFamily="49" charset="0"/>
              </a:rPr>
              <a:t>my_vector</a:t>
            </a:r>
            <a:endParaRPr lang="en-US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“the” “weather” “is” “great”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2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879385" y="488238"/>
            <a:ext cx="99533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&gt; x &lt;- </a:t>
            </a:r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c(80,90,70,90,80,90,98,99,87,95)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79388" y="1167860"/>
            <a:ext cx="99533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&gt; x[x == </a:t>
            </a:r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90]</a:t>
            </a:r>
            <a:endParaRPr lang="en-US" sz="2100" b="1" dirty="0" smtClean="0"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90 90 90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9384" y="2170648"/>
            <a:ext cx="99533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What does the following code return?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&gt; x[x &gt;= </a:t>
            </a:r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90]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9383" y="3276746"/>
            <a:ext cx="99533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&gt; y &lt;- c(NA, “Shifrah”, NA, “is”, NA, “NA”)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9383" y="3806892"/>
            <a:ext cx="995336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What does the following code return?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&gt; is.na(y)</a:t>
            </a:r>
          </a:p>
          <a:p>
            <a:endParaRPr lang="en-US" sz="2100" b="1" dirty="0" smtClean="0">
              <a:latin typeface="Courier New" panose="02070309020205020404" pitchFamily="49" charset="0"/>
              <a:cs typeface="Courier New" pitchFamily="49" charset="0"/>
            </a:endParaRPr>
          </a:p>
          <a:p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itchFamily="49" charset="0"/>
              </a:rPr>
              <a:t>na.omit</a:t>
            </a:r>
            <a:r>
              <a:rPr lang="en-US" sz="2100" b="1" dirty="0" smtClean="0">
                <a:latin typeface="Courier New" panose="02070309020205020404" pitchFamily="49" charset="0"/>
                <a:cs typeface="Courier New" pitchFamily="49" charset="0"/>
              </a:rPr>
              <a:t>(y</a:t>
            </a:r>
            <a:r>
              <a:rPr lang="en-US" sz="2100" b="1" dirty="0">
                <a:latin typeface="Courier New" panose="02070309020205020404" pitchFamily="49" charset="0"/>
                <a:cs typeface="Courier New" pitchFamily="49" charset="0"/>
              </a:rPr>
              <a:t>)</a:t>
            </a:r>
          </a:p>
          <a:p>
            <a:endParaRPr lang="en-US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9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7316" y="1150232"/>
            <a:ext cx="28256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f (</a:t>
            </a:r>
            <a:r>
              <a:rPr lang="en-US" sz="2000" b="1" dirty="0" err="1" smtClean="0">
                <a:solidFill>
                  <a:srgbClr val="000000"/>
                </a:solidFill>
                <a:latin typeface="Calibri" pitchFamily="34" charset="0"/>
              </a:rPr>
              <a:t>test_expression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) 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    statement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}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1317315" y="3637016"/>
            <a:ext cx="2825645" cy="16312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rgbClr val="000000"/>
                </a:solidFill>
                <a:latin typeface="Calibri" pitchFamily="34" charset="0"/>
              </a:rPr>
              <a:t>perc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 &lt;- 90</a:t>
            </a:r>
          </a:p>
          <a:p>
            <a:endParaRPr lang="en-US" sz="2000" b="1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if (</a:t>
            </a:r>
            <a:r>
              <a:rPr lang="en-US" sz="2000" b="1" dirty="0" err="1" smtClean="0">
                <a:solidFill>
                  <a:srgbClr val="000000"/>
                </a:solidFill>
                <a:latin typeface="Calibri" pitchFamily="34" charset="0"/>
              </a:rPr>
              <a:t>perc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 &gt;= 90) 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</a:rPr>
              <a:t>     grade &lt;- “A”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}</a:t>
            </a:r>
            <a:endParaRPr lang="en-US" sz="2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6660292" y="815546"/>
            <a:ext cx="3422822" cy="4316031"/>
            <a:chOff x="6660292" y="815546"/>
            <a:chExt cx="3422822" cy="4316031"/>
          </a:xfrm>
        </p:grpSpPr>
        <p:sp>
          <p:nvSpPr>
            <p:cNvPr id="3" name="Rectangle 2"/>
            <p:cNvSpPr/>
            <p:nvPr/>
          </p:nvSpPr>
          <p:spPr>
            <a:xfrm>
              <a:off x="6931895" y="3710078"/>
              <a:ext cx="1894702" cy="6187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</a:t>
              </a:r>
              <a:endParaRPr lang="en-US" dirty="0"/>
            </a:p>
          </p:txBody>
        </p:sp>
        <p:sp>
          <p:nvSpPr>
            <p:cNvPr id="4" name="Diamond 3"/>
            <p:cNvSpPr/>
            <p:nvPr/>
          </p:nvSpPr>
          <p:spPr>
            <a:xfrm>
              <a:off x="6660292" y="1658064"/>
              <a:ext cx="2429668" cy="1274003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Expression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7871008" y="815546"/>
              <a:ext cx="8238" cy="797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7871252" y="3008134"/>
              <a:ext cx="8238" cy="56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7906657" y="4720288"/>
              <a:ext cx="2176457" cy="33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0070903" y="2294765"/>
              <a:ext cx="12211" cy="24460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9148119" y="2294765"/>
              <a:ext cx="934995" cy="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896254" y="3072849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86391" y="1925433"/>
              <a:ext cx="7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7871008" y="4376702"/>
              <a:ext cx="0" cy="75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5136636" y="273666"/>
            <a:ext cx="0" cy="6030098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 rot="5400000">
            <a:off x="2763407" y="1068901"/>
            <a:ext cx="0" cy="400789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88015" y="5632343"/>
            <a:ext cx="39507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What is the output of print(grade)?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2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5136636" y="273666"/>
            <a:ext cx="0" cy="6030098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 rot="5400000">
            <a:off x="2763407" y="1068901"/>
            <a:ext cx="0" cy="400789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31895" y="3710078"/>
            <a:ext cx="1894702" cy="618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 1</a:t>
            </a:r>
            <a:endParaRPr lang="en-US" dirty="0"/>
          </a:p>
        </p:txBody>
      </p:sp>
      <p:sp>
        <p:nvSpPr>
          <p:cNvPr id="18" name="Diamond 17"/>
          <p:cNvSpPr/>
          <p:nvPr/>
        </p:nvSpPr>
        <p:spPr>
          <a:xfrm>
            <a:off x="6660292" y="1658064"/>
            <a:ext cx="2429668" cy="1274003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Expression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871008" y="815546"/>
            <a:ext cx="8238" cy="7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871252" y="3008134"/>
            <a:ext cx="8238" cy="56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906658" y="4720289"/>
            <a:ext cx="2497485" cy="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48119" y="2294765"/>
            <a:ext cx="1256024" cy="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96254" y="307284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286391" y="1925433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871008" y="4376702"/>
            <a:ext cx="0" cy="75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456792" y="3710078"/>
            <a:ext cx="1894702" cy="618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 2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404143" y="2294765"/>
            <a:ext cx="0" cy="13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04143" y="4331658"/>
            <a:ext cx="0" cy="422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4844" y="891958"/>
            <a:ext cx="4237126" cy="16312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test_expression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 1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statement 2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8871" y="3304630"/>
            <a:ext cx="3924089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&lt;- 87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= 90) 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grade &lt;- “A”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grade &lt;- “B”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4368" y="5783180"/>
            <a:ext cx="39507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What is grade?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0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5136636" y="273666"/>
            <a:ext cx="0" cy="6030098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 rot="5400000">
            <a:off x="2763407" y="1068901"/>
            <a:ext cx="0" cy="400789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47939" y="3216991"/>
            <a:ext cx="1894702" cy="61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 1</a:t>
            </a:r>
            <a:endParaRPr lang="en-US" dirty="0"/>
          </a:p>
        </p:txBody>
      </p:sp>
      <p:sp>
        <p:nvSpPr>
          <p:cNvPr id="27" name="Diamond 26"/>
          <p:cNvSpPr/>
          <p:nvPr/>
        </p:nvSpPr>
        <p:spPr>
          <a:xfrm>
            <a:off x="5276336" y="1164977"/>
            <a:ext cx="2429668" cy="12740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Expression1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487052" y="322459"/>
            <a:ext cx="0" cy="7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487296" y="2515047"/>
            <a:ext cx="0" cy="56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789756" y="3781790"/>
            <a:ext cx="3874" cy="53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64163" y="1801978"/>
            <a:ext cx="10255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2298" y="257976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02435" y="1432346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487052" y="3883615"/>
            <a:ext cx="0" cy="242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789756" y="1801678"/>
            <a:ext cx="0" cy="57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>
            <a:off x="7574922" y="2465458"/>
            <a:ext cx="2429668" cy="12740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Expression2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42405" y="4385977"/>
            <a:ext cx="1894702" cy="618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 2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0087315" y="3102759"/>
            <a:ext cx="802942" cy="7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087316" y="2754031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890257" y="3109911"/>
            <a:ext cx="0" cy="120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942906" y="4385977"/>
            <a:ext cx="1894702" cy="618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 3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6496899" y="5695605"/>
            <a:ext cx="4846441" cy="2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789756" y="5028912"/>
            <a:ext cx="0" cy="666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890257" y="5046210"/>
            <a:ext cx="0" cy="666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17638" y="3288715"/>
            <a:ext cx="3885720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&lt;- 50</a:t>
            </a:r>
          </a:p>
          <a:p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90) {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grade &lt;- “A”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80){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grade &lt;- “B”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grade &lt;- “C”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20218" y="495623"/>
            <a:ext cx="3604475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(test_expression1) {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statement1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 test_expression2){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statement2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statement3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6065" y="6103709"/>
            <a:ext cx="39507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What is grade?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89756" y="379594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47939" y="3217290"/>
            <a:ext cx="1894702" cy="618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 1</a:t>
            </a:r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276336" y="1165276"/>
            <a:ext cx="2429668" cy="1274003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Expression1</a:t>
            </a:r>
            <a:endParaRPr lang="en-US" dirty="0"/>
          </a:p>
        </p:txBody>
      </p:sp>
      <p:sp>
        <p:nvSpPr>
          <p:cNvPr id="30" name="Diamond 29"/>
          <p:cNvSpPr/>
          <p:nvPr/>
        </p:nvSpPr>
        <p:spPr>
          <a:xfrm>
            <a:off x="7574922" y="2465757"/>
            <a:ext cx="2429668" cy="1274003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Expression2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3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E17A8BB07CA6459B68986233AF7C0B" ma:contentTypeVersion="72" ma:contentTypeDescription="Create a new document." ma:contentTypeScope="" ma:versionID="6fcce7e26b6ce38abc43126aed1da0ad">
  <xsd:schema xmlns:xsd="http://www.w3.org/2001/XMLSchema" xmlns:xs="http://www.w3.org/2001/XMLSchema" xmlns:p="http://schemas.microsoft.com/office/2006/metadata/properties" xmlns:ns1="http://schemas.microsoft.com/sharepoint/v3" xmlns:ns2="1ceb290c-0c0f-4d75-9d55-bf954c0fe360" xmlns:ns4="http://schemas.microsoft.com/sharepoint/v4" targetNamespace="http://schemas.microsoft.com/office/2006/metadata/properties" ma:root="true" ma:fieldsID="bb791570516f0e3cdbf12b15736ec310" ns1:_="" ns2:_="" ns4:_="">
    <xsd:import namespace="http://schemas.microsoft.com/sharepoint/v3"/>
    <xsd:import namespace="1ceb290c-0c0f-4d75-9d55-bf954c0fe360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Project_x0020_Owner" minOccurs="0"/>
                <xsd:element ref="ns2:Authors" minOccurs="0"/>
                <xsd:element ref="ns2:Security" minOccurs="0"/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2:Section" minOccurs="0"/>
                <xsd:element ref="ns2:Division" minOccurs="0"/>
                <xsd:element ref="ns4:IconOverlay" minOccurs="0"/>
                <xsd:element ref="ns1:_vti_ItemDeclaredRecord" minOccurs="0"/>
                <xsd:element ref="ns1:_vti_ItemHoldRecordStatus" minOccurs="0"/>
                <xsd:element ref="ns2:R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7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8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_vti_ItemDeclaredRecord" ma:index="17" nillable="true" ma:displayName="Declared Record" ma:hidden="true" ma:internalName="_vti_ItemDeclaredRecord" ma:readOnly="true">
      <xsd:simpleType>
        <xsd:restriction base="dms:DateTime"/>
      </xsd:simpleType>
    </xsd:element>
    <xsd:element name="_vti_ItemHoldRecordStatus" ma:index="18" nillable="true" ma:displayName="Hold and Record Status" ma:decimals="0" ma:hidden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eb290c-0c0f-4d75-9d55-bf954c0fe360" elementFormDefault="qualified">
    <xsd:import namespace="http://schemas.microsoft.com/office/2006/documentManagement/types"/>
    <xsd:import namespace="http://schemas.microsoft.com/office/infopath/2007/PartnerControls"/>
    <xsd:element name="Project_x0020_Owner" ma:index="2" nillable="true" ma:displayName="Project Owner" ma:description="Only one" ma:hidden="true" ma:list="UserInfo" ma:SharePointGroup="0" ma:internalName="Project_x0020_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s" ma:index="3" nillable="true" ma:displayName="Authors" ma:description="To add SharePoint security groups start typing &quot;m2-arcd-s-GROUP NAME&quot;" ma:hidden="true" ma:list="UserInfo" ma:SearchPeopleOnly="false" ma:SharePointGroup="0" ma:internalName="Authors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" ma:index="4" nillable="true" ma:displayName="Security" ma:default="Internal FR" ma:description="" ma:format="Dropdown" ma:internalName="Security" ma:readOnly="false">
      <xsd:simpleType>
        <xsd:restriction base="dms:Choice">
          <xsd:enumeration value="FOMC I"/>
          <xsd:enumeration value="FOMC II"/>
          <xsd:enumeration value="FOMC III"/>
          <xsd:enumeration value="Internal FR"/>
          <xsd:enumeration value="Restricted FR"/>
          <xsd:enumeration value="Restricted Controlled FR"/>
        </xsd:restriction>
      </xsd:simpleType>
    </xsd:element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ection" ma:index="14" nillable="true" ma:displayName="Section" ma:hidden="true" ma:internalName="Section" ma:readOnly="false">
      <xsd:simpleType>
        <xsd:restriction base="dms:Text"/>
      </xsd:simpleType>
    </xsd:element>
    <xsd:element name="Division" ma:index="15" nillable="true" ma:displayName="Division" ma:hidden="true" ma:internalName="Division" ma:readOnly="false">
      <xsd:simpleType>
        <xsd:restriction base="dms:Text">
          <xsd:maxLength value="255"/>
        </xsd:restriction>
      </xsd:simpleType>
    </xsd:element>
    <xsd:element name="Readers" ma:index="23" nillable="true" ma:displayName="Readers" ma:description="(Optional)&#10;&#10;To add SharePoint security groups start typing &quot;m2-arcd-s-GROUP NAME&quot;" ma:hidden="true" ma:list="UserInfo" ma:SearchPeopleOnly="false" ma:SharePointGroup="0" ma:internalName="Readers" ma:readOnly="fals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curity xmlns="1ceb290c-0c0f-4d75-9d55-bf954c0fe360">Internal FR</Security>
    <IconOverlay xmlns="http://schemas.microsoft.com/sharepoint/v4" xsi:nil="true"/>
    <Readers xmlns="1ceb290c-0c0f-4d75-9d55-bf954c0fe360">
      <UserInfo>
        <DisplayName/>
        <AccountId xsi:nil="true"/>
        <AccountType/>
      </UserInfo>
    </Readers>
    <Section xmlns="1ceb290c-0c0f-4d75-9d55-bf954c0fe360">Consumer Finance</Section>
    <Authors xmlns="1ceb290c-0c0f-4d75-9d55-bf954c0fe360">
      <UserInfo>
        <DisplayName>Brian Seok</DisplayName>
        <AccountId>74</AccountId>
        <AccountType/>
      </UserInfo>
      <UserInfo>
        <DisplayName>Daniel Nikolic</DisplayName>
        <AccountId>377</AccountId>
        <AccountType/>
      </UserInfo>
      <UserInfo>
        <DisplayName>Thomas Allard</DisplayName>
        <AccountId>341</AccountId>
        <AccountType/>
      </UserInfo>
      <UserInfo>
        <DisplayName>Shifrah Aron-Dine</DisplayName>
        <AccountId>379</AccountId>
        <AccountType/>
      </UserInfo>
      <UserInfo>
        <DisplayName>Jeffrey Naber</DisplayName>
        <AccountId>61</AccountId>
        <AccountType/>
      </UserInfo>
      <UserInfo>
        <DisplayName>Kathryn Holston</DisplayName>
        <AccountId>381</AccountId>
        <AccountType/>
      </UserInfo>
      <UserInfo>
        <DisplayName>Melanie Josselyn</DisplayName>
        <AccountId>288</AccountId>
        <AccountType/>
      </UserInfo>
      <UserInfo>
        <DisplayName>Erik Larsson</DisplayName>
        <AccountId>382</AccountId>
        <AccountType/>
      </UserInfo>
      <UserInfo>
        <DisplayName>Mailam Huynh</DisplayName>
        <AccountId>67</AccountId>
        <AccountType/>
      </UserInfo>
      <UserInfo>
        <DisplayName>Nicholas Becker</DisplayName>
        <AccountId>383</AccountId>
        <AccountType/>
      </UserInfo>
      <UserInfo>
        <DisplayName>Thomas May</DisplayName>
        <AccountId>384</AccountId>
        <AccountType/>
      </UserInfo>
      <UserInfo>
        <DisplayName>William Hayes</DisplayName>
        <AccountId>385</AccountId>
        <AccountType/>
      </UserInfo>
      <UserInfo>
        <DisplayName>Katherine Richard</DisplayName>
        <AccountId>386</AccountId>
        <AccountType/>
      </UserInfo>
      <UserInfo>
        <DisplayName>Daniel Schwindt</DisplayName>
        <AccountId>387</AccountId>
        <AccountType/>
      </UserInfo>
      <UserInfo>
        <DisplayName>Simeon Markind</DisplayName>
        <AccountId>378</AccountId>
        <AccountType/>
      </UserInfo>
      <UserInfo>
        <DisplayName>Damian Thomas</DisplayName>
        <AccountId>370</AccountId>
        <AccountType/>
      </UserInfo>
      <UserInfo>
        <DisplayName>William Ampeh</DisplayName>
        <AccountId>376</AccountId>
        <AccountType/>
      </UserInfo>
      <UserInfo>
        <DisplayName>Andrew Cohen</DisplayName>
        <AccountId>159</AccountId>
        <AccountType/>
      </UserInfo>
    </Authors>
    <PublishingExpirationDate xmlns="http://schemas.microsoft.com/sharepoint/v3" xsi:nil="true"/>
    <Division xmlns="1ceb290c-0c0f-4d75-9d55-bf954c0fe360">Research &amp; Statistics</Division>
    <PublishingStartDate xmlns="http://schemas.microsoft.com/sharepoint/v3" xsi:nil="true"/>
    <Project_x0020_Owner xmlns="1ceb290c-0c0f-4d75-9d55-bf954c0fe360">
      <UserInfo>
        <DisplayName/>
        <AccountId>375</AccountId>
        <AccountType/>
      </UserInfo>
    </Project_x0020_Owner>
    <_dlc_DocId xmlns="1ceb290c-0c0f-4d75-9d55-bf954c0fe360">COLLAB-632341292-1626</_dlc_DocId>
    <_dlc_DocIdUrl xmlns="1ceb290c-0c0f-4d75-9d55-bf954c0fe360">
      <Url>https://spweb.frb.gov/sites/collab/_layouts/15/DocIdRedir.aspx?ID=COLLAB-632341292-1626</Url>
      <Description>COLLAB-632341292-1626</Description>
    </_dlc_DocIdUrl>
  </documentManagement>
</p:properties>
</file>

<file path=customXml/itemProps1.xml><?xml version="1.0" encoding="utf-8"?>
<ds:datastoreItem xmlns:ds="http://schemas.openxmlformats.org/officeDocument/2006/customXml" ds:itemID="{E933DFD9-B1A4-4656-B56B-BB6BDF0E777F}"/>
</file>

<file path=customXml/itemProps2.xml><?xml version="1.0" encoding="utf-8"?>
<ds:datastoreItem xmlns:ds="http://schemas.openxmlformats.org/officeDocument/2006/customXml" ds:itemID="{E5FAD517-E11A-46BF-9906-22098CF5D0BC}"/>
</file>

<file path=customXml/itemProps3.xml><?xml version="1.0" encoding="utf-8"?>
<ds:datastoreItem xmlns:ds="http://schemas.openxmlformats.org/officeDocument/2006/customXml" ds:itemID="{6A49191B-3484-491B-8EE6-CB563A8033BD}"/>
</file>

<file path=customXml/itemProps4.xml><?xml version="1.0" encoding="utf-8"?>
<ds:datastoreItem xmlns:ds="http://schemas.openxmlformats.org/officeDocument/2006/customXml" ds:itemID="{9B5151CF-DA7B-4CF0-9E1D-FC7F217EA1E6}"/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1496</Words>
  <Application>Microsoft Office PowerPoint</Application>
  <PresentationFormat>Widescreen</PresentationFormat>
  <Paragraphs>310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MS PGothic</vt:lpstr>
      <vt:lpstr>MS PGothic</vt:lpstr>
      <vt:lpstr>Arial</vt:lpstr>
      <vt:lpstr>Calibri</vt:lpstr>
      <vt:lpstr>Calibri Light</vt:lpstr>
      <vt:lpstr>Cambria</vt:lpstr>
      <vt:lpstr>Candara</vt:lpstr>
      <vt:lpstr>Courier New</vt:lpstr>
      <vt:lpstr>Times</vt:lpstr>
      <vt:lpstr>Times New Roman</vt:lpstr>
      <vt:lpstr>Office Theme</vt:lpstr>
      <vt:lpstr>Introduction to Basic R Programming</vt:lpstr>
      <vt:lpstr>Homework Review</vt:lpstr>
      <vt:lpstr>Everything in R is an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Shifrah Aron-Dine</dc:creator>
  <cp:lastModifiedBy>Shifrah Aron-Dine</cp:lastModifiedBy>
  <cp:revision>110</cp:revision>
  <cp:lastPrinted>2017-01-25T19:30:21Z</cp:lastPrinted>
  <dcterms:created xsi:type="dcterms:W3CDTF">2016-11-09T19:42:26Z</dcterms:created>
  <dcterms:modified xsi:type="dcterms:W3CDTF">2017-01-26T21:40:05Z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0x0101002BE17A8BB07CA6459B68986233AF7C0B</vt:lpwstr>
  </property>
  <property fmtid="{D5CDD505-2E9C-101B-9397-08002B2CF9AE}" pid="3" name="_dlc_DocIdItemGuid">
    <vt:lpwstr>96d9c251-5ec4-42b4-940e-43d010f847b8</vt:lpwstr>
  </property>
</Properties>
</file>