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0" r:id="rId3"/>
    <p:sldId id="269" r:id="rId4"/>
    <p:sldId id="266" r:id="rId5"/>
    <p:sldId id="267" r:id="rId6"/>
    <p:sldId id="271" r:id="rId7"/>
    <p:sldId id="284" r:id="rId8"/>
    <p:sldId id="268" r:id="rId9"/>
    <p:sldId id="285" r:id="rId10"/>
    <p:sldId id="272" r:id="rId11"/>
    <p:sldId id="279" r:id="rId12"/>
    <p:sldId id="280" r:id="rId13"/>
    <p:sldId id="278" r:id="rId14"/>
    <p:sldId id="281" r:id="rId15"/>
    <p:sldId id="276" r:id="rId16"/>
    <p:sldId id="258"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10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2FFA6-50FB-4E5F-A9C1-00438F15B34D}" type="datetimeFigureOut">
              <a:rPr lang="en-US" smtClean="0"/>
              <a:t>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C33A9-9216-445C-A5C6-A63701E0CCFD}" type="slidenum">
              <a:rPr lang="en-US" smtClean="0"/>
              <a:t>‹#›</a:t>
            </a:fld>
            <a:endParaRPr lang="en-US"/>
          </a:p>
        </p:txBody>
      </p:sp>
    </p:spTree>
    <p:extLst>
      <p:ext uri="{BB962C8B-B14F-4D97-AF65-F5344CB8AC3E}">
        <p14:creationId xmlns:p14="http://schemas.microsoft.com/office/powerpoint/2010/main" val="1247017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6C33A9-9216-445C-A5C6-A63701E0CCFD}" type="slidenum">
              <a:rPr lang="en-US" smtClean="0"/>
              <a:t>6</a:t>
            </a:fld>
            <a:endParaRPr lang="en-US"/>
          </a:p>
        </p:txBody>
      </p:sp>
    </p:spTree>
    <p:extLst>
      <p:ext uri="{BB962C8B-B14F-4D97-AF65-F5344CB8AC3E}">
        <p14:creationId xmlns:p14="http://schemas.microsoft.com/office/powerpoint/2010/main" val="1112584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184924-F50B-4964-A30F-92FE06223B92}" type="datetime1">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911C-55B9-4E8B-B0F5-97B4E0A49F5E}" type="slidenum">
              <a:rPr lang="en-US" smtClean="0"/>
              <a:t>‹#›</a:t>
            </a:fld>
            <a:endParaRPr lang="en-US"/>
          </a:p>
        </p:txBody>
      </p:sp>
    </p:spTree>
    <p:extLst>
      <p:ext uri="{BB962C8B-B14F-4D97-AF65-F5344CB8AC3E}">
        <p14:creationId xmlns:p14="http://schemas.microsoft.com/office/powerpoint/2010/main" val="113029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25E8AE-8E02-44F9-8E5E-67398CD45688}" type="datetime1">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911C-55B9-4E8B-B0F5-97B4E0A49F5E}" type="slidenum">
              <a:rPr lang="en-US" smtClean="0"/>
              <a:t>‹#›</a:t>
            </a:fld>
            <a:endParaRPr lang="en-US"/>
          </a:p>
        </p:txBody>
      </p:sp>
    </p:spTree>
    <p:extLst>
      <p:ext uri="{BB962C8B-B14F-4D97-AF65-F5344CB8AC3E}">
        <p14:creationId xmlns:p14="http://schemas.microsoft.com/office/powerpoint/2010/main" val="59712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69B147-6ED5-48F8-B6D3-7CEE6F40EC03}" type="datetime1">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911C-55B9-4E8B-B0F5-97B4E0A49F5E}" type="slidenum">
              <a:rPr lang="en-US" smtClean="0"/>
              <a:t>‹#›</a:t>
            </a:fld>
            <a:endParaRPr lang="en-US"/>
          </a:p>
        </p:txBody>
      </p:sp>
    </p:spTree>
    <p:extLst>
      <p:ext uri="{BB962C8B-B14F-4D97-AF65-F5344CB8AC3E}">
        <p14:creationId xmlns:p14="http://schemas.microsoft.com/office/powerpoint/2010/main" val="2787076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AE30B-5423-40DC-8E2D-272C3C9AE2AD}" type="datetime1">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911C-55B9-4E8B-B0F5-97B4E0A49F5E}" type="slidenum">
              <a:rPr lang="en-US" smtClean="0"/>
              <a:t>‹#›</a:t>
            </a:fld>
            <a:endParaRPr lang="en-US"/>
          </a:p>
        </p:txBody>
      </p:sp>
    </p:spTree>
    <p:extLst>
      <p:ext uri="{BB962C8B-B14F-4D97-AF65-F5344CB8AC3E}">
        <p14:creationId xmlns:p14="http://schemas.microsoft.com/office/powerpoint/2010/main" val="387888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0083C2-99AD-4B7C-AC1F-F8CE00167C04}" type="datetime1">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911C-55B9-4E8B-B0F5-97B4E0A49F5E}" type="slidenum">
              <a:rPr lang="en-US" smtClean="0"/>
              <a:t>‹#›</a:t>
            </a:fld>
            <a:endParaRPr lang="en-US"/>
          </a:p>
        </p:txBody>
      </p:sp>
    </p:spTree>
    <p:extLst>
      <p:ext uri="{BB962C8B-B14F-4D97-AF65-F5344CB8AC3E}">
        <p14:creationId xmlns:p14="http://schemas.microsoft.com/office/powerpoint/2010/main" val="3755461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2B00F9-02E1-4CC3-82E4-0C686E9D0BD8}" type="datetime1">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6911C-55B9-4E8B-B0F5-97B4E0A49F5E}" type="slidenum">
              <a:rPr lang="en-US" smtClean="0"/>
              <a:t>‹#›</a:t>
            </a:fld>
            <a:endParaRPr lang="en-US"/>
          </a:p>
        </p:txBody>
      </p:sp>
    </p:spTree>
    <p:extLst>
      <p:ext uri="{BB962C8B-B14F-4D97-AF65-F5344CB8AC3E}">
        <p14:creationId xmlns:p14="http://schemas.microsoft.com/office/powerpoint/2010/main" val="88598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3E874A-0408-40C0-BB5A-6B4910670532}" type="datetime1">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46911C-55B9-4E8B-B0F5-97B4E0A49F5E}" type="slidenum">
              <a:rPr lang="en-US" smtClean="0"/>
              <a:t>‹#›</a:t>
            </a:fld>
            <a:endParaRPr lang="en-US"/>
          </a:p>
        </p:txBody>
      </p:sp>
    </p:spTree>
    <p:extLst>
      <p:ext uri="{BB962C8B-B14F-4D97-AF65-F5344CB8AC3E}">
        <p14:creationId xmlns:p14="http://schemas.microsoft.com/office/powerpoint/2010/main" val="49934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1E82E8-65AC-42EC-9C14-9A87BC7BB73B}" type="datetime1">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46911C-55B9-4E8B-B0F5-97B4E0A49F5E}" type="slidenum">
              <a:rPr lang="en-US" smtClean="0"/>
              <a:t>‹#›</a:t>
            </a:fld>
            <a:endParaRPr lang="en-US"/>
          </a:p>
        </p:txBody>
      </p:sp>
    </p:spTree>
    <p:extLst>
      <p:ext uri="{BB962C8B-B14F-4D97-AF65-F5344CB8AC3E}">
        <p14:creationId xmlns:p14="http://schemas.microsoft.com/office/powerpoint/2010/main" val="195011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FE61-0312-4515-A036-15A00A055FA0}" type="datetime1">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46911C-55B9-4E8B-B0F5-97B4E0A49F5E}" type="slidenum">
              <a:rPr lang="en-US" smtClean="0"/>
              <a:t>‹#›</a:t>
            </a:fld>
            <a:endParaRPr lang="en-US"/>
          </a:p>
        </p:txBody>
      </p:sp>
    </p:spTree>
    <p:extLst>
      <p:ext uri="{BB962C8B-B14F-4D97-AF65-F5344CB8AC3E}">
        <p14:creationId xmlns:p14="http://schemas.microsoft.com/office/powerpoint/2010/main" val="5087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28B07A-492C-444E-9C28-AE98FD5533BD}" type="datetime1">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6911C-55B9-4E8B-B0F5-97B4E0A49F5E}" type="slidenum">
              <a:rPr lang="en-US" smtClean="0"/>
              <a:t>‹#›</a:t>
            </a:fld>
            <a:endParaRPr lang="en-US"/>
          </a:p>
        </p:txBody>
      </p:sp>
    </p:spTree>
    <p:extLst>
      <p:ext uri="{BB962C8B-B14F-4D97-AF65-F5344CB8AC3E}">
        <p14:creationId xmlns:p14="http://schemas.microsoft.com/office/powerpoint/2010/main" val="169728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F82A92-F145-43DD-8089-E98AB6060181}" type="datetime1">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6911C-55B9-4E8B-B0F5-97B4E0A49F5E}" type="slidenum">
              <a:rPr lang="en-US" smtClean="0"/>
              <a:t>‹#›</a:t>
            </a:fld>
            <a:endParaRPr lang="en-US"/>
          </a:p>
        </p:txBody>
      </p:sp>
    </p:spTree>
    <p:extLst>
      <p:ext uri="{BB962C8B-B14F-4D97-AF65-F5344CB8AC3E}">
        <p14:creationId xmlns:p14="http://schemas.microsoft.com/office/powerpoint/2010/main" val="1678162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9FA08-5B56-4E1A-B77C-2D3F67441B52}" type="datetime1">
              <a:rPr lang="en-US" smtClean="0"/>
              <a:t>1/27/2017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6911C-55B9-4E8B-B0F5-97B4E0A49F5E}" type="slidenum">
              <a:rPr lang="en-US" smtClean="0"/>
              <a:t>‹#›</a:t>
            </a:fld>
            <a:endParaRPr lang="en-US"/>
          </a:p>
        </p:txBody>
      </p:sp>
    </p:spTree>
    <p:extLst>
      <p:ext uri="{BB962C8B-B14F-4D97-AF65-F5344CB8AC3E}">
        <p14:creationId xmlns:p14="http://schemas.microsoft.com/office/powerpoint/2010/main" val="3611576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Borrowing</a:t>
            </a:r>
            <a:endParaRPr lang="en-US" dirty="0"/>
          </a:p>
        </p:txBody>
      </p:sp>
      <p:sp>
        <p:nvSpPr>
          <p:cNvPr id="3" name="Subtitle 2"/>
          <p:cNvSpPr>
            <a:spLocks noGrp="1"/>
          </p:cNvSpPr>
          <p:nvPr>
            <p:ph type="subTitle" idx="1"/>
          </p:nvPr>
        </p:nvSpPr>
        <p:spPr/>
        <p:txBody>
          <a:bodyPr/>
          <a:lstStyle/>
          <a:p>
            <a:r>
              <a:rPr lang="en-US" dirty="0" smtClean="0"/>
              <a:t>January 27, 2017</a:t>
            </a:r>
            <a:endParaRPr lang="en-US" dirty="0"/>
          </a:p>
        </p:txBody>
      </p:sp>
      <p:sp>
        <p:nvSpPr>
          <p:cNvPr id="4" name="Slide Number Placeholder 3"/>
          <p:cNvSpPr>
            <a:spLocks noGrp="1"/>
          </p:cNvSpPr>
          <p:nvPr>
            <p:ph type="sldNum" sz="quarter" idx="12"/>
          </p:nvPr>
        </p:nvSpPr>
        <p:spPr/>
        <p:txBody>
          <a:bodyPr/>
          <a:lstStyle/>
          <a:p>
            <a:fld id="{9246911C-55B9-4E8B-B0F5-97B4E0A49F5E}" type="slidenum">
              <a:rPr lang="en-US" smtClean="0"/>
              <a:t>1</a:t>
            </a:fld>
            <a:endParaRPr lang="en-US"/>
          </a:p>
        </p:txBody>
      </p:sp>
    </p:spTree>
    <p:extLst>
      <p:ext uri="{BB962C8B-B14F-4D97-AF65-F5344CB8AC3E}">
        <p14:creationId xmlns:p14="http://schemas.microsoft.com/office/powerpoint/2010/main" val="3804760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Revolving Loans (credit cards and lines of credit – home equity or business)</a:t>
            </a:r>
            <a:endParaRPr lang="en-US" dirty="0"/>
          </a:p>
        </p:txBody>
      </p:sp>
      <p:sp>
        <p:nvSpPr>
          <p:cNvPr id="3" name="Content Placeholder 2"/>
          <p:cNvSpPr>
            <a:spLocks noGrp="1"/>
          </p:cNvSpPr>
          <p:nvPr>
            <p:ph idx="1"/>
          </p:nvPr>
        </p:nvSpPr>
        <p:spPr/>
        <p:txBody>
          <a:bodyPr>
            <a:normAutofit lnSpcReduction="10000"/>
          </a:bodyPr>
          <a:lstStyle/>
          <a:p>
            <a:r>
              <a:rPr lang="en-US" dirty="0" smtClean="0"/>
              <a:t>Revolving loans don’t have a term associated with them.  The balance is based on the amount you borrow, the amount that you repay, and the terms of interest (when you pay interest and the rate)</a:t>
            </a:r>
          </a:p>
          <a:p>
            <a:r>
              <a:rPr lang="en-US" dirty="0" smtClean="0"/>
              <a:t>At each time period (e.g., month) – you </a:t>
            </a:r>
          </a:p>
          <a:p>
            <a:pPr lvl="1"/>
            <a:r>
              <a:rPr lang="en-US" dirty="0" smtClean="0"/>
              <a:t>Carry forward any balance that you owe</a:t>
            </a:r>
          </a:p>
          <a:p>
            <a:pPr lvl="1"/>
            <a:r>
              <a:rPr lang="en-US" dirty="0" smtClean="0"/>
              <a:t>Can (maybe) borrow additional money</a:t>
            </a:r>
          </a:p>
          <a:p>
            <a:pPr lvl="1"/>
            <a:r>
              <a:rPr lang="en-US" dirty="0" smtClean="0"/>
              <a:t>Incur interest on the balance that you carry and (depending) the additional money borrowed</a:t>
            </a:r>
          </a:p>
          <a:p>
            <a:pPr lvl="1"/>
            <a:r>
              <a:rPr lang="en-US" dirty="0" smtClean="0"/>
              <a:t>Incur any fees related to late payment or failure to make minimum payment</a:t>
            </a:r>
          </a:p>
          <a:p>
            <a:pPr lvl="1"/>
            <a:r>
              <a:rPr lang="en-US" dirty="0" smtClean="0"/>
              <a:t>Make a payment against the interest, and any portion of the payment that exceeds the interest is applied to reducing the loan principal</a:t>
            </a:r>
            <a:endParaRPr lang="en-US" dirty="0"/>
          </a:p>
        </p:txBody>
      </p:sp>
      <p:sp>
        <p:nvSpPr>
          <p:cNvPr id="4" name="Slide Number Placeholder 3"/>
          <p:cNvSpPr>
            <a:spLocks noGrp="1"/>
          </p:cNvSpPr>
          <p:nvPr>
            <p:ph type="sldNum" sz="quarter" idx="12"/>
          </p:nvPr>
        </p:nvSpPr>
        <p:spPr/>
        <p:txBody>
          <a:bodyPr/>
          <a:lstStyle/>
          <a:p>
            <a:fld id="{9246911C-55B9-4E8B-B0F5-97B4E0A49F5E}" type="slidenum">
              <a:rPr lang="en-US" smtClean="0"/>
              <a:t>10</a:t>
            </a:fld>
            <a:endParaRPr lang="en-US"/>
          </a:p>
        </p:txBody>
      </p:sp>
    </p:spTree>
    <p:extLst>
      <p:ext uri="{BB962C8B-B14F-4D97-AF65-F5344CB8AC3E}">
        <p14:creationId xmlns:p14="http://schemas.microsoft.com/office/powerpoint/2010/main" val="221343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84"/>
            <a:ext cx="10515600" cy="1325563"/>
          </a:xfrm>
        </p:spPr>
        <p:txBody>
          <a:bodyPr/>
          <a:lstStyle/>
          <a:p>
            <a:r>
              <a:rPr lang="en-US" dirty="0" smtClean="0"/>
              <a:t>Credit Card Example</a:t>
            </a:r>
            <a:endParaRPr lang="en-US" dirty="0"/>
          </a:p>
        </p:txBody>
      </p:sp>
      <p:sp>
        <p:nvSpPr>
          <p:cNvPr id="3" name="Content Placeholder 2"/>
          <p:cNvSpPr>
            <a:spLocks noGrp="1"/>
          </p:cNvSpPr>
          <p:nvPr>
            <p:ph idx="1"/>
          </p:nvPr>
        </p:nvSpPr>
        <p:spPr>
          <a:xfrm>
            <a:off x="603681" y="1100833"/>
            <a:ext cx="11088209" cy="5486399"/>
          </a:xfrm>
        </p:spPr>
        <p:txBody>
          <a:bodyPr>
            <a:normAutofit fontScale="92500" lnSpcReduction="20000"/>
          </a:bodyPr>
          <a:lstStyle/>
          <a:p>
            <a:r>
              <a:rPr lang="en-US" dirty="0" smtClean="0"/>
              <a:t>February </a:t>
            </a:r>
            <a:r>
              <a:rPr lang="en-US" dirty="0"/>
              <a:t>5</a:t>
            </a:r>
            <a:r>
              <a:rPr lang="en-US" dirty="0" smtClean="0"/>
              <a:t>: I use my new credit card to buy a taco-delivering drone for </a:t>
            </a:r>
            <a:r>
              <a:rPr lang="en-US" dirty="0" smtClean="0">
                <a:solidFill>
                  <a:srgbClr val="FF0000"/>
                </a:solidFill>
              </a:rPr>
              <a:t>$1,000</a:t>
            </a:r>
            <a:endParaRPr lang="en-US" dirty="0" smtClean="0"/>
          </a:p>
          <a:p>
            <a:pPr lvl="1"/>
            <a:r>
              <a:rPr lang="en-US" dirty="0" smtClean="0"/>
              <a:t>i.e., I borrowed $1,000 for an impulse buy</a:t>
            </a:r>
          </a:p>
          <a:p>
            <a:r>
              <a:rPr lang="en-US" dirty="0" smtClean="0"/>
              <a:t>March 1:  I receive a bill for $1,000, with a due date of March 10 and a minimum payment equal to 2% of my balance, or $20</a:t>
            </a:r>
          </a:p>
          <a:p>
            <a:pPr lvl="1"/>
            <a:r>
              <a:rPr lang="en-US" dirty="0" smtClean="0"/>
              <a:t>I get the </a:t>
            </a:r>
            <a:r>
              <a:rPr lang="en-US" u="sng" dirty="0" smtClean="0"/>
              <a:t>float</a:t>
            </a:r>
            <a:r>
              <a:rPr lang="en-US" dirty="0" smtClean="0"/>
              <a:t> on my balance, i.e., I don’t pay interest on the loan from February 5 to March 10</a:t>
            </a:r>
          </a:p>
          <a:p>
            <a:r>
              <a:rPr lang="en-US" dirty="0" smtClean="0"/>
              <a:t>March 10:  </a:t>
            </a:r>
            <a:r>
              <a:rPr lang="en-US" dirty="0" smtClean="0">
                <a:solidFill>
                  <a:srgbClr val="00B050"/>
                </a:solidFill>
              </a:rPr>
              <a:t>I pay</a:t>
            </a:r>
            <a:r>
              <a:rPr lang="en-US" dirty="0" smtClean="0"/>
              <a:t> </a:t>
            </a:r>
            <a:r>
              <a:rPr lang="en-US" dirty="0" smtClean="0">
                <a:solidFill>
                  <a:srgbClr val="00B050"/>
                </a:solidFill>
              </a:rPr>
              <a:t>$500 </a:t>
            </a:r>
            <a:r>
              <a:rPr lang="en-US" dirty="0" smtClean="0"/>
              <a:t>of my bill, leaving my balance at </a:t>
            </a:r>
            <a:r>
              <a:rPr lang="en-US" dirty="0" smtClean="0">
                <a:solidFill>
                  <a:srgbClr val="FF0000"/>
                </a:solidFill>
              </a:rPr>
              <a:t>$500</a:t>
            </a:r>
          </a:p>
          <a:p>
            <a:pPr lvl="1"/>
            <a:r>
              <a:rPr lang="en-US" dirty="0" smtClean="0"/>
              <a:t>I don’t get the float on my balance anymore, since I’ve carried a balance into the next cycle</a:t>
            </a:r>
          </a:p>
          <a:p>
            <a:r>
              <a:rPr lang="en-US" dirty="0" smtClean="0"/>
              <a:t>March 11:  I begin incurring interest, </a:t>
            </a:r>
            <a:r>
              <a:rPr lang="en-US" dirty="0" smtClean="0">
                <a:solidFill>
                  <a:schemeClr val="accent1"/>
                </a:solidFill>
              </a:rPr>
              <a:t>18%, compounded daily</a:t>
            </a:r>
            <a:r>
              <a:rPr lang="en-US" dirty="0" smtClean="0"/>
              <a:t>, on my </a:t>
            </a:r>
            <a:r>
              <a:rPr lang="en-US" dirty="0" smtClean="0">
                <a:solidFill>
                  <a:srgbClr val="FF0000"/>
                </a:solidFill>
              </a:rPr>
              <a:t>$500 </a:t>
            </a:r>
            <a:r>
              <a:rPr lang="en-US" dirty="0" smtClean="0"/>
              <a:t>balance</a:t>
            </a:r>
          </a:p>
          <a:p>
            <a:r>
              <a:rPr lang="en-US" dirty="0" smtClean="0"/>
              <a:t>March 20:  I use my credit card to spend another </a:t>
            </a:r>
            <a:r>
              <a:rPr lang="en-US" dirty="0" smtClean="0">
                <a:solidFill>
                  <a:srgbClr val="FF0000"/>
                </a:solidFill>
              </a:rPr>
              <a:t>$1,000 </a:t>
            </a:r>
            <a:r>
              <a:rPr lang="en-US" dirty="0" smtClean="0"/>
              <a:t>to buy a pizza-delivering drone</a:t>
            </a:r>
          </a:p>
          <a:p>
            <a:pPr lvl="1"/>
            <a:r>
              <a:rPr lang="en-US" dirty="0" smtClean="0"/>
              <a:t>My new balance is </a:t>
            </a:r>
            <a:r>
              <a:rPr lang="en-US" dirty="0" smtClean="0">
                <a:solidFill>
                  <a:srgbClr val="FF0000"/>
                </a:solidFill>
              </a:rPr>
              <a:t>$500 </a:t>
            </a:r>
            <a:r>
              <a:rPr lang="en-US" dirty="0" smtClean="0">
                <a:solidFill>
                  <a:schemeClr val="accent5"/>
                </a:solidFill>
              </a:rPr>
              <a:t>compounded for 9 days at an 18% annual rate </a:t>
            </a:r>
            <a:r>
              <a:rPr lang="en-US" dirty="0" smtClean="0"/>
              <a:t>PLUS </a:t>
            </a:r>
            <a:r>
              <a:rPr lang="en-US" dirty="0" smtClean="0">
                <a:solidFill>
                  <a:srgbClr val="FF0000"/>
                </a:solidFill>
              </a:rPr>
              <a:t>$1,000</a:t>
            </a:r>
          </a:p>
          <a:p>
            <a:pPr lvl="2"/>
            <a:r>
              <a:rPr lang="en-US" dirty="0" smtClean="0"/>
              <a:t>Balance = </a:t>
            </a:r>
            <a:r>
              <a:rPr lang="en-US" dirty="0" smtClean="0">
                <a:solidFill>
                  <a:srgbClr val="FF0000"/>
                </a:solidFill>
              </a:rPr>
              <a:t>500</a:t>
            </a:r>
            <a:r>
              <a:rPr lang="en-US" dirty="0" smtClean="0">
                <a:solidFill>
                  <a:schemeClr val="accent1"/>
                </a:solidFill>
              </a:rPr>
              <a:t>(1+.18/365)^9 </a:t>
            </a:r>
            <a:r>
              <a:rPr lang="en-US" dirty="0" smtClean="0"/>
              <a:t>+ </a:t>
            </a:r>
            <a:r>
              <a:rPr lang="en-US" dirty="0" smtClean="0">
                <a:solidFill>
                  <a:srgbClr val="FF0000"/>
                </a:solidFill>
              </a:rPr>
              <a:t>1000</a:t>
            </a:r>
          </a:p>
          <a:p>
            <a:pPr lvl="1"/>
            <a:r>
              <a:rPr lang="en-US" dirty="0" smtClean="0"/>
              <a:t>I immediately begin incurring interest on the new balance, compounded daily</a:t>
            </a:r>
          </a:p>
          <a:p>
            <a:pPr lvl="1"/>
            <a:endParaRPr lang="en-US" dirty="0" smtClean="0"/>
          </a:p>
          <a:p>
            <a:endParaRPr lang="en-US" dirty="0" smtClean="0"/>
          </a:p>
        </p:txBody>
      </p:sp>
    </p:spTree>
    <p:extLst>
      <p:ext uri="{BB962C8B-B14F-4D97-AF65-F5344CB8AC3E}">
        <p14:creationId xmlns:p14="http://schemas.microsoft.com/office/powerpoint/2010/main" val="23804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Card Example continued</a:t>
            </a:r>
            <a:endParaRPr lang="en-US" dirty="0"/>
          </a:p>
        </p:txBody>
      </p:sp>
      <p:sp>
        <p:nvSpPr>
          <p:cNvPr id="3" name="Content Placeholder 2"/>
          <p:cNvSpPr>
            <a:spLocks noGrp="1"/>
          </p:cNvSpPr>
          <p:nvPr>
            <p:ph idx="1"/>
          </p:nvPr>
        </p:nvSpPr>
        <p:spPr>
          <a:xfrm>
            <a:off x="838200" y="1624614"/>
            <a:ext cx="10515600" cy="4552349"/>
          </a:xfrm>
        </p:spPr>
        <p:txBody>
          <a:bodyPr>
            <a:normAutofit fontScale="85000" lnSpcReduction="20000"/>
          </a:bodyPr>
          <a:lstStyle/>
          <a:p>
            <a:r>
              <a:rPr lang="en-US" dirty="0"/>
              <a:t>April 1 – I receive my bill reflecting </a:t>
            </a:r>
            <a:r>
              <a:rPr lang="en-US" dirty="0" smtClean="0"/>
              <a:t>charges </a:t>
            </a:r>
            <a:r>
              <a:rPr lang="en-US" dirty="0"/>
              <a:t>through March </a:t>
            </a:r>
            <a:r>
              <a:rPr lang="en-US" dirty="0" smtClean="0"/>
              <a:t>31</a:t>
            </a:r>
          </a:p>
          <a:p>
            <a:pPr lvl="1"/>
            <a:r>
              <a:rPr lang="en-US" dirty="0" smtClean="0"/>
              <a:t>Balance </a:t>
            </a:r>
            <a:r>
              <a:rPr lang="en-US" dirty="0"/>
              <a:t>= </a:t>
            </a:r>
            <a:r>
              <a:rPr lang="en-US" dirty="0">
                <a:solidFill>
                  <a:srgbClr val="FF0000"/>
                </a:solidFill>
              </a:rPr>
              <a:t>Balance as of March 20 </a:t>
            </a:r>
            <a:r>
              <a:rPr lang="en-US" dirty="0">
                <a:solidFill>
                  <a:schemeClr val="accent5"/>
                </a:solidFill>
              </a:rPr>
              <a:t>compounded daily for 11 days</a:t>
            </a:r>
          </a:p>
          <a:p>
            <a:pPr lvl="1"/>
            <a:r>
              <a:rPr lang="en-US" dirty="0"/>
              <a:t>Balance = </a:t>
            </a:r>
            <a:r>
              <a:rPr lang="en-US" dirty="0">
                <a:solidFill>
                  <a:srgbClr val="FF0000"/>
                </a:solidFill>
              </a:rPr>
              <a:t>[500(1+.18/365)^9 + 1000</a:t>
            </a:r>
            <a:r>
              <a:rPr lang="en-US" dirty="0" smtClean="0">
                <a:solidFill>
                  <a:srgbClr val="FF0000"/>
                </a:solidFill>
              </a:rPr>
              <a:t>] </a:t>
            </a:r>
            <a:r>
              <a:rPr lang="en-US" dirty="0" smtClean="0"/>
              <a:t>* </a:t>
            </a:r>
            <a:r>
              <a:rPr lang="en-US" dirty="0" smtClean="0">
                <a:solidFill>
                  <a:schemeClr val="accent5"/>
                </a:solidFill>
              </a:rPr>
              <a:t>(1 </a:t>
            </a:r>
            <a:r>
              <a:rPr lang="en-US" dirty="0">
                <a:solidFill>
                  <a:schemeClr val="accent5"/>
                </a:solidFill>
              </a:rPr>
              <a:t>+.18/365)^11 </a:t>
            </a:r>
            <a:r>
              <a:rPr lang="en-US" dirty="0"/>
              <a:t>= $</a:t>
            </a:r>
            <a:r>
              <a:rPr lang="en-US" dirty="0" smtClean="0"/>
              <a:t>1,510.39</a:t>
            </a:r>
          </a:p>
          <a:p>
            <a:pPr lvl="1"/>
            <a:r>
              <a:rPr lang="en-US" dirty="0" smtClean="0"/>
              <a:t>My </a:t>
            </a:r>
            <a:r>
              <a:rPr lang="en-US" u="sng" dirty="0" smtClean="0"/>
              <a:t>minimum payment</a:t>
            </a:r>
            <a:r>
              <a:rPr lang="en-US" dirty="0" smtClean="0"/>
              <a:t> is </a:t>
            </a:r>
            <a:r>
              <a:rPr lang="en-US" b="1" dirty="0" smtClean="0"/>
              <a:t>$30.20</a:t>
            </a:r>
            <a:endParaRPr lang="en-US" b="1" dirty="0"/>
          </a:p>
          <a:p>
            <a:r>
              <a:rPr lang="en-US" dirty="0" smtClean="0"/>
              <a:t>April 10 – </a:t>
            </a:r>
            <a:r>
              <a:rPr lang="en-US" dirty="0" smtClean="0">
                <a:solidFill>
                  <a:srgbClr val="00B050"/>
                </a:solidFill>
              </a:rPr>
              <a:t>I pay $30 </a:t>
            </a:r>
            <a:r>
              <a:rPr lang="en-US" dirty="0" smtClean="0"/>
              <a:t>of my bill</a:t>
            </a:r>
          </a:p>
          <a:p>
            <a:pPr lvl="1"/>
            <a:r>
              <a:rPr lang="en-US" dirty="0" smtClean="0"/>
              <a:t>Because I carried a balance from my last statement, I continue to incur interest on that</a:t>
            </a:r>
          </a:p>
          <a:p>
            <a:pPr lvl="1"/>
            <a:r>
              <a:rPr lang="en-US" dirty="0" smtClean="0"/>
              <a:t>I also incur a </a:t>
            </a:r>
            <a:r>
              <a:rPr lang="en-US" dirty="0" smtClean="0">
                <a:solidFill>
                  <a:srgbClr val="FF0000"/>
                </a:solidFill>
              </a:rPr>
              <a:t>$20 finance charge </a:t>
            </a:r>
            <a:r>
              <a:rPr lang="en-US" dirty="0" smtClean="0"/>
              <a:t>because I did not make my minimum payment</a:t>
            </a:r>
          </a:p>
          <a:p>
            <a:pPr lvl="1"/>
            <a:r>
              <a:rPr lang="en-US" dirty="0" smtClean="0"/>
              <a:t>Balance = </a:t>
            </a:r>
            <a:r>
              <a:rPr lang="en-US" dirty="0" smtClean="0">
                <a:solidFill>
                  <a:srgbClr val="FF0000"/>
                </a:solidFill>
              </a:rPr>
              <a:t>(1,510.39)</a:t>
            </a:r>
            <a:r>
              <a:rPr lang="en-US" dirty="0" smtClean="0">
                <a:solidFill>
                  <a:schemeClr val="accent5"/>
                </a:solidFill>
              </a:rPr>
              <a:t>*(1 </a:t>
            </a:r>
            <a:r>
              <a:rPr lang="en-US" dirty="0">
                <a:solidFill>
                  <a:schemeClr val="accent5"/>
                </a:solidFill>
              </a:rPr>
              <a:t>+.18/365)^</a:t>
            </a:r>
            <a:r>
              <a:rPr lang="en-US" dirty="0" smtClean="0">
                <a:solidFill>
                  <a:schemeClr val="accent5"/>
                </a:solidFill>
              </a:rPr>
              <a:t>10 </a:t>
            </a:r>
            <a:r>
              <a:rPr lang="en-US" dirty="0" smtClean="0">
                <a:solidFill>
                  <a:srgbClr val="00B050"/>
                </a:solidFill>
              </a:rPr>
              <a:t>– 30</a:t>
            </a:r>
            <a:r>
              <a:rPr lang="en-US" dirty="0" smtClean="0">
                <a:solidFill>
                  <a:schemeClr val="accent5"/>
                </a:solidFill>
              </a:rPr>
              <a:t> </a:t>
            </a:r>
            <a:r>
              <a:rPr lang="en-US" dirty="0" smtClean="0">
                <a:solidFill>
                  <a:srgbClr val="FF0000"/>
                </a:solidFill>
              </a:rPr>
              <a:t>+ 20 </a:t>
            </a:r>
            <a:r>
              <a:rPr lang="en-US" dirty="0" smtClean="0"/>
              <a:t>= 1,507.85</a:t>
            </a:r>
          </a:p>
          <a:p>
            <a:r>
              <a:rPr lang="en-US" dirty="0" smtClean="0"/>
              <a:t>April </a:t>
            </a:r>
            <a:r>
              <a:rPr lang="en-US" dirty="0" smtClean="0"/>
              <a:t>30 – I receive an offer from another credit card to transfer my existing credit card balance. </a:t>
            </a:r>
            <a:endParaRPr lang="en-US" dirty="0" smtClean="0"/>
          </a:p>
          <a:p>
            <a:r>
              <a:rPr lang="en-US" u="sng" dirty="0" smtClean="0"/>
              <a:t>Homework problem</a:t>
            </a:r>
            <a:r>
              <a:rPr lang="en-US" dirty="0" smtClean="0"/>
              <a:t>: If I take the offer – </a:t>
            </a:r>
            <a:endParaRPr lang="en-US" dirty="0" smtClean="0"/>
          </a:p>
          <a:p>
            <a:pPr lvl="1"/>
            <a:r>
              <a:rPr lang="en-US" dirty="0" smtClean="0"/>
              <a:t>What is the amount that I will be “transferring” to the new card?</a:t>
            </a:r>
          </a:p>
          <a:p>
            <a:pPr lvl="1"/>
            <a:r>
              <a:rPr lang="en-US" dirty="0" smtClean="0"/>
              <a:t>In total, how much will I have </a:t>
            </a:r>
            <a:r>
              <a:rPr lang="en-US" dirty="0" smtClean="0"/>
              <a:t>paid on my $2,000 in purchases from the </a:t>
            </a:r>
            <a:r>
              <a:rPr lang="en-US" dirty="0" smtClean="0"/>
              <a:t>“old” credit card company</a:t>
            </a:r>
            <a:r>
              <a:rPr lang="en-US" dirty="0" smtClean="0"/>
              <a:t>?</a:t>
            </a:r>
            <a:endParaRPr lang="en-US" dirty="0" smtClean="0"/>
          </a:p>
          <a:p>
            <a:pPr lvl="1"/>
            <a:endParaRPr lang="en-US" dirty="0"/>
          </a:p>
        </p:txBody>
      </p:sp>
    </p:spTree>
    <p:extLst>
      <p:ext uri="{BB962C8B-B14F-4D97-AF65-F5344CB8AC3E}">
        <p14:creationId xmlns:p14="http://schemas.microsoft.com/office/powerpoint/2010/main" val="126119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388"/>
            <a:ext cx="10515600" cy="1325563"/>
          </a:xfrm>
        </p:spPr>
        <p:txBody>
          <a:bodyPr/>
          <a:lstStyle/>
          <a:p>
            <a:r>
              <a:rPr lang="en-US" dirty="0" smtClean="0"/>
              <a:t>Features of Amortizing Loans</a:t>
            </a:r>
            <a:endParaRPr lang="en-US" dirty="0"/>
          </a:p>
        </p:txBody>
      </p:sp>
      <p:sp>
        <p:nvSpPr>
          <p:cNvPr id="3" name="Content Placeholder 2"/>
          <p:cNvSpPr>
            <a:spLocks noGrp="1"/>
          </p:cNvSpPr>
          <p:nvPr>
            <p:ph idx="1"/>
          </p:nvPr>
        </p:nvSpPr>
        <p:spPr>
          <a:xfrm>
            <a:off x="838200" y="1357460"/>
            <a:ext cx="10515600" cy="5043340"/>
          </a:xfrm>
        </p:spPr>
        <p:txBody>
          <a:bodyPr>
            <a:normAutofit fontScale="77500" lnSpcReduction="20000"/>
          </a:bodyPr>
          <a:lstStyle/>
          <a:p>
            <a:r>
              <a:rPr lang="en-US" dirty="0" smtClean="0"/>
              <a:t>The loan accrues interest (i.e., compounds) each period</a:t>
            </a:r>
          </a:p>
          <a:p>
            <a:r>
              <a:rPr lang="en-US" dirty="0" smtClean="0"/>
              <a:t>For our purposes, we focus on </a:t>
            </a:r>
          </a:p>
          <a:p>
            <a:pPr lvl="1"/>
            <a:r>
              <a:rPr lang="en-US" dirty="0" smtClean="0"/>
              <a:t>The case (as in a first mortgage) where there isn’t any additional borrowing applied to the loan after it is originated</a:t>
            </a:r>
          </a:p>
          <a:p>
            <a:pPr lvl="1"/>
            <a:r>
              <a:rPr lang="en-US" dirty="0" smtClean="0"/>
              <a:t>The case where both the interest rate, </a:t>
            </a:r>
            <a:r>
              <a:rPr lang="en-US" b="1" i="1" dirty="0" smtClean="0">
                <a:latin typeface="Times New Roman" panose="02020603050405020304" pitchFamily="18" charset="0"/>
                <a:cs typeface="Times New Roman" panose="02020603050405020304" pitchFamily="18" charset="0"/>
              </a:rPr>
              <a:t>r</a:t>
            </a:r>
            <a:r>
              <a:rPr lang="en-US" dirty="0"/>
              <a:t>,</a:t>
            </a:r>
            <a:r>
              <a:rPr lang="en-US" dirty="0" smtClean="0"/>
              <a:t> and the payment amount, </a:t>
            </a:r>
            <a:r>
              <a:rPr lang="en-US" b="1" i="1" dirty="0" smtClean="0">
                <a:latin typeface="Times New Roman" panose="02020603050405020304" pitchFamily="18" charset="0"/>
                <a:cs typeface="Times New Roman" panose="02020603050405020304" pitchFamily="18" charset="0"/>
              </a:rPr>
              <a:t>A</a:t>
            </a:r>
            <a:r>
              <a:rPr lang="en-US" dirty="0" smtClean="0"/>
              <a:t>, are the same each period</a:t>
            </a:r>
          </a:p>
          <a:p>
            <a:pPr lvl="1"/>
            <a:endParaRPr lang="en-US" dirty="0" smtClean="0"/>
          </a:p>
          <a:p>
            <a:r>
              <a:rPr lang="en-US" dirty="0" smtClean="0"/>
              <a:t>The payment, </a:t>
            </a:r>
            <a:r>
              <a:rPr lang="en-US" b="1" i="1" dirty="0" smtClean="0">
                <a:latin typeface="Times New Roman" panose="02020603050405020304" pitchFamily="18" charset="0"/>
                <a:cs typeface="Times New Roman" panose="02020603050405020304" pitchFamily="18" charset="0"/>
              </a:rPr>
              <a:t>A</a:t>
            </a:r>
            <a:r>
              <a:rPr lang="en-US" dirty="0" smtClean="0"/>
              <a:t>, covers the interest, </a:t>
            </a:r>
            <a:r>
              <a:rPr lang="en-US" b="1" i="1" dirty="0">
                <a:latin typeface="Times New Roman" panose="02020603050405020304" pitchFamily="18" charset="0"/>
                <a:cs typeface="Times New Roman" panose="02020603050405020304" pitchFamily="18" charset="0"/>
              </a:rPr>
              <a:t>I</a:t>
            </a:r>
            <a:r>
              <a:rPr lang="en-US" dirty="0"/>
              <a:t>, </a:t>
            </a:r>
            <a:r>
              <a:rPr lang="en-US" dirty="0" smtClean="0"/>
              <a:t>due for that period, with the excess being applied to reduce the principal, </a:t>
            </a:r>
            <a:r>
              <a:rPr lang="en-US" b="1" i="1" dirty="0" smtClean="0">
                <a:latin typeface="Times New Roman" panose="02020603050405020304" pitchFamily="18" charset="0"/>
                <a:cs typeface="Times New Roman" panose="02020603050405020304" pitchFamily="18" charset="0"/>
              </a:rPr>
              <a:t>P</a:t>
            </a:r>
            <a:endParaRPr lang="en-US" dirty="0" smtClean="0">
              <a:latin typeface="Times New Roman" panose="02020603050405020304" pitchFamily="18" charset="0"/>
              <a:cs typeface="Times New Roman" panose="02020603050405020304" pitchFamily="18" charset="0"/>
            </a:endParaRPr>
          </a:p>
          <a:p>
            <a:pPr lvl="1"/>
            <a:r>
              <a:rPr lang="en-US" dirty="0" smtClean="0"/>
              <a:t>Unless we have a “negative amortizing loan”, the payment each period will exceed the interest</a:t>
            </a:r>
          </a:p>
          <a:p>
            <a:pPr lvl="1"/>
            <a:r>
              <a:rPr lang="en-US" dirty="0" smtClean="0"/>
              <a:t>Thus, the principal owed on the loan in any period, </a:t>
            </a:r>
            <a:r>
              <a:rPr lang="en-US" b="1" i="1" dirty="0" smtClean="0"/>
              <a:t>t</a:t>
            </a:r>
            <a:r>
              <a:rPr lang="en-US" dirty="0" smtClean="0"/>
              <a:t>, can be written as:</a:t>
            </a:r>
          </a:p>
          <a:p>
            <a:pPr lvl="1"/>
            <a:endParaRPr lang="en-US" dirty="0" smtClean="0"/>
          </a:p>
          <a:p>
            <a:pPr marL="914400" lvl="1" indent="0">
              <a:buNone/>
            </a:pPr>
            <a:r>
              <a:rPr lang="en-US" i="1" dirty="0" smtClean="0">
                <a:latin typeface="Times New Roman" panose="02020603050405020304" pitchFamily="18" charset="0"/>
                <a:cs typeface="Times New Roman" panose="02020603050405020304" pitchFamily="18" charset="0"/>
              </a:rPr>
              <a:t>P</a:t>
            </a:r>
            <a:r>
              <a:rPr lang="en-US" i="1" baseline="-25000" dirty="0" smtClean="0">
                <a:latin typeface="Times New Roman" panose="02020603050405020304" pitchFamily="18" charset="0"/>
                <a:cs typeface="Times New Roman" panose="02020603050405020304" pitchFamily="18" charset="0"/>
              </a:rPr>
              <a:t>t </a:t>
            </a:r>
            <a:r>
              <a:rPr lang="en-US" i="1" dirty="0" smtClean="0">
                <a:latin typeface="Times New Roman" panose="02020603050405020304" pitchFamily="18" charset="0"/>
                <a:cs typeface="Times New Roman" panose="02020603050405020304" pitchFamily="18" charset="0"/>
              </a:rPr>
              <a:t>= P</a:t>
            </a:r>
            <a:r>
              <a:rPr lang="en-US" i="1" baseline="-25000" dirty="0" smtClean="0">
                <a:latin typeface="Times New Roman" panose="02020603050405020304" pitchFamily="18" charset="0"/>
                <a:cs typeface="Times New Roman" panose="02020603050405020304" pitchFamily="18" charset="0"/>
              </a:rPr>
              <a:t>t-1 </a:t>
            </a:r>
            <a:r>
              <a:rPr lang="en-US" i="1" dirty="0" smtClean="0">
                <a:latin typeface="Times New Roman" panose="02020603050405020304" pitchFamily="18" charset="0"/>
                <a:cs typeface="Times New Roman" panose="02020603050405020304" pitchFamily="18" charset="0"/>
              </a:rPr>
              <a:t>+ I</a:t>
            </a:r>
            <a:r>
              <a:rPr lang="en-US" i="1" baseline="-25000" dirty="0" smtClean="0">
                <a:latin typeface="Times New Roman" panose="02020603050405020304" pitchFamily="18" charset="0"/>
                <a:cs typeface="Times New Roman" panose="02020603050405020304" pitchFamily="18" charset="0"/>
              </a:rPr>
              <a:t> t </a:t>
            </a:r>
            <a:r>
              <a:rPr lang="en-US" i="1" dirty="0" smtClean="0">
                <a:latin typeface="Times New Roman" panose="02020603050405020304" pitchFamily="18" charset="0"/>
                <a:cs typeface="Times New Roman" panose="02020603050405020304" pitchFamily="18" charset="0"/>
              </a:rPr>
              <a:t> - A</a:t>
            </a:r>
            <a:r>
              <a:rPr lang="en-US" i="1" baseline="-25000" dirty="0" smtClean="0">
                <a:latin typeface="Times New Roman" panose="02020603050405020304" pitchFamily="18" charset="0"/>
                <a:cs typeface="Times New Roman" panose="02020603050405020304" pitchFamily="18" charset="0"/>
              </a:rPr>
              <a:t> t </a:t>
            </a:r>
          </a:p>
          <a:p>
            <a:pPr marL="914400" lvl="1" indent="0">
              <a:buNone/>
            </a:pPr>
            <a:r>
              <a:rPr lang="en-US" i="1" baseline="-25000"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a:t>
            </a:r>
            <a:r>
              <a:rPr lang="en-US" i="1" baseline="-25000" dirty="0">
                <a:latin typeface="Times New Roman" panose="02020603050405020304" pitchFamily="18" charset="0"/>
                <a:cs typeface="Times New Roman" panose="02020603050405020304" pitchFamily="18" charset="0"/>
              </a:rPr>
              <a:t>t-1 </a:t>
            </a: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A</a:t>
            </a:r>
            <a:r>
              <a:rPr lang="en-US" i="1" baseline="-25000" dirty="0" smtClean="0">
                <a:latin typeface="Times New Roman" panose="02020603050405020304" pitchFamily="18" charset="0"/>
                <a:cs typeface="Times New Roman" panose="02020603050405020304" pitchFamily="18" charset="0"/>
              </a:rPr>
              <a:t> </a:t>
            </a:r>
            <a:r>
              <a:rPr lang="en-US" i="1" baseline="-25000" dirty="0">
                <a:latin typeface="Times New Roman" panose="02020603050405020304" pitchFamily="18" charset="0"/>
                <a:cs typeface="Times New Roman" panose="02020603050405020304" pitchFamily="18" charset="0"/>
              </a:rPr>
              <a:t>t </a:t>
            </a:r>
            <a:r>
              <a:rPr lang="en-US" i="1" dirty="0" smtClean="0">
                <a:latin typeface="Times New Roman" panose="02020603050405020304" pitchFamily="18" charset="0"/>
                <a:cs typeface="Times New Roman" panose="02020603050405020304" pitchFamily="18" charset="0"/>
              </a:rPr>
              <a:t>-</a:t>
            </a:r>
            <a:r>
              <a:rPr lang="en-US" i="1" baseline="-25000"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I</a:t>
            </a:r>
            <a:r>
              <a:rPr lang="en-US" i="1" baseline="-25000" dirty="0" smtClean="0">
                <a:latin typeface="Times New Roman" panose="02020603050405020304" pitchFamily="18" charset="0"/>
                <a:cs typeface="Times New Roman" panose="02020603050405020304" pitchFamily="18" charset="0"/>
              </a:rPr>
              <a:t> </a:t>
            </a:r>
            <a:r>
              <a:rPr lang="en-US" i="1" baseline="-25000" dirty="0">
                <a:latin typeface="Times New Roman" panose="02020603050405020304" pitchFamily="18" charset="0"/>
                <a:cs typeface="Times New Roman" panose="02020603050405020304" pitchFamily="18" charset="0"/>
              </a:rPr>
              <a:t>t </a:t>
            </a:r>
            <a:r>
              <a:rPr lang="en-US" dirty="0">
                <a:latin typeface="Times New Roman" panose="02020603050405020304" pitchFamily="18" charset="0"/>
                <a:cs typeface="Times New Roman" panose="02020603050405020304" pitchFamily="18" charset="0"/>
              </a:rPr>
              <a:t>)</a:t>
            </a:r>
            <a:endParaRPr lang="en-US" i="1" dirty="0" smtClean="0">
              <a:latin typeface="Times New Roman" panose="02020603050405020304" pitchFamily="18" charset="0"/>
              <a:cs typeface="Times New Roman" panose="02020603050405020304" pitchFamily="18" charset="0"/>
            </a:endParaRPr>
          </a:p>
          <a:p>
            <a:pPr marL="914400" lvl="1" indent="0">
              <a:buNone/>
            </a:pPr>
            <a:endParaRPr lang="en-US" dirty="0" smtClean="0"/>
          </a:p>
          <a:p>
            <a:pPr marL="914400" lvl="1" indent="0">
              <a:buNone/>
            </a:pPr>
            <a:r>
              <a:rPr lang="en-US" dirty="0" smtClean="0"/>
              <a:t>where </a:t>
            </a:r>
            <a:r>
              <a:rPr lang="en-US" i="1" dirty="0" smtClean="0">
                <a:latin typeface="Times New Roman" panose="02020603050405020304" pitchFamily="18" charset="0"/>
                <a:cs typeface="Times New Roman" panose="02020603050405020304" pitchFamily="18" charset="0"/>
              </a:rPr>
              <a:t>I</a:t>
            </a:r>
            <a:r>
              <a:rPr lang="en-US" i="1" baseline="-25000" dirty="0">
                <a:latin typeface="Times New Roman" panose="02020603050405020304" pitchFamily="18" charset="0"/>
                <a:cs typeface="Times New Roman" panose="02020603050405020304" pitchFamily="18" charset="0"/>
              </a:rPr>
              <a:t> t</a:t>
            </a:r>
            <a:r>
              <a:rPr lang="en-US" i="1" dirty="0" smtClean="0">
                <a:latin typeface="Times New Roman" panose="02020603050405020304" pitchFamily="18" charset="0"/>
                <a:cs typeface="Times New Roman" panose="02020603050405020304" pitchFamily="18" charset="0"/>
              </a:rPr>
              <a:t>  = P </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*r</a:t>
            </a:r>
            <a:endParaRPr lang="en-US" i="1" baseline="-25000" dirty="0" smtClean="0">
              <a:latin typeface="Times New Roman" panose="02020603050405020304" pitchFamily="18" charset="0"/>
              <a:cs typeface="Times New Roman" panose="02020603050405020304" pitchFamily="18" charset="0"/>
            </a:endParaRPr>
          </a:p>
          <a:p>
            <a:pPr marL="914400" lvl="1" indent="0">
              <a:buNone/>
            </a:pPr>
            <a:r>
              <a:rPr lang="en-US" dirty="0" smtClean="0"/>
              <a:t>so that </a:t>
            </a:r>
            <a:r>
              <a:rPr lang="en-US" i="1" dirty="0" smtClean="0">
                <a:latin typeface="Times New Roman" panose="02020603050405020304" pitchFamily="18" charset="0"/>
                <a:cs typeface="Times New Roman" panose="02020603050405020304" pitchFamily="18" charset="0"/>
              </a:rPr>
              <a:t>P</a:t>
            </a:r>
            <a:r>
              <a:rPr lang="en-US" i="1" baseline="-25000" dirty="0" smtClean="0">
                <a:latin typeface="Times New Roman" panose="02020603050405020304" pitchFamily="18" charset="0"/>
                <a:cs typeface="Times New Roman" panose="02020603050405020304" pitchFamily="18" charset="0"/>
              </a:rPr>
              <a:t> t </a:t>
            </a:r>
            <a:r>
              <a:rPr lang="en-US" i="1" dirty="0" smtClean="0">
                <a:latin typeface="Times New Roman" panose="02020603050405020304" pitchFamily="18" charset="0"/>
                <a:cs typeface="Times New Roman" panose="02020603050405020304" pitchFamily="18" charset="0"/>
              </a:rPr>
              <a:t> = P </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A</a:t>
            </a:r>
            <a:r>
              <a:rPr lang="en-US" i="1" baseline="-25000" dirty="0" smtClean="0">
                <a:latin typeface="Times New Roman" panose="02020603050405020304" pitchFamily="18" charset="0"/>
                <a:cs typeface="Times New Roman" panose="02020603050405020304" pitchFamily="18" charset="0"/>
              </a:rPr>
              <a:t> t </a:t>
            </a:r>
            <a:r>
              <a:rPr lang="en-US" i="1" dirty="0" smtClean="0">
                <a:latin typeface="Times New Roman" panose="02020603050405020304" pitchFamily="18" charset="0"/>
                <a:cs typeface="Times New Roman" panose="02020603050405020304" pitchFamily="18" charset="0"/>
              </a:rPr>
              <a:t> - P</a:t>
            </a:r>
            <a:r>
              <a:rPr lang="en-US" i="1" baseline="-25000" dirty="0" smtClean="0">
                <a:latin typeface="Times New Roman" panose="02020603050405020304" pitchFamily="18" charset="0"/>
                <a:cs typeface="Times New Roman" panose="02020603050405020304" pitchFamily="18" charset="0"/>
              </a:rPr>
              <a:t>t -1</a:t>
            </a:r>
            <a:r>
              <a:rPr lang="en-US" i="1" dirty="0" smtClean="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P</a:t>
            </a:r>
            <a:r>
              <a:rPr lang="en-US" i="1" baseline="-25000" dirty="0" smtClean="0">
                <a:latin typeface="Times New Roman" panose="02020603050405020304" pitchFamily="18" charset="0"/>
                <a:cs typeface="Times New Roman" panose="02020603050405020304" pitchFamily="18" charset="0"/>
              </a:rPr>
              <a:t> t -</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r) - </a:t>
            </a:r>
            <a:r>
              <a:rPr lang="en-US" i="1" dirty="0" smtClean="0">
                <a:latin typeface="Times New Roman" panose="02020603050405020304" pitchFamily="18" charset="0"/>
                <a:cs typeface="Times New Roman" panose="02020603050405020304" pitchFamily="18" charset="0"/>
              </a:rPr>
              <a:t>A</a:t>
            </a:r>
            <a:r>
              <a:rPr lang="en-US" i="1" baseline="-25000" dirty="0" smtClean="0">
                <a:latin typeface="Times New Roman" panose="02020603050405020304" pitchFamily="18" charset="0"/>
                <a:cs typeface="Times New Roman" panose="02020603050405020304" pitchFamily="18" charset="0"/>
              </a:rPr>
              <a:t> t</a:t>
            </a:r>
            <a:r>
              <a:rPr lang="en-US" i="1" dirty="0" smtClean="0">
                <a:latin typeface="Times New Roman" panose="02020603050405020304" pitchFamily="18" charset="0"/>
                <a:cs typeface="Times New Roman" panose="02020603050405020304" pitchFamily="18" charset="0"/>
              </a:rPr>
              <a:t> </a:t>
            </a:r>
          </a:p>
          <a:p>
            <a:pPr marL="914400" lvl="1" indent="0">
              <a:buNone/>
            </a:pPr>
            <a:endParaRPr lang="en-US" i="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400041" y="4468304"/>
            <a:ext cx="3334054" cy="1200329"/>
          </a:xfrm>
          <a:prstGeom prst="rect">
            <a:avLst/>
          </a:prstGeom>
          <a:noFill/>
          <a:ln>
            <a:solidFill>
              <a:schemeClr val="accent1"/>
            </a:solidFill>
          </a:ln>
        </p:spPr>
        <p:txBody>
          <a:bodyPr wrap="none" rtlCol="0">
            <a:spAutoFit/>
          </a:bodyPr>
          <a:lstStyle/>
          <a:p>
            <a:pPr marL="0" lvl="1"/>
            <a:r>
              <a:rPr lang="en-US" dirty="0">
                <a:solidFill>
                  <a:schemeClr val="accent5"/>
                </a:solidFill>
                <a:cs typeface="Times New Roman" panose="02020603050405020304" pitchFamily="18" charset="0"/>
              </a:rPr>
              <a:t>Think of </a:t>
            </a:r>
            <a:r>
              <a:rPr lang="en-US" b="1" i="1" dirty="0">
                <a:solidFill>
                  <a:schemeClr val="accent5"/>
                </a:solidFill>
              </a:rPr>
              <a:t>t</a:t>
            </a:r>
            <a:r>
              <a:rPr lang="en-US" dirty="0">
                <a:solidFill>
                  <a:schemeClr val="accent5"/>
                </a:solidFill>
                <a:cs typeface="Times New Roman" panose="02020603050405020304" pitchFamily="18" charset="0"/>
              </a:rPr>
              <a:t> as today/this month, </a:t>
            </a:r>
            <a:endParaRPr lang="en-US" dirty="0" smtClean="0">
              <a:solidFill>
                <a:schemeClr val="accent5"/>
              </a:solidFill>
              <a:cs typeface="Times New Roman" panose="02020603050405020304" pitchFamily="18" charset="0"/>
            </a:endParaRPr>
          </a:p>
          <a:p>
            <a:pPr marL="0" lvl="1"/>
            <a:r>
              <a:rPr lang="en-US" b="1" i="1" dirty="0" smtClean="0">
                <a:solidFill>
                  <a:schemeClr val="accent5"/>
                </a:solidFill>
              </a:rPr>
              <a:t>t-1</a:t>
            </a:r>
            <a:r>
              <a:rPr lang="en-US" dirty="0" smtClean="0">
                <a:solidFill>
                  <a:schemeClr val="accent5"/>
                </a:solidFill>
                <a:cs typeface="Times New Roman" panose="02020603050405020304" pitchFamily="18" charset="0"/>
              </a:rPr>
              <a:t> </a:t>
            </a:r>
            <a:r>
              <a:rPr lang="en-US" dirty="0">
                <a:solidFill>
                  <a:schemeClr val="accent5"/>
                </a:solidFill>
                <a:cs typeface="Times New Roman" panose="02020603050405020304" pitchFamily="18" charset="0"/>
              </a:rPr>
              <a:t>as yesterday/last month, </a:t>
            </a:r>
            <a:endParaRPr lang="en-US" dirty="0" smtClean="0">
              <a:solidFill>
                <a:schemeClr val="accent5"/>
              </a:solidFill>
              <a:cs typeface="Times New Roman" panose="02020603050405020304" pitchFamily="18" charset="0"/>
            </a:endParaRPr>
          </a:p>
          <a:p>
            <a:pPr marL="0" lvl="1"/>
            <a:r>
              <a:rPr lang="en-US" dirty="0" smtClean="0">
                <a:solidFill>
                  <a:schemeClr val="accent5"/>
                </a:solidFill>
                <a:cs typeface="Times New Roman" panose="02020603050405020304" pitchFamily="18" charset="0"/>
              </a:rPr>
              <a:t>and </a:t>
            </a:r>
            <a:r>
              <a:rPr lang="en-US" b="1" i="1" dirty="0">
                <a:solidFill>
                  <a:schemeClr val="accent5"/>
                </a:solidFill>
              </a:rPr>
              <a:t>t+1</a:t>
            </a:r>
            <a:r>
              <a:rPr lang="en-US" dirty="0">
                <a:solidFill>
                  <a:schemeClr val="accent5"/>
                </a:solidFill>
                <a:cs typeface="Times New Roman" panose="02020603050405020304" pitchFamily="18" charset="0"/>
              </a:rPr>
              <a:t> as tomorrow/next month</a:t>
            </a:r>
          </a:p>
          <a:p>
            <a:endParaRPr lang="en-US" dirty="0">
              <a:solidFill>
                <a:schemeClr val="accent5"/>
              </a:solidFill>
            </a:endParaRPr>
          </a:p>
        </p:txBody>
      </p:sp>
    </p:spTree>
    <p:extLst>
      <p:ext uri="{BB962C8B-B14F-4D97-AF65-F5344CB8AC3E}">
        <p14:creationId xmlns:p14="http://schemas.microsoft.com/office/powerpoint/2010/main" val="261155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263"/>
          </a:xfrm>
        </p:spPr>
        <p:txBody>
          <a:bodyPr>
            <a:normAutofit fontScale="90000"/>
          </a:bodyPr>
          <a:lstStyle/>
          <a:p>
            <a:r>
              <a:rPr lang="en-US" dirty="0" smtClean="0"/>
              <a:t>The balance of an amortizing loan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41155"/>
                <a:ext cx="10515600" cy="4351338"/>
              </a:xfrm>
            </p:spPr>
            <p:txBody>
              <a:bodyPr>
                <a:normAutofit fontScale="62500" lnSpcReduction="20000"/>
              </a:bodyPr>
              <a:lstStyle/>
              <a:p>
                <a:pPr marL="228600" lvl="1">
                  <a:spcBef>
                    <a:spcPts val="1000"/>
                  </a:spcBef>
                </a:pPr>
                <a:r>
                  <a:rPr lang="en-US" sz="4000" dirty="0" smtClean="0">
                    <a:cs typeface="Times New Roman" panose="02020603050405020304" pitchFamily="18" charset="0"/>
                  </a:rPr>
                  <a:t>We just showed that the amount of principal owed on my loan evolves as:</a:t>
                </a:r>
              </a:p>
              <a:p>
                <a:pPr marL="457200" lvl="2" indent="0">
                  <a:spcBef>
                    <a:spcPts val="1000"/>
                  </a:spcBef>
                  <a:buNone/>
                </a:pPr>
                <a:r>
                  <a:rPr lang="en-US" sz="3300" i="1" dirty="0" smtClean="0">
                    <a:latin typeface="Times New Roman" panose="02020603050405020304" pitchFamily="18" charset="0"/>
                    <a:cs typeface="Times New Roman" panose="02020603050405020304" pitchFamily="18" charset="0"/>
                  </a:rPr>
                  <a:t>	P</a:t>
                </a:r>
                <a:r>
                  <a:rPr lang="en-US" sz="3300" i="1" baseline="-25000" dirty="0" smtClean="0">
                    <a:latin typeface="Times New Roman" panose="02020603050405020304" pitchFamily="18" charset="0"/>
                    <a:cs typeface="Times New Roman" panose="02020603050405020304" pitchFamily="18" charset="0"/>
                  </a:rPr>
                  <a:t> </a:t>
                </a:r>
                <a:r>
                  <a:rPr lang="en-US" sz="3300" i="1" baseline="-25000" dirty="0">
                    <a:latin typeface="Times New Roman" panose="02020603050405020304" pitchFamily="18" charset="0"/>
                    <a:cs typeface="Times New Roman" panose="02020603050405020304" pitchFamily="18" charset="0"/>
                  </a:rPr>
                  <a:t>t </a:t>
                </a:r>
                <a:r>
                  <a:rPr lang="en-US" sz="3300" i="1" dirty="0">
                    <a:latin typeface="Times New Roman" panose="02020603050405020304" pitchFamily="18" charset="0"/>
                    <a:cs typeface="Times New Roman" panose="02020603050405020304" pitchFamily="18" charset="0"/>
                  </a:rPr>
                  <a:t> = P </a:t>
                </a:r>
                <a:r>
                  <a:rPr lang="en-US" sz="3300" i="1" baseline="-25000" dirty="0">
                    <a:latin typeface="Times New Roman" panose="02020603050405020304" pitchFamily="18" charset="0"/>
                    <a:cs typeface="Times New Roman" panose="02020603050405020304" pitchFamily="18" charset="0"/>
                  </a:rPr>
                  <a:t>t-1</a:t>
                </a:r>
                <a:r>
                  <a:rPr lang="en-US" sz="3300" i="1" dirty="0">
                    <a:latin typeface="Times New Roman" panose="02020603050405020304" pitchFamily="18" charset="0"/>
                    <a:cs typeface="Times New Roman" panose="02020603050405020304" pitchFamily="18" charset="0"/>
                  </a:rPr>
                  <a:t> - </a:t>
                </a:r>
                <a:r>
                  <a:rPr lang="en-US" sz="3300" dirty="0">
                    <a:latin typeface="Times New Roman" panose="02020603050405020304" pitchFamily="18" charset="0"/>
                    <a:cs typeface="Times New Roman" panose="02020603050405020304" pitchFamily="18" charset="0"/>
                  </a:rPr>
                  <a:t>(</a:t>
                </a:r>
                <a:r>
                  <a:rPr lang="en-US" sz="3300" i="1" dirty="0">
                    <a:latin typeface="Times New Roman" panose="02020603050405020304" pitchFamily="18" charset="0"/>
                    <a:cs typeface="Times New Roman" panose="02020603050405020304" pitchFamily="18" charset="0"/>
                  </a:rPr>
                  <a:t>A</a:t>
                </a:r>
                <a:r>
                  <a:rPr lang="en-US" sz="3300" i="1" baseline="-25000" dirty="0">
                    <a:latin typeface="Times New Roman" panose="02020603050405020304" pitchFamily="18" charset="0"/>
                    <a:cs typeface="Times New Roman" panose="02020603050405020304" pitchFamily="18" charset="0"/>
                  </a:rPr>
                  <a:t> t -1</a:t>
                </a:r>
                <a:r>
                  <a:rPr lang="en-US" sz="3300" i="1" dirty="0">
                    <a:latin typeface="Times New Roman" panose="02020603050405020304" pitchFamily="18" charset="0"/>
                    <a:cs typeface="Times New Roman" panose="02020603050405020304" pitchFamily="18" charset="0"/>
                  </a:rPr>
                  <a:t> - P</a:t>
                </a:r>
                <a:r>
                  <a:rPr lang="en-US" sz="3300" i="1" baseline="-25000" dirty="0">
                    <a:latin typeface="Times New Roman" panose="02020603050405020304" pitchFamily="18" charset="0"/>
                    <a:cs typeface="Times New Roman" panose="02020603050405020304" pitchFamily="18" charset="0"/>
                  </a:rPr>
                  <a:t>t -1</a:t>
                </a:r>
                <a:r>
                  <a:rPr lang="en-US" sz="3300" i="1" dirty="0">
                    <a:latin typeface="Times New Roman" panose="02020603050405020304" pitchFamily="18" charset="0"/>
                    <a:cs typeface="Times New Roman" panose="02020603050405020304" pitchFamily="18" charset="0"/>
                  </a:rPr>
                  <a:t>*r</a:t>
                </a:r>
                <a:r>
                  <a:rPr lang="en-US" sz="3300" dirty="0">
                    <a:latin typeface="Times New Roman" panose="02020603050405020304" pitchFamily="18" charset="0"/>
                    <a:cs typeface="Times New Roman" panose="02020603050405020304" pitchFamily="18" charset="0"/>
                  </a:rPr>
                  <a:t>) =</a:t>
                </a:r>
                <a:r>
                  <a:rPr lang="en-US" sz="3300" i="1" dirty="0">
                    <a:latin typeface="Times New Roman" panose="02020603050405020304" pitchFamily="18" charset="0"/>
                    <a:cs typeface="Times New Roman" panose="02020603050405020304" pitchFamily="18" charset="0"/>
                  </a:rPr>
                  <a:t> P</a:t>
                </a:r>
                <a:r>
                  <a:rPr lang="en-US" sz="3300" i="1" baseline="-25000" dirty="0">
                    <a:latin typeface="Times New Roman" panose="02020603050405020304" pitchFamily="18" charset="0"/>
                    <a:cs typeface="Times New Roman" panose="02020603050405020304" pitchFamily="18" charset="0"/>
                  </a:rPr>
                  <a:t> t -</a:t>
                </a:r>
                <a:r>
                  <a:rPr lang="en-US" sz="3300" baseline="-25000" dirty="0">
                    <a:latin typeface="Times New Roman" panose="02020603050405020304" pitchFamily="18" charset="0"/>
                    <a:cs typeface="Times New Roman" panose="02020603050405020304" pitchFamily="18" charset="0"/>
                  </a:rPr>
                  <a:t>1</a:t>
                </a:r>
                <a:r>
                  <a:rPr lang="en-US" sz="3300" dirty="0">
                    <a:latin typeface="Times New Roman" panose="02020603050405020304" pitchFamily="18" charset="0"/>
                    <a:cs typeface="Times New Roman" panose="02020603050405020304" pitchFamily="18" charset="0"/>
                  </a:rPr>
                  <a:t>*(</a:t>
                </a:r>
                <a:r>
                  <a:rPr lang="en-US" sz="3300" i="1" dirty="0">
                    <a:latin typeface="Times New Roman" panose="02020603050405020304" pitchFamily="18" charset="0"/>
                    <a:cs typeface="Times New Roman" panose="02020603050405020304" pitchFamily="18" charset="0"/>
                  </a:rPr>
                  <a:t>1+</a:t>
                </a:r>
                <a:r>
                  <a:rPr lang="en-US" sz="3300" dirty="0">
                    <a:latin typeface="Times New Roman" panose="02020603050405020304" pitchFamily="18" charset="0"/>
                    <a:cs typeface="Times New Roman" panose="02020603050405020304" pitchFamily="18" charset="0"/>
                  </a:rPr>
                  <a:t>r) - </a:t>
                </a:r>
                <a:r>
                  <a:rPr lang="en-US" sz="3300" i="1" dirty="0">
                    <a:latin typeface="Times New Roman" panose="02020603050405020304" pitchFamily="18" charset="0"/>
                    <a:cs typeface="Times New Roman" panose="02020603050405020304" pitchFamily="18" charset="0"/>
                  </a:rPr>
                  <a:t>A</a:t>
                </a:r>
                <a:r>
                  <a:rPr lang="en-US" sz="3300" i="1" baseline="-25000" dirty="0">
                    <a:latin typeface="Times New Roman" panose="02020603050405020304" pitchFamily="18" charset="0"/>
                    <a:cs typeface="Times New Roman" panose="02020603050405020304" pitchFamily="18" charset="0"/>
                  </a:rPr>
                  <a:t> t -1</a:t>
                </a:r>
                <a:r>
                  <a:rPr lang="en-US" sz="3300" i="1" dirty="0">
                    <a:latin typeface="Times New Roman" panose="02020603050405020304" pitchFamily="18" charset="0"/>
                    <a:cs typeface="Times New Roman" panose="02020603050405020304" pitchFamily="18" charset="0"/>
                  </a:rPr>
                  <a:t> </a:t>
                </a:r>
              </a:p>
              <a:p>
                <a:pPr marL="228600" lvl="1">
                  <a:spcBef>
                    <a:spcPts val="1000"/>
                  </a:spcBef>
                </a:pPr>
                <a:endParaRPr lang="en-US" dirty="0" smtClean="0">
                  <a:cs typeface="Times New Roman" panose="02020603050405020304" pitchFamily="18" charset="0"/>
                </a:endParaRPr>
              </a:p>
              <a:p>
                <a:pPr marL="228600" lvl="1">
                  <a:spcBef>
                    <a:spcPts val="1000"/>
                  </a:spcBef>
                </a:pPr>
                <a:r>
                  <a:rPr lang="en-US" sz="3500" dirty="0" smtClean="0">
                    <a:cs typeface="Times New Roman" panose="02020603050405020304" pitchFamily="18" charset="0"/>
                  </a:rPr>
                  <a:t>Let’s assume that the payment amount, </a:t>
                </a:r>
                <a:r>
                  <a:rPr lang="en-US" sz="3600" i="1" dirty="0">
                    <a:latin typeface="Times New Roman" panose="02020603050405020304" pitchFamily="18" charset="0"/>
                    <a:cs typeface="Times New Roman" panose="02020603050405020304" pitchFamily="18" charset="0"/>
                  </a:rPr>
                  <a:t>A</a:t>
                </a:r>
                <a:r>
                  <a:rPr lang="en-US" sz="3600" i="1" baseline="-25000" dirty="0">
                    <a:latin typeface="Times New Roman" panose="02020603050405020304" pitchFamily="18" charset="0"/>
                    <a:cs typeface="Times New Roman" panose="02020603050405020304" pitchFamily="18" charset="0"/>
                  </a:rPr>
                  <a:t> t </a:t>
                </a:r>
                <a:r>
                  <a:rPr lang="en-US" sz="3600" i="1" dirty="0" smtClean="0">
                    <a:latin typeface="Times New Roman" panose="02020603050405020304" pitchFamily="18" charset="0"/>
                    <a:cs typeface="Times New Roman" panose="02020603050405020304" pitchFamily="18" charset="0"/>
                  </a:rPr>
                  <a:t> </a:t>
                </a:r>
                <a:r>
                  <a:rPr lang="en-US" sz="3500" dirty="0" smtClean="0">
                    <a:cs typeface="Times New Roman" panose="02020603050405020304" pitchFamily="18" charset="0"/>
                  </a:rPr>
                  <a:t>is the same in each period (i.e., </a:t>
                </a:r>
                <a:r>
                  <a:rPr lang="en-US" sz="3200" i="1" dirty="0">
                    <a:latin typeface="Times New Roman" panose="02020603050405020304" pitchFamily="18" charset="0"/>
                    <a:cs typeface="Times New Roman" panose="02020603050405020304" pitchFamily="18" charset="0"/>
                  </a:rPr>
                  <a:t>A</a:t>
                </a:r>
                <a:r>
                  <a:rPr lang="en-US" sz="3200" i="1" baseline="-25000" dirty="0">
                    <a:latin typeface="Times New Roman" panose="02020603050405020304" pitchFamily="18" charset="0"/>
                    <a:cs typeface="Times New Roman" panose="02020603050405020304" pitchFamily="18" charset="0"/>
                  </a:rPr>
                  <a:t> </a:t>
                </a:r>
                <a:r>
                  <a:rPr lang="en-US" sz="3200" i="1" baseline="-25000" dirty="0" smtClean="0">
                    <a:latin typeface="Times New Roman" panose="02020603050405020304" pitchFamily="18" charset="0"/>
                    <a:cs typeface="Times New Roman" panose="02020603050405020304" pitchFamily="18" charset="0"/>
                  </a:rPr>
                  <a:t>t</a:t>
                </a:r>
                <a:r>
                  <a:rPr lang="en-US" sz="3500" dirty="0" smtClean="0">
                    <a:cs typeface="Times New Roman" panose="02020603050405020304" pitchFamily="18" charset="0"/>
                  </a:rPr>
                  <a:t> </a:t>
                </a:r>
                <a:r>
                  <a:rPr lang="en-US" sz="3500" i="1" dirty="0" smtClean="0">
                    <a:latin typeface="Times New Roman" panose="02020603050405020304" pitchFamily="18" charset="0"/>
                    <a:cs typeface="Times New Roman" panose="02020603050405020304" pitchFamily="18" charset="0"/>
                  </a:rPr>
                  <a:t>=</a:t>
                </a:r>
                <a:r>
                  <a:rPr lang="en-US" sz="3500" dirty="0" smtClean="0">
                    <a:cs typeface="Times New Roman" panose="02020603050405020304" pitchFamily="18" charset="0"/>
                  </a:rPr>
                  <a:t> </a:t>
                </a:r>
                <a:r>
                  <a:rPr lang="en-US" sz="3500" i="1" dirty="0" smtClean="0">
                    <a:latin typeface="Times New Roman" panose="02020603050405020304" pitchFamily="18" charset="0"/>
                    <a:cs typeface="Times New Roman" panose="02020603050405020304" pitchFamily="18" charset="0"/>
                  </a:rPr>
                  <a:t>A</a:t>
                </a:r>
                <a:r>
                  <a:rPr lang="en-US" sz="3500" dirty="0" smtClean="0">
                    <a:cs typeface="Times New Roman" panose="02020603050405020304" pitchFamily="18" charset="0"/>
                  </a:rPr>
                  <a:t>) </a:t>
                </a:r>
              </a:p>
              <a:p>
                <a:pPr marL="0" lvl="1" indent="0">
                  <a:spcBef>
                    <a:spcPts val="1000"/>
                  </a:spcBef>
                  <a:buNone/>
                </a:pPr>
                <a:r>
                  <a:rPr lang="en-US" sz="2900" i="1" dirty="0" smtClean="0">
                    <a:latin typeface="Times New Roman" panose="02020603050405020304" pitchFamily="18" charset="0"/>
                    <a:cs typeface="Times New Roman" panose="02020603050405020304" pitchFamily="18" charset="0"/>
                  </a:rPr>
                  <a:t>	P</a:t>
                </a:r>
                <a:r>
                  <a:rPr lang="en-US" sz="2900" i="1" baseline="-25000" dirty="0" smtClean="0">
                    <a:latin typeface="Times New Roman" panose="02020603050405020304" pitchFamily="18" charset="0"/>
                    <a:cs typeface="Times New Roman" panose="02020603050405020304" pitchFamily="18" charset="0"/>
                  </a:rPr>
                  <a:t>1</a:t>
                </a:r>
                <a:r>
                  <a:rPr lang="en-US" sz="2900" i="1" dirty="0" smtClean="0">
                    <a:latin typeface="Times New Roman" panose="02020603050405020304" pitchFamily="18" charset="0"/>
                    <a:cs typeface="Times New Roman" panose="02020603050405020304" pitchFamily="18" charset="0"/>
                  </a:rPr>
                  <a:t> </a:t>
                </a:r>
                <a:r>
                  <a:rPr lang="en-US" sz="2900" i="1" dirty="0">
                    <a:latin typeface="Times New Roman" panose="02020603050405020304" pitchFamily="18" charset="0"/>
                    <a:cs typeface="Times New Roman" panose="02020603050405020304" pitchFamily="18" charset="0"/>
                  </a:rPr>
                  <a:t>= </a:t>
                </a:r>
                <a:r>
                  <a:rPr lang="en-US" sz="2900" i="1" dirty="0" smtClean="0">
                    <a:latin typeface="Times New Roman" panose="02020603050405020304" pitchFamily="18" charset="0"/>
                    <a:cs typeface="Times New Roman" panose="02020603050405020304" pitchFamily="18" charset="0"/>
                  </a:rPr>
                  <a:t>	</a:t>
                </a:r>
                <a:r>
                  <a:rPr lang="en-US" sz="2900" i="1" dirty="0" smtClean="0">
                    <a:solidFill>
                      <a:srgbClr val="FF0000"/>
                    </a:solidFill>
                    <a:latin typeface="Times New Roman" panose="02020603050405020304" pitchFamily="18" charset="0"/>
                    <a:cs typeface="Times New Roman" panose="02020603050405020304" pitchFamily="18" charset="0"/>
                  </a:rPr>
                  <a:t>P</a:t>
                </a:r>
                <a:r>
                  <a:rPr lang="en-US" sz="2900" i="1" baseline="-25000" dirty="0" smtClean="0">
                    <a:solidFill>
                      <a:srgbClr val="FF0000"/>
                    </a:solidFill>
                    <a:latin typeface="Times New Roman" panose="02020603050405020304" pitchFamily="18" charset="0"/>
                    <a:cs typeface="Times New Roman" panose="02020603050405020304" pitchFamily="18" charset="0"/>
                  </a:rPr>
                  <a:t>0</a:t>
                </a:r>
                <a:r>
                  <a:rPr lang="en-US" sz="2900" dirty="0" smtClean="0">
                    <a:solidFill>
                      <a:srgbClr val="0070C0"/>
                    </a:solidFill>
                    <a:latin typeface="Times New Roman" panose="02020603050405020304" pitchFamily="18" charset="0"/>
                    <a:cs typeface="Times New Roman" panose="02020603050405020304" pitchFamily="18" charset="0"/>
                  </a:rPr>
                  <a:t>*(</a:t>
                </a:r>
                <a:r>
                  <a:rPr lang="en-US" sz="2900" i="1" dirty="0" smtClean="0">
                    <a:solidFill>
                      <a:srgbClr val="0070C0"/>
                    </a:solidFill>
                    <a:latin typeface="Times New Roman" panose="02020603050405020304" pitchFamily="18" charset="0"/>
                    <a:cs typeface="Times New Roman" panose="02020603050405020304" pitchFamily="18" charset="0"/>
                  </a:rPr>
                  <a:t>1+r</a:t>
                </a:r>
                <a:r>
                  <a:rPr lang="en-US" sz="2900" i="1" baseline="-25000" dirty="0" smtClean="0">
                    <a:solidFill>
                      <a:srgbClr val="0070C0"/>
                    </a:solidFill>
                    <a:latin typeface="Times New Roman" panose="02020603050405020304" pitchFamily="18" charset="0"/>
                    <a:cs typeface="Times New Roman" panose="02020603050405020304" pitchFamily="18" charset="0"/>
                  </a:rPr>
                  <a:t>per</a:t>
                </a:r>
                <a:r>
                  <a:rPr lang="en-US" sz="2900" dirty="0" smtClean="0">
                    <a:solidFill>
                      <a:srgbClr val="0070C0"/>
                    </a:solidFill>
                    <a:latin typeface="Times New Roman" panose="02020603050405020304" pitchFamily="18" charset="0"/>
                    <a:cs typeface="Times New Roman" panose="02020603050405020304" pitchFamily="18" charset="0"/>
                  </a:rPr>
                  <a:t>)</a:t>
                </a:r>
                <a:r>
                  <a:rPr lang="en-US" sz="2900" i="1" dirty="0" smtClean="0">
                    <a:solidFill>
                      <a:srgbClr val="0070C0"/>
                    </a:solidFill>
                    <a:latin typeface="Times New Roman" panose="02020603050405020304" pitchFamily="18" charset="0"/>
                    <a:cs typeface="Times New Roman" panose="02020603050405020304" pitchFamily="18" charset="0"/>
                  </a:rPr>
                  <a:t> </a:t>
                </a:r>
                <a:r>
                  <a:rPr lang="en-US" sz="2900" i="1" dirty="0" smtClean="0">
                    <a:solidFill>
                      <a:srgbClr val="00B050"/>
                    </a:solidFill>
                    <a:latin typeface="Times New Roman" panose="02020603050405020304" pitchFamily="18" charset="0"/>
                    <a:cs typeface="Times New Roman" panose="02020603050405020304" pitchFamily="18" charset="0"/>
                  </a:rPr>
                  <a:t>–</a:t>
                </a:r>
                <a:r>
                  <a:rPr lang="en-US" sz="2900" i="1" dirty="0" smtClean="0">
                    <a:solidFill>
                      <a:srgbClr val="FF0000"/>
                    </a:solidFill>
                    <a:latin typeface="Times New Roman" panose="02020603050405020304" pitchFamily="18" charset="0"/>
                    <a:cs typeface="Times New Roman" panose="02020603050405020304" pitchFamily="18" charset="0"/>
                  </a:rPr>
                  <a:t> </a:t>
                </a:r>
                <a:r>
                  <a:rPr lang="en-US" sz="2900" i="1" dirty="0" smtClean="0">
                    <a:solidFill>
                      <a:schemeClr val="accent6"/>
                    </a:solidFill>
                    <a:latin typeface="Times New Roman" panose="02020603050405020304" pitchFamily="18" charset="0"/>
                    <a:cs typeface="Times New Roman" panose="02020603050405020304" pitchFamily="18" charset="0"/>
                  </a:rPr>
                  <a:t>A</a:t>
                </a:r>
              </a:p>
              <a:p>
                <a:pPr marL="0" lvl="1" indent="0">
                  <a:spcBef>
                    <a:spcPts val="1000"/>
                  </a:spcBef>
                  <a:buNone/>
                </a:pPr>
                <a:r>
                  <a:rPr lang="en-US" sz="2900" i="1" dirty="0">
                    <a:latin typeface="Times New Roman" panose="02020603050405020304" pitchFamily="18" charset="0"/>
                    <a:cs typeface="Times New Roman" panose="02020603050405020304" pitchFamily="18" charset="0"/>
                  </a:rPr>
                  <a:t>	</a:t>
                </a:r>
                <a:endParaRPr lang="en-US" sz="2900" i="1" dirty="0" smtClean="0">
                  <a:latin typeface="Times New Roman" panose="02020603050405020304" pitchFamily="18" charset="0"/>
                  <a:cs typeface="Times New Roman" panose="02020603050405020304" pitchFamily="18" charset="0"/>
                </a:endParaRPr>
              </a:p>
              <a:p>
                <a:pPr marL="0" lvl="1" indent="0">
                  <a:spcBef>
                    <a:spcPts val="1000"/>
                  </a:spcBef>
                  <a:buNone/>
                </a:pPr>
                <a:r>
                  <a:rPr lang="en-US" sz="2900" i="1" dirty="0" smtClean="0">
                    <a:latin typeface="Times New Roman" panose="02020603050405020304" pitchFamily="18" charset="0"/>
                    <a:cs typeface="Times New Roman" panose="02020603050405020304" pitchFamily="18" charset="0"/>
                  </a:rPr>
                  <a:t>	P</a:t>
                </a:r>
                <a:r>
                  <a:rPr lang="en-US" sz="2900" i="1" baseline="-25000" dirty="0" smtClean="0">
                    <a:latin typeface="Times New Roman" panose="02020603050405020304" pitchFamily="18" charset="0"/>
                    <a:cs typeface="Times New Roman" panose="02020603050405020304" pitchFamily="18" charset="0"/>
                  </a:rPr>
                  <a:t>2</a:t>
                </a:r>
                <a:r>
                  <a:rPr lang="en-US" sz="2900" i="1" dirty="0" smtClean="0">
                    <a:latin typeface="Times New Roman" panose="02020603050405020304" pitchFamily="18" charset="0"/>
                    <a:cs typeface="Times New Roman" panose="02020603050405020304" pitchFamily="18" charset="0"/>
                  </a:rPr>
                  <a:t> </a:t>
                </a:r>
                <a:r>
                  <a:rPr lang="en-US" sz="2900" i="1" dirty="0">
                    <a:latin typeface="Times New Roman" panose="02020603050405020304" pitchFamily="18" charset="0"/>
                    <a:cs typeface="Times New Roman" panose="02020603050405020304" pitchFamily="18" charset="0"/>
                  </a:rPr>
                  <a:t>= </a:t>
                </a:r>
                <a:r>
                  <a:rPr lang="en-US" sz="2900" i="1" dirty="0" smtClean="0">
                    <a:latin typeface="Times New Roman" panose="02020603050405020304" pitchFamily="18" charset="0"/>
                    <a:cs typeface="Times New Roman" panose="02020603050405020304" pitchFamily="18" charset="0"/>
                  </a:rPr>
                  <a:t>	</a:t>
                </a:r>
                <a:r>
                  <a:rPr lang="en-US" sz="2900" i="1" dirty="0" smtClean="0">
                    <a:solidFill>
                      <a:srgbClr val="FF0000"/>
                    </a:solidFill>
                    <a:latin typeface="Times New Roman" panose="02020603050405020304" pitchFamily="18" charset="0"/>
                    <a:cs typeface="Times New Roman" panose="02020603050405020304" pitchFamily="18" charset="0"/>
                  </a:rPr>
                  <a:t>P</a:t>
                </a:r>
                <a:r>
                  <a:rPr lang="en-US" sz="2900" i="1" baseline="-25000" dirty="0" smtClean="0">
                    <a:solidFill>
                      <a:srgbClr val="FF0000"/>
                    </a:solidFill>
                    <a:latin typeface="Times New Roman" panose="02020603050405020304" pitchFamily="18" charset="0"/>
                    <a:cs typeface="Times New Roman" panose="02020603050405020304" pitchFamily="18" charset="0"/>
                  </a:rPr>
                  <a:t>1</a:t>
                </a:r>
                <a:r>
                  <a:rPr lang="en-US" sz="2900" dirty="0" smtClean="0">
                    <a:solidFill>
                      <a:srgbClr val="0070C0"/>
                    </a:solidFill>
                    <a:latin typeface="Times New Roman" panose="02020603050405020304" pitchFamily="18" charset="0"/>
                    <a:cs typeface="Times New Roman" panose="02020603050405020304" pitchFamily="18" charset="0"/>
                  </a:rPr>
                  <a:t>*(</a:t>
                </a:r>
                <a:r>
                  <a:rPr lang="en-US" sz="2900" i="1" dirty="0" smtClean="0">
                    <a:solidFill>
                      <a:srgbClr val="0070C0"/>
                    </a:solidFill>
                    <a:latin typeface="Times New Roman" panose="02020603050405020304" pitchFamily="18" charset="0"/>
                    <a:cs typeface="Times New Roman" panose="02020603050405020304" pitchFamily="18" charset="0"/>
                  </a:rPr>
                  <a:t>1+</a:t>
                </a:r>
                <a:r>
                  <a:rPr lang="en-US" sz="2900" i="1" dirty="0">
                    <a:solidFill>
                      <a:srgbClr val="0070C0"/>
                    </a:solidFill>
                    <a:latin typeface="Times New Roman" panose="02020603050405020304" pitchFamily="18" charset="0"/>
                    <a:cs typeface="Times New Roman" panose="02020603050405020304" pitchFamily="18" charset="0"/>
                  </a:rPr>
                  <a:t>r</a:t>
                </a:r>
                <a:r>
                  <a:rPr lang="en-US" sz="2900" i="1" baseline="-25000" dirty="0">
                    <a:solidFill>
                      <a:srgbClr val="0070C0"/>
                    </a:solidFill>
                    <a:latin typeface="Times New Roman" panose="02020603050405020304" pitchFamily="18" charset="0"/>
                    <a:cs typeface="Times New Roman" panose="02020603050405020304" pitchFamily="18" charset="0"/>
                  </a:rPr>
                  <a:t>per</a:t>
                </a:r>
                <a:r>
                  <a:rPr lang="en-US" sz="2900" dirty="0" smtClean="0">
                    <a:solidFill>
                      <a:srgbClr val="0070C0"/>
                    </a:solidFill>
                    <a:latin typeface="Times New Roman" panose="02020603050405020304" pitchFamily="18" charset="0"/>
                    <a:cs typeface="Times New Roman" panose="02020603050405020304" pitchFamily="18" charset="0"/>
                  </a:rPr>
                  <a:t>)</a:t>
                </a:r>
                <a:r>
                  <a:rPr lang="en-US" sz="2900" i="1" dirty="0" smtClean="0">
                    <a:solidFill>
                      <a:srgbClr val="0070C0"/>
                    </a:solidFill>
                    <a:latin typeface="Times New Roman" panose="02020603050405020304" pitchFamily="18" charset="0"/>
                    <a:cs typeface="Times New Roman" panose="02020603050405020304" pitchFamily="18" charset="0"/>
                  </a:rPr>
                  <a:t> </a:t>
                </a:r>
                <a:r>
                  <a:rPr lang="en-US" sz="2900" i="1" dirty="0">
                    <a:solidFill>
                      <a:schemeClr val="accent6"/>
                    </a:solidFill>
                    <a:latin typeface="Times New Roman" panose="02020603050405020304" pitchFamily="18" charset="0"/>
                    <a:cs typeface="Times New Roman" panose="02020603050405020304" pitchFamily="18" charset="0"/>
                  </a:rPr>
                  <a:t>– </a:t>
                </a:r>
                <a:r>
                  <a:rPr lang="en-US" sz="2900" i="1" dirty="0" smtClean="0">
                    <a:solidFill>
                      <a:schemeClr val="accent6"/>
                    </a:solidFill>
                    <a:latin typeface="Times New Roman" panose="02020603050405020304" pitchFamily="18" charset="0"/>
                    <a:cs typeface="Times New Roman" panose="02020603050405020304" pitchFamily="18" charset="0"/>
                  </a:rPr>
                  <a:t>A</a:t>
                </a:r>
                <a:r>
                  <a:rPr lang="en-US" sz="2900" i="1" dirty="0" smtClean="0">
                    <a:latin typeface="Times New Roman" panose="02020603050405020304" pitchFamily="18" charset="0"/>
                    <a:cs typeface="Times New Roman" panose="02020603050405020304" pitchFamily="18" charset="0"/>
                  </a:rPr>
                  <a:t> = </a:t>
                </a:r>
              </a:p>
              <a:p>
                <a:pPr marL="0" lvl="1" indent="0">
                  <a:spcBef>
                    <a:spcPts val="1000"/>
                  </a:spcBef>
                  <a:buNone/>
                </a:pPr>
                <a:r>
                  <a:rPr lang="en-US" sz="2900" i="1" dirty="0">
                    <a:latin typeface="Times New Roman" panose="02020603050405020304" pitchFamily="18" charset="0"/>
                    <a:cs typeface="Times New Roman" panose="02020603050405020304" pitchFamily="18" charset="0"/>
                  </a:rPr>
                  <a:t>	</a:t>
                </a:r>
                <a:r>
                  <a:rPr lang="en-US" sz="2900" i="1" dirty="0" smtClean="0">
                    <a:latin typeface="Times New Roman" panose="02020603050405020304" pitchFamily="18" charset="0"/>
                    <a:cs typeface="Times New Roman" panose="02020603050405020304" pitchFamily="18" charset="0"/>
                  </a:rPr>
                  <a:t>P</a:t>
                </a:r>
                <a:r>
                  <a:rPr lang="en-US" sz="2900" i="1" baseline="-25000" dirty="0" smtClean="0">
                    <a:latin typeface="Times New Roman" panose="02020603050405020304" pitchFamily="18" charset="0"/>
                    <a:cs typeface="Times New Roman" panose="02020603050405020304" pitchFamily="18" charset="0"/>
                  </a:rPr>
                  <a:t>2</a:t>
                </a:r>
                <a:r>
                  <a:rPr lang="en-US" sz="2900" i="1" dirty="0" smtClean="0">
                    <a:latin typeface="Times New Roman" panose="02020603050405020304" pitchFamily="18" charset="0"/>
                    <a:cs typeface="Times New Roman" panose="02020603050405020304" pitchFamily="18" charset="0"/>
                  </a:rPr>
                  <a:t> </a:t>
                </a:r>
                <a:r>
                  <a:rPr lang="en-US" sz="2900" i="1" dirty="0">
                    <a:latin typeface="Times New Roman" panose="02020603050405020304" pitchFamily="18" charset="0"/>
                    <a:cs typeface="Times New Roman" panose="02020603050405020304" pitchFamily="18" charset="0"/>
                  </a:rPr>
                  <a:t>= </a:t>
                </a:r>
                <a:r>
                  <a:rPr lang="en-US" sz="2900" i="1" dirty="0" smtClean="0">
                    <a:latin typeface="Times New Roman" panose="02020603050405020304" pitchFamily="18" charset="0"/>
                    <a:cs typeface="Times New Roman" panose="02020603050405020304" pitchFamily="18" charset="0"/>
                  </a:rPr>
                  <a:t>	</a:t>
                </a:r>
                <a:r>
                  <a:rPr lang="en-US" sz="2900" dirty="0" smtClean="0">
                    <a:solidFill>
                      <a:srgbClr val="FF0000"/>
                    </a:solidFill>
                    <a:latin typeface="Times New Roman" panose="02020603050405020304" pitchFamily="18" charset="0"/>
                    <a:cs typeface="Times New Roman" panose="02020603050405020304" pitchFamily="18" charset="0"/>
                  </a:rPr>
                  <a:t>{</a:t>
                </a:r>
                <a:r>
                  <a:rPr lang="en-US" sz="2900" i="1" dirty="0" smtClean="0">
                    <a:solidFill>
                      <a:srgbClr val="FF0000"/>
                    </a:solidFill>
                    <a:latin typeface="Times New Roman" panose="02020603050405020304" pitchFamily="18" charset="0"/>
                    <a:cs typeface="Times New Roman" panose="02020603050405020304" pitchFamily="18" charset="0"/>
                  </a:rPr>
                  <a:t>P</a:t>
                </a:r>
                <a:r>
                  <a:rPr lang="en-US" sz="2900" i="1" baseline="-25000" dirty="0" smtClean="0">
                    <a:solidFill>
                      <a:srgbClr val="FF0000"/>
                    </a:solidFill>
                    <a:latin typeface="Times New Roman" panose="02020603050405020304" pitchFamily="18" charset="0"/>
                    <a:cs typeface="Times New Roman" panose="02020603050405020304" pitchFamily="18" charset="0"/>
                  </a:rPr>
                  <a:t>0</a:t>
                </a:r>
                <a:r>
                  <a:rPr lang="en-US" sz="2900" dirty="0">
                    <a:solidFill>
                      <a:srgbClr val="FF0000"/>
                    </a:solidFill>
                    <a:latin typeface="Times New Roman" panose="02020603050405020304" pitchFamily="18" charset="0"/>
                    <a:cs typeface="Times New Roman" panose="02020603050405020304" pitchFamily="18" charset="0"/>
                  </a:rPr>
                  <a:t>*(</a:t>
                </a:r>
                <a:r>
                  <a:rPr lang="en-US" sz="2900" i="1" dirty="0" smtClean="0">
                    <a:solidFill>
                      <a:srgbClr val="FF0000"/>
                    </a:solidFill>
                    <a:latin typeface="Times New Roman" panose="02020603050405020304" pitchFamily="18" charset="0"/>
                    <a:cs typeface="Times New Roman" panose="02020603050405020304" pitchFamily="18" charset="0"/>
                  </a:rPr>
                  <a:t>1+</a:t>
                </a:r>
                <a:r>
                  <a:rPr lang="en-US" sz="2900" i="1" dirty="0">
                    <a:solidFill>
                      <a:srgbClr val="FF0000"/>
                    </a:solidFill>
                    <a:latin typeface="Times New Roman" panose="02020603050405020304" pitchFamily="18" charset="0"/>
                    <a:cs typeface="Times New Roman" panose="02020603050405020304" pitchFamily="18" charset="0"/>
                  </a:rPr>
                  <a:t>r</a:t>
                </a:r>
                <a:r>
                  <a:rPr lang="en-US" sz="2900" i="1" baseline="-25000" dirty="0">
                    <a:solidFill>
                      <a:srgbClr val="FF0000"/>
                    </a:solidFill>
                    <a:latin typeface="Times New Roman" panose="02020603050405020304" pitchFamily="18" charset="0"/>
                    <a:cs typeface="Times New Roman" panose="02020603050405020304" pitchFamily="18" charset="0"/>
                  </a:rPr>
                  <a:t>per</a:t>
                </a:r>
                <a:r>
                  <a:rPr lang="en-US" sz="2900" dirty="0" smtClean="0">
                    <a:solidFill>
                      <a:srgbClr val="FF0000"/>
                    </a:solidFill>
                    <a:latin typeface="Times New Roman" panose="02020603050405020304" pitchFamily="18" charset="0"/>
                    <a:cs typeface="Times New Roman" panose="02020603050405020304" pitchFamily="18" charset="0"/>
                  </a:rPr>
                  <a:t>)</a:t>
                </a:r>
                <a:r>
                  <a:rPr lang="en-US" sz="2900" i="1" dirty="0" smtClean="0">
                    <a:solidFill>
                      <a:srgbClr val="FF0000"/>
                    </a:solidFill>
                    <a:latin typeface="Times New Roman" panose="02020603050405020304" pitchFamily="18" charset="0"/>
                    <a:cs typeface="Times New Roman" panose="02020603050405020304" pitchFamily="18" charset="0"/>
                  </a:rPr>
                  <a:t> </a:t>
                </a:r>
                <a:r>
                  <a:rPr lang="en-US" sz="2900" i="1" dirty="0">
                    <a:solidFill>
                      <a:srgbClr val="FF0000"/>
                    </a:solidFill>
                    <a:latin typeface="Times New Roman" panose="02020603050405020304" pitchFamily="18" charset="0"/>
                    <a:cs typeface="Times New Roman" panose="02020603050405020304" pitchFamily="18" charset="0"/>
                  </a:rPr>
                  <a:t>– </a:t>
                </a:r>
                <a:r>
                  <a:rPr lang="en-US" sz="2900" i="1" dirty="0" smtClean="0">
                    <a:solidFill>
                      <a:srgbClr val="FF0000"/>
                    </a:solidFill>
                    <a:latin typeface="Times New Roman" panose="02020603050405020304" pitchFamily="18" charset="0"/>
                    <a:cs typeface="Times New Roman" panose="02020603050405020304" pitchFamily="18" charset="0"/>
                  </a:rPr>
                  <a:t>A</a:t>
                </a:r>
                <a:r>
                  <a:rPr lang="en-US" sz="2900" dirty="0" smtClean="0">
                    <a:solidFill>
                      <a:srgbClr val="FF0000"/>
                    </a:solidFill>
                    <a:latin typeface="Times New Roman" panose="02020603050405020304" pitchFamily="18" charset="0"/>
                    <a:cs typeface="Times New Roman" panose="02020603050405020304" pitchFamily="18" charset="0"/>
                  </a:rPr>
                  <a:t>}</a:t>
                </a:r>
                <a:r>
                  <a:rPr lang="en-US" sz="2900" dirty="0" smtClean="0">
                    <a:solidFill>
                      <a:srgbClr val="0070C0"/>
                    </a:solidFill>
                    <a:latin typeface="Times New Roman" panose="02020603050405020304" pitchFamily="18" charset="0"/>
                    <a:cs typeface="Times New Roman" panose="02020603050405020304" pitchFamily="18" charset="0"/>
                  </a:rPr>
                  <a:t>*(</a:t>
                </a:r>
                <a:r>
                  <a:rPr lang="en-US" sz="2900" i="1" dirty="0" smtClean="0">
                    <a:solidFill>
                      <a:srgbClr val="0070C0"/>
                    </a:solidFill>
                    <a:latin typeface="Times New Roman" panose="02020603050405020304" pitchFamily="18" charset="0"/>
                    <a:cs typeface="Times New Roman" panose="02020603050405020304" pitchFamily="18" charset="0"/>
                  </a:rPr>
                  <a:t>1+</a:t>
                </a:r>
                <a:r>
                  <a:rPr lang="en-US" sz="2900" i="1" dirty="0">
                    <a:solidFill>
                      <a:srgbClr val="0070C0"/>
                    </a:solidFill>
                    <a:latin typeface="Times New Roman" panose="02020603050405020304" pitchFamily="18" charset="0"/>
                    <a:cs typeface="Times New Roman" panose="02020603050405020304" pitchFamily="18" charset="0"/>
                  </a:rPr>
                  <a:t>r</a:t>
                </a:r>
                <a:r>
                  <a:rPr lang="en-US" sz="2900" i="1" baseline="-25000" dirty="0">
                    <a:solidFill>
                      <a:srgbClr val="0070C0"/>
                    </a:solidFill>
                    <a:latin typeface="Times New Roman" panose="02020603050405020304" pitchFamily="18" charset="0"/>
                    <a:cs typeface="Times New Roman" panose="02020603050405020304" pitchFamily="18" charset="0"/>
                  </a:rPr>
                  <a:t>per</a:t>
                </a:r>
                <a:r>
                  <a:rPr lang="en-US" sz="2900" dirty="0" smtClean="0">
                    <a:solidFill>
                      <a:srgbClr val="0070C0"/>
                    </a:solidFill>
                    <a:latin typeface="Times New Roman" panose="02020603050405020304" pitchFamily="18" charset="0"/>
                    <a:cs typeface="Times New Roman" panose="02020603050405020304" pitchFamily="18" charset="0"/>
                  </a:rPr>
                  <a:t>)</a:t>
                </a:r>
                <a:r>
                  <a:rPr lang="en-US" sz="2900" i="1" dirty="0" smtClean="0">
                    <a:latin typeface="Times New Roman" panose="02020603050405020304" pitchFamily="18" charset="0"/>
                    <a:cs typeface="Times New Roman" panose="02020603050405020304" pitchFamily="18" charset="0"/>
                  </a:rPr>
                  <a:t> </a:t>
                </a:r>
                <a:r>
                  <a:rPr lang="en-US" sz="2900" i="1" dirty="0">
                    <a:solidFill>
                      <a:srgbClr val="00B050"/>
                    </a:solidFill>
                    <a:latin typeface="Times New Roman" panose="02020603050405020304" pitchFamily="18" charset="0"/>
                    <a:cs typeface="Times New Roman" panose="02020603050405020304" pitchFamily="18" charset="0"/>
                  </a:rPr>
                  <a:t>–</a:t>
                </a:r>
                <a:r>
                  <a:rPr lang="en-US" sz="2900" i="1" dirty="0">
                    <a:solidFill>
                      <a:srgbClr val="FF0000"/>
                    </a:solidFill>
                    <a:latin typeface="Times New Roman" panose="02020603050405020304" pitchFamily="18" charset="0"/>
                    <a:cs typeface="Times New Roman" panose="02020603050405020304" pitchFamily="18" charset="0"/>
                  </a:rPr>
                  <a:t> </a:t>
                </a:r>
                <a:r>
                  <a:rPr lang="en-US" sz="2900" i="1" dirty="0" smtClean="0">
                    <a:solidFill>
                      <a:schemeClr val="accent6"/>
                    </a:solidFill>
                    <a:latin typeface="Times New Roman" panose="02020603050405020304" pitchFamily="18" charset="0"/>
                    <a:cs typeface="Times New Roman" panose="02020603050405020304" pitchFamily="18" charset="0"/>
                  </a:rPr>
                  <a:t>A</a:t>
                </a:r>
              </a:p>
              <a:p>
                <a:pPr marL="0" lvl="1" indent="0">
                  <a:spcBef>
                    <a:spcPts val="1000"/>
                  </a:spcBef>
                  <a:buNone/>
                </a:pPr>
                <a:r>
                  <a:rPr lang="en-US" sz="2900" i="1" dirty="0" smtClean="0">
                    <a:latin typeface="Times New Roman" panose="02020603050405020304" pitchFamily="18" charset="0"/>
                    <a:cs typeface="Times New Roman" panose="02020603050405020304" pitchFamily="18" charset="0"/>
                  </a:rPr>
                  <a:t>	</a:t>
                </a:r>
              </a:p>
              <a:p>
                <a:pPr marL="0" lvl="1" indent="0">
                  <a:spcBef>
                    <a:spcPts val="1000"/>
                  </a:spcBef>
                  <a:buNone/>
                </a:pPr>
                <a:r>
                  <a:rPr lang="en-US" sz="2900" i="1" dirty="0">
                    <a:latin typeface="Times New Roman" panose="02020603050405020304" pitchFamily="18" charset="0"/>
                    <a:cs typeface="Times New Roman" panose="02020603050405020304" pitchFamily="18" charset="0"/>
                  </a:rPr>
                  <a:t>	</a:t>
                </a:r>
                <a:r>
                  <a:rPr lang="en-US" sz="2900" i="1" dirty="0" smtClean="0">
                    <a:latin typeface="Times New Roman" panose="02020603050405020304" pitchFamily="18" charset="0"/>
                    <a:cs typeface="Times New Roman" panose="02020603050405020304" pitchFamily="18" charset="0"/>
                  </a:rPr>
                  <a:t>P</a:t>
                </a:r>
                <a:r>
                  <a:rPr lang="en-US" sz="2900" i="1" baseline="-25000" dirty="0" smtClean="0">
                    <a:latin typeface="Times New Roman" panose="02020603050405020304" pitchFamily="18" charset="0"/>
                    <a:cs typeface="Times New Roman" panose="02020603050405020304" pitchFamily="18" charset="0"/>
                  </a:rPr>
                  <a:t>3</a:t>
                </a:r>
                <a:r>
                  <a:rPr lang="en-US" sz="2900" i="1" dirty="0" smtClean="0">
                    <a:latin typeface="Times New Roman" panose="02020603050405020304" pitchFamily="18" charset="0"/>
                    <a:cs typeface="Times New Roman" panose="02020603050405020304" pitchFamily="18" charset="0"/>
                  </a:rPr>
                  <a:t> = 	</a:t>
                </a:r>
                <a:r>
                  <a:rPr lang="en-US" sz="2900" dirty="0" smtClean="0">
                    <a:solidFill>
                      <a:srgbClr val="FF0000"/>
                    </a:solidFill>
                    <a:latin typeface="Times New Roman" panose="02020603050405020304" pitchFamily="18" charset="0"/>
                    <a:cs typeface="Times New Roman" panose="02020603050405020304" pitchFamily="18" charset="0"/>
                  </a:rPr>
                  <a:t>{</a:t>
                </a:r>
                <a:r>
                  <a:rPr lang="en-US" sz="2900" i="1" dirty="0">
                    <a:solidFill>
                      <a:srgbClr val="FF0000"/>
                    </a:solidFill>
                    <a:latin typeface="Times New Roman" panose="02020603050405020304" pitchFamily="18" charset="0"/>
                    <a:cs typeface="Times New Roman" panose="02020603050405020304" pitchFamily="18" charset="0"/>
                  </a:rPr>
                  <a:t>P</a:t>
                </a:r>
                <a:r>
                  <a:rPr lang="en-US" sz="2900" i="1" baseline="-25000" dirty="0">
                    <a:solidFill>
                      <a:srgbClr val="FF0000"/>
                    </a:solidFill>
                    <a:latin typeface="Times New Roman" panose="02020603050405020304" pitchFamily="18" charset="0"/>
                    <a:cs typeface="Times New Roman" panose="02020603050405020304" pitchFamily="18" charset="0"/>
                  </a:rPr>
                  <a:t>0</a:t>
                </a:r>
                <a:r>
                  <a:rPr lang="en-US" sz="2900" dirty="0">
                    <a:solidFill>
                      <a:srgbClr val="FF0000"/>
                    </a:solidFill>
                    <a:latin typeface="Times New Roman" panose="02020603050405020304" pitchFamily="18" charset="0"/>
                    <a:cs typeface="Times New Roman" panose="02020603050405020304" pitchFamily="18" charset="0"/>
                  </a:rPr>
                  <a:t>*(</a:t>
                </a:r>
                <a:r>
                  <a:rPr lang="en-US" sz="2900" i="1" dirty="0" smtClean="0">
                    <a:solidFill>
                      <a:srgbClr val="FF0000"/>
                    </a:solidFill>
                    <a:latin typeface="Times New Roman" panose="02020603050405020304" pitchFamily="18" charset="0"/>
                    <a:cs typeface="Times New Roman" panose="02020603050405020304" pitchFamily="18" charset="0"/>
                  </a:rPr>
                  <a:t>1+</a:t>
                </a:r>
                <a:r>
                  <a:rPr lang="en-US" sz="2900" i="1" dirty="0">
                    <a:solidFill>
                      <a:srgbClr val="FF0000"/>
                    </a:solidFill>
                    <a:latin typeface="Times New Roman" panose="02020603050405020304" pitchFamily="18" charset="0"/>
                    <a:cs typeface="Times New Roman" panose="02020603050405020304" pitchFamily="18" charset="0"/>
                  </a:rPr>
                  <a:t>r</a:t>
                </a:r>
                <a:r>
                  <a:rPr lang="en-US" sz="2900" i="1" baseline="-25000" dirty="0">
                    <a:solidFill>
                      <a:srgbClr val="FF0000"/>
                    </a:solidFill>
                    <a:latin typeface="Times New Roman" panose="02020603050405020304" pitchFamily="18" charset="0"/>
                    <a:cs typeface="Times New Roman" panose="02020603050405020304" pitchFamily="18" charset="0"/>
                  </a:rPr>
                  <a:t>per</a:t>
                </a:r>
                <a:r>
                  <a:rPr lang="en-US" sz="2900" dirty="0" smtClean="0">
                    <a:solidFill>
                      <a:srgbClr val="FF0000"/>
                    </a:solidFill>
                    <a:latin typeface="Times New Roman" panose="02020603050405020304" pitchFamily="18" charset="0"/>
                    <a:cs typeface="Times New Roman" panose="02020603050405020304" pitchFamily="18" charset="0"/>
                  </a:rPr>
                  <a:t>)</a:t>
                </a:r>
                <a:r>
                  <a:rPr lang="en-US" sz="2900" i="1" dirty="0" smtClean="0">
                    <a:solidFill>
                      <a:srgbClr val="FF0000"/>
                    </a:solidFill>
                    <a:latin typeface="Times New Roman" panose="02020603050405020304" pitchFamily="18" charset="0"/>
                    <a:cs typeface="Times New Roman" panose="02020603050405020304" pitchFamily="18" charset="0"/>
                  </a:rPr>
                  <a:t> </a:t>
                </a:r>
                <a:r>
                  <a:rPr lang="en-US" sz="2900" i="1" dirty="0">
                    <a:solidFill>
                      <a:srgbClr val="FF0000"/>
                    </a:solidFill>
                    <a:latin typeface="Times New Roman" panose="02020603050405020304" pitchFamily="18" charset="0"/>
                    <a:cs typeface="Times New Roman" panose="02020603050405020304" pitchFamily="18" charset="0"/>
                  </a:rPr>
                  <a:t>– A</a:t>
                </a:r>
                <a:r>
                  <a:rPr lang="en-US" sz="2900" dirty="0">
                    <a:solidFill>
                      <a:srgbClr val="FF0000"/>
                    </a:solidFill>
                    <a:latin typeface="Times New Roman" panose="02020603050405020304" pitchFamily="18" charset="0"/>
                    <a:cs typeface="Times New Roman" panose="02020603050405020304" pitchFamily="18" charset="0"/>
                  </a:rPr>
                  <a:t>}*(</a:t>
                </a:r>
                <a:r>
                  <a:rPr lang="en-US" sz="2900" i="1" dirty="0" smtClean="0">
                    <a:solidFill>
                      <a:srgbClr val="FF0000"/>
                    </a:solidFill>
                    <a:latin typeface="Times New Roman" panose="02020603050405020304" pitchFamily="18" charset="0"/>
                    <a:cs typeface="Times New Roman" panose="02020603050405020304" pitchFamily="18" charset="0"/>
                  </a:rPr>
                  <a:t>1+</a:t>
                </a:r>
                <a:r>
                  <a:rPr lang="en-US" sz="2900" i="1" dirty="0">
                    <a:solidFill>
                      <a:srgbClr val="FF0000"/>
                    </a:solidFill>
                    <a:latin typeface="Times New Roman" panose="02020603050405020304" pitchFamily="18" charset="0"/>
                    <a:cs typeface="Times New Roman" panose="02020603050405020304" pitchFamily="18" charset="0"/>
                  </a:rPr>
                  <a:t>r</a:t>
                </a:r>
                <a:r>
                  <a:rPr lang="en-US" sz="2900" i="1" baseline="-25000" dirty="0">
                    <a:solidFill>
                      <a:srgbClr val="FF0000"/>
                    </a:solidFill>
                    <a:latin typeface="Times New Roman" panose="02020603050405020304" pitchFamily="18" charset="0"/>
                    <a:cs typeface="Times New Roman" panose="02020603050405020304" pitchFamily="18" charset="0"/>
                  </a:rPr>
                  <a:t>per</a:t>
                </a:r>
                <a:r>
                  <a:rPr lang="en-US" sz="2900" dirty="0" smtClean="0">
                    <a:solidFill>
                      <a:srgbClr val="FF0000"/>
                    </a:solidFill>
                    <a:latin typeface="Times New Roman" panose="02020603050405020304" pitchFamily="18" charset="0"/>
                    <a:cs typeface="Times New Roman" panose="02020603050405020304" pitchFamily="18" charset="0"/>
                  </a:rPr>
                  <a:t>)</a:t>
                </a:r>
                <a:r>
                  <a:rPr lang="en-US" sz="2900" i="1" dirty="0" smtClean="0">
                    <a:solidFill>
                      <a:srgbClr val="FF0000"/>
                    </a:solidFill>
                    <a:latin typeface="Times New Roman" panose="02020603050405020304" pitchFamily="18" charset="0"/>
                    <a:cs typeface="Times New Roman" panose="02020603050405020304" pitchFamily="18" charset="0"/>
                  </a:rPr>
                  <a:t> </a:t>
                </a:r>
                <a:r>
                  <a:rPr lang="en-US" sz="2900" i="1" dirty="0">
                    <a:solidFill>
                      <a:srgbClr val="FF0000"/>
                    </a:solidFill>
                    <a:latin typeface="Times New Roman" panose="02020603050405020304" pitchFamily="18" charset="0"/>
                    <a:cs typeface="Times New Roman" panose="02020603050405020304" pitchFamily="18" charset="0"/>
                  </a:rPr>
                  <a:t>– </a:t>
                </a:r>
                <a:r>
                  <a:rPr lang="en-US" sz="2900" i="1" dirty="0" smtClean="0">
                    <a:solidFill>
                      <a:srgbClr val="FF0000"/>
                    </a:solidFill>
                    <a:latin typeface="Times New Roman" panose="02020603050405020304" pitchFamily="18" charset="0"/>
                    <a:cs typeface="Times New Roman" panose="02020603050405020304" pitchFamily="18" charset="0"/>
                  </a:rPr>
                  <a:t>A</a:t>
                </a:r>
                <a:r>
                  <a:rPr lang="en-US" sz="2900" dirty="0">
                    <a:solidFill>
                      <a:srgbClr val="FF0000"/>
                    </a:solidFill>
                    <a:latin typeface="Times New Roman" panose="02020603050405020304" pitchFamily="18" charset="0"/>
                    <a:cs typeface="Times New Roman" panose="02020603050405020304" pitchFamily="18" charset="0"/>
                  </a:rPr>
                  <a:t>}</a:t>
                </a:r>
                <a:r>
                  <a:rPr lang="en-US" sz="2900" dirty="0">
                    <a:solidFill>
                      <a:srgbClr val="0070C0"/>
                    </a:solidFill>
                    <a:latin typeface="Times New Roman" panose="02020603050405020304" pitchFamily="18" charset="0"/>
                    <a:cs typeface="Times New Roman" panose="02020603050405020304" pitchFamily="18" charset="0"/>
                  </a:rPr>
                  <a:t>*(</a:t>
                </a:r>
                <a:r>
                  <a:rPr lang="en-US" sz="2900" i="1" dirty="0" smtClean="0">
                    <a:solidFill>
                      <a:srgbClr val="0070C0"/>
                    </a:solidFill>
                    <a:latin typeface="Times New Roman" panose="02020603050405020304" pitchFamily="18" charset="0"/>
                    <a:cs typeface="Times New Roman" panose="02020603050405020304" pitchFamily="18" charset="0"/>
                  </a:rPr>
                  <a:t>1+</a:t>
                </a:r>
                <a:r>
                  <a:rPr lang="en-US" sz="2900" i="1" dirty="0">
                    <a:solidFill>
                      <a:srgbClr val="0070C0"/>
                    </a:solidFill>
                    <a:latin typeface="Times New Roman" panose="02020603050405020304" pitchFamily="18" charset="0"/>
                    <a:cs typeface="Times New Roman" panose="02020603050405020304" pitchFamily="18" charset="0"/>
                  </a:rPr>
                  <a:t>r</a:t>
                </a:r>
                <a:r>
                  <a:rPr lang="en-US" sz="2900" i="1" baseline="-25000" dirty="0">
                    <a:solidFill>
                      <a:srgbClr val="0070C0"/>
                    </a:solidFill>
                    <a:latin typeface="Times New Roman" panose="02020603050405020304" pitchFamily="18" charset="0"/>
                    <a:cs typeface="Times New Roman" panose="02020603050405020304" pitchFamily="18" charset="0"/>
                  </a:rPr>
                  <a:t>per</a:t>
                </a:r>
                <a:r>
                  <a:rPr lang="en-US" sz="2900" dirty="0" smtClean="0">
                    <a:solidFill>
                      <a:srgbClr val="0070C0"/>
                    </a:solidFill>
                    <a:latin typeface="Times New Roman" panose="02020603050405020304" pitchFamily="18" charset="0"/>
                    <a:cs typeface="Times New Roman" panose="02020603050405020304" pitchFamily="18" charset="0"/>
                  </a:rPr>
                  <a:t>)</a:t>
                </a:r>
                <a:r>
                  <a:rPr lang="en-US" sz="2900" i="1" dirty="0" smtClean="0">
                    <a:latin typeface="Times New Roman" panose="02020603050405020304" pitchFamily="18" charset="0"/>
                    <a:cs typeface="Times New Roman" panose="02020603050405020304" pitchFamily="18" charset="0"/>
                  </a:rPr>
                  <a:t> </a:t>
                </a:r>
                <a:r>
                  <a:rPr lang="en-US" sz="2900" i="1" dirty="0">
                    <a:solidFill>
                      <a:srgbClr val="00B050"/>
                    </a:solidFill>
                    <a:latin typeface="Times New Roman" panose="02020603050405020304" pitchFamily="18" charset="0"/>
                    <a:cs typeface="Times New Roman" panose="02020603050405020304" pitchFamily="18" charset="0"/>
                  </a:rPr>
                  <a:t>–</a:t>
                </a:r>
                <a:r>
                  <a:rPr lang="en-US" sz="2900" i="1" dirty="0">
                    <a:solidFill>
                      <a:srgbClr val="FF0000"/>
                    </a:solidFill>
                    <a:latin typeface="Times New Roman" panose="02020603050405020304" pitchFamily="18" charset="0"/>
                    <a:cs typeface="Times New Roman" panose="02020603050405020304" pitchFamily="18" charset="0"/>
                  </a:rPr>
                  <a:t> </a:t>
                </a:r>
                <a:r>
                  <a:rPr lang="en-US" sz="2900" i="1" dirty="0">
                    <a:solidFill>
                      <a:schemeClr val="accent6"/>
                    </a:solidFill>
                    <a:latin typeface="Times New Roman" panose="02020603050405020304" pitchFamily="18" charset="0"/>
                    <a:cs typeface="Times New Roman" panose="02020603050405020304" pitchFamily="18" charset="0"/>
                  </a:rPr>
                  <a:t>A</a:t>
                </a:r>
              </a:p>
              <a:p>
                <a:pPr marL="0" lvl="1" indent="0">
                  <a:spcBef>
                    <a:spcPts val="1000"/>
                  </a:spcBef>
                  <a:buNone/>
                </a:pPr>
                <a:r>
                  <a:rPr lang="en-US" sz="2900" i="1" dirty="0" smtClean="0">
                    <a:solidFill>
                      <a:srgbClr val="FF0000"/>
                    </a:solidFill>
                    <a:latin typeface="Times New Roman" panose="02020603050405020304" pitchFamily="18" charset="0"/>
                    <a:cs typeface="Times New Roman" panose="02020603050405020304" pitchFamily="18" charset="0"/>
                  </a:rPr>
                  <a:t>	</a:t>
                </a:r>
                <a:r>
                  <a:rPr lang="en-US" sz="2900" i="1" dirty="0">
                    <a:latin typeface="Times New Roman" panose="02020603050405020304" pitchFamily="18" charset="0"/>
                    <a:cs typeface="Times New Roman" panose="02020603050405020304" pitchFamily="18" charset="0"/>
                  </a:rPr>
                  <a:t>P</a:t>
                </a:r>
                <a:r>
                  <a:rPr lang="en-US" sz="2900" i="1" baseline="-25000" dirty="0">
                    <a:latin typeface="Times New Roman" panose="02020603050405020304" pitchFamily="18" charset="0"/>
                    <a:cs typeface="Times New Roman" panose="02020603050405020304" pitchFamily="18" charset="0"/>
                  </a:rPr>
                  <a:t>3</a:t>
                </a:r>
                <a:r>
                  <a:rPr lang="en-US" sz="2900" i="1" dirty="0">
                    <a:latin typeface="Times New Roman" panose="02020603050405020304" pitchFamily="18" charset="0"/>
                    <a:cs typeface="Times New Roman" panose="02020603050405020304" pitchFamily="18" charset="0"/>
                  </a:rPr>
                  <a:t> = 	</a:t>
                </a:r>
                <a:r>
                  <a:rPr lang="en-US" sz="2900" i="1" dirty="0" smtClean="0">
                    <a:latin typeface="Times New Roman" panose="02020603050405020304" pitchFamily="18" charset="0"/>
                    <a:cs typeface="Times New Roman" panose="02020603050405020304" pitchFamily="18" charset="0"/>
                  </a:rPr>
                  <a:t>P</a:t>
                </a:r>
                <a:r>
                  <a:rPr lang="en-US" sz="2900" i="1" baseline="-25000" dirty="0" smtClean="0">
                    <a:latin typeface="Times New Roman" panose="02020603050405020304" pitchFamily="18" charset="0"/>
                    <a:cs typeface="Times New Roman" panose="02020603050405020304" pitchFamily="18" charset="0"/>
                  </a:rPr>
                  <a:t>0</a:t>
                </a:r>
                <a:r>
                  <a:rPr lang="en-US" sz="2900" dirty="0">
                    <a:latin typeface="Times New Roman" panose="02020603050405020304" pitchFamily="18" charset="0"/>
                    <a:cs typeface="Times New Roman" panose="02020603050405020304" pitchFamily="18" charset="0"/>
                  </a:rPr>
                  <a:t>*(</a:t>
                </a:r>
                <a:r>
                  <a:rPr lang="en-US" sz="2900" i="1" dirty="0" smtClean="0">
                    <a:latin typeface="Times New Roman" panose="02020603050405020304" pitchFamily="18" charset="0"/>
                    <a:cs typeface="Times New Roman" panose="02020603050405020304" pitchFamily="18" charset="0"/>
                  </a:rPr>
                  <a:t>1+</a:t>
                </a:r>
                <a:r>
                  <a:rPr lang="en-US" sz="2900" i="1" dirty="0">
                    <a:latin typeface="Times New Roman" panose="02020603050405020304" pitchFamily="18" charset="0"/>
                    <a:cs typeface="Times New Roman" panose="02020603050405020304" pitchFamily="18" charset="0"/>
                  </a:rPr>
                  <a:t>r</a:t>
                </a:r>
                <a:r>
                  <a:rPr lang="en-US" sz="2900" i="1" baseline="-25000" dirty="0">
                    <a:latin typeface="Times New Roman" panose="02020603050405020304" pitchFamily="18" charset="0"/>
                    <a:cs typeface="Times New Roman" panose="02020603050405020304" pitchFamily="18" charset="0"/>
                  </a:rPr>
                  <a:t>per</a:t>
                </a:r>
                <a:r>
                  <a:rPr lang="en-US" sz="2900" dirty="0" smtClean="0">
                    <a:latin typeface="Times New Roman" panose="02020603050405020304" pitchFamily="18" charset="0"/>
                    <a:cs typeface="Times New Roman" panose="02020603050405020304" pitchFamily="18" charset="0"/>
                  </a:rPr>
                  <a:t>)</a:t>
                </a:r>
                <a:r>
                  <a:rPr lang="en-US" sz="2900" i="1" baseline="30000" dirty="0" smtClean="0">
                    <a:latin typeface="Times New Roman" panose="02020603050405020304" pitchFamily="18" charset="0"/>
                    <a:cs typeface="Times New Roman" panose="02020603050405020304" pitchFamily="18" charset="0"/>
                  </a:rPr>
                  <a:t>3</a:t>
                </a:r>
                <a:r>
                  <a:rPr lang="en-US" sz="2900" i="1" dirty="0" smtClean="0">
                    <a:latin typeface="Times New Roman" panose="02020603050405020304" pitchFamily="18" charset="0"/>
                    <a:cs typeface="Times New Roman" panose="02020603050405020304" pitchFamily="18" charset="0"/>
                  </a:rPr>
                  <a:t> </a:t>
                </a:r>
                <a:r>
                  <a:rPr lang="en-US" sz="2900" i="1" dirty="0">
                    <a:latin typeface="Times New Roman" panose="02020603050405020304" pitchFamily="18" charset="0"/>
                    <a:cs typeface="Times New Roman" panose="02020603050405020304" pitchFamily="18" charset="0"/>
                  </a:rPr>
                  <a:t>– </a:t>
                </a:r>
                <a:r>
                  <a:rPr lang="en-US" sz="2900" i="1" dirty="0" smtClean="0">
                    <a:latin typeface="Times New Roman" panose="02020603050405020304" pitchFamily="18" charset="0"/>
                    <a:cs typeface="Times New Roman" panose="02020603050405020304" pitchFamily="18" charset="0"/>
                  </a:rPr>
                  <a:t>A</a:t>
                </a:r>
                <a:r>
                  <a:rPr lang="en-US" sz="2900" dirty="0" smtClean="0">
                    <a:latin typeface="Times New Roman" panose="02020603050405020304" pitchFamily="18" charset="0"/>
                    <a:cs typeface="Times New Roman" panose="02020603050405020304" pitchFamily="18" charset="0"/>
                  </a:rPr>
                  <a:t>*(</a:t>
                </a:r>
                <a:r>
                  <a:rPr lang="en-US" sz="2900" i="1" dirty="0" smtClean="0">
                    <a:latin typeface="Times New Roman" panose="02020603050405020304" pitchFamily="18" charset="0"/>
                    <a:cs typeface="Times New Roman" panose="02020603050405020304" pitchFamily="18" charset="0"/>
                  </a:rPr>
                  <a:t>1+</a:t>
                </a:r>
                <a:r>
                  <a:rPr lang="en-US" sz="2900" i="1" dirty="0">
                    <a:latin typeface="Times New Roman" panose="02020603050405020304" pitchFamily="18" charset="0"/>
                    <a:cs typeface="Times New Roman" panose="02020603050405020304" pitchFamily="18" charset="0"/>
                  </a:rPr>
                  <a:t>r</a:t>
                </a:r>
                <a:r>
                  <a:rPr lang="en-US" sz="2900" i="1" baseline="-25000" dirty="0">
                    <a:latin typeface="Times New Roman" panose="02020603050405020304" pitchFamily="18" charset="0"/>
                    <a:cs typeface="Times New Roman" panose="02020603050405020304" pitchFamily="18" charset="0"/>
                  </a:rPr>
                  <a:t>per</a:t>
                </a:r>
                <a:r>
                  <a:rPr lang="en-US" sz="2900" dirty="0" smtClean="0">
                    <a:latin typeface="Times New Roman" panose="02020603050405020304" pitchFamily="18" charset="0"/>
                    <a:cs typeface="Times New Roman" panose="02020603050405020304" pitchFamily="18" charset="0"/>
                  </a:rPr>
                  <a:t>)</a:t>
                </a:r>
                <a:r>
                  <a:rPr lang="en-US" sz="2900" i="1" baseline="30000" dirty="0" smtClean="0">
                    <a:latin typeface="Times New Roman" panose="02020603050405020304" pitchFamily="18" charset="0"/>
                    <a:cs typeface="Times New Roman" panose="02020603050405020304" pitchFamily="18" charset="0"/>
                  </a:rPr>
                  <a:t>2</a:t>
                </a:r>
                <a:r>
                  <a:rPr lang="en-US" sz="2900" i="1" dirty="0" smtClean="0">
                    <a:latin typeface="Times New Roman" panose="02020603050405020304" pitchFamily="18" charset="0"/>
                    <a:cs typeface="Times New Roman" panose="02020603050405020304" pitchFamily="18" charset="0"/>
                  </a:rPr>
                  <a:t> </a:t>
                </a:r>
                <a:r>
                  <a:rPr lang="en-US" sz="2900" i="1" dirty="0">
                    <a:latin typeface="Times New Roman" panose="02020603050405020304" pitchFamily="18" charset="0"/>
                    <a:cs typeface="Times New Roman" panose="02020603050405020304" pitchFamily="18" charset="0"/>
                  </a:rPr>
                  <a:t>– </a:t>
                </a:r>
                <a:r>
                  <a:rPr lang="en-US" sz="2900" i="1" dirty="0" smtClean="0">
                    <a:latin typeface="Times New Roman" panose="02020603050405020304" pitchFamily="18" charset="0"/>
                    <a:cs typeface="Times New Roman" panose="02020603050405020304" pitchFamily="18" charset="0"/>
                  </a:rPr>
                  <a:t>A*</a:t>
                </a:r>
                <a:r>
                  <a:rPr lang="en-US" sz="2900" dirty="0" smtClean="0">
                    <a:latin typeface="Times New Roman" panose="02020603050405020304" pitchFamily="18" charset="0"/>
                    <a:cs typeface="Times New Roman" panose="02020603050405020304" pitchFamily="18" charset="0"/>
                  </a:rPr>
                  <a:t>(</a:t>
                </a:r>
                <a:r>
                  <a:rPr lang="en-US" sz="2900" i="1" dirty="0" smtClean="0">
                    <a:latin typeface="Times New Roman" panose="02020603050405020304" pitchFamily="18" charset="0"/>
                    <a:cs typeface="Times New Roman" panose="02020603050405020304" pitchFamily="18" charset="0"/>
                  </a:rPr>
                  <a:t>1+</a:t>
                </a:r>
                <a:r>
                  <a:rPr lang="en-US" sz="2900" i="1" dirty="0">
                    <a:latin typeface="Times New Roman" panose="02020603050405020304" pitchFamily="18" charset="0"/>
                    <a:cs typeface="Times New Roman" panose="02020603050405020304" pitchFamily="18" charset="0"/>
                  </a:rPr>
                  <a:t>r</a:t>
                </a:r>
                <a:r>
                  <a:rPr lang="en-US" sz="2900" i="1" baseline="-25000" dirty="0">
                    <a:latin typeface="Times New Roman" panose="02020603050405020304" pitchFamily="18" charset="0"/>
                    <a:cs typeface="Times New Roman" panose="02020603050405020304" pitchFamily="18" charset="0"/>
                  </a:rPr>
                  <a:t>per</a:t>
                </a:r>
                <a:r>
                  <a:rPr lang="en-US" sz="2900" dirty="0" smtClean="0">
                    <a:latin typeface="Times New Roman" panose="02020603050405020304" pitchFamily="18" charset="0"/>
                    <a:cs typeface="Times New Roman" panose="02020603050405020304" pitchFamily="18" charset="0"/>
                  </a:rPr>
                  <a:t>)</a:t>
                </a:r>
                <a:r>
                  <a:rPr lang="en-US" sz="2900" i="1" baseline="30000" dirty="0" smtClean="0">
                    <a:latin typeface="Times New Roman" panose="02020603050405020304" pitchFamily="18" charset="0"/>
                    <a:cs typeface="Times New Roman" panose="02020603050405020304" pitchFamily="18" charset="0"/>
                  </a:rPr>
                  <a:t>1</a:t>
                </a:r>
                <a:r>
                  <a:rPr lang="en-US" sz="2900" i="1" dirty="0" smtClean="0">
                    <a:latin typeface="Times New Roman" panose="02020603050405020304" pitchFamily="18" charset="0"/>
                    <a:cs typeface="Times New Roman" panose="02020603050405020304" pitchFamily="18" charset="0"/>
                  </a:rPr>
                  <a:t> </a:t>
                </a:r>
                <a:r>
                  <a:rPr lang="en-US" sz="2900" i="1" dirty="0">
                    <a:latin typeface="Times New Roman" panose="02020603050405020304" pitchFamily="18" charset="0"/>
                    <a:cs typeface="Times New Roman" panose="02020603050405020304" pitchFamily="18" charset="0"/>
                  </a:rPr>
                  <a:t>– </a:t>
                </a:r>
                <a:r>
                  <a:rPr lang="en-US" sz="2900" i="1" dirty="0" smtClean="0">
                    <a:latin typeface="Times New Roman" panose="02020603050405020304" pitchFamily="18" charset="0"/>
                    <a:cs typeface="Times New Roman" panose="02020603050405020304" pitchFamily="18" charset="0"/>
                  </a:rPr>
                  <a:t>A*</a:t>
                </a:r>
                <a:r>
                  <a:rPr lang="en-US" sz="2900" dirty="0" smtClean="0">
                    <a:latin typeface="Times New Roman" panose="02020603050405020304" pitchFamily="18" charset="0"/>
                    <a:cs typeface="Times New Roman" panose="02020603050405020304" pitchFamily="18" charset="0"/>
                  </a:rPr>
                  <a:t>(</a:t>
                </a:r>
                <a:r>
                  <a:rPr lang="en-US" sz="2900" i="1" dirty="0" smtClean="0">
                    <a:latin typeface="Times New Roman" panose="02020603050405020304" pitchFamily="18" charset="0"/>
                    <a:cs typeface="Times New Roman" panose="02020603050405020304" pitchFamily="18" charset="0"/>
                  </a:rPr>
                  <a:t>1+</a:t>
                </a:r>
                <a:r>
                  <a:rPr lang="en-US" sz="2900" i="1" dirty="0">
                    <a:latin typeface="Times New Roman" panose="02020603050405020304" pitchFamily="18" charset="0"/>
                    <a:cs typeface="Times New Roman" panose="02020603050405020304" pitchFamily="18" charset="0"/>
                  </a:rPr>
                  <a:t>r</a:t>
                </a:r>
                <a:r>
                  <a:rPr lang="en-US" sz="2900" i="1" baseline="-25000" dirty="0">
                    <a:latin typeface="Times New Roman" panose="02020603050405020304" pitchFamily="18" charset="0"/>
                    <a:cs typeface="Times New Roman" panose="02020603050405020304" pitchFamily="18" charset="0"/>
                  </a:rPr>
                  <a:t>per</a:t>
                </a:r>
                <a:r>
                  <a:rPr lang="en-US" sz="2900" dirty="0" smtClean="0">
                    <a:latin typeface="Times New Roman" panose="02020603050405020304" pitchFamily="18" charset="0"/>
                    <a:cs typeface="Times New Roman" panose="02020603050405020304" pitchFamily="18" charset="0"/>
                  </a:rPr>
                  <a:t>)</a:t>
                </a:r>
                <a:r>
                  <a:rPr lang="en-US" sz="2900" i="1" baseline="30000" dirty="0" smtClean="0">
                    <a:latin typeface="Times New Roman" panose="02020603050405020304" pitchFamily="18" charset="0"/>
                    <a:cs typeface="Times New Roman" panose="02020603050405020304" pitchFamily="18" charset="0"/>
                  </a:rPr>
                  <a:t>0</a:t>
                </a:r>
              </a:p>
              <a:p>
                <a:pPr marL="0" lvl="1" indent="0">
                  <a:spcBef>
                    <a:spcPts val="1000"/>
                  </a:spcBef>
                  <a:buNone/>
                </a:pPr>
                <a:endParaRPr lang="en-US" sz="2900" i="1" baseline="30000" dirty="0" smtClean="0">
                  <a:latin typeface="Times New Roman" panose="02020603050405020304" pitchFamily="18" charset="0"/>
                  <a:cs typeface="Times New Roman" panose="02020603050405020304" pitchFamily="18" charset="0"/>
                </a:endParaRPr>
              </a:p>
              <a:p>
                <a:pPr marL="0" lvl="1" indent="0">
                  <a:spcBef>
                    <a:spcPts val="1000"/>
                  </a:spcBef>
                  <a:buNone/>
                </a:pPr>
                <a:r>
                  <a:rPr lang="en-US" sz="2200" i="1" baseline="30000" dirty="0" smtClean="0">
                    <a:latin typeface="Times New Roman" panose="02020603050405020304" pitchFamily="18" charset="0"/>
                    <a:cs typeface="Times New Roman" panose="02020603050405020304" pitchFamily="18" charset="0"/>
                  </a:rPr>
                  <a:t>	</a:t>
                </a:r>
                <a14:m>
                  <m:oMath xmlns:m="http://schemas.openxmlformats.org/officeDocument/2006/math">
                    <m:r>
                      <m:rPr>
                        <m:nor/>
                      </m:rPr>
                      <a:rPr lang="en-US" sz="3800" i="1" baseline="30000" dirty="0">
                        <a:latin typeface="Times New Roman" panose="02020603050405020304" pitchFamily="18" charset="0"/>
                        <a:cs typeface="Times New Roman" panose="02020603050405020304" pitchFamily="18" charset="0"/>
                      </a:rPr>
                      <m:t>	</m:t>
                    </m:r>
                  </m:oMath>
                </a14:m>
                <a:endParaRPr lang="en-US" i="1"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41155"/>
                <a:ext cx="10515600" cy="4351338"/>
              </a:xfrm>
              <a:blipFill rotWithShape="0">
                <a:blip r:embed="rId2"/>
                <a:stretch>
                  <a:fillRect l="-870" t="-33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624553" y="5071267"/>
                <a:ext cx="8028494" cy="1477136"/>
              </a:xfrm>
              <a:prstGeom prst="rect">
                <a:avLst/>
              </a:prstGeom>
              <a:ln w="28575">
                <a:solidFill>
                  <a:schemeClr val="tx1"/>
                </a:solidFill>
              </a:ln>
            </p:spPr>
            <p:txBody>
              <a:bodyPr wrap="square">
                <a:spAutoFit/>
              </a:bodyPr>
              <a:lstStyle/>
              <a:p>
                <a:pPr marL="0" lvl="1" indent="0">
                  <a:spcBef>
                    <a:spcPts val="1000"/>
                  </a:spcBef>
                  <a:buNone/>
                </a:pPr>
                <a:r>
                  <a:rPr lang="en-US" sz="2200" i="1" dirty="0" smtClean="0">
                    <a:latin typeface="Times New Roman" panose="02020603050405020304" pitchFamily="18" charset="0"/>
                    <a:cs typeface="Times New Roman" panose="02020603050405020304" pitchFamily="18" charset="0"/>
                  </a:rPr>
                  <a:t>More generally:</a:t>
                </a:r>
              </a:p>
              <a:p>
                <a:pPr marL="0" lvl="1" indent="0">
                  <a:spcBef>
                    <a:spcPts val="1000"/>
                  </a:spcBef>
                  <a:buNone/>
                </a:pPr>
                <a14:m>
                  <m:oMathPara xmlns:m="http://schemas.openxmlformats.org/officeDocument/2006/math">
                    <m:oMathParaPr>
                      <m:jc m:val="centerGroup"/>
                    </m:oMathParaPr>
                    <m:oMath xmlns:m="http://schemas.openxmlformats.org/officeDocument/2006/math">
                      <m:r>
                        <m:rPr>
                          <m:nor/>
                        </m:rPr>
                        <a:rPr lang="en-US" sz="2400" i="1" dirty="0">
                          <a:latin typeface="Times New Roman" panose="02020603050405020304" pitchFamily="18" charset="0"/>
                          <a:cs typeface="Times New Roman" panose="02020603050405020304" pitchFamily="18" charset="0"/>
                        </a:rPr>
                        <m:t>P</m:t>
                      </m:r>
                      <m:r>
                        <m:rPr>
                          <m:nor/>
                        </m:rPr>
                        <a:rPr lang="en-US" sz="2400" i="1" baseline="-25000" dirty="0">
                          <a:latin typeface="Times New Roman" panose="02020603050405020304" pitchFamily="18" charset="0"/>
                          <a:cs typeface="Times New Roman" panose="02020603050405020304" pitchFamily="18" charset="0"/>
                        </a:rPr>
                        <m:t>t</m:t>
                      </m:r>
                      <m:r>
                        <m:rPr>
                          <m:nor/>
                        </m:rPr>
                        <a:rPr lang="en-US" sz="2400" i="1" dirty="0">
                          <a:latin typeface="Times New Roman" panose="02020603050405020304" pitchFamily="18" charset="0"/>
                          <a:cs typeface="Times New Roman" panose="02020603050405020304" pitchFamily="18" charset="0"/>
                        </a:rPr>
                        <m:t> = 	</m:t>
                      </m:r>
                      <m:r>
                        <m:rPr>
                          <m:nor/>
                        </m:rPr>
                        <a:rPr lang="en-US" sz="2400" i="1" dirty="0">
                          <a:latin typeface="Times New Roman" panose="02020603050405020304" pitchFamily="18" charset="0"/>
                          <a:cs typeface="Times New Roman" panose="02020603050405020304" pitchFamily="18" charset="0"/>
                        </a:rPr>
                        <m:t>P</m:t>
                      </m:r>
                      <m:r>
                        <m:rPr>
                          <m:nor/>
                        </m:rPr>
                        <a:rPr lang="en-US" sz="2400" i="1" baseline="-25000" dirty="0">
                          <a:latin typeface="Times New Roman" panose="02020603050405020304" pitchFamily="18" charset="0"/>
                          <a:cs typeface="Times New Roman" panose="02020603050405020304" pitchFamily="18" charset="0"/>
                        </a:rPr>
                        <m:t>0</m:t>
                      </m:r>
                      <m:r>
                        <m:rPr>
                          <m:nor/>
                        </m:rPr>
                        <a:rPr lang="en-US" sz="2400" dirty="0">
                          <a:latin typeface="Times New Roman" panose="02020603050405020304" pitchFamily="18" charset="0"/>
                          <a:cs typeface="Times New Roman" panose="02020603050405020304" pitchFamily="18" charset="0"/>
                        </a:rPr>
                        <m:t>∗(</m:t>
                      </m:r>
                      <m:r>
                        <m:rPr>
                          <m:nor/>
                        </m:rPr>
                        <a:rPr lang="en-US" sz="2400" i="1" dirty="0">
                          <a:latin typeface="Times New Roman" panose="02020603050405020304" pitchFamily="18" charset="0"/>
                          <a:cs typeface="Times New Roman" panose="02020603050405020304" pitchFamily="18" charset="0"/>
                        </a:rPr>
                        <m:t>1+</m:t>
                      </m:r>
                      <m:r>
                        <m:rPr>
                          <m:nor/>
                        </m:rPr>
                        <a:rPr lang="en-US" sz="2400" i="1" dirty="0" smtClean="0">
                          <a:solidFill>
                            <a:schemeClr val="tx1"/>
                          </a:solidFill>
                          <a:latin typeface="Times New Roman" panose="02020603050405020304" pitchFamily="18" charset="0"/>
                          <a:cs typeface="Times New Roman" panose="02020603050405020304" pitchFamily="18" charset="0"/>
                        </a:rPr>
                        <m:t>r</m:t>
                      </m:r>
                      <m:r>
                        <m:rPr>
                          <m:nor/>
                        </m:rPr>
                        <a:rPr lang="en-US" sz="2400" i="1" baseline="-25000" dirty="0" smtClean="0">
                          <a:solidFill>
                            <a:schemeClr val="tx1"/>
                          </a:solidFill>
                          <a:latin typeface="Times New Roman" panose="02020603050405020304" pitchFamily="18" charset="0"/>
                          <a:cs typeface="Times New Roman" panose="02020603050405020304" pitchFamily="18" charset="0"/>
                        </a:rPr>
                        <m:t>per</m:t>
                      </m:r>
                      <m:r>
                        <m:rPr>
                          <m:nor/>
                        </m:rPr>
                        <a:rPr lang="en-US" sz="2400" dirty="0">
                          <a:latin typeface="Times New Roman" panose="02020603050405020304" pitchFamily="18" charset="0"/>
                          <a:cs typeface="Times New Roman" panose="02020603050405020304" pitchFamily="18" charset="0"/>
                        </a:rPr>
                        <m:t>)</m:t>
                      </m:r>
                      <m:r>
                        <m:rPr>
                          <m:nor/>
                        </m:rPr>
                        <a:rPr lang="en-US" sz="2400" i="1" baseline="30000" dirty="0">
                          <a:latin typeface="Times New Roman" panose="02020603050405020304" pitchFamily="18" charset="0"/>
                          <a:cs typeface="Times New Roman" panose="02020603050405020304" pitchFamily="18" charset="0"/>
                        </a:rPr>
                        <m:t>t</m:t>
                      </m:r>
                      <m:r>
                        <m:rPr>
                          <m:nor/>
                        </m:rPr>
                        <a:rPr lang="en-US" sz="2400" i="1" dirty="0">
                          <a:latin typeface="Times New Roman" panose="02020603050405020304" pitchFamily="18" charset="0"/>
                          <a:cs typeface="Times New Roman" panose="02020603050405020304" pitchFamily="18" charset="0"/>
                        </a:rPr>
                        <m:t> – </m:t>
                      </m:r>
                      <m:r>
                        <m:rPr>
                          <m:nor/>
                        </m:rPr>
                        <a:rPr lang="en-US" sz="2400" i="1" dirty="0">
                          <a:latin typeface="Times New Roman" panose="02020603050405020304" pitchFamily="18" charset="0"/>
                          <a:cs typeface="Times New Roman" panose="02020603050405020304" pitchFamily="18" charset="0"/>
                        </a:rPr>
                        <m:t>A</m:t>
                      </m:r>
                      <m:r>
                        <m:rPr>
                          <m:nor/>
                        </m:rPr>
                        <a:rPr lang="en-US" sz="2400" i="1" dirty="0">
                          <a:latin typeface="Times New Roman" panose="02020603050405020304" pitchFamily="18" charset="0"/>
                          <a:cs typeface="Times New Roman" panose="02020603050405020304" pitchFamily="18" charset="0"/>
                        </a:rPr>
                        <m:t>∗</m:t>
                      </m:r>
                      <m:nary>
                        <m:naryPr>
                          <m:chr m:val="∑"/>
                          <m:ctrlPr>
                            <a:rPr lang="pt-BR" sz="2400" i="1">
                              <a:latin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cs typeface="Times New Roman" panose="02020603050405020304" pitchFamily="18" charset="0"/>
                            </a:rPr>
                            <m:t>𝑘</m:t>
                          </m:r>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m:t>
                          </m:r>
                        </m:sub>
                        <m:sup>
                          <m:r>
                            <a:rPr lang="en-US" sz="2400" i="1">
                              <a:latin typeface="Cambria Math" panose="02040503050406030204" pitchFamily="18" charset="0"/>
                              <a:cs typeface="Times New Roman" panose="02020603050405020304" pitchFamily="18" charset="0"/>
                            </a:rPr>
                            <m:t>𝑘</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𝑡</m:t>
                          </m:r>
                        </m:sup>
                        <m:e>
                          <m:d>
                            <m:dPr>
                              <m:ctrlPr>
                                <a:rPr lang="pt-BR"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m:rPr>
                                  <m:nor/>
                                </m:rPr>
                                <a:rPr lang="en-US" sz="2400" i="1" dirty="0" smtClean="0">
                                  <a:solidFill>
                                    <a:schemeClr val="tx1"/>
                                  </a:solidFill>
                                  <a:latin typeface="Times New Roman" panose="02020603050405020304" pitchFamily="18" charset="0"/>
                                  <a:cs typeface="Times New Roman" panose="02020603050405020304" pitchFamily="18" charset="0"/>
                                </a:rPr>
                                <m:t>r</m:t>
                              </m:r>
                              <m:r>
                                <m:rPr>
                                  <m:nor/>
                                </m:rPr>
                                <a:rPr lang="en-US" sz="2400" i="1" baseline="-25000" dirty="0" smtClean="0">
                                  <a:solidFill>
                                    <a:schemeClr val="tx1"/>
                                  </a:solidFill>
                                  <a:latin typeface="Times New Roman" panose="02020603050405020304" pitchFamily="18" charset="0"/>
                                  <a:cs typeface="Times New Roman" panose="02020603050405020304" pitchFamily="18" charset="0"/>
                                </a:rPr>
                                <m:t>per</m:t>
                              </m:r>
                            </m:e>
                          </m:d>
                        </m:e>
                      </m:nary>
                      <m:r>
                        <m:rPr>
                          <m:nor/>
                        </m:rPr>
                        <a:rPr lang="en-US" sz="2400" i="1" baseline="30000" dirty="0">
                          <a:latin typeface="Times New Roman" panose="02020603050405020304" pitchFamily="18" charset="0"/>
                          <a:cs typeface="Times New Roman" panose="02020603050405020304" pitchFamily="18" charset="0"/>
                        </a:rPr>
                        <m:t>k</m:t>
                      </m:r>
                      <m:r>
                        <m:rPr>
                          <m:nor/>
                        </m:rPr>
                        <a:rPr lang="en-US" sz="2400" b="0" i="1" baseline="30000" dirty="0" smtClean="0">
                          <a:latin typeface="Times New Roman" panose="02020603050405020304" pitchFamily="18" charset="0"/>
                          <a:cs typeface="Times New Roman" panose="02020603050405020304" pitchFamily="18" charset="0"/>
                        </a:rPr>
                        <m:t>−1</m:t>
                      </m:r>
                    </m:oMath>
                  </m:oMathPara>
                </a14:m>
                <a:endParaRPr lang="en-US" sz="2200" i="1" dirty="0">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624553" y="5071267"/>
                <a:ext cx="8028494" cy="1477136"/>
              </a:xfrm>
              <a:prstGeom prst="rect">
                <a:avLst/>
              </a:prstGeom>
              <a:blipFill rotWithShape="0">
                <a:blip r:embed="rId3"/>
                <a:stretch>
                  <a:fillRect l="-831" t="-2024"/>
                </a:stretch>
              </a:blipFill>
              <a:ln w="28575">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9094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055"/>
            <a:ext cx="10515600" cy="1325563"/>
          </a:xfrm>
        </p:spPr>
        <p:txBody>
          <a:bodyPr/>
          <a:lstStyle/>
          <a:p>
            <a:r>
              <a:rPr lang="en-US" dirty="0" smtClean="0"/>
              <a:t>Fully Amortizing Loans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63133"/>
                <a:ext cx="10515600" cy="5147734"/>
              </a:xfrm>
            </p:spPr>
            <p:txBody>
              <a:bodyPr/>
              <a:lstStyle/>
              <a:p>
                <a:r>
                  <a:rPr lang="en-US" dirty="0" smtClean="0"/>
                  <a:t>The per-period loan payment, </a:t>
                </a:r>
                <a:r>
                  <a:rPr lang="en-US" b="1" i="1" dirty="0">
                    <a:latin typeface="Times New Roman" panose="02020603050405020304" pitchFamily="18" charset="0"/>
                    <a:cs typeface="Times New Roman" panose="02020603050405020304" pitchFamily="18" charset="0"/>
                  </a:rPr>
                  <a:t>A</a:t>
                </a:r>
                <a:r>
                  <a:rPr lang="en-US" dirty="0" smtClean="0"/>
                  <a:t>, for a fully amortizing loan is set so that the principal is exactly zero at the end of the loan term.</a:t>
                </a:r>
              </a:p>
              <a:p>
                <a:r>
                  <a:rPr lang="en-US" dirty="0" smtClean="0"/>
                  <a:t>If </a:t>
                </a:r>
                <a:r>
                  <a:rPr lang="en-US" b="1" i="1" dirty="0" smtClean="0">
                    <a:latin typeface="Times New Roman" panose="02020603050405020304" pitchFamily="18" charset="0"/>
                    <a:cs typeface="Times New Roman" panose="02020603050405020304" pitchFamily="18" charset="0"/>
                  </a:rPr>
                  <a:t>T</a:t>
                </a:r>
                <a:r>
                  <a:rPr lang="en-US" dirty="0" smtClean="0"/>
                  <a:t> is the number of payment periods, we can find the per-period loan payment by solving for the </a:t>
                </a:r>
                <a:r>
                  <a:rPr lang="en-US" b="1" i="1" dirty="0" smtClean="0">
                    <a:latin typeface="Times New Roman" panose="02020603050405020304" pitchFamily="18" charset="0"/>
                    <a:cs typeface="Times New Roman" panose="02020603050405020304" pitchFamily="18" charset="0"/>
                  </a:rPr>
                  <a:t>A</a:t>
                </a:r>
                <a:r>
                  <a:rPr lang="en-US" dirty="0" smtClean="0"/>
                  <a:t> that sets:</a:t>
                </a:r>
              </a:p>
              <a:p>
                <a:pPr marL="0" indent="0">
                  <a:buNone/>
                </a:pPr>
                <a:endParaRPr lang="en-US" sz="800" dirty="0" smtClean="0"/>
              </a:p>
              <a:p>
                <a:pPr marL="457200" lvl="1" indent="0">
                  <a:buNone/>
                </a:pPr>
                <a14:m>
                  <m:oMathPara xmlns:m="http://schemas.openxmlformats.org/officeDocument/2006/math">
                    <m:oMathParaPr>
                      <m:jc m:val="centerGroup"/>
                    </m:oMathParaPr>
                    <m:oMath xmlns:m="http://schemas.openxmlformats.org/officeDocument/2006/math">
                      <m:r>
                        <m:rPr>
                          <m:nor/>
                        </m:rPr>
                        <a:rPr lang="en-US" i="1" dirty="0">
                          <a:latin typeface="Times New Roman" panose="02020603050405020304" pitchFamily="18" charset="0"/>
                          <a:cs typeface="Times New Roman" panose="02020603050405020304" pitchFamily="18" charset="0"/>
                        </a:rPr>
                        <m:t>	</m:t>
                      </m:r>
                      <m:sSub>
                        <m:sSubPr>
                          <m:ctrlPr>
                            <a:rPr lang="en-US"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𝑃</m:t>
                          </m:r>
                        </m:e>
                        <m:sub>
                          <m:r>
                            <a:rPr lang="en-US" b="0" i="1" dirty="0" smtClean="0">
                              <a:latin typeface="Cambria Math" panose="02040503050406030204" pitchFamily="18" charset="0"/>
                              <a:cs typeface="Times New Roman" panose="02020603050405020304" pitchFamily="18" charset="0"/>
                            </a:rPr>
                            <m:t>𝑇</m:t>
                          </m:r>
                        </m:sub>
                      </m:sSub>
                      <m:r>
                        <m:rPr>
                          <m:nor/>
                        </m:rPr>
                        <a:rPr lang="en-US" b="0" i="1" dirty="0" smtClean="0">
                          <a:latin typeface="Times New Roman" panose="02020603050405020304" pitchFamily="18" charset="0"/>
                          <a:cs typeface="Times New Roman" panose="02020603050405020304" pitchFamily="18" charset="0"/>
                        </a:rPr>
                        <m:t>= </m:t>
                      </m:r>
                      <m:r>
                        <m:rPr>
                          <m:nor/>
                        </m:rPr>
                        <a:rPr lang="en-US" i="1" dirty="0">
                          <a:latin typeface="Times New Roman" panose="02020603050405020304" pitchFamily="18" charset="0"/>
                          <a:cs typeface="Times New Roman" panose="02020603050405020304" pitchFamily="18" charset="0"/>
                        </a:rPr>
                        <m:t>P</m:t>
                      </m:r>
                      <m:r>
                        <m:rPr>
                          <m:nor/>
                        </m:rPr>
                        <a:rPr lang="en-US" i="1" baseline="-25000" dirty="0">
                          <a:latin typeface="Times New Roman" panose="02020603050405020304" pitchFamily="18" charset="0"/>
                          <a:cs typeface="Times New Roman" panose="02020603050405020304" pitchFamily="18" charset="0"/>
                        </a:rPr>
                        <m:t>0</m:t>
                      </m:r>
                      <m:r>
                        <m:rPr>
                          <m:nor/>
                        </m:rPr>
                        <a:rPr lang="en-US" dirty="0">
                          <a:latin typeface="Times New Roman" panose="020206030504050203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m:rPr>
                              <m:nor/>
                            </m:rPr>
                            <a:rPr lang="en-US" dirty="0">
                              <a:latin typeface="Times New Roman" panose="02020603050405020304" pitchFamily="18" charset="0"/>
                              <a:cs typeface="Times New Roman" panose="02020603050405020304" pitchFamily="18" charset="0"/>
                            </a:rPr>
                            <m:t>(</m:t>
                          </m:r>
                          <m:r>
                            <m:rPr>
                              <m:nor/>
                            </m:rPr>
                            <a:rPr lang="en-US" i="1" dirty="0">
                              <a:latin typeface="Times New Roman" panose="02020603050405020304" pitchFamily="18" charset="0"/>
                              <a:cs typeface="Times New Roman" panose="02020603050405020304" pitchFamily="18" charset="0"/>
                            </a:rPr>
                            <m:t>1+</m:t>
                          </m:r>
                          <m:sSub>
                            <m:sSubPr>
                              <m:ctrlPr>
                                <a:rPr lang="en-US"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𝑟</m:t>
                              </m:r>
                            </m:e>
                            <m:sub>
                              <m:r>
                                <a:rPr lang="en-US" b="0" i="1" dirty="0" smtClean="0">
                                  <a:latin typeface="Cambria Math" panose="02040503050406030204" pitchFamily="18" charset="0"/>
                                  <a:cs typeface="Times New Roman" panose="02020603050405020304" pitchFamily="18" charset="0"/>
                                </a:rPr>
                                <m:t>𝑝𝑒𝑟</m:t>
                              </m:r>
                            </m:sub>
                          </m:sSub>
                          <m:r>
                            <m:rPr>
                              <m:nor/>
                            </m:rPr>
                            <a:rPr lang="en-US" dirty="0">
                              <a:latin typeface="Times New Roman" panose="02020603050405020304" pitchFamily="18" charset="0"/>
                              <a:cs typeface="Times New Roman" panose="02020603050405020304" pitchFamily="18" charset="0"/>
                            </a:rPr>
                            <m:t>)</m:t>
                          </m:r>
                        </m:e>
                        <m:sup>
                          <m:r>
                            <a:rPr lang="en-US" i="1" dirty="0">
                              <a:latin typeface="Cambria Math" panose="02040503050406030204" pitchFamily="18" charset="0"/>
                              <a:cs typeface="Times New Roman" panose="02020603050405020304" pitchFamily="18" charset="0"/>
                            </a:rPr>
                            <m:t>𝑇</m:t>
                          </m:r>
                        </m:sup>
                      </m:sSup>
                      <m:r>
                        <m:rPr>
                          <m:nor/>
                        </m:rPr>
                        <a:rPr lang="en-US" i="1" dirty="0">
                          <a:latin typeface="Times New Roman" panose="02020603050405020304" pitchFamily="18" charset="0"/>
                          <a:cs typeface="Times New Roman" panose="02020603050405020304" pitchFamily="18" charset="0"/>
                        </a:rPr>
                        <m:t> – </m:t>
                      </m:r>
                      <m:r>
                        <m:rPr>
                          <m:nor/>
                        </m:rPr>
                        <a:rPr lang="en-US" i="1" dirty="0">
                          <a:latin typeface="Times New Roman" panose="02020603050405020304" pitchFamily="18" charset="0"/>
                          <a:cs typeface="Times New Roman" panose="02020603050405020304" pitchFamily="18" charset="0"/>
                        </a:rPr>
                        <m:t>A</m:t>
                      </m:r>
                      <m:r>
                        <m:rPr>
                          <m:nor/>
                        </m:rPr>
                        <a:rPr lang="en-US" i="1" dirty="0">
                          <a:latin typeface="Times New Roman" panose="02020603050405020304" pitchFamily="18" charset="0"/>
                          <a:cs typeface="Times New Roman" panose="02020603050405020304" pitchFamily="18" charset="0"/>
                        </a:rPr>
                        <m:t>∗</m:t>
                      </m:r>
                      <m:nary>
                        <m:naryPr>
                          <m:chr m:val="∑"/>
                          <m:ctrlPr>
                            <a:rPr lang="pt-BR" i="1" smtClean="0">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𝑇</m:t>
                          </m:r>
                        </m:sup>
                        <m:e>
                          <m:sSup>
                            <m:sSupPr>
                              <m:ctrlPr>
                                <a:rPr lang="en-US" i="1" smtClean="0">
                                  <a:latin typeface="Cambria Math" panose="02040503050406030204" pitchFamily="18" charset="0"/>
                                  <a:cs typeface="Times New Roman" panose="02020603050405020304" pitchFamily="18" charset="0"/>
                                </a:rPr>
                              </m:ctrlPr>
                            </m:sSupPr>
                            <m:e>
                              <m:d>
                                <m:dPr>
                                  <m:ctrlPr>
                                    <a:rPr lang="pt-BR"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r>
                                    <m:rPr>
                                      <m:nor/>
                                    </m:rPr>
                                    <a:rPr lang="en-US" i="1" dirty="0">
                                      <a:latin typeface="Times New Roman" panose="02020603050405020304" pitchFamily="18" charset="0"/>
                                      <a:cs typeface="Times New Roman" panose="02020603050405020304" pitchFamily="18" charset="0"/>
                                    </a:rPr>
                                    <m:t>r</m:t>
                                  </m:r>
                                  <m:r>
                                    <m:rPr>
                                      <m:nor/>
                                    </m:rPr>
                                    <a:rPr lang="en-US" i="1" baseline="-25000" dirty="0">
                                      <a:latin typeface="Times New Roman" panose="02020603050405020304" pitchFamily="18" charset="0"/>
                                      <a:cs typeface="Times New Roman" panose="02020603050405020304" pitchFamily="18" charset="0"/>
                                    </a:rPr>
                                    <m:t>per</m:t>
                                  </m:r>
                                </m:e>
                              </m:d>
                            </m:e>
                            <m:sup>
                              <m: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−1</m:t>
                              </m:r>
                            </m:sup>
                          </m:sSup>
                          <m:r>
                            <a:rPr lang="en-US" b="0" i="1" smtClean="0">
                              <a:latin typeface="Cambria Math" panose="02040503050406030204" pitchFamily="18" charset="0"/>
                              <a:cs typeface="Times New Roman" panose="02020603050405020304" pitchFamily="18" charset="0"/>
                            </a:rPr>
                            <m:t>=0</m:t>
                          </m:r>
                        </m:e>
                      </m:nary>
                    </m:oMath>
                  </m:oMathPara>
                </a14:m>
                <a:endParaRPr lang="en-US" i="1" baseline="30000" dirty="0" smtClean="0">
                  <a:latin typeface="Times New Roman" panose="02020603050405020304" pitchFamily="18" charset="0"/>
                  <a:cs typeface="Times New Roman" panose="02020603050405020304" pitchFamily="18" charset="0"/>
                </a:endParaRPr>
              </a:p>
              <a:p>
                <a:pPr marL="457200" lvl="1" indent="0">
                  <a:buNone/>
                </a:pPr>
                <a:r>
                  <a:rPr lang="en-US" i="1" dirty="0" smtClean="0">
                    <a:latin typeface="Cambria Math" panose="02040503050406030204" pitchFamily="18" charset="0"/>
                    <a:cs typeface="Times New Roman" panose="02020603050405020304" pitchFamily="18" charset="0"/>
                  </a:rPr>
                  <a:t>		</a:t>
                </a:r>
                <a:r>
                  <a:rPr lang="en-US" dirty="0" smtClean="0">
                    <a:latin typeface="Cambria Math" panose="02040503050406030204" pitchFamily="18" charset="0"/>
                    <a:cs typeface="Times New Roman" panose="02020603050405020304" pitchFamily="18" charset="0"/>
                  </a:rPr>
                  <a:t>or, </a:t>
                </a:r>
              </a:p>
              <a:p>
                <a:pPr marL="457200" lvl="1" indent="0">
                  <a:buNone/>
                </a:pPr>
                <a:endParaRPr lang="en-US" sz="800" i="1" dirty="0">
                  <a:latin typeface="Cambria Math" panose="020405030504060302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r>
                        <m:rPr>
                          <m:nor/>
                        </m:rPr>
                        <a:rPr lang="en-US" i="1" dirty="0">
                          <a:latin typeface="Cambria Math" panose="02040503050406030204" pitchFamily="18" charset="0"/>
                          <a:cs typeface="Times New Roman" panose="02020603050405020304" pitchFamily="18" charset="0"/>
                        </a:rPr>
                        <m:t>A</m:t>
                      </m:r>
                      <m:r>
                        <m:rPr>
                          <m:nor/>
                        </m:rPr>
                        <a:rPr lang="en-US" i="1" dirty="0">
                          <a:latin typeface="Times New Roman" panose="02020603050405020304" pitchFamily="18" charset="0"/>
                          <a:cs typeface="Times New Roman" panose="02020603050405020304" pitchFamily="18" charset="0"/>
                        </a:rPr>
                        <m:t>= 	</m:t>
                      </m:r>
                      <m:f>
                        <m:fPr>
                          <m:ctrlPr>
                            <a:rPr lang="en-US" i="1" dirty="0">
                              <a:latin typeface="Cambria Math" panose="02040503050406030204" pitchFamily="18" charset="0"/>
                              <a:cs typeface="Times New Roman" panose="02020603050405020304" pitchFamily="18" charset="0"/>
                            </a:rPr>
                          </m:ctrlPr>
                        </m:fPr>
                        <m:num>
                          <m:r>
                            <m:rPr>
                              <m:nor/>
                            </m:rPr>
                            <a:rPr lang="en-US" i="1" dirty="0">
                              <a:latin typeface="Times New Roman" panose="02020603050405020304" pitchFamily="18" charset="0"/>
                              <a:cs typeface="Times New Roman" panose="02020603050405020304" pitchFamily="18" charset="0"/>
                            </a:rPr>
                            <m:t>P</m:t>
                          </m:r>
                          <m:r>
                            <m:rPr>
                              <m:nor/>
                            </m:rPr>
                            <a:rPr lang="en-US" i="1" baseline="-25000" dirty="0">
                              <a:latin typeface="Times New Roman" panose="02020603050405020304" pitchFamily="18" charset="0"/>
                              <a:cs typeface="Times New Roman" panose="02020603050405020304" pitchFamily="18" charset="0"/>
                            </a:rPr>
                            <m:t>0</m:t>
                          </m:r>
                          <m:r>
                            <m:rPr>
                              <m:nor/>
                            </m:rPr>
                            <a:rPr lang="en-US" dirty="0">
                              <a:latin typeface="Times New Roman" panose="020206030504050203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m:rPr>
                                  <m:nor/>
                                </m:rPr>
                                <a:rPr lang="en-US" dirty="0">
                                  <a:latin typeface="Times New Roman" panose="02020603050405020304" pitchFamily="18" charset="0"/>
                                  <a:cs typeface="Times New Roman" panose="02020603050405020304" pitchFamily="18" charset="0"/>
                                </a:rPr>
                                <m:t>(</m:t>
                              </m:r>
                              <m:r>
                                <m:rPr>
                                  <m:nor/>
                                </m:rPr>
                                <a:rPr lang="en-US" i="1" dirty="0">
                                  <a:latin typeface="Times New Roman" panose="02020603050405020304" pitchFamily="18" charset="0"/>
                                  <a:cs typeface="Times New Roman" panose="02020603050405020304" pitchFamily="18" charset="0"/>
                                </a:rPr>
                                <m:t>1+</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𝑟</m:t>
                                  </m:r>
                                </m:e>
                                <m:sub>
                                  <m:r>
                                    <a:rPr lang="en-US" i="1" dirty="0">
                                      <a:latin typeface="Cambria Math" panose="02040503050406030204" pitchFamily="18" charset="0"/>
                                      <a:cs typeface="Times New Roman" panose="02020603050405020304" pitchFamily="18" charset="0"/>
                                    </a:rPr>
                                    <m:t>𝑝𝑒𝑟</m:t>
                                  </m:r>
                                </m:sub>
                              </m:sSub>
                              <m:r>
                                <m:rPr>
                                  <m:nor/>
                                </m:rPr>
                                <a:rPr lang="en-US" dirty="0">
                                  <a:latin typeface="Times New Roman" panose="02020603050405020304" pitchFamily="18" charset="0"/>
                                  <a:cs typeface="Times New Roman" panose="02020603050405020304" pitchFamily="18" charset="0"/>
                                </a:rPr>
                                <m:t>)</m:t>
                              </m:r>
                            </m:e>
                            <m:sup>
                              <m:r>
                                <a:rPr lang="en-US" i="1" dirty="0">
                                  <a:latin typeface="Cambria Math" panose="02040503050406030204" pitchFamily="18" charset="0"/>
                                  <a:cs typeface="Times New Roman" panose="02020603050405020304" pitchFamily="18" charset="0"/>
                                </a:rPr>
                                <m:t>𝑇</m:t>
                              </m:r>
                            </m:sup>
                          </m:sSup>
                        </m:num>
                        <m:den>
                          <m:nary>
                            <m:naryPr>
                              <m:chr m:val="∑"/>
                              <m:ctrlPr>
                                <a:rPr lang="pt-BR" i="1">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=0</m:t>
                              </m:r>
                            </m:sub>
                            <m:sup>
                              <m: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𝑇</m:t>
                              </m:r>
                              <m:r>
                                <a:rPr lang="en-US" i="1">
                                  <a:latin typeface="Cambria Math" panose="02040503050406030204" pitchFamily="18" charset="0"/>
                                  <a:cs typeface="Times New Roman" panose="02020603050405020304" pitchFamily="18" charset="0"/>
                                </a:rPr>
                                <m:t>−1</m:t>
                              </m:r>
                            </m:sup>
                            <m:e>
                              <m:d>
                                <m:dPr>
                                  <m:ctrlPr>
                                    <a:rPr lang="pt-BR"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𝑟</m:t>
                                      </m:r>
                                    </m:e>
                                    <m:sub>
                                      <m:r>
                                        <a:rPr lang="en-US" i="1" dirty="0">
                                          <a:latin typeface="Cambria Math" panose="02040503050406030204" pitchFamily="18" charset="0"/>
                                          <a:cs typeface="Times New Roman" panose="02020603050405020304" pitchFamily="18" charset="0"/>
                                        </a:rPr>
                                        <m:t>𝑝𝑒𝑟</m:t>
                                      </m:r>
                                    </m:sub>
                                  </m:sSub>
                                </m:e>
                              </m:d>
                            </m:e>
                          </m:nary>
                          <m:r>
                            <m:rPr>
                              <m:nor/>
                            </m:rPr>
                            <a:rPr lang="en-US" i="1" baseline="30000" dirty="0">
                              <a:latin typeface="Times New Roman" panose="02020603050405020304" pitchFamily="18" charset="0"/>
                              <a:cs typeface="Times New Roman" panose="02020603050405020304" pitchFamily="18" charset="0"/>
                            </a:rPr>
                            <m:t>k</m:t>
                          </m:r>
                          <m:r>
                            <m:rPr>
                              <m:nor/>
                            </m:rPr>
                            <a:rPr lang="en-US" i="1" baseline="30000" dirty="0">
                              <a:latin typeface="Times New Roman" panose="02020603050405020304" pitchFamily="18" charset="0"/>
                              <a:cs typeface="Times New Roman" panose="02020603050405020304" pitchFamily="18" charset="0"/>
                            </a:rPr>
                            <m:t> </m:t>
                          </m:r>
                        </m:den>
                      </m:f>
                    </m:oMath>
                  </m:oMathPara>
                </a14:m>
                <a:endParaRPr lang="en-US" i="1" baseline="30000" dirty="0">
                  <a:latin typeface="Times New Roman" panose="02020603050405020304" pitchFamily="18" charset="0"/>
                  <a:cs typeface="Times New Roman" panose="02020603050405020304" pitchFamily="18" charset="0"/>
                </a:endParaRP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63133"/>
                <a:ext cx="10515600" cy="5147734"/>
              </a:xfrm>
              <a:blipFill rotWithShape="0">
                <a:blip r:embed="rId2"/>
                <a:stretch>
                  <a:fillRect l="-1043" t="-225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46911C-55B9-4E8B-B0F5-97B4E0A49F5E}" type="slidenum">
              <a:rPr lang="en-US" smtClean="0"/>
              <a:t>15</a:t>
            </a:fld>
            <a:endParaRPr lang="en-US"/>
          </a:p>
        </p:txBody>
      </p:sp>
    </p:spTree>
    <p:extLst>
      <p:ext uri="{BB962C8B-B14F-4D97-AF65-F5344CB8AC3E}">
        <p14:creationId xmlns:p14="http://schemas.microsoft.com/office/powerpoint/2010/main" val="287321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Amortization with Balloon</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en-US" dirty="0" smtClean="0"/>
              <a:t>Partial amortization means that loan payments exceed the interest that accrues each period thereby reducing the amount of principal owed on the loan, BUT, there is still principal owed at the end of the loan term (when the remaining principal must be paid)</a:t>
            </a:r>
          </a:p>
          <a:p>
            <a:r>
              <a:rPr lang="en-US" dirty="0" smtClean="0"/>
              <a:t>Oftentimes, the monthly loan payment will be determined as if the loan were being fully amortized for a longer period than the actual loan term</a:t>
            </a:r>
          </a:p>
          <a:p>
            <a:pPr lvl="1"/>
            <a:r>
              <a:rPr lang="en-US" dirty="0" smtClean="0"/>
              <a:t>For example, the monthly loan payment may be determined based on a 30 year (fully amortizing) amortization schedule, but the loan is structured to be paid back in full after 10 </a:t>
            </a:r>
            <a:r>
              <a:rPr lang="en-US" dirty="0" smtClean="0"/>
              <a:t>years</a:t>
            </a:r>
          </a:p>
        </p:txBody>
      </p:sp>
      <p:sp>
        <p:nvSpPr>
          <p:cNvPr id="4" name="Slide Number Placeholder 3"/>
          <p:cNvSpPr>
            <a:spLocks noGrp="1"/>
          </p:cNvSpPr>
          <p:nvPr>
            <p:ph type="sldNum" sz="quarter" idx="12"/>
          </p:nvPr>
        </p:nvSpPr>
        <p:spPr/>
        <p:txBody>
          <a:bodyPr/>
          <a:lstStyle/>
          <a:p>
            <a:fld id="{9246911C-55B9-4E8B-B0F5-97B4E0A49F5E}" type="slidenum">
              <a:rPr lang="en-US" smtClean="0"/>
              <a:t>16</a:t>
            </a:fld>
            <a:endParaRPr lang="en-US"/>
          </a:p>
        </p:txBody>
      </p:sp>
    </p:spTree>
    <p:extLst>
      <p:ext uri="{BB962C8B-B14F-4D97-AF65-F5344CB8AC3E}">
        <p14:creationId xmlns:p14="http://schemas.microsoft.com/office/powerpoint/2010/main" val="154664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Adjustable Rate and Interest-only loans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Adjustable rate loans feature a low “teaser” rate for the beginning of the loan term, which resets after some period of time.</a:t>
            </a:r>
          </a:p>
          <a:p>
            <a:pPr lvl="1"/>
            <a:r>
              <a:rPr lang="en-US" dirty="0" smtClean="0"/>
              <a:t>The low rate can be offered because the funding costs of the lender are lower for shorter-term loans and, relatedly, there is less interest rate risk</a:t>
            </a:r>
          </a:p>
          <a:p>
            <a:pPr lvl="2"/>
            <a:r>
              <a:rPr lang="en-US" dirty="0" smtClean="0"/>
              <a:t>Thus, the longer the “teaser period” the less of a break you will get on the interest rate</a:t>
            </a:r>
          </a:p>
          <a:p>
            <a:pPr lvl="1"/>
            <a:r>
              <a:rPr lang="en-US" dirty="0" smtClean="0"/>
              <a:t>When the interest rate resets, the payment will reflect a different interest rate and amortization schedule</a:t>
            </a:r>
          </a:p>
          <a:p>
            <a:r>
              <a:rPr lang="en-US" dirty="0" smtClean="0"/>
              <a:t>Interest only loans allow the borrower to pay just the interest on the loan for some period of time after which they may:</a:t>
            </a:r>
          </a:p>
          <a:p>
            <a:pPr lvl="1"/>
            <a:r>
              <a:rPr lang="en-US" dirty="0" smtClean="0"/>
              <a:t>Have to pay off the entire balance (balloon payment)</a:t>
            </a:r>
          </a:p>
          <a:p>
            <a:pPr lvl="1"/>
            <a:r>
              <a:rPr lang="en-US" dirty="0" smtClean="0"/>
              <a:t>Move to an amortizing loan (full or partial)</a:t>
            </a:r>
          </a:p>
          <a:p>
            <a:r>
              <a:rPr lang="en-US" dirty="0" smtClean="0"/>
              <a:t>Interest-only features can be combined with adjustable rate features</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9246911C-55B9-4E8B-B0F5-97B4E0A49F5E}" type="slidenum">
              <a:rPr lang="en-US" smtClean="0"/>
              <a:t>17</a:t>
            </a:fld>
            <a:endParaRPr lang="en-US"/>
          </a:p>
        </p:txBody>
      </p:sp>
    </p:spTree>
    <p:extLst>
      <p:ext uri="{BB962C8B-B14F-4D97-AF65-F5344CB8AC3E}">
        <p14:creationId xmlns:p14="http://schemas.microsoft.com/office/powerpoint/2010/main" val="2646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Interest </a:t>
            </a:r>
            <a:r>
              <a:rPr lang="en-US" dirty="0" smtClean="0"/>
              <a:t>Rate on a Loan</a:t>
            </a:r>
          </a:p>
          <a:p>
            <a:r>
              <a:rPr lang="en-US" dirty="0" smtClean="0"/>
              <a:t>Compound </a:t>
            </a:r>
            <a:r>
              <a:rPr lang="en-US" dirty="0" smtClean="0"/>
              <a:t>interest</a:t>
            </a:r>
          </a:p>
          <a:p>
            <a:r>
              <a:rPr lang="en-US" dirty="0" smtClean="0"/>
              <a:t>What affects the interest rate on a loan</a:t>
            </a:r>
            <a:endParaRPr lang="en-US" dirty="0" smtClean="0"/>
          </a:p>
          <a:p>
            <a:r>
              <a:rPr lang="en-US" dirty="0" smtClean="0"/>
              <a:t>Revolving debt with compound interest</a:t>
            </a:r>
          </a:p>
          <a:p>
            <a:r>
              <a:rPr lang="en-US" dirty="0" smtClean="0"/>
              <a:t>Types of Amortization</a:t>
            </a:r>
          </a:p>
          <a:p>
            <a:r>
              <a:rPr lang="en-US" dirty="0" smtClean="0"/>
              <a:t>Adjustable rate and interest-only loan terms</a:t>
            </a:r>
            <a:endParaRPr lang="en-US" dirty="0"/>
          </a:p>
        </p:txBody>
      </p:sp>
      <p:sp>
        <p:nvSpPr>
          <p:cNvPr id="4" name="Slide Number Placeholder 3"/>
          <p:cNvSpPr>
            <a:spLocks noGrp="1"/>
          </p:cNvSpPr>
          <p:nvPr>
            <p:ph type="sldNum" sz="quarter" idx="12"/>
          </p:nvPr>
        </p:nvSpPr>
        <p:spPr/>
        <p:txBody>
          <a:bodyPr/>
          <a:lstStyle/>
          <a:p>
            <a:fld id="{9246911C-55B9-4E8B-B0F5-97B4E0A49F5E}" type="slidenum">
              <a:rPr lang="en-US" smtClean="0"/>
              <a:t>2</a:t>
            </a:fld>
            <a:endParaRPr lang="en-US"/>
          </a:p>
        </p:txBody>
      </p:sp>
    </p:spTree>
    <p:extLst>
      <p:ext uri="{BB962C8B-B14F-4D97-AF65-F5344CB8AC3E}">
        <p14:creationId xmlns:p14="http://schemas.microsoft.com/office/powerpoint/2010/main" val="3393653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Simple loan with payment of principal and interest at the end of the loan term</a:t>
            </a:r>
            <a:endParaRPr lang="en-US" sz="3600" dirty="0"/>
          </a:p>
        </p:txBody>
      </p:sp>
      <p:sp>
        <p:nvSpPr>
          <p:cNvPr id="3" name="Content Placeholder 2"/>
          <p:cNvSpPr>
            <a:spLocks noGrp="1"/>
          </p:cNvSpPr>
          <p:nvPr>
            <p:ph idx="1"/>
          </p:nvPr>
        </p:nvSpPr>
        <p:spPr/>
        <p:txBody>
          <a:bodyPr>
            <a:normAutofit/>
          </a:bodyPr>
          <a:lstStyle/>
          <a:p>
            <a:r>
              <a:rPr lang="en-US" dirty="0" smtClean="0"/>
              <a:t>Suppose my brother wants to start a school named the Flower School.  </a:t>
            </a:r>
          </a:p>
          <a:p>
            <a:r>
              <a:rPr lang="en-US" dirty="0" smtClean="0"/>
              <a:t>I decide to lend my brother $100 in </a:t>
            </a:r>
            <a:r>
              <a:rPr lang="en-US" u="sng" dirty="0" smtClean="0"/>
              <a:t>principal</a:t>
            </a:r>
            <a:r>
              <a:rPr lang="en-US" dirty="0" smtClean="0"/>
              <a:t> for a </a:t>
            </a:r>
            <a:r>
              <a:rPr lang="en-US" u="sng" dirty="0" smtClean="0"/>
              <a:t>term</a:t>
            </a:r>
            <a:r>
              <a:rPr lang="en-US" dirty="0" smtClean="0"/>
              <a:t> of one year, at an </a:t>
            </a:r>
            <a:r>
              <a:rPr lang="en-US" u="sng" dirty="0" smtClean="0"/>
              <a:t>annual interest rate</a:t>
            </a:r>
            <a:r>
              <a:rPr lang="en-US" dirty="0" smtClean="0"/>
              <a:t> of 10% (and </a:t>
            </a:r>
            <a:r>
              <a:rPr lang="en-US" i="1" dirty="0" smtClean="0"/>
              <a:t>no compounding</a:t>
            </a:r>
            <a:r>
              <a:rPr lang="en-US" dirty="0" smtClean="0"/>
              <a:t>)</a:t>
            </a:r>
          </a:p>
          <a:p>
            <a:pPr lvl="1"/>
            <a:r>
              <a:rPr lang="en-US" dirty="0" smtClean="0"/>
              <a:t>He will owe me $100*(1+.10)=$110 at the end of one year</a:t>
            </a:r>
          </a:p>
          <a:p>
            <a:pPr lvl="1"/>
            <a:r>
              <a:rPr lang="en-US" dirty="0" smtClean="0"/>
              <a:t>$100 of that is repayment of principal and $10 is interest</a:t>
            </a:r>
          </a:p>
          <a:p>
            <a:r>
              <a:rPr lang="en-US" dirty="0" smtClean="0"/>
              <a:t>More generally, he will owe – </a:t>
            </a:r>
          </a:p>
          <a:p>
            <a:pPr marL="457200" lvl="1" indent="0">
              <a:buNone/>
            </a:pPr>
            <a:r>
              <a:rPr lang="en-US" dirty="0" smtClean="0"/>
              <a:t>Principal*(1+[Annual Interest * Length of loan term in years])</a:t>
            </a:r>
          </a:p>
          <a:p>
            <a:endParaRPr lang="en-US" dirty="0" smtClean="0"/>
          </a:p>
        </p:txBody>
      </p:sp>
      <p:sp>
        <p:nvSpPr>
          <p:cNvPr id="4" name="Slide Number Placeholder 3"/>
          <p:cNvSpPr>
            <a:spLocks noGrp="1"/>
          </p:cNvSpPr>
          <p:nvPr>
            <p:ph type="sldNum" sz="quarter" idx="12"/>
          </p:nvPr>
        </p:nvSpPr>
        <p:spPr/>
        <p:txBody>
          <a:bodyPr/>
          <a:lstStyle/>
          <a:p>
            <a:fld id="{9246911C-55B9-4E8B-B0F5-97B4E0A49F5E}" type="slidenum">
              <a:rPr lang="en-US" smtClean="0"/>
              <a:t>3</a:t>
            </a:fld>
            <a:endParaRPr lang="en-US"/>
          </a:p>
        </p:txBody>
      </p:sp>
    </p:spTree>
    <p:extLst>
      <p:ext uri="{BB962C8B-B14F-4D97-AF65-F5344CB8AC3E}">
        <p14:creationId xmlns:p14="http://schemas.microsoft.com/office/powerpoint/2010/main" val="317062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709"/>
            <a:ext cx="10515600" cy="1325563"/>
          </a:xfrm>
        </p:spPr>
        <p:txBody>
          <a:bodyPr/>
          <a:lstStyle/>
          <a:p>
            <a:r>
              <a:rPr lang="en-US" dirty="0" smtClean="0"/>
              <a:t>Compounding</a:t>
            </a:r>
            <a:endParaRPr lang="en-US" dirty="0"/>
          </a:p>
        </p:txBody>
      </p:sp>
      <p:sp>
        <p:nvSpPr>
          <p:cNvPr id="3" name="Content Placeholder 2"/>
          <p:cNvSpPr>
            <a:spLocks noGrp="1"/>
          </p:cNvSpPr>
          <p:nvPr>
            <p:ph idx="1"/>
          </p:nvPr>
        </p:nvSpPr>
        <p:spPr>
          <a:xfrm>
            <a:off x="633984" y="1243584"/>
            <a:ext cx="10997184" cy="5333999"/>
          </a:xfrm>
        </p:spPr>
        <p:txBody>
          <a:bodyPr>
            <a:normAutofit fontScale="92500" lnSpcReduction="10000"/>
          </a:bodyPr>
          <a:lstStyle/>
          <a:p>
            <a:r>
              <a:rPr lang="en-US" dirty="0" smtClean="0"/>
              <a:t>What if I reduce the annual interest rate by 25 </a:t>
            </a:r>
            <a:r>
              <a:rPr lang="en-US" i="1" dirty="0" smtClean="0"/>
              <a:t>basis points </a:t>
            </a:r>
            <a:r>
              <a:rPr lang="en-US" dirty="0" smtClean="0"/>
              <a:t>from 10% to 9.75% </a:t>
            </a:r>
            <a:r>
              <a:rPr lang="en-US" i="1" dirty="0" smtClean="0"/>
              <a:t>if</a:t>
            </a:r>
            <a:r>
              <a:rPr lang="en-US" dirty="0" smtClean="0"/>
              <a:t> my brother lets the interest </a:t>
            </a:r>
            <a:r>
              <a:rPr lang="en-US" u="sng" dirty="0" smtClean="0"/>
              <a:t>compound</a:t>
            </a:r>
            <a:r>
              <a:rPr lang="en-US" dirty="0" smtClean="0"/>
              <a:t> daily for a term of 1 year?</a:t>
            </a:r>
          </a:p>
          <a:p>
            <a:pPr lvl="1"/>
            <a:r>
              <a:rPr lang="en-US" dirty="0" smtClean="0"/>
              <a:t>Compounding means that the interest I incur is added to the principal of the loan (i.e., the amount that I owe)</a:t>
            </a:r>
          </a:p>
          <a:p>
            <a:pPr marL="228600" lvl="1">
              <a:spcBef>
                <a:spcPts val="1000"/>
              </a:spcBef>
            </a:pPr>
            <a:endParaRPr lang="en-US" dirty="0" smtClean="0"/>
          </a:p>
          <a:p>
            <a:pPr marL="228600" lvl="1">
              <a:spcBef>
                <a:spcPts val="1000"/>
              </a:spcBef>
            </a:pPr>
            <a:r>
              <a:rPr lang="en-US" sz="2800" dirty="0" smtClean="0"/>
              <a:t>The balance of the loan today is the </a:t>
            </a:r>
            <a:r>
              <a:rPr lang="en-US" sz="2800" dirty="0" smtClean="0">
                <a:solidFill>
                  <a:srgbClr val="FF0000"/>
                </a:solidFill>
              </a:rPr>
              <a:t>balance I had yesterday </a:t>
            </a:r>
            <a:r>
              <a:rPr lang="en-US" sz="2800" dirty="0" smtClean="0">
                <a:solidFill>
                  <a:schemeClr val="accent5"/>
                </a:solidFill>
              </a:rPr>
              <a:t>compounded by the daily interest rate </a:t>
            </a:r>
            <a:r>
              <a:rPr lang="en-US" sz="2800" dirty="0" smtClean="0"/>
              <a:t>– which, in our case, </a:t>
            </a:r>
            <a:r>
              <a:rPr lang="en-US" sz="2800" dirty="0"/>
              <a:t>is 0975/365 = .000267</a:t>
            </a:r>
          </a:p>
          <a:p>
            <a:pPr marL="0" indent="0">
              <a:buNone/>
              <a:tabLst>
                <a:tab pos="463550" algn="l"/>
              </a:tabLst>
            </a:pPr>
            <a:r>
              <a:rPr lang="en-US" dirty="0"/>
              <a:t>	</a:t>
            </a:r>
            <a:r>
              <a:rPr lang="en-US" dirty="0" smtClean="0"/>
              <a:t>Balance at day 0 :    100	</a:t>
            </a:r>
          </a:p>
          <a:p>
            <a:pPr marL="0" indent="0">
              <a:buNone/>
              <a:tabLst>
                <a:tab pos="463550" algn="l"/>
              </a:tabLst>
            </a:pPr>
            <a:r>
              <a:rPr lang="en-US" dirty="0"/>
              <a:t>	</a:t>
            </a:r>
            <a:r>
              <a:rPr lang="en-US" dirty="0" smtClean="0"/>
              <a:t>Balance at day 1:     </a:t>
            </a:r>
            <a:r>
              <a:rPr lang="en-US" dirty="0" smtClean="0">
                <a:solidFill>
                  <a:srgbClr val="FF0000"/>
                </a:solidFill>
              </a:rPr>
              <a:t>100 </a:t>
            </a:r>
            <a:r>
              <a:rPr lang="en-US" dirty="0" smtClean="0"/>
              <a:t>* </a:t>
            </a:r>
            <a:r>
              <a:rPr lang="en-US" dirty="0" smtClean="0">
                <a:solidFill>
                  <a:schemeClr val="accent5"/>
                </a:solidFill>
              </a:rPr>
              <a:t>(1+.000267) </a:t>
            </a:r>
          </a:p>
          <a:p>
            <a:pPr marL="0" indent="0">
              <a:buNone/>
              <a:tabLst>
                <a:tab pos="463550" algn="l"/>
              </a:tabLst>
            </a:pPr>
            <a:r>
              <a:rPr lang="en-US" dirty="0" smtClean="0"/>
              <a:t>	Balance at day 2:    </a:t>
            </a:r>
            <a:r>
              <a:rPr lang="en-US" dirty="0" smtClean="0">
                <a:solidFill>
                  <a:srgbClr val="FF0000"/>
                </a:solidFill>
              </a:rPr>
              <a:t>[100 * (</a:t>
            </a:r>
            <a:r>
              <a:rPr lang="en-US" dirty="0">
                <a:solidFill>
                  <a:srgbClr val="FF0000"/>
                </a:solidFill>
              </a:rPr>
              <a:t>1+.</a:t>
            </a:r>
            <a:r>
              <a:rPr lang="en-US" dirty="0" smtClean="0">
                <a:solidFill>
                  <a:srgbClr val="FF0000"/>
                </a:solidFill>
              </a:rPr>
              <a:t>000267)] </a:t>
            </a:r>
            <a:r>
              <a:rPr lang="en-US" dirty="0" smtClean="0"/>
              <a:t>* </a:t>
            </a:r>
            <a:r>
              <a:rPr lang="en-US" dirty="0" smtClean="0">
                <a:solidFill>
                  <a:schemeClr val="accent5"/>
                </a:solidFill>
              </a:rPr>
              <a:t>(</a:t>
            </a:r>
            <a:r>
              <a:rPr lang="en-US" dirty="0">
                <a:solidFill>
                  <a:schemeClr val="accent5"/>
                </a:solidFill>
              </a:rPr>
              <a:t>1+.</a:t>
            </a:r>
            <a:r>
              <a:rPr lang="en-US" dirty="0" smtClean="0">
                <a:solidFill>
                  <a:schemeClr val="accent5"/>
                </a:solidFill>
              </a:rPr>
              <a:t>000267)</a:t>
            </a:r>
          </a:p>
          <a:p>
            <a:pPr marL="0" indent="0">
              <a:buNone/>
              <a:tabLst>
                <a:tab pos="463550" algn="l"/>
              </a:tabLst>
            </a:pPr>
            <a:r>
              <a:rPr lang="en-US" dirty="0" smtClean="0"/>
              <a:t>	Balance at day 3:  </a:t>
            </a:r>
            <a:r>
              <a:rPr lang="en-US" dirty="0" smtClean="0">
                <a:solidFill>
                  <a:srgbClr val="FF0000"/>
                </a:solidFill>
              </a:rPr>
              <a:t>{ [100 * (</a:t>
            </a:r>
            <a:r>
              <a:rPr lang="en-US" dirty="0">
                <a:solidFill>
                  <a:srgbClr val="FF0000"/>
                </a:solidFill>
              </a:rPr>
              <a:t>1+.</a:t>
            </a:r>
            <a:r>
              <a:rPr lang="en-US" dirty="0" smtClean="0">
                <a:solidFill>
                  <a:srgbClr val="FF0000"/>
                </a:solidFill>
              </a:rPr>
              <a:t>000267)] * (</a:t>
            </a:r>
            <a:r>
              <a:rPr lang="en-US" dirty="0">
                <a:solidFill>
                  <a:srgbClr val="FF0000"/>
                </a:solidFill>
              </a:rPr>
              <a:t>1+.</a:t>
            </a:r>
            <a:r>
              <a:rPr lang="en-US" dirty="0" smtClean="0">
                <a:solidFill>
                  <a:srgbClr val="FF0000"/>
                </a:solidFill>
              </a:rPr>
              <a:t>000267) } </a:t>
            </a:r>
            <a:r>
              <a:rPr lang="en-US" dirty="0" smtClean="0"/>
              <a:t>* </a:t>
            </a:r>
            <a:r>
              <a:rPr lang="en-US" dirty="0" smtClean="0">
                <a:solidFill>
                  <a:schemeClr val="accent5"/>
                </a:solidFill>
              </a:rPr>
              <a:t>(</a:t>
            </a:r>
            <a:r>
              <a:rPr lang="en-US" dirty="0">
                <a:solidFill>
                  <a:schemeClr val="accent5"/>
                </a:solidFill>
              </a:rPr>
              <a:t>1+.</a:t>
            </a:r>
            <a:r>
              <a:rPr lang="en-US" dirty="0" smtClean="0">
                <a:solidFill>
                  <a:schemeClr val="accent5"/>
                </a:solidFill>
              </a:rPr>
              <a:t>000267) </a:t>
            </a:r>
            <a:endParaRPr lang="en-US" dirty="0">
              <a:solidFill>
                <a:schemeClr val="accent5"/>
              </a:solidFill>
            </a:endParaRPr>
          </a:p>
          <a:p>
            <a:pPr marL="0" indent="0">
              <a:buNone/>
              <a:tabLst>
                <a:tab pos="463550" algn="l"/>
              </a:tabLst>
            </a:pPr>
            <a:r>
              <a:rPr lang="en-US" dirty="0" smtClean="0"/>
              <a:t>	…</a:t>
            </a:r>
          </a:p>
          <a:p>
            <a:pPr marL="0" indent="0">
              <a:buNone/>
              <a:tabLst>
                <a:tab pos="463550" algn="l"/>
              </a:tabLst>
            </a:pPr>
            <a:r>
              <a:rPr lang="en-US" dirty="0"/>
              <a:t>	</a:t>
            </a:r>
            <a:r>
              <a:rPr lang="en-US" dirty="0" smtClean="0"/>
              <a:t>Balance at 365 days: 100 * (1+.000267)^365</a:t>
            </a:r>
            <a:endParaRPr lang="en-US" dirty="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246911C-55B9-4E8B-B0F5-97B4E0A49F5E}" type="slidenum">
              <a:rPr lang="en-US" smtClean="0"/>
              <a:t>4</a:t>
            </a:fld>
            <a:endParaRPr lang="en-US"/>
          </a:p>
        </p:txBody>
      </p:sp>
    </p:spTree>
    <p:extLst>
      <p:ext uri="{BB962C8B-B14F-4D97-AF65-F5344CB8AC3E}">
        <p14:creationId xmlns:p14="http://schemas.microsoft.com/office/powerpoint/2010/main" val="26867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133"/>
            <a:ext cx="10515600" cy="1325563"/>
          </a:xfrm>
        </p:spPr>
        <p:txBody>
          <a:bodyPr/>
          <a:lstStyle/>
          <a:p>
            <a:r>
              <a:rPr lang="en-US" dirty="0" smtClean="0"/>
              <a:t>Simple Compounding</a:t>
            </a:r>
            <a:endParaRPr lang="en-US" dirty="0"/>
          </a:p>
        </p:txBody>
      </p:sp>
      <p:sp>
        <p:nvSpPr>
          <p:cNvPr id="3" name="Content Placeholder 2"/>
          <p:cNvSpPr>
            <a:spLocks noGrp="1"/>
          </p:cNvSpPr>
          <p:nvPr>
            <p:ph idx="1"/>
          </p:nvPr>
        </p:nvSpPr>
        <p:spPr>
          <a:xfrm>
            <a:off x="838200" y="1316736"/>
            <a:ext cx="10515600" cy="5340096"/>
          </a:xfrm>
        </p:spPr>
        <p:txBody>
          <a:bodyPr>
            <a:normAutofit/>
          </a:bodyPr>
          <a:lstStyle/>
          <a:p>
            <a:pPr marL="0" indent="0">
              <a:buNone/>
            </a:pPr>
            <a:r>
              <a:rPr lang="en-US" b="1" dirty="0" smtClean="0"/>
              <a:t>Balance </a:t>
            </a:r>
            <a:r>
              <a:rPr lang="en-US" b="1" u="sng" dirty="0" smtClean="0"/>
              <a:t>after</a:t>
            </a:r>
            <a:r>
              <a:rPr lang="en-US" b="1" dirty="0" smtClean="0"/>
              <a:t> t compounding periods = Initial Principal* (1 + </a:t>
            </a:r>
            <a:r>
              <a:rPr lang="en-US" b="1" dirty="0" err="1" smtClean="0"/>
              <a:t>r</a:t>
            </a:r>
            <a:r>
              <a:rPr lang="en-US" b="1" baseline="-25000" dirty="0" err="1" smtClean="0"/>
              <a:t>period</a:t>
            </a:r>
            <a:r>
              <a:rPr lang="en-US" b="1" dirty="0" smtClean="0"/>
              <a:t>)</a:t>
            </a:r>
            <a:r>
              <a:rPr lang="en-US" b="1" baseline="30000" dirty="0"/>
              <a:t>t</a:t>
            </a:r>
            <a:endParaRPr lang="en-US" b="1" baseline="-25000" dirty="0" smtClean="0"/>
          </a:p>
          <a:p>
            <a:pPr marL="0" indent="0">
              <a:buNone/>
            </a:pPr>
            <a:r>
              <a:rPr lang="en-US" dirty="0" smtClean="0"/>
              <a:t>	</a:t>
            </a:r>
            <a:r>
              <a:rPr lang="en-US" dirty="0" err="1"/>
              <a:t>r</a:t>
            </a:r>
            <a:r>
              <a:rPr lang="en-US" baseline="-25000" dirty="0" err="1"/>
              <a:t>period</a:t>
            </a:r>
            <a:r>
              <a:rPr lang="en-US" dirty="0"/>
              <a:t> = r / </a:t>
            </a:r>
            <a:r>
              <a:rPr lang="en-US" dirty="0" err="1"/>
              <a:t>CompPeriodsYr</a:t>
            </a:r>
            <a:endParaRPr lang="en-US" dirty="0"/>
          </a:p>
          <a:p>
            <a:pPr marL="0" indent="0">
              <a:buNone/>
            </a:pPr>
            <a:r>
              <a:rPr lang="en-US" dirty="0"/>
              <a:t>	</a:t>
            </a:r>
            <a:r>
              <a:rPr lang="en-US" dirty="0" smtClean="0"/>
              <a:t>r = annual interest rate </a:t>
            </a:r>
          </a:p>
          <a:p>
            <a:pPr marL="0" indent="0">
              <a:buNone/>
            </a:pPr>
            <a:r>
              <a:rPr lang="en-US" dirty="0" smtClean="0"/>
              <a:t>	</a:t>
            </a:r>
            <a:r>
              <a:rPr lang="en-US" dirty="0" err="1" smtClean="0"/>
              <a:t>CompPeriodsYr</a:t>
            </a:r>
            <a:r>
              <a:rPr lang="en-US" dirty="0" smtClean="0"/>
              <a:t> = # of times loan compounds per year</a:t>
            </a:r>
          </a:p>
          <a:p>
            <a:pPr marL="1376363" indent="-461963">
              <a:buNone/>
            </a:pPr>
            <a:r>
              <a:rPr lang="en-US" dirty="0" smtClean="0"/>
              <a:t>t = # of times the loan has compounded (i.e., accrued interest) at the time that the balance is calculated</a:t>
            </a:r>
          </a:p>
          <a:p>
            <a:pPr marL="0" indent="0">
              <a:buNone/>
            </a:pPr>
            <a:endParaRPr lang="en-US" dirty="0"/>
          </a:p>
          <a:p>
            <a:pPr marL="0" indent="0">
              <a:buNone/>
            </a:pPr>
            <a:r>
              <a:rPr lang="en-US" dirty="0" smtClean="0"/>
              <a:t>In the example, my brother would owe me</a:t>
            </a:r>
          </a:p>
          <a:p>
            <a:pPr marL="0" indent="0">
              <a:buNone/>
            </a:pPr>
            <a:r>
              <a:rPr lang="en-US" dirty="0" smtClean="0"/>
              <a:t>		100 * (1 + .0975/365)</a:t>
            </a:r>
            <a:r>
              <a:rPr lang="en-US" baseline="30000" dirty="0" smtClean="0"/>
              <a:t>365</a:t>
            </a:r>
            <a:r>
              <a:rPr lang="en-US" dirty="0" smtClean="0"/>
              <a:t> = $110.24</a:t>
            </a:r>
          </a:p>
          <a:p>
            <a:pPr marL="0" indent="0">
              <a:buNone/>
            </a:pPr>
            <a:r>
              <a:rPr lang="en-US" dirty="0" smtClean="0"/>
              <a:t>giving my brother an </a:t>
            </a:r>
            <a:r>
              <a:rPr lang="en-US" u="sng" dirty="0" smtClean="0">
                <a:solidFill>
                  <a:schemeClr val="accent5">
                    <a:lumMod val="75000"/>
                  </a:schemeClr>
                </a:solidFill>
              </a:rPr>
              <a:t>effective </a:t>
            </a:r>
            <a:r>
              <a:rPr lang="en-US" u="sng" dirty="0" smtClean="0">
                <a:solidFill>
                  <a:schemeClr val="accent5">
                    <a:lumMod val="75000"/>
                  </a:schemeClr>
                </a:solidFill>
              </a:rPr>
              <a:t>interest </a:t>
            </a:r>
            <a:r>
              <a:rPr lang="en-US" u="sng" dirty="0" smtClean="0">
                <a:solidFill>
                  <a:schemeClr val="accent5">
                    <a:lumMod val="75000"/>
                  </a:schemeClr>
                </a:solidFill>
              </a:rPr>
              <a:t>rate</a:t>
            </a:r>
            <a:r>
              <a:rPr lang="en-US" dirty="0" smtClean="0">
                <a:solidFill>
                  <a:schemeClr val="accent5">
                    <a:lumMod val="75000"/>
                  </a:schemeClr>
                </a:solidFill>
              </a:rPr>
              <a:t> </a:t>
            </a:r>
            <a:r>
              <a:rPr lang="en-US" dirty="0" smtClean="0"/>
              <a:t>of 10.24%. </a:t>
            </a:r>
          </a:p>
          <a:p>
            <a:pPr marL="0" indent="0">
              <a:buNone/>
            </a:pPr>
            <a:endParaRPr lang="en-US" dirty="0" smtClean="0"/>
          </a:p>
        </p:txBody>
      </p:sp>
      <p:sp>
        <p:nvSpPr>
          <p:cNvPr id="4" name="Slide Number Placeholder 3"/>
          <p:cNvSpPr>
            <a:spLocks noGrp="1"/>
          </p:cNvSpPr>
          <p:nvPr>
            <p:ph type="sldNum" sz="quarter" idx="12"/>
          </p:nvPr>
        </p:nvSpPr>
        <p:spPr/>
        <p:txBody>
          <a:bodyPr/>
          <a:lstStyle/>
          <a:p>
            <a:fld id="{9246911C-55B9-4E8B-B0F5-97B4E0A49F5E}" type="slidenum">
              <a:rPr lang="en-US" smtClean="0"/>
              <a:t>5</a:t>
            </a:fld>
            <a:endParaRPr lang="en-US"/>
          </a:p>
        </p:txBody>
      </p:sp>
    </p:spTree>
    <p:extLst>
      <p:ext uri="{BB962C8B-B14F-4D97-AF65-F5344CB8AC3E}">
        <p14:creationId xmlns:p14="http://schemas.microsoft.com/office/powerpoint/2010/main" val="56702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374"/>
            <a:ext cx="10515600" cy="1325563"/>
          </a:xfrm>
        </p:spPr>
        <p:txBody>
          <a:bodyPr/>
          <a:lstStyle/>
          <a:p>
            <a:r>
              <a:rPr lang="en-US" dirty="0" smtClean="0"/>
              <a:t>Exercise</a:t>
            </a:r>
            <a:endParaRPr lang="en-US" dirty="0"/>
          </a:p>
        </p:txBody>
      </p:sp>
      <p:sp>
        <p:nvSpPr>
          <p:cNvPr id="3" name="Content Placeholder 2"/>
          <p:cNvSpPr>
            <a:spLocks noGrp="1"/>
          </p:cNvSpPr>
          <p:nvPr>
            <p:ph idx="1"/>
          </p:nvPr>
        </p:nvSpPr>
        <p:spPr>
          <a:xfrm>
            <a:off x="838200" y="1251752"/>
            <a:ext cx="10515600" cy="5606248"/>
          </a:xfrm>
        </p:spPr>
        <p:txBody>
          <a:bodyPr>
            <a:normAutofit fontScale="92500"/>
          </a:bodyPr>
          <a:lstStyle/>
          <a:p>
            <a:pPr marL="0" indent="0">
              <a:buNone/>
            </a:pPr>
            <a:r>
              <a:rPr lang="en-US" b="1" dirty="0"/>
              <a:t>Balance </a:t>
            </a:r>
            <a:r>
              <a:rPr lang="en-US" b="1" u="sng" dirty="0"/>
              <a:t>after</a:t>
            </a:r>
            <a:r>
              <a:rPr lang="en-US" b="1" dirty="0"/>
              <a:t> t compounding periods = Initial P</a:t>
            </a:r>
            <a:r>
              <a:rPr lang="en-US" b="1" dirty="0" smtClean="0"/>
              <a:t>rincipal* </a:t>
            </a:r>
            <a:r>
              <a:rPr lang="en-US" b="1" dirty="0"/>
              <a:t>(1 + </a:t>
            </a:r>
            <a:r>
              <a:rPr lang="en-US" b="1" dirty="0" err="1"/>
              <a:t>r</a:t>
            </a:r>
            <a:r>
              <a:rPr lang="en-US" b="1" baseline="-25000" dirty="0" err="1"/>
              <a:t>period</a:t>
            </a:r>
            <a:r>
              <a:rPr lang="en-US" b="1" dirty="0"/>
              <a:t>)</a:t>
            </a:r>
            <a:r>
              <a:rPr lang="en-US" b="1" baseline="30000" dirty="0"/>
              <a:t>t</a:t>
            </a:r>
            <a:endParaRPr lang="en-US" b="1" baseline="-25000" dirty="0"/>
          </a:p>
          <a:p>
            <a:pPr marL="0" indent="0">
              <a:buNone/>
            </a:pPr>
            <a:r>
              <a:rPr lang="en-US" dirty="0"/>
              <a:t>	r = annual interest rate</a:t>
            </a:r>
          </a:p>
          <a:p>
            <a:pPr marL="0" indent="0">
              <a:buNone/>
            </a:pPr>
            <a:r>
              <a:rPr lang="en-US" dirty="0"/>
              <a:t>	</a:t>
            </a:r>
            <a:r>
              <a:rPr lang="en-US" dirty="0" err="1"/>
              <a:t>CompPeriodsYr</a:t>
            </a:r>
            <a:r>
              <a:rPr lang="en-US" dirty="0"/>
              <a:t> = # of times loan compounds per year</a:t>
            </a:r>
          </a:p>
          <a:p>
            <a:pPr marL="0" indent="0">
              <a:buNone/>
            </a:pPr>
            <a:r>
              <a:rPr lang="en-US" dirty="0"/>
              <a:t>	</a:t>
            </a:r>
            <a:r>
              <a:rPr lang="en-US" dirty="0" err="1"/>
              <a:t>r</a:t>
            </a:r>
            <a:r>
              <a:rPr lang="en-US" baseline="-25000" dirty="0" err="1"/>
              <a:t>period</a:t>
            </a:r>
            <a:r>
              <a:rPr lang="en-US" dirty="0"/>
              <a:t> = r / </a:t>
            </a:r>
            <a:r>
              <a:rPr lang="en-US" dirty="0" err="1"/>
              <a:t>CompPeriodsYr</a:t>
            </a:r>
            <a:endParaRPr lang="en-US" dirty="0"/>
          </a:p>
          <a:p>
            <a:pPr marL="1371600" indent="-457200">
              <a:buNone/>
            </a:pPr>
            <a:r>
              <a:rPr lang="en-US" dirty="0"/>
              <a:t>t = # of times the loan has compounded (i.e., accrued interest) at the time that the balance is calculated</a:t>
            </a:r>
          </a:p>
          <a:p>
            <a:endParaRPr lang="en-US" dirty="0" smtClean="0"/>
          </a:p>
          <a:p>
            <a:r>
              <a:rPr lang="en-US" dirty="0" smtClean="0"/>
              <a:t>Use </a:t>
            </a:r>
            <a:r>
              <a:rPr lang="en-US" dirty="0"/>
              <a:t>the formula above to </a:t>
            </a:r>
            <a:r>
              <a:rPr lang="en-US" dirty="0" smtClean="0"/>
              <a:t>show </a:t>
            </a:r>
            <a:r>
              <a:rPr lang="en-US" dirty="0"/>
              <a:t>how much will my brother will owe </a:t>
            </a:r>
            <a:r>
              <a:rPr lang="en-US" dirty="0" smtClean="0"/>
              <a:t>me at the end of each loan term if I lend him $100 – </a:t>
            </a:r>
          </a:p>
          <a:p>
            <a:pPr marL="971550" lvl="1" indent="-514350">
              <a:buAutoNum type="arabicParenR"/>
            </a:pPr>
            <a:r>
              <a:rPr lang="en-US" dirty="0" smtClean="0"/>
              <a:t>For </a:t>
            </a:r>
            <a:r>
              <a:rPr lang="en-US" dirty="0"/>
              <a:t>a term of two years, at an annual interest rate of 10% (and no compounding</a:t>
            </a:r>
            <a:r>
              <a:rPr lang="en-US" dirty="0" smtClean="0"/>
              <a:t>)?</a:t>
            </a:r>
          </a:p>
          <a:p>
            <a:pPr marL="971550" lvl="1" indent="-514350">
              <a:buFont typeface="Arial" panose="020B0604020202020204" pitchFamily="34" charset="0"/>
              <a:buAutoNum type="arabicParenR"/>
            </a:pPr>
            <a:r>
              <a:rPr lang="en-US" dirty="0"/>
              <a:t>For a term of six months, at an annual interest rate of 10% (and no compounding)?</a:t>
            </a:r>
          </a:p>
          <a:p>
            <a:pPr marL="971550" lvl="1" indent="-514350">
              <a:buAutoNum type="arabicParenR"/>
            </a:pPr>
            <a:r>
              <a:rPr lang="en-US" dirty="0" smtClean="0"/>
              <a:t>For a term of two years (24 months), at an annual interest rate of 10% with monthly compounding?</a:t>
            </a:r>
          </a:p>
          <a:p>
            <a:pPr marL="457200" lvl="1" indent="0">
              <a:buNone/>
            </a:pPr>
            <a:endParaRPr lang="en-US" dirty="0"/>
          </a:p>
          <a:p>
            <a:pPr marL="971550" lvl="1" indent="-514350">
              <a:buFont typeface="Arial" panose="020B0604020202020204" pitchFamily="34" charset="0"/>
              <a:buAutoNum type="arabicParenR"/>
            </a:pPr>
            <a:endParaRPr lang="en-US" dirty="0" smtClean="0"/>
          </a:p>
          <a:p>
            <a:pPr marL="971550" lvl="1" indent="-514350">
              <a:buFont typeface="Arial" panose="020B0604020202020204" pitchFamily="34" charset="0"/>
              <a:buAutoNum type="arabicParenR"/>
            </a:pPr>
            <a:endParaRPr lang="en-US" dirty="0"/>
          </a:p>
          <a:p>
            <a:pPr marL="971550" lvl="1" indent="-514350">
              <a:buFont typeface="Arial" panose="020B0604020202020204" pitchFamily="34" charset="0"/>
              <a:buAutoNum type="arabicParenR"/>
            </a:pPr>
            <a:endParaRPr lang="en-US" dirty="0"/>
          </a:p>
          <a:p>
            <a:endParaRPr lang="en-US" dirty="0"/>
          </a:p>
        </p:txBody>
      </p:sp>
      <p:sp>
        <p:nvSpPr>
          <p:cNvPr id="4" name="Slide Number Placeholder 3"/>
          <p:cNvSpPr>
            <a:spLocks noGrp="1"/>
          </p:cNvSpPr>
          <p:nvPr>
            <p:ph type="sldNum" sz="quarter" idx="12"/>
          </p:nvPr>
        </p:nvSpPr>
        <p:spPr/>
        <p:txBody>
          <a:bodyPr/>
          <a:lstStyle/>
          <a:p>
            <a:fld id="{9246911C-55B9-4E8B-B0F5-97B4E0A49F5E}" type="slidenum">
              <a:rPr lang="en-US" smtClean="0"/>
              <a:t>6</a:t>
            </a:fld>
            <a:endParaRPr lang="en-US"/>
          </a:p>
        </p:txBody>
      </p:sp>
    </p:spTree>
    <p:extLst>
      <p:ext uri="{BB962C8B-B14F-4D97-AF65-F5344CB8AC3E}">
        <p14:creationId xmlns:p14="http://schemas.microsoft.com/office/powerpoint/2010/main" val="2789615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Answers</a:t>
            </a:r>
            <a:endParaRPr lang="en-US" dirty="0"/>
          </a:p>
        </p:txBody>
      </p:sp>
      <p:sp>
        <p:nvSpPr>
          <p:cNvPr id="3" name="Content Placeholder 2"/>
          <p:cNvSpPr>
            <a:spLocks noGrp="1"/>
          </p:cNvSpPr>
          <p:nvPr>
            <p:ph idx="1"/>
          </p:nvPr>
        </p:nvSpPr>
        <p:spPr>
          <a:xfrm>
            <a:off x="838200" y="1825624"/>
            <a:ext cx="10515600" cy="4702175"/>
          </a:xfrm>
        </p:spPr>
        <p:txBody>
          <a:bodyPr>
            <a:normAutofit fontScale="77500" lnSpcReduction="20000"/>
          </a:bodyPr>
          <a:lstStyle/>
          <a:p>
            <a:r>
              <a:rPr lang="en-US" b="1" dirty="0"/>
              <a:t>Balance </a:t>
            </a:r>
            <a:r>
              <a:rPr lang="en-US" b="1" u="sng" dirty="0"/>
              <a:t>after</a:t>
            </a:r>
            <a:r>
              <a:rPr lang="en-US" b="1" dirty="0"/>
              <a:t> t compounding periods = Initial Principal* (1 + </a:t>
            </a:r>
            <a:r>
              <a:rPr lang="en-US" b="1" dirty="0" err="1"/>
              <a:t>r</a:t>
            </a:r>
            <a:r>
              <a:rPr lang="en-US" b="1" baseline="-25000" dirty="0" err="1"/>
              <a:t>period</a:t>
            </a:r>
            <a:r>
              <a:rPr lang="en-US" b="1" dirty="0"/>
              <a:t>)</a:t>
            </a:r>
            <a:r>
              <a:rPr lang="en-US" b="1" baseline="30000" dirty="0"/>
              <a:t>t</a:t>
            </a:r>
            <a:endParaRPr lang="en-US" b="1" baseline="-25000" dirty="0"/>
          </a:p>
          <a:p>
            <a:endParaRPr lang="en-US" dirty="0" smtClean="0"/>
          </a:p>
          <a:p>
            <a:r>
              <a:rPr lang="en-US" dirty="0" smtClean="0"/>
              <a:t>Use </a:t>
            </a:r>
            <a:r>
              <a:rPr lang="en-US" dirty="0"/>
              <a:t>the formula above to show how much will my brother will owe me at the end of each loan term if I lend him $100 – </a:t>
            </a:r>
            <a:endParaRPr lang="en-US" dirty="0" smtClean="0"/>
          </a:p>
          <a:p>
            <a:endParaRPr lang="en-US" dirty="0"/>
          </a:p>
          <a:p>
            <a:pPr marL="971550" lvl="1" indent="-514350">
              <a:buFont typeface="+mj-lt"/>
              <a:buAutoNum type="arabicPeriod"/>
            </a:pPr>
            <a:r>
              <a:rPr lang="en-US" dirty="0"/>
              <a:t>For a term of two years, at an annual interest rate of 10% (and no compounding</a:t>
            </a:r>
            <a:r>
              <a:rPr lang="en-US" dirty="0" smtClean="0"/>
              <a:t>)?</a:t>
            </a:r>
          </a:p>
          <a:p>
            <a:pPr marL="457200" lvl="1" indent="0">
              <a:buNone/>
            </a:pPr>
            <a:r>
              <a:rPr lang="en-US" b="1" dirty="0" smtClean="0"/>
              <a:t>	</a:t>
            </a:r>
            <a:r>
              <a:rPr lang="en-US" sz="900" b="1" dirty="0" smtClean="0"/>
              <a:t>	</a:t>
            </a:r>
          </a:p>
          <a:p>
            <a:pPr marL="457200" lvl="1" indent="0">
              <a:buNone/>
            </a:pPr>
            <a:r>
              <a:rPr lang="en-US" b="1" dirty="0"/>
              <a:t>	</a:t>
            </a:r>
            <a:r>
              <a:rPr lang="en-US" b="1" dirty="0" smtClean="0"/>
              <a:t>	100*(</a:t>
            </a:r>
            <a:r>
              <a:rPr lang="en-US" b="1" dirty="0"/>
              <a:t>1 + </a:t>
            </a:r>
            <a:r>
              <a:rPr lang="en-US" b="1" dirty="0" smtClean="0"/>
              <a:t>.1/.5) = 120</a:t>
            </a:r>
            <a:endParaRPr lang="en-US" b="1" baseline="-25000" dirty="0"/>
          </a:p>
          <a:p>
            <a:pPr marL="971550" lvl="1" indent="-514350">
              <a:buFont typeface="+mj-lt"/>
              <a:buAutoNum type="arabicPeriod"/>
            </a:pPr>
            <a:endParaRPr lang="en-US" dirty="0"/>
          </a:p>
          <a:p>
            <a:pPr marL="971550" lvl="1" indent="-514350">
              <a:buFont typeface="+mj-lt"/>
              <a:buAutoNum type="arabicPeriod" startAt="2"/>
            </a:pPr>
            <a:r>
              <a:rPr lang="en-US" dirty="0"/>
              <a:t>For a term of six months, at an annual interest rate of 10% (and no compounding</a:t>
            </a:r>
            <a:r>
              <a:rPr lang="en-US" dirty="0" smtClean="0"/>
              <a:t>)?</a:t>
            </a:r>
          </a:p>
          <a:p>
            <a:pPr marL="457200" lvl="1" indent="0">
              <a:buNone/>
            </a:pPr>
            <a:r>
              <a:rPr lang="en-US" b="1" dirty="0" smtClean="0"/>
              <a:t>	</a:t>
            </a:r>
            <a:r>
              <a:rPr lang="en-US" sz="900" b="1" dirty="0" smtClean="0"/>
              <a:t>	</a:t>
            </a:r>
          </a:p>
          <a:p>
            <a:pPr marL="457200" lvl="1" indent="0">
              <a:buNone/>
            </a:pPr>
            <a:r>
              <a:rPr lang="en-US" b="1" dirty="0"/>
              <a:t>	</a:t>
            </a:r>
            <a:r>
              <a:rPr lang="en-US" b="1" dirty="0" smtClean="0"/>
              <a:t>	100*(</a:t>
            </a:r>
            <a:r>
              <a:rPr lang="en-US" b="1" dirty="0"/>
              <a:t>1 + .</a:t>
            </a:r>
            <a:r>
              <a:rPr lang="en-US" b="1" dirty="0" smtClean="0"/>
              <a:t>1/2) = 105</a:t>
            </a:r>
            <a:endParaRPr lang="en-US" b="1" baseline="-25000" dirty="0"/>
          </a:p>
          <a:p>
            <a:pPr marL="971550" lvl="1" indent="-514350">
              <a:buFont typeface="+mj-lt"/>
              <a:buAutoNum type="arabicPeriod"/>
            </a:pPr>
            <a:endParaRPr lang="en-US" dirty="0"/>
          </a:p>
          <a:p>
            <a:pPr marL="971550" lvl="1" indent="-514350">
              <a:buFont typeface="+mj-lt"/>
              <a:buAutoNum type="arabicPeriod" startAt="3"/>
            </a:pPr>
            <a:r>
              <a:rPr lang="en-US" dirty="0"/>
              <a:t>For a term of two years (24 months), at an annual interest rate of 10% with monthly compounding</a:t>
            </a:r>
            <a:r>
              <a:rPr lang="en-US" dirty="0" smtClean="0"/>
              <a:t>?</a:t>
            </a:r>
          </a:p>
          <a:p>
            <a:pPr marL="914400" lvl="2" indent="0">
              <a:buNone/>
            </a:pPr>
            <a:r>
              <a:rPr lang="en-US" sz="900" b="1" dirty="0" smtClean="0"/>
              <a:t>	</a:t>
            </a:r>
          </a:p>
          <a:p>
            <a:pPr marL="914400" lvl="2" indent="0">
              <a:buNone/>
            </a:pPr>
            <a:r>
              <a:rPr lang="en-US" sz="2500" b="1" dirty="0"/>
              <a:t>	</a:t>
            </a:r>
            <a:r>
              <a:rPr lang="en-US" sz="2500" b="1" dirty="0" smtClean="0"/>
              <a:t>100</a:t>
            </a:r>
            <a:r>
              <a:rPr lang="en-US" sz="2500" b="1" dirty="0"/>
              <a:t>* (1 + .</a:t>
            </a:r>
            <a:r>
              <a:rPr lang="en-US" sz="2500" b="1" dirty="0" smtClean="0"/>
              <a:t>1/12)</a:t>
            </a:r>
            <a:r>
              <a:rPr lang="en-US" sz="2500" b="1" baseline="30000" dirty="0" smtClean="0"/>
              <a:t>24 </a:t>
            </a:r>
            <a:r>
              <a:rPr lang="en-US" sz="2500" b="1" dirty="0" smtClean="0"/>
              <a:t>= 122.04</a:t>
            </a:r>
            <a:endParaRPr lang="en-US" sz="2500" b="1" baseline="-25000" dirty="0"/>
          </a:p>
          <a:p>
            <a:pPr marL="971550" lvl="1" indent="-514350">
              <a:buAutoNum type="arabicPeriod" startAt="3"/>
            </a:pPr>
            <a:endParaRPr lang="en-US" dirty="0"/>
          </a:p>
          <a:p>
            <a:endParaRPr lang="en-US" dirty="0"/>
          </a:p>
        </p:txBody>
      </p:sp>
      <p:sp>
        <p:nvSpPr>
          <p:cNvPr id="4" name="Slide Number Placeholder 3"/>
          <p:cNvSpPr>
            <a:spLocks noGrp="1"/>
          </p:cNvSpPr>
          <p:nvPr>
            <p:ph type="sldNum" sz="quarter" idx="12"/>
          </p:nvPr>
        </p:nvSpPr>
        <p:spPr/>
        <p:txBody>
          <a:bodyPr/>
          <a:lstStyle/>
          <a:p>
            <a:fld id="{9246911C-55B9-4E8B-B0F5-97B4E0A49F5E}" type="slidenum">
              <a:rPr lang="en-US" smtClean="0"/>
              <a:t>7</a:t>
            </a:fld>
            <a:endParaRPr lang="en-US"/>
          </a:p>
        </p:txBody>
      </p:sp>
    </p:spTree>
    <p:extLst>
      <p:ext uri="{BB962C8B-B14F-4D97-AF65-F5344CB8AC3E}">
        <p14:creationId xmlns:p14="http://schemas.microsoft.com/office/powerpoint/2010/main" val="68189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477"/>
            <a:ext cx="10515600" cy="1325563"/>
          </a:xfrm>
        </p:spPr>
        <p:txBody>
          <a:bodyPr/>
          <a:lstStyle/>
          <a:p>
            <a:r>
              <a:rPr lang="en-US" u="sng" dirty="0" smtClean="0"/>
              <a:t>Effective Interest Rate</a:t>
            </a:r>
            <a:r>
              <a:rPr lang="en-US" dirty="0" smtClean="0"/>
              <a:t> formula for simple compounding</a:t>
            </a:r>
            <a:endParaRPr lang="en-US" dirty="0"/>
          </a:p>
        </p:txBody>
      </p:sp>
      <p:sp>
        <p:nvSpPr>
          <p:cNvPr id="3" name="Content Placeholder 2"/>
          <p:cNvSpPr>
            <a:spLocks noGrp="1"/>
          </p:cNvSpPr>
          <p:nvPr>
            <p:ph idx="1"/>
          </p:nvPr>
        </p:nvSpPr>
        <p:spPr>
          <a:xfrm>
            <a:off x="838200" y="1621536"/>
            <a:ext cx="10515600" cy="5035295"/>
          </a:xfrm>
        </p:spPr>
        <p:txBody>
          <a:bodyPr>
            <a:normAutofit/>
          </a:bodyPr>
          <a:lstStyle/>
          <a:p>
            <a:r>
              <a:rPr lang="en-US" dirty="0" smtClean="0"/>
              <a:t>With a constant </a:t>
            </a:r>
            <a:r>
              <a:rPr lang="en-US" dirty="0"/>
              <a:t>interest rate, no amortization, </a:t>
            </a:r>
            <a:r>
              <a:rPr lang="en-US" dirty="0" smtClean="0"/>
              <a:t>and repayment </a:t>
            </a:r>
            <a:r>
              <a:rPr lang="en-US" dirty="0"/>
              <a:t>of all interest and </a:t>
            </a:r>
            <a:r>
              <a:rPr lang="en-US" dirty="0" smtClean="0"/>
              <a:t>principal </a:t>
            </a:r>
            <a:r>
              <a:rPr lang="en-US" dirty="0"/>
              <a:t>at the end of the loan </a:t>
            </a:r>
            <a:r>
              <a:rPr lang="en-US" dirty="0" smtClean="0"/>
              <a:t>term, the effective </a:t>
            </a:r>
            <a:r>
              <a:rPr lang="en-US" dirty="0" smtClean="0"/>
              <a:t>interest </a:t>
            </a:r>
            <a:r>
              <a:rPr lang="en-US" dirty="0" smtClean="0"/>
              <a:t>rate is:  </a:t>
            </a:r>
          </a:p>
          <a:p>
            <a:pPr marL="0" indent="0">
              <a:buNone/>
            </a:pPr>
            <a:r>
              <a:rPr lang="en-US" b="1" dirty="0"/>
              <a:t>	</a:t>
            </a:r>
            <a:r>
              <a:rPr lang="en-US" b="1" dirty="0" smtClean="0"/>
              <a:t>Effective Interest Rate = [ </a:t>
            </a:r>
            <a:r>
              <a:rPr lang="en-US" b="1" dirty="0"/>
              <a:t>(1 + </a:t>
            </a:r>
            <a:r>
              <a:rPr lang="en-US" b="1" dirty="0" err="1" smtClean="0"/>
              <a:t>r</a:t>
            </a:r>
            <a:r>
              <a:rPr lang="en-US" b="1" baseline="-25000" dirty="0" err="1" smtClean="0"/>
              <a:t>period</a:t>
            </a:r>
            <a:r>
              <a:rPr lang="en-US" b="1" dirty="0" smtClean="0"/>
              <a:t>)</a:t>
            </a:r>
            <a:r>
              <a:rPr lang="en-US" b="1" baseline="30000" dirty="0" smtClean="0"/>
              <a:t>t</a:t>
            </a:r>
            <a:r>
              <a:rPr lang="en-US" b="1" dirty="0" smtClean="0"/>
              <a:t>] </a:t>
            </a:r>
            <a:r>
              <a:rPr lang="en-US" b="1" dirty="0"/>
              <a:t>– 1 </a:t>
            </a:r>
          </a:p>
          <a:p>
            <a:pPr marL="0" indent="0">
              <a:buNone/>
            </a:pPr>
            <a:r>
              <a:rPr lang="en-US" dirty="0" smtClean="0"/>
              <a:t>	= </a:t>
            </a:r>
            <a:r>
              <a:rPr lang="en-US" dirty="0"/>
              <a:t>[ (1 + .</a:t>
            </a:r>
            <a:r>
              <a:rPr lang="en-US" dirty="0" smtClean="0"/>
              <a:t>0975/365)</a:t>
            </a:r>
            <a:r>
              <a:rPr lang="en-US" baseline="30000" dirty="0" smtClean="0"/>
              <a:t>365</a:t>
            </a:r>
            <a:r>
              <a:rPr lang="en-US" dirty="0" smtClean="0"/>
              <a:t> </a:t>
            </a:r>
            <a:r>
              <a:rPr lang="en-US" dirty="0"/>
              <a:t>] – 1  = .1024 </a:t>
            </a:r>
            <a:r>
              <a:rPr lang="en-US" dirty="0" smtClean="0"/>
              <a:t>= 10.24%</a:t>
            </a:r>
          </a:p>
          <a:p>
            <a:pPr marL="0" indent="0">
              <a:buNone/>
            </a:pPr>
            <a:endParaRPr lang="en-US" dirty="0" smtClean="0"/>
          </a:p>
          <a:p>
            <a:pPr marL="0" indent="0">
              <a:buNone/>
            </a:pPr>
            <a:r>
              <a:rPr lang="en-US" dirty="0" smtClean="0"/>
              <a:t>	r </a:t>
            </a:r>
            <a:r>
              <a:rPr lang="en-US" dirty="0"/>
              <a:t>= annual interest rate</a:t>
            </a:r>
          </a:p>
          <a:p>
            <a:pPr marL="0" indent="0">
              <a:buNone/>
            </a:pPr>
            <a:r>
              <a:rPr lang="en-US" dirty="0"/>
              <a:t>	</a:t>
            </a:r>
            <a:r>
              <a:rPr lang="en-US" dirty="0" err="1"/>
              <a:t>r</a:t>
            </a:r>
            <a:r>
              <a:rPr lang="en-US" baseline="-25000" dirty="0" err="1"/>
              <a:t>period</a:t>
            </a:r>
            <a:r>
              <a:rPr lang="en-US" dirty="0"/>
              <a:t> = r / </a:t>
            </a:r>
            <a:r>
              <a:rPr lang="en-US" dirty="0" err="1" smtClean="0"/>
              <a:t>CompPeriodsYr</a:t>
            </a:r>
            <a:endParaRPr lang="en-US" dirty="0"/>
          </a:p>
          <a:p>
            <a:pPr marL="0" indent="0">
              <a:buNone/>
            </a:pPr>
            <a:r>
              <a:rPr lang="en-US" dirty="0"/>
              <a:t>	</a:t>
            </a:r>
            <a:r>
              <a:rPr lang="en-US" dirty="0" smtClean="0"/>
              <a:t>t </a:t>
            </a:r>
            <a:r>
              <a:rPr lang="en-US" dirty="0"/>
              <a:t>= </a:t>
            </a:r>
            <a:r>
              <a:rPr lang="en-US" dirty="0" smtClean="0"/>
              <a:t>total # </a:t>
            </a:r>
            <a:r>
              <a:rPr lang="en-US" dirty="0"/>
              <a:t>of times the loan </a:t>
            </a:r>
            <a:r>
              <a:rPr lang="en-US" dirty="0" smtClean="0"/>
              <a:t>compounds</a:t>
            </a:r>
          </a:p>
          <a:p>
            <a:pPr marL="0" indent="0">
              <a:buNone/>
            </a:pPr>
            <a:endParaRPr lang="en-US" dirty="0"/>
          </a:p>
        </p:txBody>
      </p:sp>
      <p:sp>
        <p:nvSpPr>
          <p:cNvPr id="4" name="Slide Number Placeholder 3"/>
          <p:cNvSpPr>
            <a:spLocks noGrp="1"/>
          </p:cNvSpPr>
          <p:nvPr>
            <p:ph type="sldNum" sz="quarter" idx="12"/>
          </p:nvPr>
        </p:nvSpPr>
        <p:spPr/>
        <p:txBody>
          <a:bodyPr/>
          <a:lstStyle/>
          <a:p>
            <a:fld id="{9246911C-55B9-4E8B-B0F5-97B4E0A49F5E}" type="slidenum">
              <a:rPr lang="en-US" smtClean="0"/>
              <a:t>8</a:t>
            </a:fld>
            <a:endParaRPr lang="en-US"/>
          </a:p>
        </p:txBody>
      </p:sp>
    </p:spTree>
    <p:extLst>
      <p:ext uri="{BB962C8B-B14F-4D97-AF65-F5344CB8AC3E}">
        <p14:creationId xmlns:p14="http://schemas.microsoft.com/office/powerpoint/2010/main" val="2677491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affects the interest rate on a loan?</a:t>
            </a:r>
            <a:endParaRPr lang="en-US" dirty="0"/>
          </a:p>
        </p:txBody>
      </p:sp>
      <p:sp>
        <p:nvSpPr>
          <p:cNvPr id="3" name="Content Placeholder 2"/>
          <p:cNvSpPr>
            <a:spLocks noGrp="1"/>
          </p:cNvSpPr>
          <p:nvPr>
            <p:ph idx="1"/>
          </p:nvPr>
        </p:nvSpPr>
        <p:spPr>
          <a:xfrm>
            <a:off x="838200" y="1825624"/>
            <a:ext cx="10515600" cy="4530725"/>
          </a:xfrm>
        </p:spPr>
        <p:txBody>
          <a:bodyPr>
            <a:normAutofit fontScale="70000" lnSpcReduction="20000"/>
          </a:bodyPr>
          <a:lstStyle/>
          <a:p>
            <a:r>
              <a:rPr lang="en-US" dirty="0" smtClean="0"/>
              <a:t>Funding costs and value of alternative investments</a:t>
            </a:r>
          </a:p>
          <a:p>
            <a:pPr lvl="1"/>
            <a:r>
              <a:rPr lang="en-US" dirty="0" smtClean="0"/>
              <a:t>Heart of financial intermediation</a:t>
            </a:r>
          </a:p>
          <a:p>
            <a:r>
              <a:rPr lang="en-US" dirty="0" smtClean="0"/>
              <a:t>Interest rate risk</a:t>
            </a:r>
          </a:p>
          <a:p>
            <a:pPr lvl="1"/>
            <a:r>
              <a:rPr lang="en-US" dirty="0" smtClean="0"/>
              <a:t>Can affect economic value of lender’s income from the loan and funding costs if lender is borrowing short to fund the loan</a:t>
            </a:r>
          </a:p>
          <a:p>
            <a:pPr lvl="1"/>
            <a:r>
              <a:rPr lang="en-US" dirty="0" smtClean="0"/>
              <a:t>Longer-term loans will have higher interest rates</a:t>
            </a:r>
          </a:p>
          <a:p>
            <a:r>
              <a:rPr lang="en-US" dirty="0" smtClean="0"/>
              <a:t>Credit risk</a:t>
            </a:r>
          </a:p>
          <a:p>
            <a:pPr lvl="1"/>
            <a:r>
              <a:rPr lang="en-US" i="1" dirty="0" smtClean="0"/>
              <a:t>Probability of default</a:t>
            </a:r>
          </a:p>
          <a:p>
            <a:pPr lvl="2"/>
            <a:r>
              <a:rPr lang="en-US" dirty="0" smtClean="0"/>
              <a:t>Measuring riskiness of the borrower</a:t>
            </a:r>
            <a:endParaRPr lang="en-US" dirty="0"/>
          </a:p>
          <a:p>
            <a:pPr lvl="3"/>
            <a:r>
              <a:rPr lang="en-US" dirty="0" smtClean="0"/>
              <a:t>Debt service burden, Debt to income, maximum possible debt to income</a:t>
            </a:r>
          </a:p>
          <a:p>
            <a:pPr lvl="3"/>
            <a:r>
              <a:rPr lang="en-US" dirty="0" smtClean="0"/>
              <a:t>Borrower credit history</a:t>
            </a:r>
            <a:endParaRPr lang="en-US" dirty="0"/>
          </a:p>
          <a:p>
            <a:pPr lvl="1"/>
            <a:r>
              <a:rPr lang="en-US" i="1" dirty="0" smtClean="0"/>
              <a:t>Loss given default</a:t>
            </a:r>
          </a:p>
          <a:p>
            <a:pPr lvl="2"/>
            <a:r>
              <a:rPr lang="en-US" i="1" dirty="0" smtClean="0"/>
              <a:t>Secured</a:t>
            </a:r>
            <a:r>
              <a:rPr lang="en-US" dirty="0" smtClean="0"/>
              <a:t> vs. </a:t>
            </a:r>
            <a:r>
              <a:rPr lang="en-US" i="1" dirty="0" smtClean="0"/>
              <a:t>unsecured</a:t>
            </a:r>
            <a:r>
              <a:rPr lang="en-US" dirty="0" smtClean="0"/>
              <a:t> borrowing</a:t>
            </a:r>
          </a:p>
          <a:p>
            <a:pPr lvl="2"/>
            <a:r>
              <a:rPr lang="en-US" dirty="0" smtClean="0"/>
              <a:t>Loan-to-value (LTV)</a:t>
            </a:r>
            <a:endParaRPr lang="en-US" dirty="0"/>
          </a:p>
          <a:p>
            <a:pPr lvl="2"/>
            <a:r>
              <a:rPr lang="en-US" dirty="0" smtClean="0"/>
              <a:t>How is loan collateral valued?</a:t>
            </a:r>
          </a:p>
          <a:p>
            <a:pPr lvl="2"/>
            <a:r>
              <a:rPr lang="en-US" dirty="0" smtClean="0"/>
              <a:t>Role of amortization in building equity (LTV)</a:t>
            </a:r>
          </a:p>
          <a:p>
            <a:r>
              <a:rPr lang="en-US" dirty="0" smtClean="0"/>
              <a:t>Competition</a:t>
            </a:r>
          </a:p>
        </p:txBody>
      </p:sp>
      <p:sp>
        <p:nvSpPr>
          <p:cNvPr id="4" name="Slide Number Placeholder 3"/>
          <p:cNvSpPr>
            <a:spLocks noGrp="1"/>
          </p:cNvSpPr>
          <p:nvPr>
            <p:ph type="sldNum" sz="quarter" idx="12"/>
          </p:nvPr>
        </p:nvSpPr>
        <p:spPr/>
        <p:txBody>
          <a:bodyPr/>
          <a:lstStyle/>
          <a:p>
            <a:fld id="{9246911C-55B9-4E8B-B0F5-97B4E0A49F5E}" type="slidenum">
              <a:rPr lang="en-US" smtClean="0"/>
              <a:t>9</a:t>
            </a:fld>
            <a:endParaRPr lang="en-US"/>
          </a:p>
        </p:txBody>
      </p:sp>
    </p:spTree>
    <p:extLst>
      <p:ext uri="{BB962C8B-B14F-4D97-AF65-F5344CB8AC3E}">
        <p14:creationId xmlns:p14="http://schemas.microsoft.com/office/powerpoint/2010/main" val="3983068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1519</TotalTime>
  <Words>1541</Words>
  <Application>Microsoft Office PowerPoint</Application>
  <PresentationFormat>Widescreen</PresentationFormat>
  <Paragraphs>194</Paragraphs>
  <Slides>17</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Times New Roman</vt:lpstr>
      <vt:lpstr>Office Theme</vt:lpstr>
      <vt:lpstr>Borrowing</vt:lpstr>
      <vt:lpstr>Outline</vt:lpstr>
      <vt:lpstr>Simple loan with payment of principal and interest at the end of the loan term</vt:lpstr>
      <vt:lpstr>Compounding</vt:lpstr>
      <vt:lpstr>Simple Compounding</vt:lpstr>
      <vt:lpstr>Exercise</vt:lpstr>
      <vt:lpstr>Exercise Answers</vt:lpstr>
      <vt:lpstr>Effective Interest Rate formula for simple compounding</vt:lpstr>
      <vt:lpstr>What affects the interest rate on a loan?</vt:lpstr>
      <vt:lpstr>Revolving Loans (credit cards and lines of credit – home equity or business)</vt:lpstr>
      <vt:lpstr>Credit Card Example</vt:lpstr>
      <vt:lpstr>Credit Card Example continued</vt:lpstr>
      <vt:lpstr>Features of Amortizing Loans</vt:lpstr>
      <vt:lpstr>The balance of an amortizing loan</vt:lpstr>
      <vt:lpstr>Fully Amortizing Loans</vt:lpstr>
      <vt:lpstr>Partial Amortization with Balloon</vt:lpstr>
      <vt:lpstr>Adjustable Rate and Interest-only loans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Cohen</dc:creator>
  <cp:lastModifiedBy>Andrew Cohen</cp:lastModifiedBy>
  <cp:revision>57</cp:revision>
  <dcterms:created xsi:type="dcterms:W3CDTF">2016-02-11T20:51:13Z</dcterms:created>
  <dcterms:modified xsi:type="dcterms:W3CDTF">2017-01-27T13:43:07Z</dcterms:modified>
</cp:coreProperties>
</file>