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0F5F-0988-4DBA-B4A5-3EBBAE006736}" type="datetimeFigureOut">
              <a:rPr lang="fr-FR" smtClean="0"/>
              <a:t>25/10/2016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0EE4-23AA-4456-8F28-4952465ED06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0F5F-0988-4DBA-B4A5-3EBBAE006736}" type="datetimeFigureOut">
              <a:rPr lang="fr-FR" smtClean="0"/>
              <a:t>25/10/2016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0EE4-23AA-4456-8F28-4952465ED06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0F5F-0988-4DBA-B4A5-3EBBAE006736}" type="datetimeFigureOut">
              <a:rPr lang="fr-FR" smtClean="0"/>
              <a:t>25/10/2016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0EE4-23AA-4456-8F28-4952465ED06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0F5F-0988-4DBA-B4A5-3EBBAE006736}" type="datetimeFigureOut">
              <a:rPr lang="fr-FR" smtClean="0"/>
              <a:t>25/10/2016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0EE4-23AA-4456-8F28-4952465ED06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0F5F-0988-4DBA-B4A5-3EBBAE006736}" type="datetimeFigureOut">
              <a:rPr lang="fr-FR" smtClean="0"/>
              <a:t>25/10/2016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0EE4-23AA-4456-8F28-4952465ED06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0F5F-0988-4DBA-B4A5-3EBBAE006736}" type="datetimeFigureOut">
              <a:rPr lang="fr-FR" smtClean="0"/>
              <a:t>25/10/2016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0EE4-23AA-4456-8F28-4952465ED06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0F5F-0988-4DBA-B4A5-3EBBAE006736}" type="datetimeFigureOut">
              <a:rPr lang="fr-FR" smtClean="0"/>
              <a:t>25/10/2016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0EE4-23AA-4456-8F28-4952465ED06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0F5F-0988-4DBA-B4A5-3EBBAE006736}" type="datetimeFigureOut">
              <a:rPr lang="fr-FR" smtClean="0"/>
              <a:t>25/10/2016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0EE4-23AA-4456-8F28-4952465ED06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0F5F-0988-4DBA-B4A5-3EBBAE006736}" type="datetimeFigureOut">
              <a:rPr lang="fr-FR" smtClean="0"/>
              <a:t>25/10/2016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0EE4-23AA-4456-8F28-4952465ED06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0F5F-0988-4DBA-B4A5-3EBBAE006736}" type="datetimeFigureOut">
              <a:rPr lang="fr-FR" smtClean="0"/>
              <a:t>25/10/2016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0EE4-23AA-4456-8F28-4952465ED06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0F5F-0988-4DBA-B4A5-3EBBAE006736}" type="datetimeFigureOut">
              <a:rPr lang="fr-FR" smtClean="0"/>
              <a:t>25/10/2016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0EE4-23AA-4456-8F28-4952465ED06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00F5F-0988-4DBA-B4A5-3EBBAE006736}" type="datetimeFigureOut">
              <a:rPr lang="fr-FR" smtClean="0"/>
              <a:t>25/10/2016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10EE4-23AA-4456-8F28-4952465ED061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 rot="5400000">
            <a:off x="1907704" y="3284984"/>
            <a:ext cx="432048" cy="576064"/>
          </a:xfrm>
          <a:prstGeom prst="chevr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 rot="5400000">
            <a:off x="1907704" y="3573016"/>
            <a:ext cx="432048" cy="576064"/>
          </a:xfrm>
          <a:prstGeom prst="chevr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 rot="5400000">
            <a:off x="1907704" y="3861048"/>
            <a:ext cx="432048" cy="576064"/>
          </a:xfrm>
          <a:prstGeom prst="chevr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568" y="365398"/>
            <a:ext cx="3024336" cy="2232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76056" y="332656"/>
            <a:ext cx="3096344" cy="22322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990816" y="4365104"/>
            <a:ext cx="4032448" cy="18722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251482" y="44624"/>
            <a:ext cx="160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 smtClean="0">
                <a:solidFill>
                  <a:schemeClr val="accent1">
                    <a:lumMod val="75000"/>
                  </a:schemeClr>
                </a:solidFill>
                <a:latin typeface="Adobe Caslon Pro" pitchFamily="18" charset="0"/>
                <a:ea typeface="CMU Sans Serif Demi Condensed" pitchFamily="2" charset="0"/>
                <a:cs typeface="CMU Sans Serif Demi Condensed" pitchFamily="2" charset="0"/>
              </a:rPr>
              <a:t>VCFtoGO</a:t>
            </a:r>
            <a:endParaRPr lang="fr-FR" sz="2400" b="1" dirty="0">
              <a:solidFill>
                <a:schemeClr val="accent1">
                  <a:lumMod val="75000"/>
                </a:schemeClr>
              </a:solidFill>
              <a:latin typeface="Adobe Caslon Pro" pitchFamily="18" charset="0"/>
              <a:ea typeface="CMU Sans Serif Demi Condensed" pitchFamily="2" charset="0"/>
              <a:cs typeface="CMU Sans Serif Demi Condensed" pitchFamily="2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958737" y="15007"/>
            <a:ext cx="1357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 smtClean="0">
                <a:solidFill>
                  <a:srgbClr val="C00000"/>
                </a:solidFill>
                <a:latin typeface="Adobe Caslon Pro" pitchFamily="18" charset="0"/>
              </a:rPr>
              <a:t>GOxML</a:t>
            </a:r>
            <a:endParaRPr lang="fr-FR" sz="2400" b="1" dirty="0">
              <a:solidFill>
                <a:srgbClr val="C00000"/>
              </a:solidFill>
              <a:latin typeface="Adobe Caslon Pro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666250" y="4005064"/>
            <a:ext cx="1442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 smtClean="0">
                <a:latin typeface="Adobe Caslon Pro" pitchFamily="18" charset="0"/>
              </a:rPr>
              <a:t>EveryGO</a:t>
            </a:r>
            <a:endParaRPr lang="fr-FR" sz="2400" b="1" dirty="0">
              <a:latin typeface="Adobe Caslon Pro" pitchFamily="18" charset="0"/>
            </a:endParaRPr>
          </a:p>
        </p:txBody>
      </p:sp>
      <p:pic>
        <p:nvPicPr>
          <p:cNvPr id="13" name="Image 12" descr="vcf-file-symb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3850" y="1556794"/>
            <a:ext cx="288030" cy="288030"/>
          </a:xfrm>
          <a:prstGeom prst="rect">
            <a:avLst/>
          </a:prstGeom>
        </p:spPr>
      </p:pic>
      <p:pic>
        <p:nvPicPr>
          <p:cNvPr id="14" name="Image 13" descr="txt-file-symb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6512" y="1340770"/>
            <a:ext cx="432046" cy="432046"/>
          </a:xfrm>
          <a:prstGeom prst="rect">
            <a:avLst/>
          </a:prstGeom>
        </p:spPr>
      </p:pic>
      <p:pic>
        <p:nvPicPr>
          <p:cNvPr id="15" name="Image 14" descr="xml-file-format-symbo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32440" y="1268760"/>
            <a:ext cx="432050" cy="432050"/>
          </a:xfrm>
          <a:prstGeom prst="rect">
            <a:avLst/>
          </a:prstGeom>
        </p:spPr>
      </p:pic>
      <p:sp>
        <p:nvSpPr>
          <p:cNvPr id="16" name="Chevron 15"/>
          <p:cNvSpPr/>
          <p:nvPr/>
        </p:nvSpPr>
        <p:spPr>
          <a:xfrm flipH="1">
            <a:off x="8172400" y="1340768"/>
            <a:ext cx="288032" cy="360040"/>
          </a:xfrm>
          <a:prstGeom prst="chevron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7" name="Image 16" descr="clou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5576" y="293390"/>
            <a:ext cx="720080" cy="660076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98" y="608190"/>
            <a:ext cx="455138" cy="207656"/>
          </a:xfrm>
          <a:prstGeom prst="rect">
            <a:avLst/>
          </a:prstGeom>
        </p:spPr>
      </p:pic>
      <p:pic>
        <p:nvPicPr>
          <p:cNvPr id="19" name="Image 18" descr="cloud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27784" y="293390"/>
            <a:ext cx="706988" cy="648072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69770"/>
            <a:ext cx="468746" cy="227676"/>
          </a:xfrm>
          <a:prstGeom prst="rect">
            <a:avLst/>
          </a:prstGeom>
        </p:spPr>
      </p:pic>
      <p:sp>
        <p:nvSpPr>
          <p:cNvPr id="21" name="Rogner un rectangle avec un coin diagonal 20"/>
          <p:cNvSpPr/>
          <p:nvPr/>
        </p:nvSpPr>
        <p:spPr>
          <a:xfrm>
            <a:off x="1115616" y="1013470"/>
            <a:ext cx="1872208" cy="54332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 descr="py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085478"/>
            <a:ext cx="249968" cy="249968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1403648" y="1013470"/>
            <a:ext cx="14446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VCFtoGO.py</a:t>
            </a:r>
            <a:endParaRPr lang="fr-FR" b="1" dirty="0" smtClean="0">
              <a:solidFill>
                <a:sysClr val="windowText" lastClr="000000"/>
              </a:solidFill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  <a:p>
            <a:endParaRPr lang="fr-FR" dirty="0">
              <a:latin typeface="CMU Typewriter Text" pitchFamily="50" charset="0"/>
              <a:ea typeface="CMU Typewriter Text" pitchFamily="50" charset="0"/>
              <a:cs typeface="CMU Typewriter Text" pitchFamily="50" charset="0"/>
            </a:endParaRPr>
          </a:p>
        </p:txBody>
      </p:sp>
      <p:sp>
        <p:nvSpPr>
          <p:cNvPr id="24" name="Rogner un rectangle avec un coin diagonal 23"/>
          <p:cNvSpPr/>
          <p:nvPr/>
        </p:nvSpPr>
        <p:spPr>
          <a:xfrm>
            <a:off x="1115616" y="1854116"/>
            <a:ext cx="1872208" cy="56677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 descr="py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16832"/>
            <a:ext cx="249968" cy="249968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403648" y="1844824"/>
            <a:ext cx="1531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Gotrimmer.py</a:t>
            </a:r>
            <a:endParaRPr lang="fr-FR" sz="2400" b="1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pic>
        <p:nvPicPr>
          <p:cNvPr id="27" name="Image 26" descr="fileDB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91680" y="437406"/>
            <a:ext cx="288032" cy="288032"/>
          </a:xfrm>
          <a:prstGeom prst="rect">
            <a:avLst/>
          </a:prstGeom>
        </p:spPr>
      </p:pic>
      <p:pic>
        <p:nvPicPr>
          <p:cNvPr id="28" name="Image 27" descr="fileDB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23728" y="437406"/>
            <a:ext cx="288032" cy="288032"/>
          </a:xfrm>
          <a:prstGeom prst="rect">
            <a:avLst/>
          </a:prstGeom>
        </p:spPr>
      </p:pic>
      <p:pic>
        <p:nvPicPr>
          <p:cNvPr id="29" name="Image 28" descr="reload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75656" y="725438"/>
            <a:ext cx="216022" cy="216022"/>
          </a:xfrm>
          <a:prstGeom prst="rect">
            <a:avLst/>
          </a:prstGeom>
        </p:spPr>
      </p:pic>
      <p:pic>
        <p:nvPicPr>
          <p:cNvPr id="30" name="Image 29" descr="reload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11762" y="725440"/>
            <a:ext cx="216022" cy="216022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 rot="5400000">
            <a:off x="2309097" y="3219737"/>
            <a:ext cx="61555" cy="192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835696" y="2597646"/>
            <a:ext cx="576064" cy="39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07704" y="1556792"/>
            <a:ext cx="288032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Image 33" descr="txt-file-symb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70" y="2924946"/>
            <a:ext cx="288030" cy="288030"/>
          </a:xfrm>
          <a:prstGeom prst="rect">
            <a:avLst/>
          </a:prstGeom>
        </p:spPr>
      </p:pic>
      <p:sp>
        <p:nvSpPr>
          <p:cNvPr id="35" name="ZoneTexte 34"/>
          <p:cNvSpPr txBox="1"/>
          <p:nvPr/>
        </p:nvSpPr>
        <p:spPr>
          <a:xfrm>
            <a:off x="914898" y="2924944"/>
            <a:ext cx="293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GO-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terms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list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(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updated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and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proka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only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)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pic>
        <p:nvPicPr>
          <p:cNvPr id="36" name="Image 35" descr="clou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80112" y="1976836"/>
            <a:ext cx="720080" cy="660076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634" y="2294485"/>
            <a:ext cx="455138" cy="207656"/>
          </a:xfrm>
          <a:prstGeom prst="rect">
            <a:avLst/>
          </a:prstGeom>
        </p:spPr>
      </p:pic>
      <p:pic>
        <p:nvPicPr>
          <p:cNvPr id="38" name="Image 37" descr="cloud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08304" y="1976836"/>
            <a:ext cx="706988" cy="648072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253216"/>
            <a:ext cx="468746" cy="227676"/>
          </a:xfrm>
          <a:prstGeom prst="rect">
            <a:avLst/>
          </a:prstGeom>
        </p:spPr>
      </p:pic>
      <p:sp>
        <p:nvSpPr>
          <p:cNvPr id="40" name="Rogner un rectangle avec un coin diagonal 39"/>
          <p:cNvSpPr/>
          <p:nvPr/>
        </p:nvSpPr>
        <p:spPr>
          <a:xfrm>
            <a:off x="5580112" y="1340768"/>
            <a:ext cx="2448272" cy="564060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 descr="py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378832"/>
            <a:ext cx="249968" cy="249968"/>
          </a:xfrm>
          <a:prstGeom prst="rect">
            <a:avLst/>
          </a:prstGeom>
        </p:spPr>
      </p:pic>
      <p:sp>
        <p:nvSpPr>
          <p:cNvPr id="42" name="ZoneTexte 41"/>
          <p:cNvSpPr txBox="1"/>
          <p:nvPr/>
        </p:nvSpPr>
        <p:spPr>
          <a:xfrm>
            <a:off x="5868144" y="1311151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     GOxML.py</a:t>
            </a:r>
            <a:endParaRPr lang="fr-FR" dirty="0">
              <a:latin typeface="CMU Typewriter Text" pitchFamily="50" charset="0"/>
              <a:ea typeface="CMU Typewriter Text" pitchFamily="50" charset="0"/>
              <a:cs typeface="CMU Typewriter Text" pitchFamily="50" charset="0"/>
            </a:endParaRPr>
          </a:p>
        </p:txBody>
      </p:sp>
      <p:pic>
        <p:nvPicPr>
          <p:cNvPr id="43" name="Image 42" descr="fileDB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372200" y="2019227"/>
            <a:ext cx="288032" cy="288032"/>
          </a:xfrm>
          <a:prstGeom prst="rect">
            <a:avLst/>
          </a:prstGeom>
        </p:spPr>
      </p:pic>
      <p:pic>
        <p:nvPicPr>
          <p:cNvPr id="44" name="Image 43" descr="fileDB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948264" y="2019227"/>
            <a:ext cx="288032" cy="288032"/>
          </a:xfrm>
          <a:prstGeom prst="rect">
            <a:avLst/>
          </a:prstGeom>
        </p:spPr>
      </p:pic>
      <p:pic>
        <p:nvPicPr>
          <p:cNvPr id="45" name="Image 44" descr="reload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156176" y="1904828"/>
            <a:ext cx="216022" cy="216022"/>
          </a:xfrm>
          <a:prstGeom prst="rect">
            <a:avLst/>
          </a:prstGeom>
        </p:spPr>
      </p:pic>
      <p:pic>
        <p:nvPicPr>
          <p:cNvPr id="46" name="Image 45" descr="reload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36298" y="1904828"/>
            <a:ext cx="216022" cy="216022"/>
          </a:xfrm>
          <a:prstGeom prst="rect">
            <a:avLst/>
          </a:prstGeom>
        </p:spPr>
      </p:pic>
      <p:sp>
        <p:nvSpPr>
          <p:cNvPr id="47" name="Rogner un rectangle avec un coin diagonal 46"/>
          <p:cNvSpPr/>
          <p:nvPr/>
        </p:nvSpPr>
        <p:spPr>
          <a:xfrm>
            <a:off x="5580112" y="476672"/>
            <a:ext cx="2448272" cy="64807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8" name="Image 47" descr="py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519063"/>
            <a:ext cx="249968" cy="249968"/>
          </a:xfrm>
          <a:prstGeom prst="rect">
            <a:avLst/>
          </a:prstGeom>
        </p:spPr>
      </p:pic>
      <p:sp>
        <p:nvSpPr>
          <p:cNvPr id="49" name="ZoneTexte 48"/>
          <p:cNvSpPr txBox="1"/>
          <p:nvPr/>
        </p:nvSpPr>
        <p:spPr>
          <a:xfrm>
            <a:off x="5868144" y="447055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GoSlimmer_XML.py</a:t>
            </a:r>
            <a:endParaRPr lang="fr-FR" dirty="0">
              <a:latin typeface="CMU Typewriter Text" pitchFamily="50" charset="0"/>
              <a:ea typeface="CMU Typewriter Text" pitchFamily="50" charset="0"/>
              <a:cs typeface="CMU Typewriter Text" pitchFamily="50" charset="0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60232" y="1124744"/>
            <a:ext cx="288032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372200" y="2564904"/>
            <a:ext cx="576064" cy="39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Image 51" descr="xml-file-format-symbo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924942"/>
            <a:ext cx="288034" cy="288034"/>
          </a:xfrm>
          <a:prstGeom prst="rect">
            <a:avLst/>
          </a:prstGeom>
        </p:spPr>
      </p:pic>
      <p:sp>
        <p:nvSpPr>
          <p:cNvPr id="53" name="ZoneTexte 52"/>
          <p:cNvSpPr txBox="1"/>
          <p:nvPr/>
        </p:nvSpPr>
        <p:spPr>
          <a:xfrm>
            <a:off x="6084168" y="2924944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results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+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GOterms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sp>
        <p:nvSpPr>
          <p:cNvPr id="54" name="Chevron 53"/>
          <p:cNvSpPr/>
          <p:nvPr/>
        </p:nvSpPr>
        <p:spPr>
          <a:xfrm rot="5400000">
            <a:off x="6444208" y="3284984"/>
            <a:ext cx="432048" cy="576064"/>
          </a:xfrm>
          <a:prstGeom prst="chevr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5" name="Chevron 54"/>
          <p:cNvSpPr/>
          <p:nvPr/>
        </p:nvSpPr>
        <p:spPr>
          <a:xfrm rot="5400000">
            <a:off x="6444208" y="3573016"/>
            <a:ext cx="432048" cy="576064"/>
          </a:xfrm>
          <a:prstGeom prst="chevr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6" name="Chevron 55"/>
          <p:cNvSpPr/>
          <p:nvPr/>
        </p:nvSpPr>
        <p:spPr>
          <a:xfrm rot="5400000">
            <a:off x="6444208" y="3861048"/>
            <a:ext cx="432048" cy="576064"/>
          </a:xfrm>
          <a:prstGeom prst="chevr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7" name="Chevron 56"/>
          <p:cNvSpPr/>
          <p:nvPr/>
        </p:nvSpPr>
        <p:spPr>
          <a:xfrm>
            <a:off x="395536" y="1124744"/>
            <a:ext cx="288032" cy="360040"/>
          </a:xfrm>
          <a:prstGeom prst="chevron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8" name="Rogner un rectangle avec un coin diagonal 57"/>
          <p:cNvSpPr/>
          <p:nvPr/>
        </p:nvSpPr>
        <p:spPr>
          <a:xfrm>
            <a:off x="5782902" y="4581128"/>
            <a:ext cx="1872208" cy="64807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574990" y="5229200"/>
            <a:ext cx="288032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" name="Image 59" descr="R-file-symbol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854912" y="4610745"/>
            <a:ext cx="288030" cy="288030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6098400" y="4581128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GOWalker.R</a:t>
            </a:r>
            <a:endParaRPr lang="fr-FR" sz="2400" b="1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sp>
        <p:nvSpPr>
          <p:cNvPr id="62" name="Rogner un rectangle avec un coin diagonal 61"/>
          <p:cNvSpPr/>
          <p:nvPr/>
        </p:nvSpPr>
        <p:spPr>
          <a:xfrm>
            <a:off x="5710894" y="5445224"/>
            <a:ext cx="1872208" cy="64807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3" name="Image 62" descr="R-file-symbol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854912" y="5517232"/>
            <a:ext cx="288030" cy="288030"/>
          </a:xfrm>
          <a:prstGeom prst="rect">
            <a:avLst/>
          </a:prstGeom>
        </p:spPr>
      </p:pic>
      <p:sp>
        <p:nvSpPr>
          <p:cNvPr id="64" name="ZoneTexte 63"/>
          <p:cNvSpPr txBox="1"/>
          <p:nvPr/>
        </p:nvSpPr>
        <p:spPr>
          <a:xfrm>
            <a:off x="6098400" y="548761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GOView.R</a:t>
            </a:r>
            <a:endParaRPr lang="fr-FR" sz="2400" b="1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1341600" y="1290246"/>
            <a:ext cx="143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Go-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terms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retrieving</a:t>
            </a:r>
            <a:endParaRPr lang="fr-FR" sz="1600" b="1" dirty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1424956" y="2132856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Go-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terms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curation</a:t>
            </a:r>
            <a:endParaRPr lang="fr-FR" sz="1600" b="1" dirty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5652120" y="1628800"/>
            <a:ext cx="2363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Generating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GO 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prokaryotic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XML</a:t>
            </a:r>
            <a:endParaRPr lang="fr-FR" sz="1600" b="1" dirty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5772765" y="764704"/>
            <a:ext cx="2183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Generating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clean GO-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terms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DB</a:t>
            </a:r>
            <a:endParaRPr lang="fr-FR" sz="1600" b="1" dirty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5968684" y="4818638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Go-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terms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enrichment</a:t>
            </a:r>
            <a:endParaRPr lang="fr-FR" sz="1600" b="1" dirty="0" smtClean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6408670" y="4941168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analysis</a:t>
            </a:r>
            <a:endParaRPr lang="fr-FR" sz="1600" b="1" dirty="0" smtClean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5902707" y="5754742"/>
            <a:ext cx="1752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Graphical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representation</a:t>
            </a:r>
            <a:endParaRPr lang="fr-FR" sz="1600" b="1" dirty="0" smtClean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pic>
        <p:nvPicPr>
          <p:cNvPr id="72" name="Image 71" descr="txt-file-symb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0352" y="5229200"/>
            <a:ext cx="288030" cy="288030"/>
          </a:xfrm>
          <a:prstGeom prst="rect">
            <a:avLst/>
          </a:prstGeom>
        </p:spPr>
      </p:pic>
      <p:sp>
        <p:nvSpPr>
          <p:cNvPr id="73" name="ZoneTexte 72"/>
          <p:cNvSpPr txBox="1"/>
          <p:nvPr/>
        </p:nvSpPr>
        <p:spPr>
          <a:xfrm>
            <a:off x="7958448" y="5220489"/>
            <a:ext cx="1366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Go-</a:t>
            </a:r>
            <a:r>
              <a:rPr lang="fr-FR" sz="1600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enrichment</a:t>
            </a:r>
            <a:endParaRPr lang="fr-FR" sz="1600" dirty="0" smtClean="0">
              <a:solidFill>
                <a:sysClr val="windowText" lastClr="000000"/>
              </a:solidFill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  <a:p>
            <a:endParaRPr lang="fr-FR" sz="1600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cxnSp>
        <p:nvCxnSpPr>
          <p:cNvPr id="74" name="Forme 73"/>
          <p:cNvCxnSpPr>
            <a:stCxn id="58" idx="0"/>
            <a:endCxn id="72" idx="0"/>
          </p:cNvCxnSpPr>
          <p:nvPr/>
        </p:nvCxnSpPr>
        <p:spPr>
          <a:xfrm>
            <a:off x="7655110" y="4905164"/>
            <a:ext cx="229257" cy="324036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Forme 74"/>
          <p:cNvCxnSpPr>
            <a:stCxn id="72" idx="2"/>
            <a:endCxn id="62" idx="0"/>
          </p:cNvCxnSpPr>
          <p:nvPr/>
        </p:nvCxnSpPr>
        <p:spPr>
          <a:xfrm rot="5400000">
            <a:off x="7607720" y="5492613"/>
            <a:ext cx="252030" cy="301265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300192" y="6237312"/>
            <a:ext cx="57606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" name="Image 76" descr="statistics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436096" y="6525344"/>
            <a:ext cx="288030" cy="288030"/>
          </a:xfrm>
          <a:prstGeom prst="rect">
            <a:avLst/>
          </a:prstGeom>
        </p:spPr>
      </p:pic>
      <p:sp>
        <p:nvSpPr>
          <p:cNvPr id="78" name="ZoneTexte 77"/>
          <p:cNvSpPr txBox="1"/>
          <p:nvPr/>
        </p:nvSpPr>
        <p:spPr>
          <a:xfrm>
            <a:off x="5724126" y="6525344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Graphics.png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pic>
        <p:nvPicPr>
          <p:cNvPr id="79" name="Image 78" descr="txt-file-symb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45461" y="6525346"/>
            <a:ext cx="288030" cy="288030"/>
          </a:xfrm>
          <a:prstGeom prst="rect">
            <a:avLst/>
          </a:prstGeom>
        </p:spPr>
      </p:pic>
      <p:sp>
        <p:nvSpPr>
          <p:cNvPr id="80" name="ZoneTexte 79"/>
          <p:cNvSpPr txBox="1"/>
          <p:nvPr/>
        </p:nvSpPr>
        <p:spPr>
          <a:xfrm>
            <a:off x="7310376" y="652534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Tabulated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results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pic>
        <p:nvPicPr>
          <p:cNvPr id="81" name="Image 80" descr="txt-file-symb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1052736"/>
            <a:ext cx="288030" cy="288030"/>
          </a:xfrm>
          <a:prstGeom prst="rect">
            <a:avLst/>
          </a:prstGeom>
        </p:spPr>
      </p:pic>
      <p:cxnSp>
        <p:nvCxnSpPr>
          <p:cNvPr id="82" name="Forme 81"/>
          <p:cNvCxnSpPr>
            <a:stCxn id="47" idx="2"/>
            <a:endCxn id="81" idx="0"/>
          </p:cNvCxnSpPr>
          <p:nvPr/>
        </p:nvCxnSpPr>
        <p:spPr>
          <a:xfrm rot="10800000" flipV="1">
            <a:off x="5292080" y="800708"/>
            <a:ext cx="288033" cy="252028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Forme 82"/>
          <p:cNvCxnSpPr>
            <a:stCxn id="81" idx="2"/>
            <a:endCxn id="40" idx="2"/>
          </p:cNvCxnSpPr>
          <p:nvPr/>
        </p:nvCxnSpPr>
        <p:spPr>
          <a:xfrm rot="16200000" flipH="1">
            <a:off x="5295079" y="1337765"/>
            <a:ext cx="282032" cy="288033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Forme 83"/>
          <p:cNvCxnSpPr>
            <a:stCxn id="21" idx="0"/>
          </p:cNvCxnSpPr>
          <p:nvPr/>
        </p:nvCxnSpPr>
        <p:spPr>
          <a:xfrm>
            <a:off x="2987824" y="1285131"/>
            <a:ext cx="360041" cy="271663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Forme 84"/>
          <p:cNvCxnSpPr>
            <a:endCxn id="24" idx="0"/>
          </p:cNvCxnSpPr>
          <p:nvPr/>
        </p:nvCxnSpPr>
        <p:spPr>
          <a:xfrm rot="5400000">
            <a:off x="3021506" y="1811143"/>
            <a:ext cx="292678" cy="360041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Image 85" descr="vcf-file-symb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6512" y="836714"/>
            <a:ext cx="432046" cy="432046"/>
          </a:xfrm>
          <a:prstGeom prst="rect">
            <a:avLst/>
          </a:prstGeom>
        </p:spPr>
      </p:pic>
      <p:pic>
        <p:nvPicPr>
          <p:cNvPr id="87" name="Image 86" descr="py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160" y="4399048"/>
            <a:ext cx="326096" cy="326096"/>
          </a:xfrm>
          <a:prstGeom prst="rect">
            <a:avLst/>
          </a:prstGeom>
        </p:spPr>
      </p:pic>
      <p:sp>
        <p:nvSpPr>
          <p:cNvPr id="88" name="Rogner un rectangle avec un coin diagonal 87"/>
          <p:cNvSpPr/>
          <p:nvPr/>
        </p:nvSpPr>
        <p:spPr>
          <a:xfrm>
            <a:off x="827584" y="4581128"/>
            <a:ext cx="2664296" cy="64807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051720" y="5229200"/>
            <a:ext cx="288032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0" name="Image 89" descr="R-file-symbol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99592" y="4653138"/>
            <a:ext cx="288030" cy="288030"/>
          </a:xfrm>
          <a:prstGeom prst="rect">
            <a:avLst/>
          </a:prstGeom>
        </p:spPr>
      </p:pic>
      <p:sp>
        <p:nvSpPr>
          <p:cNvPr id="91" name="ZoneTexte 90"/>
          <p:cNvSpPr txBox="1"/>
          <p:nvPr/>
        </p:nvSpPr>
        <p:spPr>
          <a:xfrm>
            <a:off x="1194583" y="4581128"/>
            <a:ext cx="2225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GOWalker_manual.R</a:t>
            </a:r>
            <a:endParaRPr lang="fr-FR" sz="2400" b="1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sp>
        <p:nvSpPr>
          <p:cNvPr id="92" name="Rogner un rectangle avec un coin diagonal 91"/>
          <p:cNvSpPr/>
          <p:nvPr/>
        </p:nvSpPr>
        <p:spPr>
          <a:xfrm>
            <a:off x="827584" y="5445224"/>
            <a:ext cx="2664296" cy="648072"/>
          </a:xfrm>
          <a:prstGeom prst="snip2Diag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3" name="Image 92" descr="R-file-symbol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99594" y="5589242"/>
            <a:ext cx="288030" cy="288030"/>
          </a:xfrm>
          <a:prstGeom prst="rect">
            <a:avLst/>
          </a:prstGeom>
        </p:spPr>
      </p:pic>
      <p:sp>
        <p:nvSpPr>
          <p:cNvPr id="94" name="ZoneTexte 93"/>
          <p:cNvSpPr txBox="1"/>
          <p:nvPr/>
        </p:nvSpPr>
        <p:spPr>
          <a:xfrm>
            <a:off x="1259632" y="5487615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GOView_manual.R</a:t>
            </a:r>
            <a:endParaRPr lang="fr-FR" sz="2400" b="1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1445414" y="4818638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Go-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terms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enrichment</a:t>
            </a:r>
            <a:endParaRPr lang="fr-FR" sz="1600" b="1" dirty="0" smtClean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1885400" y="4941168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analysis</a:t>
            </a:r>
            <a:endParaRPr lang="fr-FR" sz="1600" b="1" dirty="0" smtClean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1379437" y="5754742"/>
            <a:ext cx="1752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Graphical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 </a:t>
            </a:r>
            <a:r>
              <a:rPr lang="fr-FR" sz="1600" b="1" dirty="0" err="1" smtClean="0">
                <a:solidFill>
                  <a:schemeClr val="accent5">
                    <a:lumMod val="75000"/>
                  </a:schemeClr>
                </a:solidFill>
                <a:latin typeface="Adobe Naskh Medium" pitchFamily="50" charset="-78"/>
                <a:cs typeface="Adobe Naskh Medium" pitchFamily="50" charset="-78"/>
              </a:rPr>
              <a:t>representation</a:t>
            </a:r>
            <a:endParaRPr lang="fr-FR" sz="1600" b="1" dirty="0" smtClean="0">
              <a:solidFill>
                <a:schemeClr val="accent5">
                  <a:lumMod val="75000"/>
                </a:schemeClr>
              </a:solidFill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8388424" y="1772816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</a:t>
            </a:r>
            <a:r>
              <a:rPr lang="fr-FR" sz="1400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FixedVAR</a:t>
            </a:r>
            <a:endParaRPr lang="fr-FR" sz="1400" dirty="0" smtClean="0">
              <a:solidFill>
                <a:sysClr val="windowText" lastClr="000000"/>
              </a:solidFill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  <a:p>
            <a:pPr algn="ctr"/>
            <a:r>
              <a:rPr lang="fr-FR" sz="1400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results</a:t>
            </a:r>
            <a:endParaRPr lang="fr-FR" sz="1400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8174472" y="5394702"/>
            <a:ext cx="1366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results</a:t>
            </a:r>
            <a:endParaRPr lang="fr-FR" sz="1600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pic>
        <p:nvPicPr>
          <p:cNvPr id="100" name="Image 99" descr="txt-file-symb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35896" y="5301208"/>
            <a:ext cx="288030" cy="288030"/>
          </a:xfrm>
          <a:prstGeom prst="rect">
            <a:avLst/>
          </a:prstGeom>
        </p:spPr>
      </p:pic>
      <p:sp>
        <p:nvSpPr>
          <p:cNvPr id="101" name="ZoneTexte 100"/>
          <p:cNvSpPr txBox="1"/>
          <p:nvPr/>
        </p:nvSpPr>
        <p:spPr>
          <a:xfrm>
            <a:off x="3853992" y="5292497"/>
            <a:ext cx="1366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Go-</a:t>
            </a:r>
            <a:r>
              <a:rPr lang="fr-FR" sz="1600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enrichment</a:t>
            </a:r>
            <a:endParaRPr lang="fr-FR" sz="1600" dirty="0" smtClean="0">
              <a:solidFill>
                <a:sysClr val="windowText" lastClr="000000"/>
              </a:solidFill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  <a:p>
            <a:endParaRPr lang="fr-FR" sz="1600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cxnSp>
        <p:nvCxnSpPr>
          <p:cNvPr id="102" name="Forme 101"/>
          <p:cNvCxnSpPr>
            <a:stCxn id="88" idx="0"/>
            <a:endCxn id="100" idx="0"/>
          </p:cNvCxnSpPr>
          <p:nvPr/>
        </p:nvCxnSpPr>
        <p:spPr>
          <a:xfrm>
            <a:off x="3491880" y="4905164"/>
            <a:ext cx="288031" cy="39604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Forme 102"/>
          <p:cNvCxnSpPr/>
          <p:nvPr/>
        </p:nvCxnSpPr>
        <p:spPr>
          <a:xfrm rot="5400000">
            <a:off x="3503264" y="5564623"/>
            <a:ext cx="252030" cy="301265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>
            <a:off x="4142024" y="5394702"/>
            <a:ext cx="1366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results</a:t>
            </a:r>
            <a:endParaRPr lang="fr-FR" sz="1600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pic>
        <p:nvPicPr>
          <p:cNvPr id="105" name="Image 104" descr="statistics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3568" y="6525344"/>
            <a:ext cx="288030" cy="288030"/>
          </a:xfrm>
          <a:prstGeom prst="rect">
            <a:avLst/>
          </a:prstGeom>
        </p:spPr>
      </p:pic>
      <p:sp>
        <p:nvSpPr>
          <p:cNvPr id="106" name="ZoneTexte 105"/>
          <p:cNvSpPr txBox="1"/>
          <p:nvPr/>
        </p:nvSpPr>
        <p:spPr>
          <a:xfrm>
            <a:off x="971598" y="6525344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Graphics.png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pic>
        <p:nvPicPr>
          <p:cNvPr id="107" name="Image 106" descr="txt-file-symb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92933" y="6525346"/>
            <a:ext cx="288030" cy="288030"/>
          </a:xfrm>
          <a:prstGeom prst="rect">
            <a:avLst/>
          </a:prstGeom>
        </p:spPr>
      </p:pic>
      <p:sp>
        <p:nvSpPr>
          <p:cNvPr id="108" name="ZoneTexte 107"/>
          <p:cNvSpPr txBox="1"/>
          <p:nvPr/>
        </p:nvSpPr>
        <p:spPr>
          <a:xfrm>
            <a:off x="2557848" y="652534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Tabulated</a:t>
            </a:r>
            <a:r>
              <a:rPr lang="fr-FR" dirty="0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  <a:latin typeface="Adobe Naskh Medium" pitchFamily="50" charset="-78"/>
                <a:ea typeface="CMU Typewriter Text" pitchFamily="50" charset="0"/>
                <a:cs typeface="Adobe Naskh Medium" pitchFamily="50" charset="-78"/>
              </a:rPr>
              <a:t>results</a:t>
            </a:r>
            <a:endParaRPr lang="fr-FR" dirty="0">
              <a:latin typeface="Adobe Naskh Medium" pitchFamily="50" charset="-78"/>
              <a:ea typeface="CMU Typewriter Text" pitchFamily="50" charset="0"/>
              <a:cs typeface="Adobe Naskh Medium" pitchFamily="50" charset="-78"/>
            </a:endParaRPr>
          </a:p>
        </p:txBody>
      </p:sp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051720" y="6093296"/>
            <a:ext cx="288032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0" name="Image 109" descr="reload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020272" y="3501008"/>
            <a:ext cx="360038" cy="360038"/>
          </a:xfrm>
          <a:prstGeom prst="rect">
            <a:avLst/>
          </a:prstGeom>
        </p:spPr>
      </p:pic>
      <p:sp>
        <p:nvSpPr>
          <p:cNvPr id="111" name="ZoneTexte 110"/>
          <p:cNvSpPr txBox="1"/>
          <p:nvPr/>
        </p:nvSpPr>
        <p:spPr>
          <a:xfrm>
            <a:off x="7380312" y="3429000"/>
            <a:ext cx="1763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 smtClean="0">
                <a:solidFill>
                  <a:srgbClr val="C00000"/>
                </a:solidFill>
                <a:latin typeface="Segoe UI Light" pitchFamily="34" charset="0"/>
                <a:ea typeface="CMU Typewriter Text" pitchFamily="50" charset="0"/>
                <a:cs typeface="Adobe Naskh Medium" pitchFamily="50" charset="-78"/>
              </a:rPr>
              <a:t>Xml</a:t>
            </a:r>
            <a:r>
              <a:rPr lang="fr-FR" sz="1200" b="1" dirty="0" smtClean="0">
                <a:solidFill>
                  <a:srgbClr val="C00000"/>
                </a:solidFill>
                <a:latin typeface="Segoe UI Light" pitchFamily="34" charset="0"/>
                <a:ea typeface="CMU Typewriter Text" pitchFamily="50" charset="0"/>
                <a:cs typeface="Adobe Naskh Medium" pitchFamily="50" charset="-78"/>
              </a:rPr>
              <a:t>: </a:t>
            </a:r>
            <a:r>
              <a:rPr lang="fr-FR" sz="1200" b="1" dirty="0" smtClean="0">
                <a:latin typeface="Segoe UI Light" pitchFamily="34" charset="0"/>
                <a:ea typeface="CMU Typewriter Text" pitchFamily="50" charset="0"/>
                <a:cs typeface="Adobe Naskh Medium" pitchFamily="50" charset="-78"/>
              </a:rPr>
              <a:t>ok for </a:t>
            </a:r>
            <a:r>
              <a:rPr lang="fr-FR" sz="1200" b="1" dirty="0" err="1" smtClean="0">
                <a:latin typeface="Segoe UI Light" pitchFamily="34" charset="0"/>
                <a:ea typeface="CMU Typewriter Text" pitchFamily="50" charset="0"/>
                <a:cs typeface="Adobe Naskh Medium" pitchFamily="50" charset="-78"/>
              </a:rPr>
              <a:t>Every</a:t>
            </a:r>
            <a:r>
              <a:rPr lang="fr-FR" sz="1200" b="1" dirty="0" smtClean="0">
                <a:latin typeface="Segoe UI Light" pitchFamily="34" charset="0"/>
                <a:ea typeface="CMU Typewriter Text" pitchFamily="50" charset="0"/>
                <a:cs typeface="Adobe Naskh Medium" pitchFamily="50" charset="-78"/>
              </a:rPr>
              <a:t> </a:t>
            </a:r>
          </a:p>
          <a:p>
            <a:r>
              <a:rPr lang="fr-FR" sz="1200" b="1" dirty="0" err="1" smtClean="0">
                <a:latin typeface="Segoe UI Light" pitchFamily="34" charset="0"/>
                <a:ea typeface="CMU Typewriter Text" pitchFamily="50" charset="0"/>
                <a:cs typeface="Adobe Naskh Medium" pitchFamily="50" charset="-78"/>
              </a:rPr>
              <a:t>Node</a:t>
            </a:r>
            <a:r>
              <a:rPr lang="fr-FR" sz="1200" b="1" dirty="0" smtClean="0">
                <a:latin typeface="Segoe UI Light" pitchFamily="34" charset="0"/>
                <a:ea typeface="CMU Typewriter Text" pitchFamily="50" charset="0"/>
                <a:cs typeface="Adobe Naskh Medium" pitchFamily="50" charset="-78"/>
              </a:rPr>
              <a:t>/</a:t>
            </a:r>
            <a:r>
              <a:rPr lang="fr-FR" sz="1200" b="1" dirty="0" err="1" smtClean="0">
                <a:latin typeface="Segoe UI Light" pitchFamily="34" charset="0"/>
                <a:ea typeface="CMU Typewriter Text" pitchFamily="50" charset="0"/>
                <a:cs typeface="Adobe Naskh Medium" pitchFamily="50" charset="-78"/>
              </a:rPr>
              <a:t>comp</a:t>
            </a:r>
            <a:endParaRPr lang="fr-FR" sz="1200" b="1" dirty="0" smtClean="0">
              <a:latin typeface="Segoe UI Light" pitchFamily="34" charset="0"/>
              <a:ea typeface="CMU Typewriter Text" pitchFamily="50" charset="0"/>
              <a:cs typeface="Adobe Naskh Medium" pitchFamily="50" charset="-78"/>
            </a:endParaRPr>
          </a:p>
        </p:txBody>
      </p:sp>
      <p:pic>
        <p:nvPicPr>
          <p:cNvPr id="112" name="Image 111" descr="security-code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483768" y="3573016"/>
            <a:ext cx="432048" cy="432048"/>
          </a:xfrm>
          <a:prstGeom prst="rect">
            <a:avLst/>
          </a:prstGeom>
        </p:spPr>
      </p:pic>
      <p:sp>
        <p:nvSpPr>
          <p:cNvPr id="113" name="ZoneTexte 112"/>
          <p:cNvSpPr txBox="1"/>
          <p:nvPr/>
        </p:nvSpPr>
        <p:spPr>
          <a:xfrm>
            <a:off x="2915816" y="3573016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  <a:ea typeface="CMU Typewriter Text" pitchFamily="50" charset="0"/>
                <a:cs typeface="Adobe Naskh Medium" pitchFamily="50" charset="-78"/>
              </a:rPr>
              <a:t>Txt : </a:t>
            </a:r>
            <a:r>
              <a:rPr lang="fr-FR" sz="1200" b="1" dirty="0" smtClean="0">
                <a:latin typeface="Segoe UI Light" pitchFamily="34" charset="0"/>
                <a:ea typeface="CMU Typewriter Text" pitchFamily="50" charset="0"/>
                <a:cs typeface="Adobe Naskh Medium" pitchFamily="50" charset="-78"/>
              </a:rPr>
              <a:t>restart all </a:t>
            </a:r>
            <a:r>
              <a:rPr lang="fr-FR" sz="1200" b="1" dirty="0" err="1" smtClean="0">
                <a:latin typeface="Segoe UI Light" pitchFamily="34" charset="0"/>
                <a:ea typeface="CMU Typewriter Text" pitchFamily="50" charset="0"/>
                <a:cs typeface="Adobe Naskh Medium" pitchFamily="50" charset="-78"/>
              </a:rPr>
              <a:t>workflow</a:t>
            </a:r>
            <a:r>
              <a:rPr lang="fr-FR" sz="1200" b="1" dirty="0" smtClean="0">
                <a:latin typeface="Segoe UI Light" pitchFamily="34" charset="0"/>
                <a:ea typeface="CMU Typewriter Text" pitchFamily="50" charset="0"/>
                <a:cs typeface="Adobe Naskh Medium" pitchFamily="50" charset="-78"/>
              </a:rPr>
              <a:t> for </a:t>
            </a:r>
            <a:r>
              <a:rPr lang="fr-FR" sz="1200" b="1" dirty="0" err="1" smtClean="0">
                <a:latin typeface="Segoe UI Light" pitchFamily="34" charset="0"/>
                <a:ea typeface="CMU Typewriter Text" pitchFamily="50" charset="0"/>
                <a:cs typeface="Adobe Naskh Medium" pitchFamily="50" charset="-78"/>
              </a:rPr>
              <a:t>every</a:t>
            </a:r>
            <a:r>
              <a:rPr lang="fr-FR" sz="1200" b="1" dirty="0" smtClean="0">
                <a:latin typeface="Segoe UI Light" pitchFamily="34" charset="0"/>
                <a:ea typeface="CMU Typewriter Text" pitchFamily="50" charset="0"/>
                <a:cs typeface="Adobe Naskh Medium" pitchFamily="50" charset="-78"/>
              </a:rPr>
              <a:t> </a:t>
            </a:r>
            <a:r>
              <a:rPr lang="fr-FR" sz="1200" b="1" dirty="0" err="1" smtClean="0">
                <a:latin typeface="Segoe UI Light" pitchFamily="34" charset="0"/>
                <a:ea typeface="CMU Typewriter Text" pitchFamily="50" charset="0"/>
                <a:cs typeface="Adobe Naskh Medium" pitchFamily="50" charset="-78"/>
              </a:rPr>
              <a:t>node</a:t>
            </a:r>
            <a:r>
              <a:rPr lang="fr-FR" sz="1200" b="1" dirty="0" smtClean="0">
                <a:latin typeface="Segoe UI Light" pitchFamily="34" charset="0"/>
                <a:ea typeface="CMU Typewriter Text" pitchFamily="50" charset="0"/>
                <a:cs typeface="Adobe Naskh Medium" pitchFamily="50" charset="-78"/>
              </a:rPr>
              <a:t>/</a:t>
            </a:r>
            <a:r>
              <a:rPr lang="fr-FR" sz="1200" b="1" dirty="0" err="1" smtClean="0">
                <a:latin typeface="Segoe UI Light" pitchFamily="34" charset="0"/>
                <a:ea typeface="CMU Typewriter Text" pitchFamily="50" charset="0"/>
                <a:cs typeface="Adobe Naskh Medium" pitchFamily="50" charset="-78"/>
              </a:rPr>
              <a:t>comp</a:t>
            </a:r>
            <a:endParaRPr lang="fr-FR" sz="1200" b="1" dirty="0" smtClean="0">
              <a:latin typeface="Segoe UI Light" pitchFamily="34" charset="0"/>
              <a:ea typeface="CMU Typewriter Text" pitchFamily="50" charset="0"/>
              <a:cs typeface="Adobe Naskh Medium" pitchFamily="50" charset="-7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Affichage à l'écran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kevin</dc:creator>
  <cp:lastModifiedBy>kevin</cp:lastModifiedBy>
  <cp:revision>1</cp:revision>
  <dcterms:created xsi:type="dcterms:W3CDTF">2016-10-24T23:01:34Z</dcterms:created>
  <dcterms:modified xsi:type="dcterms:W3CDTF">2016-10-24T23:02:23Z</dcterms:modified>
</cp:coreProperties>
</file>