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72" r:id="rId6"/>
    <p:sldId id="273" r:id="rId7"/>
    <p:sldId id="259" r:id="rId8"/>
    <p:sldId id="260" r:id="rId9"/>
    <p:sldId id="271" r:id="rId10"/>
    <p:sldId id="263" r:id="rId11"/>
    <p:sldId id="264" r:id="rId12"/>
    <p:sldId id="265" r:id="rId13"/>
    <p:sldId id="266" r:id="rId14"/>
    <p:sldId id="267" r:id="rId15"/>
    <p:sldId id="269" r:id="rId16"/>
    <p:sldId id="270"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255F0B-23D9-4CF3-8E8A-B2549AF31F45}">
          <p14:sldIdLst>
            <p14:sldId id="257"/>
            <p14:sldId id="272"/>
            <p14:sldId id="273"/>
            <p14:sldId id="259"/>
            <p14:sldId id="260"/>
            <p14:sldId id="271"/>
            <p14:sldId id="263"/>
            <p14:sldId id="264"/>
            <p14:sldId id="265"/>
            <p14:sldId id="266"/>
            <p14:sldId id="267"/>
            <p14:sldId id="269"/>
            <p14:sldId id="270"/>
            <p14:sldId id="274"/>
          </p14:sldIdLst>
        </p14:section>
        <p14:section name="Untitled Section" id="{1FEA0B9C-9195-4FDD-A44F-9AE23C784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p:scale>
          <a:sx n="75" d="100"/>
          <a:sy n="75" d="100"/>
        </p:scale>
        <p:origin x="54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Breast Cancer Biopsy Data</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a:solidFill>
                  <a:schemeClr val="tx1">
                    <a:lumMod val="85000"/>
                    <a:lumOff val="15000"/>
                  </a:schemeClr>
                </a:solidFill>
              </a:rPr>
              <a:t>Amy Femal</a:t>
            </a:r>
          </a:p>
        </p:txBody>
      </p:sp>
      <p:pic>
        <p:nvPicPr>
          <p:cNvPr id="7" name="Picture 6">
            <a:extLst>
              <a:ext uri="{FF2B5EF4-FFF2-40B4-BE49-F238E27FC236}">
                <a16:creationId xmlns:a16="http://schemas.microsoft.com/office/drawing/2014/main" id="{6B1AAB26-E68C-4C73-8749-CAA8C6E76C76}"/>
              </a:ext>
            </a:extLst>
          </p:cNvPr>
          <p:cNvPicPr>
            <a:picLocks noChangeAspect="1"/>
          </p:cNvPicPr>
          <p:nvPr/>
        </p:nvPicPr>
        <p:blipFill rotWithShape="1">
          <a:blip r:embed="rId2"/>
          <a:srcRect l="16388" r="25615" b="-1"/>
          <a:stretch/>
        </p:blipFill>
        <p:spPr>
          <a:xfrm rot="5400000">
            <a:off x="-882742" y="882743"/>
            <a:ext cx="6400798" cy="4635315"/>
          </a:xfrm>
          <a:prstGeom prst="rect">
            <a:avLst/>
          </a:prstGeom>
        </p:spPr>
      </p:pic>
      <p:cxnSp>
        <p:nvCxnSpPr>
          <p:cNvPr id="85" name="Straight Connector 84">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F9B6-2052-4A4D-BACF-8A9B269F5DEF}"/>
              </a:ext>
            </a:extLst>
          </p:cNvPr>
          <p:cNvSpPr>
            <a:spLocks noGrp="1"/>
          </p:cNvSpPr>
          <p:nvPr>
            <p:ph type="title"/>
          </p:nvPr>
        </p:nvSpPr>
        <p:spPr/>
        <p:txBody>
          <a:bodyPr/>
          <a:lstStyle/>
          <a:p>
            <a:r>
              <a:rPr lang="en-US" dirty="0"/>
              <a:t>Lognormal Distribution </a:t>
            </a:r>
          </a:p>
        </p:txBody>
      </p:sp>
      <p:sp>
        <p:nvSpPr>
          <p:cNvPr id="3" name="TextBox 2">
            <a:extLst>
              <a:ext uri="{FF2B5EF4-FFF2-40B4-BE49-F238E27FC236}">
                <a16:creationId xmlns:a16="http://schemas.microsoft.com/office/drawing/2014/main" id="{A0852D03-6E74-4D85-88A8-A206B1426B1D}"/>
              </a:ext>
            </a:extLst>
          </p:cNvPr>
          <p:cNvSpPr txBox="1"/>
          <p:nvPr/>
        </p:nvSpPr>
        <p:spPr>
          <a:xfrm>
            <a:off x="1097280" y="2185630"/>
            <a:ext cx="4825719" cy="923330"/>
          </a:xfrm>
          <a:prstGeom prst="rect">
            <a:avLst/>
          </a:prstGeom>
          <a:noFill/>
        </p:spPr>
        <p:txBody>
          <a:bodyPr wrap="square" rtlCol="0">
            <a:spAutoFit/>
          </a:bodyPr>
          <a:lstStyle/>
          <a:p>
            <a:r>
              <a:rPr lang="en-US" dirty="0"/>
              <a:t>The CDFs of texture, area, and smoothness have the shape of a lognormal distribution. The lognormal model fits the data very well. </a:t>
            </a:r>
          </a:p>
        </p:txBody>
      </p:sp>
      <p:pic>
        <p:nvPicPr>
          <p:cNvPr id="1026" name="Picture 2">
            <a:extLst>
              <a:ext uri="{FF2B5EF4-FFF2-40B4-BE49-F238E27FC236}">
                <a16:creationId xmlns:a16="http://schemas.microsoft.com/office/drawing/2014/main" id="{F671B58E-FE7F-4B76-9EBD-8D6FC05F4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79" y="4197310"/>
            <a:ext cx="2793196"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2E23313-4FDC-4B14-A6DA-7D0D59A1D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5" y="4197310"/>
            <a:ext cx="2793196"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B9AF75F-2946-41B7-A0EB-C720B057C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835" y="4197310"/>
            <a:ext cx="280043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D39DA56-268A-470E-8E83-0FBB84095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7267" y="4197310"/>
            <a:ext cx="2836614"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5DE94E8-C515-4C8E-AB12-85ED9636AE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4071" y="2103120"/>
            <a:ext cx="2793196"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75AE0EE-563B-4EED-AA47-CA94F84909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1727" y="2103120"/>
            <a:ext cx="2851086"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65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3B1A-2D76-4639-B773-6025B6EACEA0}"/>
              </a:ext>
            </a:extLst>
          </p:cNvPr>
          <p:cNvSpPr>
            <a:spLocks noGrp="1"/>
          </p:cNvSpPr>
          <p:nvPr>
            <p:ph type="title"/>
          </p:nvPr>
        </p:nvSpPr>
        <p:spPr/>
        <p:txBody>
          <a:bodyPr/>
          <a:lstStyle/>
          <a:p>
            <a:r>
              <a:rPr lang="en-US" dirty="0"/>
              <a:t>Scatter Plots</a:t>
            </a:r>
            <a:br>
              <a:rPr lang="en-US" dirty="0"/>
            </a:br>
            <a:r>
              <a:rPr lang="en-US" sz="2800" dirty="0"/>
              <a:t>Correlation vs Causation</a:t>
            </a:r>
            <a:endParaRPr lang="en-US" sz="4000" dirty="0"/>
          </a:p>
        </p:txBody>
      </p:sp>
      <p:pic>
        <p:nvPicPr>
          <p:cNvPr id="6150" name="Picture 6">
            <a:extLst>
              <a:ext uri="{FF2B5EF4-FFF2-40B4-BE49-F238E27FC236}">
                <a16:creationId xmlns:a16="http://schemas.microsoft.com/office/drawing/2014/main" id="{BBE6F6CC-CC24-4B9E-B5FC-5057394F5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124" y="2148840"/>
            <a:ext cx="3815956" cy="256032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A714B395-E978-4F7B-8A78-F3B234F98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67" y="2123994"/>
            <a:ext cx="3766909" cy="256032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0EB1F899-5B99-47EC-BE5E-43173AF2A1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8022" y="2148840"/>
            <a:ext cx="3815956" cy="256032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025FFF12-6B51-4F03-92D9-C2F401BED3C4}"/>
              </a:ext>
            </a:extLst>
          </p:cNvPr>
          <p:cNvSpPr txBox="1"/>
          <p:nvPr/>
        </p:nvSpPr>
        <p:spPr>
          <a:xfrm>
            <a:off x="1079529" y="4684314"/>
            <a:ext cx="1990477" cy="307777"/>
          </a:xfrm>
          <a:prstGeom prst="rect">
            <a:avLst/>
          </a:prstGeom>
          <a:noFill/>
        </p:spPr>
        <p:txBody>
          <a:bodyPr wrap="square">
            <a:spAutoFit/>
          </a:bodyPr>
          <a:lstStyle/>
          <a:p>
            <a:r>
              <a:rPr lang="en-US" sz="1400"/>
              <a:t>Correlation      0.99786</a:t>
            </a:r>
            <a:endParaRPr lang="en-US" sz="1400" dirty="0"/>
          </a:p>
        </p:txBody>
      </p:sp>
      <p:sp>
        <p:nvSpPr>
          <p:cNvPr id="25" name="TextBox 24">
            <a:extLst>
              <a:ext uri="{FF2B5EF4-FFF2-40B4-BE49-F238E27FC236}">
                <a16:creationId xmlns:a16="http://schemas.microsoft.com/office/drawing/2014/main" id="{CE5EE53A-2F3B-4307-B4E3-251EA8256B78}"/>
              </a:ext>
            </a:extLst>
          </p:cNvPr>
          <p:cNvSpPr txBox="1"/>
          <p:nvPr/>
        </p:nvSpPr>
        <p:spPr>
          <a:xfrm>
            <a:off x="9097469" y="4707670"/>
            <a:ext cx="1990477" cy="307777"/>
          </a:xfrm>
          <a:prstGeom prst="rect">
            <a:avLst/>
          </a:prstGeom>
          <a:noFill/>
        </p:spPr>
        <p:txBody>
          <a:bodyPr wrap="square">
            <a:spAutoFit/>
          </a:bodyPr>
          <a:lstStyle/>
          <a:p>
            <a:r>
              <a:rPr lang="en-US" sz="1400"/>
              <a:t>Correlation      0.98651</a:t>
            </a:r>
            <a:endParaRPr lang="en-US" sz="1400" dirty="0"/>
          </a:p>
        </p:txBody>
      </p:sp>
      <p:sp>
        <p:nvSpPr>
          <p:cNvPr id="26" name="TextBox 25">
            <a:extLst>
              <a:ext uri="{FF2B5EF4-FFF2-40B4-BE49-F238E27FC236}">
                <a16:creationId xmlns:a16="http://schemas.microsoft.com/office/drawing/2014/main" id="{C509B26E-31E2-425C-8DC6-3DB078CBC497}"/>
              </a:ext>
            </a:extLst>
          </p:cNvPr>
          <p:cNvSpPr txBox="1"/>
          <p:nvPr/>
        </p:nvSpPr>
        <p:spPr>
          <a:xfrm>
            <a:off x="5131241" y="4710820"/>
            <a:ext cx="1990477" cy="307777"/>
          </a:xfrm>
          <a:prstGeom prst="rect">
            <a:avLst/>
          </a:prstGeom>
          <a:noFill/>
        </p:spPr>
        <p:txBody>
          <a:bodyPr wrap="square">
            <a:spAutoFit/>
          </a:bodyPr>
          <a:lstStyle/>
          <a:p>
            <a:r>
              <a:rPr lang="en-US" sz="1400"/>
              <a:t>Correlation      0.98738</a:t>
            </a:r>
            <a:endParaRPr lang="en-US" sz="140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61F7355-F1FE-4C31-893E-8B6414E3FA65}"/>
                  </a:ext>
                </a:extLst>
              </p:cNvPr>
              <p:cNvSpPr txBox="1"/>
              <p:nvPr/>
            </p:nvSpPr>
            <p:spPr>
              <a:xfrm>
                <a:off x="702686" y="5234609"/>
                <a:ext cx="10875025" cy="923330"/>
              </a:xfrm>
              <a:prstGeom prst="rect">
                <a:avLst/>
              </a:prstGeom>
              <a:noFill/>
            </p:spPr>
            <p:txBody>
              <a:bodyPr wrap="square" rtlCol="0">
                <a:spAutoFit/>
              </a:bodyPr>
              <a:lstStyle/>
              <a:p>
                <a:r>
                  <a:rPr lang="en-US" dirty="0"/>
                  <a:t>Like expected, perimeter, radius, and area of cell nuclei are highly correlated. Considering the geometry of a circle, the perimeter (circumference) is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 </m:t>
                    </m:r>
                  </m:oMath>
                </a14:m>
                <a:r>
                  <a:rPr lang="en-US" b="0" dirty="0">
                    <a:ea typeface="Cambria Math" panose="02040503050406030204" pitchFamily="18" charset="0"/>
                  </a:rPr>
                  <a:t>and the area is</a:t>
                </a:r>
                <a14:m>
                  <m:oMath xmlns:m="http://schemas.openxmlformats.org/officeDocument/2006/math">
                    <m:r>
                      <a:rPr lang="en-US" b="0" i="0" smtClean="0">
                        <a:latin typeface="Cambria Math" panose="02040503050406030204" pitchFamily="18" charset="0"/>
                        <a:ea typeface="Cambria Math" panose="02040503050406030204" pitchFamily="18" charset="0"/>
                      </a:rPr>
                      <m:t> </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𝑟</m:t>
                        </m:r>
                      </m:e>
                      <m:sup>
                        <m:r>
                          <a:rPr lang="en-US" i="1">
                            <a:latin typeface="Cambria Math" panose="02040503050406030204" pitchFamily="18" charset="0"/>
                            <a:ea typeface="Cambria Math" panose="02040503050406030204" pitchFamily="18" charset="0"/>
                          </a:rPr>
                          <m:t>2</m:t>
                        </m:r>
                      </m:sup>
                    </m:sSup>
                  </m:oMath>
                </a14:m>
                <a:r>
                  <a:rPr lang="en-US" dirty="0">
                    <a:ea typeface="Cambria Math" panose="02040503050406030204" pitchFamily="18" charset="0"/>
                  </a:rPr>
                  <a:t>. Therefore, I conclude that radius is causally correlated with perimeter and area. </a:t>
                </a:r>
                <a:endParaRPr lang="en-US" b="0" dirty="0">
                  <a:ea typeface="Cambria Math" panose="02040503050406030204" pitchFamily="18" charset="0"/>
                </a:endParaRPr>
              </a:p>
            </p:txBody>
          </p:sp>
        </mc:Choice>
        <mc:Fallback>
          <p:sp>
            <p:nvSpPr>
              <p:cNvPr id="9" name="TextBox 8">
                <a:extLst>
                  <a:ext uri="{FF2B5EF4-FFF2-40B4-BE49-F238E27FC236}">
                    <a16:creationId xmlns:a16="http://schemas.microsoft.com/office/drawing/2014/main" id="{261F7355-F1FE-4C31-893E-8B6414E3FA65}"/>
                  </a:ext>
                </a:extLst>
              </p:cNvPr>
              <p:cNvSpPr txBox="1">
                <a:spLocks noRot="1" noChangeAspect="1" noMove="1" noResize="1" noEditPoints="1" noAdjustHandles="1" noChangeArrowheads="1" noChangeShapeType="1" noTextEdit="1"/>
              </p:cNvSpPr>
              <p:nvPr/>
            </p:nvSpPr>
            <p:spPr>
              <a:xfrm>
                <a:off x="702686" y="5234609"/>
                <a:ext cx="10875025" cy="923330"/>
              </a:xfrm>
              <a:prstGeom prst="rect">
                <a:avLst/>
              </a:prstGeom>
              <a:blipFill>
                <a:blip r:embed="rId5"/>
                <a:stretch>
                  <a:fillRect l="-448"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409421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1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57" name="Straight Connector 1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58" name="Rectangle 14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979C8-2CAF-45BB-B5DE-A524135D248F}"/>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000"/>
              <a:t>Hypothesis Test</a:t>
            </a:r>
          </a:p>
        </p:txBody>
      </p:sp>
      <p:cxnSp>
        <p:nvCxnSpPr>
          <p:cNvPr id="2059" name="Straight Connector 14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399"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B9C3860-85F8-49B0-8FCE-9277E3571202}"/>
              </a:ext>
            </a:extLst>
          </p:cNvPr>
          <p:cNvSpPr txBox="1"/>
          <p:nvPr/>
        </p:nvSpPr>
        <p:spPr>
          <a:xfrm>
            <a:off x="492370" y="2790855"/>
            <a:ext cx="3084844" cy="3311766"/>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600" dirty="0">
                <a:solidFill>
                  <a:schemeClr val="tx1">
                    <a:lumMod val="75000"/>
                    <a:lumOff val="25000"/>
                  </a:schemeClr>
                </a:solidFill>
              </a:rPr>
              <a:t>Permutation hypothesis tests on texture, area, and smoothness yield p-values of 0. These results confirm the difference in means of texture, area, and smoothness between malignant and benign diagnosis are  statistically significant. The plots below show that the CDFs never intersect the observed differences.</a:t>
            </a:r>
          </a:p>
        </p:txBody>
      </p:sp>
      <p:pic>
        <p:nvPicPr>
          <p:cNvPr id="2054" name="Picture 6">
            <a:extLst>
              <a:ext uri="{FF2B5EF4-FFF2-40B4-BE49-F238E27FC236}">
                <a16:creationId xmlns:a16="http://schemas.microsoft.com/office/drawing/2014/main" id="{AD14C836-9719-420C-B4F9-ECD447D0D6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9922" y="739658"/>
            <a:ext cx="3583439" cy="243228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AB02AF83-B559-4F85-AB59-C95C7C3609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59922" y="3674281"/>
            <a:ext cx="3583438" cy="24322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D5E901-78CC-465C-B78E-498132322B6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65093" y="2215902"/>
            <a:ext cx="3583439" cy="2432282"/>
          </a:xfrm>
          <a:prstGeom prst="rect">
            <a:avLst/>
          </a:prstGeom>
          <a:noFill/>
          <a:extLst>
            <a:ext uri="{909E8E84-426E-40DD-AFC4-6F175D3DCCD1}">
              <a14:hiddenFill xmlns:a14="http://schemas.microsoft.com/office/drawing/2010/main">
                <a:solidFill>
                  <a:srgbClr val="FFFFFF"/>
                </a:solidFill>
              </a14:hiddenFill>
            </a:ext>
          </a:extLst>
        </p:spPr>
      </p:pic>
      <p:sp>
        <p:nvSpPr>
          <p:cNvPr id="2060" name="Rectangle 146">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824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C9249-8BE9-48B7-BC4D-2B608DB94C8A}"/>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dirty="0"/>
              <a:t>Logistic Regression </a:t>
            </a:r>
          </a:p>
        </p:txBody>
      </p:sp>
      <p:cxnSp>
        <p:nvCxnSpPr>
          <p:cNvPr id="50" name="Straight Connector 49">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3EF2C4B-D1C2-4C44-B304-28CE25253B24}"/>
              </a:ext>
            </a:extLst>
          </p:cNvPr>
          <p:cNvSpPr txBox="1"/>
          <p:nvPr/>
        </p:nvSpPr>
        <p:spPr>
          <a:xfrm>
            <a:off x="858064" y="2639380"/>
            <a:ext cx="3205049" cy="3229714"/>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chemeClr val="tx1">
                    <a:lumMod val="75000"/>
                    <a:lumOff val="25000"/>
                  </a:schemeClr>
                </a:solidFill>
              </a:rPr>
              <a:t>Based on the high correlation of radius, perimeter, and area, I have decided to remove radius and perimeter from the model. As the data follows a lognormal distribution, I have used the log transformation of texture, area, and smoothness in a logistic regression model to predict diagnosis with 94% accuracy. </a:t>
            </a:r>
          </a:p>
        </p:txBody>
      </p:sp>
      <p:pic>
        <p:nvPicPr>
          <p:cNvPr id="3" name="Picture 2">
            <a:extLst>
              <a:ext uri="{FF2B5EF4-FFF2-40B4-BE49-F238E27FC236}">
                <a16:creationId xmlns:a16="http://schemas.microsoft.com/office/drawing/2014/main" id="{406CC060-9B8F-4520-862E-98DF4D40452B}"/>
              </a:ext>
            </a:extLst>
          </p:cNvPr>
          <p:cNvPicPr>
            <a:picLocks noChangeAspect="1"/>
          </p:cNvPicPr>
          <p:nvPr/>
        </p:nvPicPr>
        <p:blipFill>
          <a:blip r:embed="rId2"/>
          <a:stretch>
            <a:fillRect/>
          </a:stretch>
        </p:blipFill>
        <p:spPr>
          <a:xfrm>
            <a:off x="4924276" y="643466"/>
            <a:ext cx="6350902" cy="5225621"/>
          </a:xfrm>
          <a:prstGeom prst="rect">
            <a:avLst/>
          </a:prstGeom>
        </p:spPr>
      </p:pic>
      <p:sp>
        <p:nvSpPr>
          <p:cNvPr id="52" name="Rectangle 51">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238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571FA-AE7F-4BAC-9044-481C07382D92}"/>
              </a:ext>
            </a:extLst>
          </p:cNvPr>
          <p:cNvSpPr>
            <a:spLocks noGrp="1"/>
          </p:cNvSpPr>
          <p:nvPr>
            <p:ph type="title"/>
          </p:nvPr>
        </p:nvSpPr>
        <p:spPr>
          <a:xfrm>
            <a:off x="1096963" y="831548"/>
            <a:ext cx="10058400" cy="2355132"/>
          </a:xfrm>
        </p:spPr>
        <p:txBody>
          <a:bodyPr vert="horz" lIns="91440" tIns="45720" rIns="91440" bIns="45720" rtlCol="0" anchor="b">
            <a:normAutofit/>
          </a:bodyPr>
          <a:lstStyle/>
          <a:p>
            <a:r>
              <a:rPr lang="en-US" sz="7200"/>
              <a:t>References</a:t>
            </a:r>
          </a:p>
        </p:txBody>
      </p:sp>
      <p:cxnSp>
        <p:nvCxnSpPr>
          <p:cNvPr id="27" name="Straight Connector 26">
            <a:extLst>
              <a:ext uri="{FF2B5EF4-FFF2-40B4-BE49-F238E27FC236}">
                <a16:creationId xmlns:a16="http://schemas.microsoft.com/office/drawing/2014/main" id="{2253D3D2-93DD-4AE3-9660-D546EF032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403" y="3429000"/>
            <a:ext cx="981151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840912B-0E84-45F8-8595-4BEC3BBEA3B3}"/>
              </a:ext>
            </a:extLst>
          </p:cNvPr>
          <p:cNvSpPr txBox="1"/>
          <p:nvPr/>
        </p:nvSpPr>
        <p:spPr>
          <a:xfrm>
            <a:off x="1096963" y="3671316"/>
            <a:ext cx="10058400" cy="2355132"/>
          </a:xfrm>
          <a:prstGeom prst="rect">
            <a:avLst/>
          </a:prstGeom>
        </p:spPr>
        <p:txBody>
          <a:bodyPr vert="horz" lIns="0" tIns="45720" rIns="0" bIns="45720" rtlCol="0" anchor="t">
            <a:normAutofit/>
          </a:bodyPr>
          <a:lstStyle/>
          <a:p>
            <a:pPr>
              <a:spcAft>
                <a:spcPts val="600"/>
              </a:spcAft>
              <a:buFont typeface="Calibri" panose="020F0502020204030204" pitchFamily="34" charset="0"/>
            </a:pPr>
            <a:r>
              <a:rPr lang="en-US" dirty="0">
                <a:solidFill>
                  <a:schemeClr val="tx1">
                    <a:lumMod val="75000"/>
                    <a:lumOff val="25000"/>
                  </a:schemeClr>
                </a:solidFill>
                <a:effectLst/>
              </a:rPr>
              <a:t>Fine Needle Aspiration (FNA) Biopsy of the Breast: Breast Aspiration. (n.d.). Retrieved August 06, 2020, from https://www.cancer.org/cancer/breast-cancer/screening-tests-and-early-detection/breast-biopsy/fine-needle-aspiration-biopsy-of-the-breast.html</a:t>
            </a:r>
          </a:p>
          <a:p>
            <a:pPr>
              <a:spcAft>
                <a:spcPts val="600"/>
              </a:spcAft>
              <a:buFont typeface="Calibri" panose="020F0502020204030204" pitchFamily="34" charset="0"/>
            </a:pPr>
            <a:endParaRPr lang="en-US" dirty="0">
              <a:solidFill>
                <a:schemeClr val="tx1">
                  <a:lumMod val="75000"/>
                  <a:lumOff val="25000"/>
                </a:schemeClr>
              </a:solidFill>
              <a:effectLst/>
            </a:endParaRPr>
          </a:p>
          <a:p>
            <a:pPr>
              <a:spcAft>
                <a:spcPts val="600"/>
              </a:spcAft>
              <a:buFont typeface="Calibri" panose="020F0502020204030204" pitchFamily="34" charset="0"/>
            </a:pPr>
            <a:r>
              <a:rPr lang="en-US" dirty="0">
                <a:solidFill>
                  <a:schemeClr val="tx1">
                    <a:lumMod val="75000"/>
                    <a:lumOff val="25000"/>
                  </a:schemeClr>
                </a:solidFill>
                <a:effectLst/>
              </a:rPr>
              <a:t>Singh </a:t>
            </a:r>
            <a:r>
              <a:rPr lang="en-US" dirty="0" err="1">
                <a:solidFill>
                  <a:schemeClr val="tx1">
                    <a:lumMod val="75000"/>
                    <a:lumOff val="25000"/>
                  </a:schemeClr>
                </a:solidFill>
                <a:effectLst/>
              </a:rPr>
              <a:t>Suwal</a:t>
            </a:r>
            <a:r>
              <a:rPr lang="en-US" dirty="0">
                <a:solidFill>
                  <a:schemeClr val="tx1">
                    <a:lumMod val="75000"/>
                    <a:lumOff val="25000"/>
                  </a:schemeClr>
                </a:solidFill>
                <a:effectLst/>
              </a:rPr>
              <a:t>, M. (2018, September 26) Breast Cancer Prediction Dataset. Retrieved July 07, 2020 from, www.kaggle.com/merishnasuwal/breast-cancer-prediction-dataset</a:t>
            </a:r>
          </a:p>
          <a:p>
            <a:pPr>
              <a:spcAft>
                <a:spcPts val="600"/>
              </a:spcAft>
              <a:buFont typeface="Calibri" panose="020F0502020204030204" pitchFamily="34" charset="0"/>
            </a:pPr>
            <a:endParaRPr lang="en-US" dirty="0">
              <a:solidFill>
                <a:schemeClr val="tx1">
                  <a:lumMod val="75000"/>
                  <a:lumOff val="25000"/>
                </a:schemeClr>
              </a:solidFill>
              <a:effectLst/>
            </a:endParaRPr>
          </a:p>
          <a:p>
            <a:pPr>
              <a:spcAft>
                <a:spcPts val="600"/>
              </a:spcAft>
              <a:buFont typeface="Calibri" panose="020F0502020204030204" pitchFamily="34" charset="0"/>
            </a:pPr>
            <a:endParaRPr lang="en-US" dirty="0">
              <a:solidFill>
                <a:schemeClr val="tx1">
                  <a:lumMod val="75000"/>
                  <a:lumOff val="25000"/>
                </a:schemeClr>
              </a:solidFill>
            </a:endParaRPr>
          </a:p>
        </p:txBody>
      </p:sp>
      <p:sp>
        <p:nvSpPr>
          <p:cNvPr id="29" name="Rectangle 28">
            <a:extLst>
              <a:ext uri="{FF2B5EF4-FFF2-40B4-BE49-F238E27FC236}">
                <a16:creationId xmlns:a16="http://schemas.microsoft.com/office/drawing/2014/main" id="{C8C4A29D-5269-414E-AF71-0B9E9252E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036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97B5B5F-869E-424A-81AF-9E7EB2947B69}"/>
              </a:ext>
            </a:extLst>
          </p:cNvPr>
          <p:cNvSpPr txBox="1">
            <a:spLocks/>
          </p:cNvSpPr>
          <p:nvPr/>
        </p:nvSpPr>
        <p:spPr>
          <a:xfrm>
            <a:off x="643468" y="643467"/>
            <a:ext cx="3073550" cy="51262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r">
              <a:spcAft>
                <a:spcPts val="600"/>
              </a:spcAft>
            </a:pPr>
            <a:r>
              <a:rPr lang="en-US" sz="4800" dirty="0"/>
              <a:t>The Dataset</a:t>
            </a:r>
          </a:p>
        </p:txBody>
      </p:sp>
      <p:cxnSp>
        <p:nvCxnSpPr>
          <p:cNvPr id="35" name="Straight Connector 34">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BF2DBD-E5BB-40DD-A057-1A4568075C1A}"/>
              </a:ext>
            </a:extLst>
          </p:cNvPr>
          <p:cNvSpPr>
            <a:spLocks noGrp="1"/>
          </p:cNvSpPr>
          <p:nvPr>
            <p:ph idx="1"/>
          </p:nvPr>
        </p:nvSpPr>
        <p:spPr>
          <a:xfrm>
            <a:off x="4357438" y="2203450"/>
            <a:ext cx="6791894" cy="1993900"/>
          </a:xfrm>
        </p:spPr>
        <p:txBody>
          <a:bodyPr vert="horz" lIns="0" tIns="45720" rIns="0" bIns="45720" rtlCol="0" anchor="ctr">
            <a:normAutofit/>
          </a:bodyPr>
          <a:lstStyle/>
          <a:p>
            <a:pPr>
              <a:lnSpc>
                <a:spcPct val="100000"/>
              </a:lnSpc>
            </a:pPr>
            <a:r>
              <a:rPr lang="en-US" dirty="0"/>
              <a:t>The biopsy dataset includes 569 observations collected by the University of Wisconsin in 1992 from fine needle aspiration biopsies on masses found in breast tissue. During this procedure, a hallow needle attached to a syringe is used to withdraw tissue or fluid from the mass. The variables in the dataset describe the cell nuclei obtained during the biopsies and the diagnosis.</a:t>
            </a:r>
          </a:p>
        </p:txBody>
      </p:sp>
      <p:sp>
        <p:nvSpPr>
          <p:cNvPr id="37" name="Rectangle 36">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896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65">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69B5A-EB9C-46B7-BE90-219330831CC0}"/>
              </a:ext>
            </a:extLst>
          </p:cNvPr>
          <p:cNvSpPr>
            <a:spLocks noGrp="1"/>
          </p:cNvSpPr>
          <p:nvPr>
            <p:ph type="title"/>
          </p:nvPr>
        </p:nvSpPr>
        <p:spPr>
          <a:xfrm>
            <a:off x="643468" y="643467"/>
            <a:ext cx="3073550" cy="5126203"/>
          </a:xfrm>
        </p:spPr>
        <p:txBody>
          <a:bodyPr anchor="ctr">
            <a:normAutofit/>
          </a:bodyPr>
          <a:lstStyle/>
          <a:p>
            <a:pPr algn="r"/>
            <a:r>
              <a:rPr lang="en-US" sz="4300" dirty="0"/>
              <a:t>Statistical Questions</a:t>
            </a:r>
          </a:p>
        </p:txBody>
      </p:sp>
      <p:cxnSp>
        <p:nvCxnSpPr>
          <p:cNvPr id="73" name="Straight Connector 67">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FFD4B3-01BF-46ED-9A54-2D0DDD8FAC06}"/>
              </a:ext>
            </a:extLst>
          </p:cNvPr>
          <p:cNvSpPr>
            <a:spLocks noGrp="1"/>
          </p:cNvSpPr>
          <p:nvPr>
            <p:ph idx="1"/>
          </p:nvPr>
        </p:nvSpPr>
        <p:spPr>
          <a:xfrm>
            <a:off x="4363786" y="621697"/>
            <a:ext cx="6791894" cy="5147973"/>
          </a:xfrm>
        </p:spPr>
        <p:txBody>
          <a:bodyPr anchor="ctr">
            <a:normAutofit/>
          </a:bodyPr>
          <a:lstStyle/>
          <a:p>
            <a:pPr marL="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What variables are significant to the diagnosis of breast cancer?</a:t>
            </a:r>
          </a:p>
          <a:p>
            <a:pPr marL="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Using these significant variables, can I use machine learning to predict diagnosis with high accuracy? </a:t>
            </a:r>
          </a:p>
        </p:txBody>
      </p:sp>
      <p:sp>
        <p:nvSpPr>
          <p:cNvPr id="74" name="Rectangle 69">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954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8" name="Straight Connector 8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0" name="Rectangle 8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FA0B9-8BD5-4A6D-A6DB-A06843765ED3}"/>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dirty="0"/>
              <a:t>Variables in the Dataset</a:t>
            </a:r>
          </a:p>
        </p:txBody>
      </p:sp>
      <p:cxnSp>
        <p:nvCxnSpPr>
          <p:cNvPr id="92" name="Straight Connector 9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TextBox 2">
            <a:extLst>
              <a:ext uri="{FF2B5EF4-FFF2-40B4-BE49-F238E27FC236}">
                <a16:creationId xmlns:a16="http://schemas.microsoft.com/office/drawing/2014/main" id="{592CABDE-CB13-4C6B-9673-8C254AE41C87}"/>
              </a:ext>
            </a:extLst>
          </p:cNvPr>
          <p:cNvSpPr txBox="1"/>
          <p:nvPr/>
        </p:nvSpPr>
        <p:spPr>
          <a:xfrm>
            <a:off x="1097280" y="2108201"/>
            <a:ext cx="6437367" cy="3760891"/>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en-US" sz="1500" b="1" i="0" dirty="0">
                <a:solidFill>
                  <a:schemeClr val="tx1">
                    <a:lumMod val="75000"/>
                    <a:lumOff val="25000"/>
                  </a:schemeClr>
                </a:solidFill>
                <a:effectLst/>
              </a:rPr>
              <a:t>radius</a:t>
            </a:r>
            <a:r>
              <a:rPr lang="en-US" sz="1500" dirty="0">
                <a:solidFill>
                  <a:schemeClr val="tx1">
                    <a:lumMod val="75000"/>
                    <a:lumOff val="25000"/>
                  </a:schemeClr>
                </a:solidFill>
              </a:rPr>
              <a:t>  - </a:t>
            </a:r>
            <a:r>
              <a:rPr lang="en-US" sz="1500" b="0" i="0" dirty="0">
                <a:solidFill>
                  <a:schemeClr val="tx1">
                    <a:lumMod val="75000"/>
                    <a:lumOff val="25000"/>
                  </a:schemeClr>
                </a:solidFill>
                <a:effectLst/>
              </a:rPr>
              <a:t>the mean of distances from the center of the cell nuclei to points on the perimeter </a:t>
            </a:r>
          </a:p>
          <a:p>
            <a:pPr>
              <a:lnSpc>
                <a:spcPct val="90000"/>
              </a:lnSpc>
              <a:spcAft>
                <a:spcPts val="600"/>
              </a:spcAft>
              <a:buFont typeface="Calibri" panose="020F0502020204030204" pitchFamily="34" charset="0"/>
            </a:pPr>
            <a:endParaRPr lang="en-US" sz="1500" b="0" i="0" dirty="0">
              <a:solidFill>
                <a:schemeClr val="tx1">
                  <a:lumMod val="75000"/>
                  <a:lumOff val="25000"/>
                </a:schemeClr>
              </a:solidFill>
              <a:effectLst/>
            </a:endParaRPr>
          </a:p>
          <a:p>
            <a:pPr>
              <a:lnSpc>
                <a:spcPct val="90000"/>
              </a:lnSpc>
              <a:spcAft>
                <a:spcPts val="600"/>
              </a:spcAft>
              <a:buFont typeface="Calibri" panose="020F0502020204030204" pitchFamily="34" charset="0"/>
            </a:pPr>
            <a:r>
              <a:rPr lang="en-US" sz="1500" b="1" i="0" dirty="0">
                <a:solidFill>
                  <a:schemeClr val="tx1">
                    <a:lumMod val="75000"/>
                    <a:lumOff val="25000"/>
                  </a:schemeClr>
                </a:solidFill>
                <a:effectLst/>
              </a:rPr>
              <a:t>texture  - </a:t>
            </a:r>
            <a:r>
              <a:rPr lang="en-US" sz="1500" b="0" i="0" dirty="0">
                <a:solidFill>
                  <a:schemeClr val="tx1">
                    <a:lumMod val="75000"/>
                    <a:lumOff val="25000"/>
                  </a:schemeClr>
                </a:solidFill>
                <a:effectLst/>
              </a:rPr>
              <a:t>the mean texture of the nuclei, described by the spatial arrangement and </a:t>
            </a:r>
            <a:r>
              <a:rPr lang="en-US" sz="1500" dirty="0">
                <a:solidFill>
                  <a:schemeClr val="tx1">
                    <a:lumMod val="75000"/>
                    <a:lumOff val="25000"/>
                  </a:schemeClr>
                </a:solidFill>
              </a:rPr>
              <a:t>variation of grey values observed </a:t>
            </a:r>
            <a:endParaRPr lang="en-US" sz="1500" b="0" i="0" dirty="0">
              <a:solidFill>
                <a:schemeClr val="tx1">
                  <a:lumMod val="75000"/>
                  <a:lumOff val="25000"/>
                </a:schemeClr>
              </a:solidFill>
              <a:effectLst/>
            </a:endParaRPr>
          </a:p>
          <a:p>
            <a:pPr>
              <a:lnSpc>
                <a:spcPct val="90000"/>
              </a:lnSpc>
              <a:spcAft>
                <a:spcPts val="600"/>
              </a:spcAft>
              <a:buFont typeface="Calibri" panose="020F0502020204030204" pitchFamily="34" charset="0"/>
            </a:pPr>
            <a:endParaRPr lang="en-US" sz="1500" b="0" i="0" dirty="0">
              <a:solidFill>
                <a:schemeClr val="tx1">
                  <a:lumMod val="75000"/>
                  <a:lumOff val="25000"/>
                </a:schemeClr>
              </a:solidFill>
              <a:effectLst/>
            </a:endParaRPr>
          </a:p>
          <a:p>
            <a:pPr>
              <a:lnSpc>
                <a:spcPct val="90000"/>
              </a:lnSpc>
              <a:spcAft>
                <a:spcPts val="600"/>
              </a:spcAft>
              <a:buFont typeface="Calibri" panose="020F0502020204030204" pitchFamily="34" charset="0"/>
            </a:pPr>
            <a:r>
              <a:rPr lang="en-US" sz="1500" b="1" i="0" dirty="0">
                <a:solidFill>
                  <a:schemeClr val="tx1">
                    <a:lumMod val="75000"/>
                    <a:lumOff val="25000"/>
                  </a:schemeClr>
                </a:solidFill>
                <a:effectLst/>
              </a:rPr>
              <a:t>perimeter</a:t>
            </a:r>
            <a:r>
              <a:rPr lang="en-US" sz="1500" dirty="0">
                <a:solidFill>
                  <a:schemeClr val="tx1">
                    <a:lumMod val="75000"/>
                    <a:lumOff val="25000"/>
                  </a:schemeClr>
                </a:solidFill>
              </a:rPr>
              <a:t>  - </a:t>
            </a:r>
            <a:r>
              <a:rPr lang="en-US" sz="1500" b="0" i="0" dirty="0">
                <a:solidFill>
                  <a:schemeClr val="tx1">
                    <a:lumMod val="75000"/>
                    <a:lumOff val="25000"/>
                  </a:schemeClr>
                </a:solidFill>
                <a:effectLst/>
              </a:rPr>
              <a:t>the mean distance around the nuclei </a:t>
            </a:r>
          </a:p>
          <a:p>
            <a:pPr>
              <a:lnSpc>
                <a:spcPct val="90000"/>
              </a:lnSpc>
              <a:spcAft>
                <a:spcPts val="600"/>
              </a:spcAft>
              <a:buFont typeface="Calibri" panose="020F0502020204030204" pitchFamily="34" charset="0"/>
            </a:pPr>
            <a:endParaRPr lang="en-US" sz="1500" b="1" i="0" dirty="0">
              <a:solidFill>
                <a:schemeClr val="tx1">
                  <a:lumMod val="75000"/>
                  <a:lumOff val="25000"/>
                </a:schemeClr>
              </a:solidFill>
              <a:effectLst/>
            </a:endParaRPr>
          </a:p>
          <a:p>
            <a:pPr>
              <a:lnSpc>
                <a:spcPct val="90000"/>
              </a:lnSpc>
              <a:spcAft>
                <a:spcPts val="600"/>
              </a:spcAft>
              <a:buFont typeface="Calibri" panose="020F0502020204030204" pitchFamily="34" charset="0"/>
            </a:pPr>
            <a:r>
              <a:rPr lang="en-US" sz="1500" b="1" i="0" dirty="0">
                <a:solidFill>
                  <a:schemeClr val="tx1">
                    <a:lumMod val="75000"/>
                    <a:lumOff val="25000"/>
                  </a:schemeClr>
                </a:solidFill>
                <a:effectLst/>
              </a:rPr>
              <a:t>area</a:t>
            </a:r>
            <a:r>
              <a:rPr lang="en-US" sz="1500" dirty="0">
                <a:solidFill>
                  <a:schemeClr val="tx1">
                    <a:lumMod val="75000"/>
                    <a:lumOff val="25000"/>
                  </a:schemeClr>
                </a:solidFill>
              </a:rPr>
              <a:t> -</a:t>
            </a:r>
            <a:r>
              <a:rPr lang="en-US" sz="1500" b="0" i="0" dirty="0">
                <a:solidFill>
                  <a:schemeClr val="tx1">
                    <a:lumMod val="75000"/>
                    <a:lumOff val="25000"/>
                  </a:schemeClr>
                </a:solidFill>
                <a:effectLst/>
              </a:rPr>
              <a:t> the mean area of the nuclei </a:t>
            </a:r>
          </a:p>
          <a:p>
            <a:pPr>
              <a:lnSpc>
                <a:spcPct val="90000"/>
              </a:lnSpc>
              <a:spcAft>
                <a:spcPts val="600"/>
              </a:spcAft>
              <a:buFont typeface="Calibri" panose="020F0502020204030204" pitchFamily="34" charset="0"/>
            </a:pPr>
            <a:endParaRPr lang="en-US" sz="1500" b="0" i="0" dirty="0">
              <a:solidFill>
                <a:schemeClr val="tx1">
                  <a:lumMod val="75000"/>
                  <a:lumOff val="25000"/>
                </a:schemeClr>
              </a:solidFill>
              <a:effectLst/>
            </a:endParaRPr>
          </a:p>
          <a:p>
            <a:pPr>
              <a:lnSpc>
                <a:spcPct val="90000"/>
              </a:lnSpc>
              <a:spcAft>
                <a:spcPts val="600"/>
              </a:spcAft>
              <a:buFont typeface="Calibri" panose="020F0502020204030204" pitchFamily="34" charset="0"/>
            </a:pPr>
            <a:r>
              <a:rPr lang="en-US" sz="1500" b="1" i="0" dirty="0">
                <a:solidFill>
                  <a:schemeClr val="tx1">
                    <a:lumMod val="75000"/>
                    <a:lumOff val="25000"/>
                  </a:schemeClr>
                </a:solidFill>
                <a:effectLst/>
              </a:rPr>
              <a:t>smoothness  - </a:t>
            </a:r>
            <a:r>
              <a:rPr lang="en-US" sz="1500" b="0" i="0" dirty="0">
                <a:solidFill>
                  <a:schemeClr val="tx1">
                    <a:lumMod val="75000"/>
                    <a:lumOff val="25000"/>
                  </a:schemeClr>
                </a:solidFill>
                <a:effectLst/>
              </a:rPr>
              <a:t>the mean of local variation in radius lengths </a:t>
            </a:r>
          </a:p>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a:p>
            <a:pPr>
              <a:lnSpc>
                <a:spcPct val="90000"/>
              </a:lnSpc>
              <a:spcAft>
                <a:spcPts val="600"/>
              </a:spcAft>
              <a:buFont typeface="Calibri" panose="020F0502020204030204" pitchFamily="34" charset="0"/>
            </a:pPr>
            <a:r>
              <a:rPr lang="en-US" sz="1500" b="1" dirty="0">
                <a:solidFill>
                  <a:schemeClr val="tx1">
                    <a:lumMod val="75000"/>
                    <a:lumOff val="25000"/>
                  </a:schemeClr>
                </a:solidFill>
              </a:rPr>
              <a:t>d</a:t>
            </a:r>
            <a:r>
              <a:rPr lang="en-US" sz="1500" b="1" i="0" dirty="0">
                <a:solidFill>
                  <a:schemeClr val="tx1">
                    <a:lumMod val="75000"/>
                    <a:lumOff val="25000"/>
                  </a:schemeClr>
                </a:solidFill>
                <a:effectLst/>
              </a:rPr>
              <a:t>iagnosis - </a:t>
            </a:r>
            <a:r>
              <a:rPr lang="en-US" sz="1500" b="0" i="0" dirty="0">
                <a:solidFill>
                  <a:schemeClr val="tx1">
                    <a:lumMod val="75000"/>
                    <a:lumOff val="25000"/>
                  </a:schemeClr>
                </a:solidFill>
                <a:effectLst/>
              </a:rPr>
              <a:t>the diagnosis of the mass, where 0 = malignant and 1 = benign.</a:t>
            </a:r>
            <a:endParaRPr lang="en-US" sz="1500" dirty="0">
              <a:solidFill>
                <a:schemeClr val="tx1">
                  <a:lumMod val="75000"/>
                  <a:lumOff val="25000"/>
                </a:schemeClr>
              </a:solidFill>
            </a:endParaRPr>
          </a:p>
        </p:txBody>
      </p:sp>
      <p:pic>
        <p:nvPicPr>
          <p:cNvPr id="6" name="Picture 5">
            <a:extLst>
              <a:ext uri="{FF2B5EF4-FFF2-40B4-BE49-F238E27FC236}">
                <a16:creationId xmlns:a16="http://schemas.microsoft.com/office/drawing/2014/main" id="{A05D9DEA-8CF1-48E6-846A-51FCFCB69136}"/>
              </a:ext>
            </a:extLst>
          </p:cNvPr>
          <p:cNvPicPr>
            <a:picLocks noChangeAspect="1"/>
          </p:cNvPicPr>
          <p:nvPr/>
        </p:nvPicPr>
        <p:blipFill rotWithShape="1">
          <a:blip r:embed="rId2"/>
          <a:srcRect l="50233" t="4032" r="1722" b="7510"/>
          <a:stretch/>
        </p:blipFill>
        <p:spPr>
          <a:xfrm>
            <a:off x="8129006" y="2490831"/>
            <a:ext cx="3144043" cy="2995629"/>
          </a:xfrm>
          <a:prstGeom prst="rect">
            <a:avLst/>
          </a:prstGeom>
        </p:spPr>
      </p:pic>
      <p:sp>
        <p:nvSpPr>
          <p:cNvPr id="94" name="Rectangle 9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3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8CC5-1C81-4707-BA39-FFF3754D754D}"/>
              </a:ext>
            </a:extLst>
          </p:cNvPr>
          <p:cNvSpPr>
            <a:spLocks noGrp="1"/>
          </p:cNvSpPr>
          <p:nvPr>
            <p:ph type="title"/>
          </p:nvPr>
        </p:nvSpPr>
        <p:spPr/>
        <p:txBody>
          <a:bodyPr/>
          <a:lstStyle/>
          <a:p>
            <a:r>
              <a:rPr lang="en-US" dirty="0"/>
              <a:t>Variable Distribution </a:t>
            </a:r>
          </a:p>
        </p:txBody>
      </p:sp>
      <p:pic>
        <p:nvPicPr>
          <p:cNvPr id="1026" name="Picture 2">
            <a:extLst>
              <a:ext uri="{FF2B5EF4-FFF2-40B4-BE49-F238E27FC236}">
                <a16:creationId xmlns:a16="http://schemas.microsoft.com/office/drawing/2014/main" id="{D172A965-2DDC-4FF7-955C-69D3B2913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44" y="2335046"/>
            <a:ext cx="3098489" cy="21031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BA95865-BB80-4ED8-9BE9-4E9C7D334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754" y="2300698"/>
            <a:ext cx="3098489" cy="21031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AB7944-ABAC-499A-B885-6BD057536643}"/>
              </a:ext>
            </a:extLst>
          </p:cNvPr>
          <p:cNvSpPr txBox="1"/>
          <p:nvPr/>
        </p:nvSpPr>
        <p:spPr>
          <a:xfrm>
            <a:off x="1737784" y="4472696"/>
            <a:ext cx="1418522" cy="1815882"/>
          </a:xfrm>
          <a:prstGeom prst="rect">
            <a:avLst/>
          </a:prstGeom>
          <a:noFill/>
        </p:spPr>
        <p:txBody>
          <a:bodyPr wrap="square" rtlCol="0">
            <a:spAutoFit/>
          </a:bodyPr>
          <a:lstStyle/>
          <a:p>
            <a:r>
              <a:rPr lang="en-US" sz="1400" dirty="0"/>
              <a:t>mean      14.13</a:t>
            </a:r>
          </a:p>
          <a:p>
            <a:r>
              <a:rPr lang="en-US" sz="1400" dirty="0"/>
              <a:t>mode      12.34</a:t>
            </a:r>
          </a:p>
          <a:p>
            <a:r>
              <a:rPr lang="en-US" sz="1400" dirty="0"/>
              <a:t>std           3.52</a:t>
            </a:r>
          </a:p>
          <a:p>
            <a:r>
              <a:rPr lang="en-US" sz="1400" dirty="0"/>
              <a:t>min          6.98</a:t>
            </a:r>
          </a:p>
          <a:p>
            <a:r>
              <a:rPr lang="en-US" sz="1400" dirty="0"/>
              <a:t>25%        11.70</a:t>
            </a:r>
          </a:p>
          <a:p>
            <a:r>
              <a:rPr lang="en-US" sz="1400" dirty="0"/>
              <a:t>50%        13.37</a:t>
            </a:r>
          </a:p>
          <a:p>
            <a:r>
              <a:rPr lang="en-US" sz="1400" dirty="0"/>
              <a:t>75%        15.78</a:t>
            </a:r>
          </a:p>
          <a:p>
            <a:r>
              <a:rPr lang="en-US" sz="1400" dirty="0"/>
              <a:t>max        28.11</a:t>
            </a:r>
          </a:p>
        </p:txBody>
      </p:sp>
      <p:sp>
        <p:nvSpPr>
          <p:cNvPr id="24" name="TextBox 23">
            <a:extLst>
              <a:ext uri="{FF2B5EF4-FFF2-40B4-BE49-F238E27FC236}">
                <a16:creationId xmlns:a16="http://schemas.microsoft.com/office/drawing/2014/main" id="{8DE55755-1084-496A-B868-4821F4C6C1AE}"/>
              </a:ext>
            </a:extLst>
          </p:cNvPr>
          <p:cNvSpPr txBox="1"/>
          <p:nvPr/>
        </p:nvSpPr>
        <p:spPr>
          <a:xfrm>
            <a:off x="5360474" y="4394662"/>
            <a:ext cx="1795519" cy="1815882"/>
          </a:xfrm>
          <a:prstGeom prst="rect">
            <a:avLst/>
          </a:prstGeom>
          <a:noFill/>
        </p:spPr>
        <p:txBody>
          <a:bodyPr wrap="square" rtlCol="0">
            <a:spAutoFit/>
          </a:bodyPr>
          <a:lstStyle/>
          <a:p>
            <a:r>
              <a:rPr lang="en-US" sz="1400" dirty="0"/>
              <a:t>mean      19.29</a:t>
            </a:r>
          </a:p>
          <a:p>
            <a:r>
              <a:rPr lang="en-US" sz="1400" dirty="0"/>
              <a:t>mode      multimodal</a:t>
            </a:r>
          </a:p>
          <a:p>
            <a:r>
              <a:rPr lang="en-US" sz="1400" dirty="0"/>
              <a:t>std          4.30</a:t>
            </a:r>
          </a:p>
          <a:p>
            <a:r>
              <a:rPr lang="en-US" sz="1400" dirty="0"/>
              <a:t>min         9.71</a:t>
            </a:r>
          </a:p>
          <a:p>
            <a:r>
              <a:rPr lang="en-US" sz="1400" dirty="0"/>
              <a:t>25%       16.17</a:t>
            </a:r>
          </a:p>
          <a:p>
            <a:r>
              <a:rPr lang="en-US" sz="1400" dirty="0"/>
              <a:t>50%       18.84</a:t>
            </a:r>
          </a:p>
          <a:p>
            <a:r>
              <a:rPr lang="en-US" sz="1400" dirty="0"/>
              <a:t>75%       21.80</a:t>
            </a:r>
          </a:p>
          <a:p>
            <a:r>
              <a:rPr lang="en-US" sz="1400" dirty="0"/>
              <a:t>max       39.28</a:t>
            </a:r>
          </a:p>
        </p:txBody>
      </p:sp>
      <p:pic>
        <p:nvPicPr>
          <p:cNvPr id="4" name="Picture 3">
            <a:extLst>
              <a:ext uri="{FF2B5EF4-FFF2-40B4-BE49-F238E27FC236}">
                <a16:creationId xmlns:a16="http://schemas.microsoft.com/office/drawing/2014/main" id="{68C8B1E7-29F3-42BE-9605-C9467CAE1EF0}"/>
              </a:ext>
            </a:extLst>
          </p:cNvPr>
          <p:cNvPicPr>
            <a:picLocks noChangeAspect="1"/>
          </p:cNvPicPr>
          <p:nvPr/>
        </p:nvPicPr>
        <p:blipFill>
          <a:blip r:embed="rId4"/>
          <a:stretch>
            <a:fillRect/>
          </a:stretch>
        </p:blipFill>
        <p:spPr>
          <a:xfrm>
            <a:off x="8463718" y="2335046"/>
            <a:ext cx="3097036" cy="2103302"/>
          </a:xfrm>
          <a:prstGeom prst="rect">
            <a:avLst/>
          </a:prstGeom>
        </p:spPr>
      </p:pic>
      <p:sp>
        <p:nvSpPr>
          <p:cNvPr id="17" name="TextBox 16">
            <a:extLst>
              <a:ext uri="{FF2B5EF4-FFF2-40B4-BE49-F238E27FC236}">
                <a16:creationId xmlns:a16="http://schemas.microsoft.com/office/drawing/2014/main" id="{F6E5BF3D-CA84-489A-B117-2986C1E3E036}"/>
              </a:ext>
            </a:extLst>
          </p:cNvPr>
          <p:cNvSpPr txBox="1"/>
          <p:nvPr/>
        </p:nvSpPr>
        <p:spPr>
          <a:xfrm>
            <a:off x="9360161" y="4472696"/>
            <a:ext cx="1795519" cy="1815882"/>
          </a:xfrm>
          <a:prstGeom prst="rect">
            <a:avLst/>
          </a:prstGeom>
          <a:noFill/>
        </p:spPr>
        <p:txBody>
          <a:bodyPr wrap="square" rtlCol="0">
            <a:spAutoFit/>
          </a:bodyPr>
          <a:lstStyle/>
          <a:p>
            <a:r>
              <a:rPr lang="en-US" sz="1400" dirty="0"/>
              <a:t>mean      91.97</a:t>
            </a:r>
          </a:p>
          <a:p>
            <a:r>
              <a:rPr lang="en-US" sz="1400" dirty="0"/>
              <a:t>mode      multimodal</a:t>
            </a:r>
          </a:p>
          <a:p>
            <a:r>
              <a:rPr lang="en-US" sz="1400" dirty="0"/>
              <a:t>std           24.30</a:t>
            </a:r>
          </a:p>
          <a:p>
            <a:r>
              <a:rPr lang="en-US" sz="1400" dirty="0"/>
              <a:t>min          43.79</a:t>
            </a:r>
          </a:p>
          <a:p>
            <a:r>
              <a:rPr lang="en-US" sz="1400" dirty="0"/>
              <a:t>25%        75.17</a:t>
            </a:r>
          </a:p>
          <a:p>
            <a:r>
              <a:rPr lang="en-US" sz="1400" dirty="0"/>
              <a:t>50%        86.24</a:t>
            </a:r>
          </a:p>
          <a:p>
            <a:r>
              <a:rPr lang="en-US" sz="1400" dirty="0"/>
              <a:t>75%        104.10</a:t>
            </a:r>
          </a:p>
          <a:p>
            <a:r>
              <a:rPr lang="en-US" sz="1400" dirty="0"/>
              <a:t>max        188.50</a:t>
            </a:r>
          </a:p>
        </p:txBody>
      </p:sp>
      <p:sp>
        <p:nvSpPr>
          <p:cNvPr id="18" name="TextBox 17">
            <a:extLst>
              <a:ext uri="{FF2B5EF4-FFF2-40B4-BE49-F238E27FC236}">
                <a16:creationId xmlns:a16="http://schemas.microsoft.com/office/drawing/2014/main" id="{FE356D5D-B114-4800-8B83-F1D7497692DB}"/>
              </a:ext>
            </a:extLst>
          </p:cNvPr>
          <p:cNvSpPr txBox="1"/>
          <p:nvPr/>
        </p:nvSpPr>
        <p:spPr>
          <a:xfrm>
            <a:off x="626388" y="1931366"/>
            <a:ext cx="2531165" cy="369332"/>
          </a:xfrm>
          <a:prstGeom prst="rect">
            <a:avLst/>
          </a:prstGeom>
          <a:noFill/>
        </p:spPr>
        <p:txBody>
          <a:bodyPr wrap="square" rtlCol="0">
            <a:spAutoFit/>
          </a:bodyPr>
          <a:lstStyle/>
          <a:p>
            <a:r>
              <a:rPr lang="en-US" b="1" dirty="0"/>
              <a:t>radius</a:t>
            </a:r>
          </a:p>
        </p:txBody>
      </p:sp>
      <p:sp>
        <p:nvSpPr>
          <p:cNvPr id="20" name="TextBox 19">
            <a:extLst>
              <a:ext uri="{FF2B5EF4-FFF2-40B4-BE49-F238E27FC236}">
                <a16:creationId xmlns:a16="http://schemas.microsoft.com/office/drawing/2014/main" id="{4D385545-FFBE-4556-AD7B-31CF7659606F}"/>
              </a:ext>
            </a:extLst>
          </p:cNvPr>
          <p:cNvSpPr txBox="1"/>
          <p:nvPr/>
        </p:nvSpPr>
        <p:spPr>
          <a:xfrm>
            <a:off x="4547482" y="1931366"/>
            <a:ext cx="2531165" cy="369332"/>
          </a:xfrm>
          <a:prstGeom prst="rect">
            <a:avLst/>
          </a:prstGeom>
          <a:noFill/>
        </p:spPr>
        <p:txBody>
          <a:bodyPr wrap="square" rtlCol="0">
            <a:spAutoFit/>
          </a:bodyPr>
          <a:lstStyle/>
          <a:p>
            <a:r>
              <a:rPr lang="en-US" b="1" dirty="0"/>
              <a:t>texture</a:t>
            </a:r>
          </a:p>
        </p:txBody>
      </p:sp>
      <p:sp>
        <p:nvSpPr>
          <p:cNvPr id="22" name="TextBox 21">
            <a:extLst>
              <a:ext uri="{FF2B5EF4-FFF2-40B4-BE49-F238E27FC236}">
                <a16:creationId xmlns:a16="http://schemas.microsoft.com/office/drawing/2014/main" id="{C4DB1E62-D74D-477D-B5EB-578324C73C0B}"/>
              </a:ext>
            </a:extLst>
          </p:cNvPr>
          <p:cNvSpPr txBox="1"/>
          <p:nvPr/>
        </p:nvSpPr>
        <p:spPr>
          <a:xfrm>
            <a:off x="8462262" y="1931366"/>
            <a:ext cx="2531165" cy="369332"/>
          </a:xfrm>
          <a:prstGeom prst="rect">
            <a:avLst/>
          </a:prstGeom>
          <a:noFill/>
        </p:spPr>
        <p:txBody>
          <a:bodyPr wrap="square" rtlCol="0">
            <a:spAutoFit/>
          </a:bodyPr>
          <a:lstStyle/>
          <a:p>
            <a:r>
              <a:rPr lang="en-US" b="1" dirty="0"/>
              <a:t>perimeter</a:t>
            </a:r>
          </a:p>
        </p:txBody>
      </p:sp>
    </p:spTree>
    <p:extLst>
      <p:ext uri="{BB962C8B-B14F-4D97-AF65-F5344CB8AC3E}">
        <p14:creationId xmlns:p14="http://schemas.microsoft.com/office/powerpoint/2010/main" val="394901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8CC5-1C81-4707-BA39-FFF3754D754D}"/>
              </a:ext>
            </a:extLst>
          </p:cNvPr>
          <p:cNvSpPr>
            <a:spLocks noGrp="1"/>
          </p:cNvSpPr>
          <p:nvPr>
            <p:ph type="title"/>
          </p:nvPr>
        </p:nvSpPr>
        <p:spPr>
          <a:xfrm>
            <a:off x="1097280" y="825500"/>
            <a:ext cx="10058400" cy="911860"/>
          </a:xfrm>
        </p:spPr>
        <p:txBody>
          <a:bodyPr/>
          <a:lstStyle/>
          <a:p>
            <a:r>
              <a:rPr lang="en-US" dirty="0"/>
              <a:t>Variable Distribution </a:t>
            </a:r>
          </a:p>
        </p:txBody>
      </p:sp>
      <p:sp>
        <p:nvSpPr>
          <p:cNvPr id="18" name="TextBox 17">
            <a:extLst>
              <a:ext uri="{FF2B5EF4-FFF2-40B4-BE49-F238E27FC236}">
                <a16:creationId xmlns:a16="http://schemas.microsoft.com/office/drawing/2014/main" id="{FE356D5D-B114-4800-8B83-F1D7497692DB}"/>
              </a:ext>
            </a:extLst>
          </p:cNvPr>
          <p:cNvSpPr txBox="1"/>
          <p:nvPr/>
        </p:nvSpPr>
        <p:spPr>
          <a:xfrm>
            <a:off x="693662" y="1908928"/>
            <a:ext cx="2531165" cy="369332"/>
          </a:xfrm>
          <a:prstGeom prst="rect">
            <a:avLst/>
          </a:prstGeom>
          <a:noFill/>
        </p:spPr>
        <p:txBody>
          <a:bodyPr wrap="square" rtlCol="0">
            <a:spAutoFit/>
          </a:bodyPr>
          <a:lstStyle/>
          <a:p>
            <a:r>
              <a:rPr lang="en-US" b="1" dirty="0"/>
              <a:t>area</a:t>
            </a:r>
          </a:p>
        </p:txBody>
      </p:sp>
      <p:sp>
        <p:nvSpPr>
          <p:cNvPr id="20" name="TextBox 19">
            <a:extLst>
              <a:ext uri="{FF2B5EF4-FFF2-40B4-BE49-F238E27FC236}">
                <a16:creationId xmlns:a16="http://schemas.microsoft.com/office/drawing/2014/main" id="{4D385545-FFBE-4556-AD7B-31CF7659606F}"/>
              </a:ext>
            </a:extLst>
          </p:cNvPr>
          <p:cNvSpPr txBox="1"/>
          <p:nvPr/>
        </p:nvSpPr>
        <p:spPr>
          <a:xfrm>
            <a:off x="4617589" y="1905477"/>
            <a:ext cx="2531165" cy="369332"/>
          </a:xfrm>
          <a:prstGeom prst="rect">
            <a:avLst/>
          </a:prstGeom>
          <a:noFill/>
        </p:spPr>
        <p:txBody>
          <a:bodyPr wrap="square" rtlCol="0">
            <a:spAutoFit/>
          </a:bodyPr>
          <a:lstStyle/>
          <a:p>
            <a:r>
              <a:rPr lang="en-US" b="1" dirty="0"/>
              <a:t>smoothness</a:t>
            </a:r>
          </a:p>
        </p:txBody>
      </p:sp>
      <p:sp>
        <p:nvSpPr>
          <p:cNvPr id="22" name="TextBox 21">
            <a:extLst>
              <a:ext uri="{FF2B5EF4-FFF2-40B4-BE49-F238E27FC236}">
                <a16:creationId xmlns:a16="http://schemas.microsoft.com/office/drawing/2014/main" id="{C4DB1E62-D74D-477D-B5EB-578324C73C0B}"/>
              </a:ext>
            </a:extLst>
          </p:cNvPr>
          <p:cNvSpPr txBox="1"/>
          <p:nvPr/>
        </p:nvSpPr>
        <p:spPr>
          <a:xfrm>
            <a:off x="8370819" y="1938079"/>
            <a:ext cx="2531165" cy="369332"/>
          </a:xfrm>
          <a:prstGeom prst="rect">
            <a:avLst/>
          </a:prstGeom>
          <a:noFill/>
        </p:spPr>
        <p:txBody>
          <a:bodyPr wrap="square" rtlCol="0">
            <a:spAutoFit/>
          </a:bodyPr>
          <a:lstStyle/>
          <a:p>
            <a:r>
              <a:rPr lang="en-US" b="1" dirty="0"/>
              <a:t>diagnosis</a:t>
            </a:r>
          </a:p>
        </p:txBody>
      </p:sp>
      <p:pic>
        <p:nvPicPr>
          <p:cNvPr id="6" name="Picture 5">
            <a:extLst>
              <a:ext uri="{FF2B5EF4-FFF2-40B4-BE49-F238E27FC236}">
                <a16:creationId xmlns:a16="http://schemas.microsoft.com/office/drawing/2014/main" id="{D4CD189B-170D-4788-A524-8407242215A4}"/>
              </a:ext>
            </a:extLst>
          </p:cNvPr>
          <p:cNvPicPr>
            <a:picLocks noChangeAspect="1"/>
          </p:cNvPicPr>
          <p:nvPr/>
        </p:nvPicPr>
        <p:blipFill>
          <a:blip r:embed="rId2"/>
          <a:stretch>
            <a:fillRect/>
          </a:stretch>
        </p:blipFill>
        <p:spPr>
          <a:xfrm>
            <a:off x="693662" y="2294561"/>
            <a:ext cx="3097036" cy="2103302"/>
          </a:xfrm>
          <a:prstGeom prst="rect">
            <a:avLst/>
          </a:prstGeom>
        </p:spPr>
      </p:pic>
      <p:pic>
        <p:nvPicPr>
          <p:cNvPr id="7" name="Picture 6">
            <a:extLst>
              <a:ext uri="{FF2B5EF4-FFF2-40B4-BE49-F238E27FC236}">
                <a16:creationId xmlns:a16="http://schemas.microsoft.com/office/drawing/2014/main" id="{155F0665-70E5-42E9-8C27-497EDC9C1126}"/>
              </a:ext>
            </a:extLst>
          </p:cNvPr>
          <p:cNvPicPr>
            <a:picLocks noChangeAspect="1"/>
          </p:cNvPicPr>
          <p:nvPr/>
        </p:nvPicPr>
        <p:blipFill>
          <a:blip r:embed="rId3"/>
          <a:stretch>
            <a:fillRect/>
          </a:stretch>
        </p:blipFill>
        <p:spPr>
          <a:xfrm>
            <a:off x="4617589" y="2300698"/>
            <a:ext cx="3017782" cy="2103302"/>
          </a:xfrm>
          <a:prstGeom prst="rect">
            <a:avLst/>
          </a:prstGeom>
        </p:spPr>
      </p:pic>
      <p:sp>
        <p:nvSpPr>
          <p:cNvPr id="8" name="TextBox 7">
            <a:extLst>
              <a:ext uri="{FF2B5EF4-FFF2-40B4-BE49-F238E27FC236}">
                <a16:creationId xmlns:a16="http://schemas.microsoft.com/office/drawing/2014/main" id="{94B73B40-3263-4CC0-933E-7388CBCD6327}"/>
              </a:ext>
            </a:extLst>
          </p:cNvPr>
          <p:cNvSpPr txBox="1"/>
          <p:nvPr/>
        </p:nvSpPr>
        <p:spPr>
          <a:xfrm>
            <a:off x="1606521" y="4410713"/>
            <a:ext cx="1549785" cy="1815882"/>
          </a:xfrm>
          <a:prstGeom prst="rect">
            <a:avLst/>
          </a:prstGeom>
          <a:noFill/>
        </p:spPr>
        <p:txBody>
          <a:bodyPr wrap="square" rtlCol="0">
            <a:spAutoFit/>
          </a:bodyPr>
          <a:lstStyle/>
          <a:p>
            <a:r>
              <a:rPr lang="en-US" sz="1400" dirty="0"/>
              <a:t>mean      654.89</a:t>
            </a:r>
          </a:p>
          <a:p>
            <a:r>
              <a:rPr lang="en-US" sz="1400" dirty="0"/>
              <a:t>mode      512.20</a:t>
            </a:r>
          </a:p>
          <a:p>
            <a:r>
              <a:rPr lang="en-US" sz="1400" dirty="0"/>
              <a:t>std          351.91</a:t>
            </a:r>
          </a:p>
          <a:p>
            <a:r>
              <a:rPr lang="en-US" sz="1400" dirty="0"/>
              <a:t>min         142.50</a:t>
            </a:r>
          </a:p>
          <a:p>
            <a:r>
              <a:rPr lang="en-US" sz="1400" dirty="0"/>
              <a:t>25%       420.30</a:t>
            </a:r>
          </a:p>
          <a:p>
            <a:r>
              <a:rPr lang="en-US" sz="1400" dirty="0"/>
              <a:t>50%       551.10</a:t>
            </a:r>
          </a:p>
          <a:p>
            <a:r>
              <a:rPr lang="en-US" sz="1400" dirty="0"/>
              <a:t>75%       782.70</a:t>
            </a:r>
          </a:p>
          <a:p>
            <a:r>
              <a:rPr lang="en-US" sz="1400" dirty="0"/>
              <a:t>max       2501.00</a:t>
            </a:r>
          </a:p>
        </p:txBody>
      </p:sp>
      <p:sp>
        <p:nvSpPr>
          <p:cNvPr id="9" name="TextBox 8">
            <a:extLst>
              <a:ext uri="{FF2B5EF4-FFF2-40B4-BE49-F238E27FC236}">
                <a16:creationId xmlns:a16="http://schemas.microsoft.com/office/drawing/2014/main" id="{2B7EF787-6ED5-4BD5-894E-21C6A2D6F5DF}"/>
              </a:ext>
            </a:extLst>
          </p:cNvPr>
          <p:cNvSpPr txBox="1"/>
          <p:nvPr/>
        </p:nvSpPr>
        <p:spPr>
          <a:xfrm>
            <a:off x="5528861" y="4436087"/>
            <a:ext cx="1549786" cy="1815882"/>
          </a:xfrm>
          <a:prstGeom prst="rect">
            <a:avLst/>
          </a:prstGeom>
          <a:noFill/>
        </p:spPr>
        <p:txBody>
          <a:bodyPr wrap="square" rtlCol="0">
            <a:spAutoFit/>
          </a:bodyPr>
          <a:lstStyle/>
          <a:p>
            <a:r>
              <a:rPr lang="en-US" sz="1400" dirty="0"/>
              <a:t>mean      0.096</a:t>
            </a:r>
          </a:p>
          <a:p>
            <a:r>
              <a:rPr lang="en-US" sz="1400" dirty="0"/>
              <a:t>mode      0.101</a:t>
            </a:r>
          </a:p>
          <a:p>
            <a:r>
              <a:rPr lang="en-US" sz="1400" dirty="0"/>
              <a:t>std          0.014</a:t>
            </a:r>
          </a:p>
          <a:p>
            <a:r>
              <a:rPr lang="en-US" sz="1400" dirty="0"/>
              <a:t>min         0.053</a:t>
            </a:r>
          </a:p>
          <a:p>
            <a:r>
              <a:rPr lang="en-US" sz="1400" dirty="0"/>
              <a:t>25%        0.086</a:t>
            </a:r>
          </a:p>
          <a:p>
            <a:r>
              <a:rPr lang="en-US" sz="1400" dirty="0"/>
              <a:t>50%        0.096</a:t>
            </a:r>
          </a:p>
          <a:p>
            <a:r>
              <a:rPr lang="en-US" sz="1400" dirty="0"/>
              <a:t>75%        0.105</a:t>
            </a:r>
          </a:p>
          <a:p>
            <a:r>
              <a:rPr lang="en-US" sz="1400" dirty="0"/>
              <a:t>max         0.163</a:t>
            </a:r>
          </a:p>
        </p:txBody>
      </p:sp>
      <p:pic>
        <p:nvPicPr>
          <p:cNvPr id="10" name="Picture 9">
            <a:extLst>
              <a:ext uri="{FF2B5EF4-FFF2-40B4-BE49-F238E27FC236}">
                <a16:creationId xmlns:a16="http://schemas.microsoft.com/office/drawing/2014/main" id="{D9FC1CEB-71E9-4878-B4B6-7DA1CB4A5853}"/>
              </a:ext>
            </a:extLst>
          </p:cNvPr>
          <p:cNvPicPr>
            <a:picLocks noChangeAspect="1"/>
          </p:cNvPicPr>
          <p:nvPr/>
        </p:nvPicPr>
        <p:blipFill>
          <a:blip r:embed="rId4"/>
          <a:stretch>
            <a:fillRect/>
          </a:stretch>
        </p:blipFill>
        <p:spPr>
          <a:xfrm>
            <a:off x="8370819" y="2307411"/>
            <a:ext cx="3127519" cy="2103302"/>
          </a:xfrm>
          <a:prstGeom prst="rect">
            <a:avLst/>
          </a:prstGeom>
        </p:spPr>
      </p:pic>
      <p:sp>
        <p:nvSpPr>
          <p:cNvPr id="11" name="TextBox 10">
            <a:extLst>
              <a:ext uri="{FF2B5EF4-FFF2-40B4-BE49-F238E27FC236}">
                <a16:creationId xmlns:a16="http://schemas.microsoft.com/office/drawing/2014/main" id="{39025C46-FECE-4356-8F8B-B8C6D717927B}"/>
              </a:ext>
            </a:extLst>
          </p:cNvPr>
          <p:cNvSpPr txBox="1"/>
          <p:nvPr/>
        </p:nvSpPr>
        <p:spPr>
          <a:xfrm>
            <a:off x="9445413" y="4397863"/>
            <a:ext cx="1422647" cy="1815882"/>
          </a:xfrm>
          <a:prstGeom prst="rect">
            <a:avLst/>
          </a:prstGeom>
          <a:noFill/>
        </p:spPr>
        <p:txBody>
          <a:bodyPr wrap="square" rtlCol="0">
            <a:spAutoFit/>
          </a:bodyPr>
          <a:lstStyle/>
          <a:p>
            <a:r>
              <a:rPr lang="en-US" sz="1400" dirty="0"/>
              <a:t>mean      0.627</a:t>
            </a:r>
          </a:p>
          <a:p>
            <a:r>
              <a:rPr lang="en-US" sz="1400" dirty="0"/>
              <a:t>mode      1</a:t>
            </a:r>
          </a:p>
          <a:p>
            <a:r>
              <a:rPr lang="en-US" sz="1400" dirty="0"/>
              <a:t>std          0.484</a:t>
            </a:r>
          </a:p>
          <a:p>
            <a:r>
              <a:rPr lang="en-US" sz="1400" dirty="0"/>
              <a:t>min         0</a:t>
            </a:r>
          </a:p>
          <a:p>
            <a:r>
              <a:rPr lang="en-US" sz="1400" dirty="0"/>
              <a:t>25%        0</a:t>
            </a:r>
          </a:p>
          <a:p>
            <a:r>
              <a:rPr lang="en-US" sz="1400" dirty="0"/>
              <a:t>50%        1</a:t>
            </a:r>
          </a:p>
          <a:p>
            <a:r>
              <a:rPr lang="en-US" sz="1400" dirty="0"/>
              <a:t>75%        1</a:t>
            </a:r>
          </a:p>
          <a:p>
            <a:r>
              <a:rPr lang="en-US" sz="1400" dirty="0"/>
              <a:t>max         1</a:t>
            </a:r>
          </a:p>
        </p:txBody>
      </p:sp>
    </p:spTree>
    <p:extLst>
      <p:ext uri="{BB962C8B-B14F-4D97-AF65-F5344CB8AC3E}">
        <p14:creationId xmlns:p14="http://schemas.microsoft.com/office/powerpoint/2010/main" val="409667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88CC5-1C81-4707-BA39-FFF3754D754D}"/>
              </a:ext>
            </a:extLst>
          </p:cNvPr>
          <p:cNvSpPr>
            <a:spLocks noGrp="1"/>
          </p:cNvSpPr>
          <p:nvPr>
            <p:ph type="title"/>
          </p:nvPr>
        </p:nvSpPr>
        <p:spPr>
          <a:xfrm>
            <a:off x="643468" y="643467"/>
            <a:ext cx="3073550" cy="5126203"/>
          </a:xfrm>
        </p:spPr>
        <p:txBody>
          <a:bodyPr vert="horz" lIns="91440" tIns="45720" rIns="91440" bIns="45720" rtlCol="0" anchor="ctr">
            <a:normAutofit/>
          </a:bodyPr>
          <a:lstStyle/>
          <a:p>
            <a:pPr algn="r"/>
            <a:r>
              <a:rPr lang="en-US" sz="3700"/>
              <a:t>Variable Distribution </a:t>
            </a:r>
          </a:p>
        </p:txBody>
      </p:sp>
      <p:cxnSp>
        <p:nvCxnSpPr>
          <p:cNvPr id="37" name="Straight Connector 3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10EA95-ACCE-438A-A1F5-CFFEB5968B74}"/>
              </a:ext>
            </a:extLst>
          </p:cNvPr>
          <p:cNvSpPr txBox="1"/>
          <p:nvPr/>
        </p:nvSpPr>
        <p:spPr>
          <a:xfrm>
            <a:off x="4363786" y="621697"/>
            <a:ext cx="6791894" cy="5147973"/>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dirty="0">
                <a:solidFill>
                  <a:schemeClr val="tx1">
                    <a:lumMod val="75000"/>
                    <a:lumOff val="25000"/>
                  </a:schemeClr>
                </a:solidFill>
              </a:rPr>
              <a:t>All variables, except diagnosis, have right-skewed distributions. Though many outliers are evident, they do not appear to be errors within the data. Therefore, I  will use all observations in my analysis as they have been recorded. </a:t>
            </a:r>
          </a:p>
        </p:txBody>
      </p:sp>
      <p:sp>
        <p:nvSpPr>
          <p:cNvPr id="39" name="Rectangle 3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20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8609-314E-459E-B694-4F68C7EC41B9}"/>
              </a:ext>
            </a:extLst>
          </p:cNvPr>
          <p:cNvSpPr>
            <a:spLocks noGrp="1"/>
          </p:cNvSpPr>
          <p:nvPr>
            <p:ph type="title"/>
          </p:nvPr>
        </p:nvSpPr>
        <p:spPr/>
        <p:txBody>
          <a:bodyPr/>
          <a:lstStyle/>
          <a:p>
            <a:r>
              <a:rPr lang="en-US"/>
              <a:t>Diagnosis – Malignant vs Benign</a:t>
            </a:r>
            <a:endParaRPr lang="en-US" dirty="0"/>
          </a:p>
        </p:txBody>
      </p:sp>
      <p:sp>
        <p:nvSpPr>
          <p:cNvPr id="5" name="TextBox 4">
            <a:extLst>
              <a:ext uri="{FF2B5EF4-FFF2-40B4-BE49-F238E27FC236}">
                <a16:creationId xmlns:a16="http://schemas.microsoft.com/office/drawing/2014/main" id="{85762323-AB35-46C1-8C71-461172D7FC71}"/>
              </a:ext>
            </a:extLst>
          </p:cNvPr>
          <p:cNvSpPr txBox="1"/>
          <p:nvPr/>
        </p:nvSpPr>
        <p:spPr>
          <a:xfrm>
            <a:off x="1097280" y="2033417"/>
            <a:ext cx="10058400" cy="923330"/>
          </a:xfrm>
          <a:prstGeom prst="rect">
            <a:avLst/>
          </a:prstGeom>
          <a:noFill/>
        </p:spPr>
        <p:txBody>
          <a:bodyPr wrap="square" rtlCol="0">
            <a:spAutoFit/>
          </a:bodyPr>
          <a:lstStyle/>
          <a:p>
            <a:r>
              <a:rPr lang="en-US" dirty="0"/>
              <a:t>I have divided the data between the two diagnosis groups, malignant and benign. The PMFs of area and smoothness for malignant and benign diagnosis indicate cell nuclei with larger areas and smoothness are more likely to be malignant. </a:t>
            </a:r>
          </a:p>
        </p:txBody>
      </p:sp>
      <p:pic>
        <p:nvPicPr>
          <p:cNvPr id="1038" name="Picture 14">
            <a:extLst>
              <a:ext uri="{FF2B5EF4-FFF2-40B4-BE49-F238E27FC236}">
                <a16:creationId xmlns:a16="http://schemas.microsoft.com/office/drawing/2014/main" id="{D63C7176-674D-49F8-9817-42F04E5EC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0" y="3139900"/>
            <a:ext cx="503269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871646-27A1-4F5D-A3F2-CD2A42AA2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70" y="3139900"/>
            <a:ext cx="4944979"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1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3DD85-4097-48DC-B8F0-C6D6BADEC81E}"/>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000"/>
              <a:t>Comparing CDFs</a:t>
            </a:r>
          </a:p>
        </p:txBody>
      </p:sp>
      <p:cxnSp>
        <p:nvCxnSpPr>
          <p:cNvPr id="81" name="Straight Connector 8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399"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EB5FD8-5C5C-41C4-9BC5-0F6AD5C400E9}"/>
              </a:ext>
            </a:extLst>
          </p:cNvPr>
          <p:cNvSpPr txBox="1"/>
          <p:nvPr/>
        </p:nvSpPr>
        <p:spPr>
          <a:xfrm>
            <a:off x="492370" y="2790855"/>
            <a:ext cx="3084844" cy="3311766"/>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chemeClr val="tx1">
                    <a:lumMod val="75000"/>
                    <a:lumOff val="25000"/>
                  </a:schemeClr>
                </a:solidFill>
              </a:rPr>
              <a:t>The CDFs show texture, area, and smoothness are significantly larger throughout the distribution for malignant diagnosis. </a:t>
            </a:r>
          </a:p>
        </p:txBody>
      </p:sp>
      <p:pic>
        <p:nvPicPr>
          <p:cNvPr id="2050" name="Picture 2">
            <a:extLst>
              <a:ext uri="{FF2B5EF4-FFF2-40B4-BE49-F238E27FC236}">
                <a16:creationId xmlns:a16="http://schemas.microsoft.com/office/drawing/2014/main" id="{19C34836-2B73-4C12-B2A5-AA710F4402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9922" y="739658"/>
            <a:ext cx="3583439" cy="24322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5DC931F-43F5-4587-9092-B7079C53B7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59922" y="3674281"/>
            <a:ext cx="3583438" cy="24322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9744891-213C-400F-97AF-AF979308460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65093" y="2215902"/>
            <a:ext cx="3583439" cy="2432282"/>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23342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2.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Cambria Math</vt:lpstr>
      <vt:lpstr>Franklin Gothic Book</vt:lpstr>
      <vt:lpstr>1_RetrospectVTI</vt:lpstr>
      <vt:lpstr>Breast Cancer Biopsy Data</vt:lpstr>
      <vt:lpstr>PowerPoint Presentation</vt:lpstr>
      <vt:lpstr>Statistical Questions</vt:lpstr>
      <vt:lpstr>Variables in the Dataset</vt:lpstr>
      <vt:lpstr>Variable Distribution </vt:lpstr>
      <vt:lpstr>Variable Distribution </vt:lpstr>
      <vt:lpstr>Variable Distribution </vt:lpstr>
      <vt:lpstr>Diagnosis – Malignant vs Benign</vt:lpstr>
      <vt:lpstr>Comparing CDFs</vt:lpstr>
      <vt:lpstr>Lognormal Distribution </vt:lpstr>
      <vt:lpstr>Scatter Plots Correlation vs Causation</vt:lpstr>
      <vt:lpstr>Hypothesis Test</vt:lpstr>
      <vt:lpstr>Logistic Regression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2020-08-07T02:42:26Z</dcterms:created>
  <dcterms:modified xsi:type="dcterms:W3CDTF">2020-08-07T04:01:42Z</dcterms:modified>
</cp:coreProperties>
</file>