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Author clrIdx="0" id="0" initials="" lastIdx="2" name="Michael Klein"/>
  <p:cmAuthor clrIdx="1" id="1" initials="" lastIdx="2" name="Cira Zhao"/>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authorId="0" idx="2">
    <p:pos x="6000" y="0"/>
    <p:text>This is the wrong text. It should be 
Each team will have a Product Owner, Scrum Master and 1 or more Agile teams</p:text>
  </p:cm>
  <p:cm authorId="1" idx="2">
    <p:pos x="6000" y="100"/>
    <p:text>Yes, correct.</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authorId="0" idx="1">
    <p:pos x="6000" y="0"/>
    <p:text>Did you want to include descriptions of the TFS items we are going to be using?</p:text>
  </p:cm>
  <p:cm authorId="1" idx="1">
    <p:pos x="6000" y="100"/>
    <p:text>Since I just combined this training together with their team meeting, the managers want to keep it within 1 hour. I think we can put this training in Agile way and updated it in incremental. Regarding to the TFS part, we can put it as reference, or we can introduce it next time once we finish it. I will start the training from today (Apr. 25) as many team want I give introduction ASAP.</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1" name="Shape 141"/>
        <p:cNvGrpSpPr/>
        <p:nvPr/>
      </p:nvGrpSpPr>
      <p:grpSpPr>
        <a:xfrm>
          <a:off x="0" y="0"/>
          <a:ext cx="0" cy="0"/>
          <a:chOff x="0" y="0"/>
          <a:chExt cx="0" cy="0"/>
        </a:xfrm>
      </p:grpSpPr>
      <p:sp>
        <p:nvSpPr>
          <p:cNvPr id="142" name="Shape 1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3" name="Shape 14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7" name="Shape 157"/>
        <p:cNvGrpSpPr/>
        <p:nvPr/>
      </p:nvGrpSpPr>
      <p:grpSpPr>
        <a:xfrm>
          <a:off x="0" y="0"/>
          <a:ext cx="0" cy="0"/>
          <a:chOff x="0" y="0"/>
          <a:chExt cx="0" cy="0"/>
        </a:xfrm>
      </p:grpSpPr>
      <p:sp>
        <p:nvSpPr>
          <p:cNvPr id="158" name="Shape 1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9" name="Shape 15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6" name="Shape 176"/>
        <p:cNvGrpSpPr/>
        <p:nvPr/>
      </p:nvGrpSpPr>
      <p:grpSpPr>
        <a:xfrm>
          <a:off x="0" y="0"/>
          <a:ext cx="0" cy="0"/>
          <a:chOff x="0" y="0"/>
          <a:chExt cx="0" cy="0"/>
        </a:xfrm>
      </p:grpSpPr>
      <p:sp>
        <p:nvSpPr>
          <p:cNvPr id="177" name="Shape 1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8" name="Shape 17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8" name="Shape 198"/>
        <p:cNvGrpSpPr/>
        <p:nvPr/>
      </p:nvGrpSpPr>
      <p:grpSpPr>
        <a:xfrm>
          <a:off x="0" y="0"/>
          <a:ext cx="0" cy="0"/>
          <a:chOff x="0" y="0"/>
          <a:chExt cx="0" cy="0"/>
        </a:xfrm>
      </p:grpSpPr>
      <p:sp>
        <p:nvSpPr>
          <p:cNvPr id="199" name="Shape 1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0" name="Shape 20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5" name="Shape 205"/>
        <p:cNvGrpSpPr/>
        <p:nvPr/>
      </p:nvGrpSpPr>
      <p:grpSpPr>
        <a:xfrm>
          <a:off x="0" y="0"/>
          <a:ext cx="0" cy="0"/>
          <a:chOff x="0" y="0"/>
          <a:chExt cx="0" cy="0"/>
        </a:xfrm>
      </p:grpSpPr>
      <p:sp>
        <p:nvSpPr>
          <p:cNvPr id="206" name="Shape 2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7" name="Shape 20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2" name="Shape 212"/>
        <p:cNvGrpSpPr/>
        <p:nvPr/>
      </p:nvGrpSpPr>
      <p:grpSpPr>
        <a:xfrm>
          <a:off x="0" y="0"/>
          <a:ext cx="0" cy="0"/>
          <a:chOff x="0" y="0"/>
          <a:chExt cx="0" cy="0"/>
        </a:xfrm>
      </p:grpSpPr>
      <p:sp>
        <p:nvSpPr>
          <p:cNvPr id="213" name="Shape 213"/>
          <p:cNvSpPr txBox="1"/>
          <p:nvPr>
            <p:ph idx="12" type="sldNum"/>
          </p:nvPr>
        </p:nvSpPr>
        <p:spPr>
          <a:xfrm>
            <a:off x="3884612" y="8685211"/>
            <a:ext cx="2971799" cy="457200"/>
          </a:xfrm>
          <a:prstGeom prst="rect">
            <a:avLst/>
          </a:prstGeom>
          <a:noFill/>
          <a:ln>
            <a:noFill/>
          </a:ln>
        </p:spPr>
        <p:txBody>
          <a:bodyPr anchorCtr="0" anchor="ctr" bIns="91425" lIns="91425" rIns="91425" tIns="91425">
            <a:noAutofit/>
          </a:bodyPr>
          <a:lstStyle/>
          <a:p>
            <a:pPr lvl="0" rtl="0">
              <a:spcBef>
                <a:spcPts val="0"/>
              </a:spcBef>
              <a:buClr>
                <a:srgbClr val="000000"/>
              </a:buClr>
              <a:buFont typeface="Arial"/>
              <a:buNone/>
            </a:pPr>
            <a:fld id="{00000000-1234-1234-1234-123412341234}" type="slidenum">
              <a:rPr lang="en"/>
              <a:t>‹#›</a:t>
            </a:fld>
          </a:p>
        </p:txBody>
      </p:sp>
      <p:sp>
        <p:nvSpPr>
          <p:cNvPr id="214" name="Shape 214"/>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
        <p:nvSpPr>
          <p:cNvPr id="215" name="Shape 215"/>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216" name="Shape 216"/>
          <p:cNvSpPr txBox="1"/>
          <p:nvPr>
            <p:ph idx="3" type="sldNum"/>
          </p:nvPr>
        </p:nvSpPr>
        <p:spPr>
          <a:xfrm>
            <a:off x="3884612" y="8685211"/>
            <a:ext cx="2971799" cy="457200"/>
          </a:xfrm>
          <a:prstGeom prst="rect">
            <a:avLst/>
          </a:prstGeom>
          <a:noFill/>
          <a:ln>
            <a:noFill/>
          </a:ln>
        </p:spPr>
        <p:txBody>
          <a:bodyPr anchorCtr="0" anchor="ctr" bIns="91425" lIns="91425" rIns="91425" tIns="91425">
            <a:noAutofit/>
          </a:bodyPr>
          <a:lstStyle/>
          <a:p>
            <a:pPr lvl="0" rtl="0">
              <a:spcBef>
                <a:spcPts val="0"/>
              </a:spcBef>
              <a:buClr>
                <a:srgbClr val="000000"/>
              </a:buClr>
              <a:buFont typeface="Arial"/>
              <a:buNone/>
            </a:pPr>
            <a:fld id="{00000000-1234-1234-1234-123412341234}" type="slidenum">
              <a:rPr lang="en"/>
              <a:t>‹#›</a:t>
            </a:fld>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3" name="Shape 223"/>
        <p:cNvGrpSpPr/>
        <p:nvPr/>
      </p:nvGrpSpPr>
      <p:grpSpPr>
        <a:xfrm>
          <a:off x="0" y="0"/>
          <a:ext cx="0" cy="0"/>
          <a:chOff x="0" y="0"/>
          <a:chExt cx="0" cy="0"/>
        </a:xfrm>
      </p:grpSpPr>
      <p:sp>
        <p:nvSpPr>
          <p:cNvPr id="224" name="Shape 2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5" name="Shape 22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8" name="Shape 228"/>
        <p:cNvGrpSpPr/>
        <p:nvPr/>
      </p:nvGrpSpPr>
      <p:grpSpPr>
        <a:xfrm>
          <a:off x="0" y="0"/>
          <a:ext cx="0" cy="0"/>
          <a:chOff x="0" y="0"/>
          <a:chExt cx="0" cy="0"/>
        </a:xfrm>
      </p:grpSpPr>
      <p:sp>
        <p:nvSpPr>
          <p:cNvPr id="229" name="Shape 2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0" name="Shape 23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5" name="Shape 235"/>
        <p:cNvGrpSpPr/>
        <p:nvPr/>
      </p:nvGrpSpPr>
      <p:grpSpPr>
        <a:xfrm>
          <a:off x="0" y="0"/>
          <a:ext cx="0" cy="0"/>
          <a:chOff x="0" y="0"/>
          <a:chExt cx="0" cy="0"/>
        </a:xfrm>
      </p:grpSpPr>
      <p:sp>
        <p:nvSpPr>
          <p:cNvPr id="236" name="Shape 2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7" name="Shape 23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1" name="Shape 241"/>
        <p:cNvGrpSpPr/>
        <p:nvPr/>
      </p:nvGrpSpPr>
      <p:grpSpPr>
        <a:xfrm>
          <a:off x="0" y="0"/>
          <a:ext cx="0" cy="0"/>
          <a:chOff x="0" y="0"/>
          <a:chExt cx="0" cy="0"/>
        </a:xfrm>
      </p:grpSpPr>
      <p:sp>
        <p:nvSpPr>
          <p:cNvPr id="242" name="Shape 2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3" name="Shape 24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3" name="Shape 253"/>
        <p:cNvGrpSpPr/>
        <p:nvPr/>
      </p:nvGrpSpPr>
      <p:grpSpPr>
        <a:xfrm>
          <a:off x="0" y="0"/>
          <a:ext cx="0" cy="0"/>
          <a:chOff x="0" y="0"/>
          <a:chExt cx="0" cy="0"/>
        </a:xfrm>
      </p:grpSpPr>
      <p:sp>
        <p:nvSpPr>
          <p:cNvPr id="254" name="Shape 2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5" name="Shape 25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5" name="Shape 265"/>
        <p:cNvGrpSpPr/>
        <p:nvPr/>
      </p:nvGrpSpPr>
      <p:grpSpPr>
        <a:xfrm>
          <a:off x="0" y="0"/>
          <a:ext cx="0" cy="0"/>
          <a:chOff x="0" y="0"/>
          <a:chExt cx="0" cy="0"/>
        </a:xfrm>
      </p:grpSpPr>
      <p:sp>
        <p:nvSpPr>
          <p:cNvPr id="266" name="Shape 2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7" name="Shape 26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7" name="Shape 277"/>
        <p:cNvGrpSpPr/>
        <p:nvPr/>
      </p:nvGrpSpPr>
      <p:grpSpPr>
        <a:xfrm>
          <a:off x="0" y="0"/>
          <a:ext cx="0" cy="0"/>
          <a:chOff x="0" y="0"/>
          <a:chExt cx="0" cy="0"/>
        </a:xfrm>
      </p:grpSpPr>
      <p:sp>
        <p:nvSpPr>
          <p:cNvPr id="278" name="Shape 2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9" name="Shape 27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8" name="Shape 288"/>
        <p:cNvGrpSpPr/>
        <p:nvPr/>
      </p:nvGrpSpPr>
      <p:grpSpPr>
        <a:xfrm>
          <a:off x="0" y="0"/>
          <a:ext cx="0" cy="0"/>
          <a:chOff x="0" y="0"/>
          <a:chExt cx="0" cy="0"/>
        </a:xfrm>
      </p:grpSpPr>
      <p:sp>
        <p:nvSpPr>
          <p:cNvPr id="289" name="Shape 2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0" name="Shape 29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8" name="Shape 298"/>
        <p:cNvGrpSpPr/>
        <p:nvPr/>
      </p:nvGrpSpPr>
      <p:grpSpPr>
        <a:xfrm>
          <a:off x="0" y="0"/>
          <a:ext cx="0" cy="0"/>
          <a:chOff x="0" y="0"/>
          <a:chExt cx="0" cy="0"/>
        </a:xfrm>
      </p:grpSpPr>
      <p:sp>
        <p:nvSpPr>
          <p:cNvPr id="299" name="Shape 2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0" name="Shape 30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5" name="Shape 305"/>
        <p:cNvGrpSpPr/>
        <p:nvPr/>
      </p:nvGrpSpPr>
      <p:grpSpPr>
        <a:xfrm>
          <a:off x="0" y="0"/>
          <a:ext cx="0" cy="0"/>
          <a:chOff x="0" y="0"/>
          <a:chExt cx="0" cy="0"/>
        </a:xfrm>
      </p:grpSpPr>
      <p:sp>
        <p:nvSpPr>
          <p:cNvPr id="306" name="Shape 3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7" name="Shape 30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1" name="Shape 311"/>
        <p:cNvGrpSpPr/>
        <p:nvPr/>
      </p:nvGrpSpPr>
      <p:grpSpPr>
        <a:xfrm>
          <a:off x="0" y="0"/>
          <a:ext cx="0" cy="0"/>
          <a:chOff x="0" y="0"/>
          <a:chExt cx="0" cy="0"/>
        </a:xfrm>
      </p:grpSpPr>
      <p:sp>
        <p:nvSpPr>
          <p:cNvPr id="312" name="Shape 3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3" name="Shape 31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6" name="Shape 316"/>
        <p:cNvGrpSpPr/>
        <p:nvPr/>
      </p:nvGrpSpPr>
      <p:grpSpPr>
        <a:xfrm>
          <a:off x="0" y="0"/>
          <a:ext cx="0" cy="0"/>
          <a:chOff x="0" y="0"/>
          <a:chExt cx="0" cy="0"/>
        </a:xfrm>
      </p:grpSpPr>
      <p:sp>
        <p:nvSpPr>
          <p:cNvPr id="317" name="Shape 3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8" name="Shape 31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0" name="Shape 360"/>
        <p:cNvGrpSpPr/>
        <p:nvPr/>
      </p:nvGrpSpPr>
      <p:grpSpPr>
        <a:xfrm>
          <a:off x="0" y="0"/>
          <a:ext cx="0" cy="0"/>
          <a:chOff x="0" y="0"/>
          <a:chExt cx="0" cy="0"/>
        </a:xfrm>
      </p:grpSpPr>
      <p:sp>
        <p:nvSpPr>
          <p:cNvPr id="361" name="Shape 3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2" name="Shape 36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4" name="Shape 394"/>
        <p:cNvGrpSpPr/>
        <p:nvPr/>
      </p:nvGrpSpPr>
      <p:grpSpPr>
        <a:xfrm>
          <a:off x="0" y="0"/>
          <a:ext cx="0" cy="0"/>
          <a:chOff x="0" y="0"/>
          <a:chExt cx="0" cy="0"/>
        </a:xfrm>
      </p:grpSpPr>
      <p:sp>
        <p:nvSpPr>
          <p:cNvPr id="395" name="Shape 3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6" name="Shape 39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0" name="Shape 60"/>
        <p:cNvGrpSpPr/>
        <p:nvPr/>
      </p:nvGrpSpPr>
      <p:grpSpPr>
        <a:xfrm>
          <a:off x="0" y="0"/>
          <a:ext cx="0" cy="0"/>
          <a:chOff x="0" y="0"/>
          <a:chExt cx="0" cy="0"/>
        </a:xfrm>
      </p:grpSpPr>
      <p:sp>
        <p:nvSpPr>
          <p:cNvPr id="61" name="Shape 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2" name="Shape 6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9" name="Shape 429"/>
        <p:cNvGrpSpPr/>
        <p:nvPr/>
      </p:nvGrpSpPr>
      <p:grpSpPr>
        <a:xfrm>
          <a:off x="0" y="0"/>
          <a:ext cx="0" cy="0"/>
          <a:chOff x="0" y="0"/>
          <a:chExt cx="0" cy="0"/>
        </a:xfrm>
      </p:grpSpPr>
      <p:sp>
        <p:nvSpPr>
          <p:cNvPr id="430" name="Shape 4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31" name="Shape 43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3" name="Shape 463"/>
        <p:cNvGrpSpPr/>
        <p:nvPr/>
      </p:nvGrpSpPr>
      <p:grpSpPr>
        <a:xfrm>
          <a:off x="0" y="0"/>
          <a:ext cx="0" cy="0"/>
          <a:chOff x="0" y="0"/>
          <a:chExt cx="0" cy="0"/>
        </a:xfrm>
      </p:grpSpPr>
      <p:sp>
        <p:nvSpPr>
          <p:cNvPr id="464" name="Shape 4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65" name="Shape 46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7" name="Shape 497"/>
        <p:cNvGrpSpPr/>
        <p:nvPr/>
      </p:nvGrpSpPr>
      <p:grpSpPr>
        <a:xfrm>
          <a:off x="0" y="0"/>
          <a:ext cx="0" cy="0"/>
          <a:chOff x="0" y="0"/>
          <a:chExt cx="0" cy="0"/>
        </a:xfrm>
      </p:grpSpPr>
      <p:sp>
        <p:nvSpPr>
          <p:cNvPr id="498" name="Shape 4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99" name="Shape 49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30" name="Shape 530"/>
        <p:cNvGrpSpPr/>
        <p:nvPr/>
      </p:nvGrpSpPr>
      <p:grpSpPr>
        <a:xfrm>
          <a:off x="0" y="0"/>
          <a:ext cx="0" cy="0"/>
          <a:chOff x="0" y="0"/>
          <a:chExt cx="0" cy="0"/>
        </a:xfrm>
      </p:grpSpPr>
      <p:sp>
        <p:nvSpPr>
          <p:cNvPr id="531" name="Shape 5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32" name="Shape 53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5" name="Shape 565"/>
        <p:cNvGrpSpPr/>
        <p:nvPr/>
      </p:nvGrpSpPr>
      <p:grpSpPr>
        <a:xfrm>
          <a:off x="0" y="0"/>
          <a:ext cx="0" cy="0"/>
          <a:chOff x="0" y="0"/>
          <a:chExt cx="0" cy="0"/>
        </a:xfrm>
      </p:grpSpPr>
      <p:sp>
        <p:nvSpPr>
          <p:cNvPr id="566" name="Shape 5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67" name="Shape 56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98" name="Shape 598"/>
        <p:cNvGrpSpPr/>
        <p:nvPr/>
      </p:nvGrpSpPr>
      <p:grpSpPr>
        <a:xfrm>
          <a:off x="0" y="0"/>
          <a:ext cx="0" cy="0"/>
          <a:chOff x="0" y="0"/>
          <a:chExt cx="0" cy="0"/>
        </a:xfrm>
      </p:grpSpPr>
      <p:sp>
        <p:nvSpPr>
          <p:cNvPr id="599" name="Shape 5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00" name="Shape 60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0" name="Shape 630"/>
        <p:cNvGrpSpPr/>
        <p:nvPr/>
      </p:nvGrpSpPr>
      <p:grpSpPr>
        <a:xfrm>
          <a:off x="0" y="0"/>
          <a:ext cx="0" cy="0"/>
          <a:chOff x="0" y="0"/>
          <a:chExt cx="0" cy="0"/>
        </a:xfrm>
      </p:grpSpPr>
      <p:sp>
        <p:nvSpPr>
          <p:cNvPr id="631" name="Shape 6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2" name="Shape 63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6" name="Shape 636"/>
        <p:cNvGrpSpPr/>
        <p:nvPr/>
      </p:nvGrpSpPr>
      <p:grpSpPr>
        <a:xfrm>
          <a:off x="0" y="0"/>
          <a:ext cx="0" cy="0"/>
          <a:chOff x="0" y="0"/>
          <a:chExt cx="0" cy="0"/>
        </a:xfrm>
      </p:grpSpPr>
      <p:sp>
        <p:nvSpPr>
          <p:cNvPr id="637" name="Shape 6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8" name="Shape 63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6" name="Shape 66"/>
        <p:cNvGrpSpPr/>
        <p:nvPr/>
      </p:nvGrpSpPr>
      <p:grpSpPr>
        <a:xfrm>
          <a:off x="0" y="0"/>
          <a:ext cx="0" cy="0"/>
          <a:chOff x="0" y="0"/>
          <a:chExt cx="0" cy="0"/>
        </a:xfrm>
      </p:grpSpPr>
      <p:sp>
        <p:nvSpPr>
          <p:cNvPr id="67" name="Shape 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8" name="Shape 6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5" name="Shape 7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1" name="Shape 12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9" name="Shape 129"/>
        <p:cNvGrpSpPr/>
        <p:nvPr/>
      </p:nvGrpSpPr>
      <p:grpSpPr>
        <a:xfrm>
          <a:off x="0" y="0"/>
          <a:ext cx="0" cy="0"/>
          <a:chOff x="0" y="0"/>
          <a:chExt cx="0" cy="0"/>
        </a:xfrm>
      </p:grpSpPr>
      <p:sp>
        <p:nvSpPr>
          <p:cNvPr id="130" name="Shape 1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1" name="Shape 13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rtl="0" algn="ctr">
              <a:spcBef>
                <a:spcPts val="0"/>
              </a:spcBef>
              <a:buSzPct val="100000"/>
              <a:defRPr sz="5200"/>
            </a:lvl1pPr>
            <a:lvl2pPr lvl="1" rtl="0" algn="ctr">
              <a:spcBef>
                <a:spcPts val="0"/>
              </a:spcBef>
              <a:buSzPct val="100000"/>
              <a:defRPr sz="5200"/>
            </a:lvl2pPr>
            <a:lvl3pPr lvl="2" rtl="0" algn="ctr">
              <a:spcBef>
                <a:spcPts val="0"/>
              </a:spcBef>
              <a:buSzPct val="100000"/>
              <a:defRPr sz="5200"/>
            </a:lvl3pPr>
            <a:lvl4pPr lvl="3" rtl="0" algn="ctr">
              <a:spcBef>
                <a:spcPts val="0"/>
              </a:spcBef>
              <a:buSzPct val="100000"/>
              <a:defRPr sz="5200"/>
            </a:lvl4pPr>
            <a:lvl5pPr lvl="4" rtl="0" algn="ctr">
              <a:spcBef>
                <a:spcPts val="0"/>
              </a:spcBef>
              <a:buSzPct val="100000"/>
              <a:defRPr sz="5200"/>
            </a:lvl5pPr>
            <a:lvl6pPr lvl="5" rtl="0" algn="ctr">
              <a:spcBef>
                <a:spcPts val="0"/>
              </a:spcBef>
              <a:buSzPct val="100000"/>
              <a:defRPr sz="5200"/>
            </a:lvl6pPr>
            <a:lvl7pPr lvl="6" rtl="0" algn="ctr">
              <a:spcBef>
                <a:spcPts val="0"/>
              </a:spcBef>
              <a:buSzPct val="100000"/>
              <a:defRPr sz="5200"/>
            </a:lvl7pPr>
            <a:lvl8pPr lvl="7" rtl="0" algn="ctr">
              <a:spcBef>
                <a:spcPts val="0"/>
              </a:spcBef>
              <a:buSzPct val="100000"/>
              <a:defRPr sz="5200"/>
            </a:lvl8pPr>
            <a:lvl9pPr lvl="8" rtl="0"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rtl="0" algn="ctr">
              <a:lnSpc>
                <a:spcPct val="100000"/>
              </a:lnSpc>
              <a:spcBef>
                <a:spcPts val="0"/>
              </a:spcBef>
              <a:spcAft>
                <a:spcPts val="0"/>
              </a:spcAft>
              <a:buSzPct val="100000"/>
              <a:buNone/>
              <a:defRPr sz="2800"/>
            </a:lvl1pPr>
            <a:lvl2pPr lvl="1" rtl="0" algn="ctr">
              <a:lnSpc>
                <a:spcPct val="100000"/>
              </a:lnSpc>
              <a:spcBef>
                <a:spcPts val="0"/>
              </a:spcBef>
              <a:spcAft>
                <a:spcPts val="0"/>
              </a:spcAft>
              <a:buSzPct val="100000"/>
              <a:buNone/>
              <a:defRPr sz="2800"/>
            </a:lvl2pPr>
            <a:lvl3pPr lvl="2" rtl="0" algn="ctr">
              <a:lnSpc>
                <a:spcPct val="100000"/>
              </a:lnSpc>
              <a:spcBef>
                <a:spcPts val="0"/>
              </a:spcBef>
              <a:spcAft>
                <a:spcPts val="0"/>
              </a:spcAft>
              <a:buSzPct val="100000"/>
              <a:buNone/>
              <a:defRPr sz="2800"/>
            </a:lvl3pPr>
            <a:lvl4pPr lvl="3" rtl="0" algn="ctr">
              <a:lnSpc>
                <a:spcPct val="100000"/>
              </a:lnSpc>
              <a:spcBef>
                <a:spcPts val="0"/>
              </a:spcBef>
              <a:spcAft>
                <a:spcPts val="0"/>
              </a:spcAft>
              <a:buSzPct val="100000"/>
              <a:buNone/>
              <a:defRPr sz="2800"/>
            </a:lvl4pPr>
            <a:lvl5pPr lvl="4" rtl="0" algn="ctr">
              <a:lnSpc>
                <a:spcPct val="100000"/>
              </a:lnSpc>
              <a:spcBef>
                <a:spcPts val="0"/>
              </a:spcBef>
              <a:spcAft>
                <a:spcPts val="0"/>
              </a:spcAft>
              <a:buSzPct val="100000"/>
              <a:buNone/>
              <a:defRPr sz="2800"/>
            </a:lvl5pPr>
            <a:lvl6pPr lvl="5" rtl="0" algn="ctr">
              <a:lnSpc>
                <a:spcPct val="100000"/>
              </a:lnSpc>
              <a:spcBef>
                <a:spcPts val="0"/>
              </a:spcBef>
              <a:spcAft>
                <a:spcPts val="0"/>
              </a:spcAft>
              <a:buSzPct val="100000"/>
              <a:buNone/>
              <a:defRPr sz="2800"/>
            </a:lvl6pPr>
            <a:lvl7pPr lvl="6" rtl="0" algn="ctr">
              <a:lnSpc>
                <a:spcPct val="100000"/>
              </a:lnSpc>
              <a:spcBef>
                <a:spcPts val="0"/>
              </a:spcBef>
              <a:spcAft>
                <a:spcPts val="0"/>
              </a:spcAft>
              <a:buSzPct val="100000"/>
              <a:buNone/>
              <a:defRPr sz="2800"/>
            </a:lvl7pPr>
            <a:lvl8pPr lvl="7" rtl="0" algn="ctr">
              <a:lnSpc>
                <a:spcPct val="100000"/>
              </a:lnSpc>
              <a:spcBef>
                <a:spcPts val="0"/>
              </a:spcBef>
              <a:spcAft>
                <a:spcPts val="0"/>
              </a:spcAft>
              <a:buSzPct val="100000"/>
              <a:buNone/>
              <a:defRPr sz="2800"/>
            </a:lvl8pPr>
            <a:lvl9pPr lvl="8" rtl="0"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rtl="0" algn="ctr">
              <a:spcBef>
                <a:spcPts val="0"/>
              </a:spcBef>
              <a:buSzPct val="100000"/>
              <a:defRPr sz="12000"/>
            </a:lvl1pPr>
            <a:lvl2pPr lvl="1" rtl="0" algn="ctr">
              <a:spcBef>
                <a:spcPts val="0"/>
              </a:spcBef>
              <a:buSzPct val="100000"/>
              <a:defRPr sz="12000"/>
            </a:lvl2pPr>
            <a:lvl3pPr lvl="2" rtl="0" algn="ctr">
              <a:spcBef>
                <a:spcPts val="0"/>
              </a:spcBef>
              <a:buSzPct val="100000"/>
              <a:defRPr sz="12000"/>
            </a:lvl3pPr>
            <a:lvl4pPr lvl="3" rtl="0" algn="ctr">
              <a:spcBef>
                <a:spcPts val="0"/>
              </a:spcBef>
              <a:buSzPct val="100000"/>
              <a:defRPr sz="12000"/>
            </a:lvl4pPr>
            <a:lvl5pPr lvl="4" rtl="0" algn="ctr">
              <a:spcBef>
                <a:spcPts val="0"/>
              </a:spcBef>
              <a:buSzPct val="100000"/>
              <a:defRPr sz="12000"/>
            </a:lvl5pPr>
            <a:lvl6pPr lvl="5" rtl="0" algn="ctr">
              <a:spcBef>
                <a:spcPts val="0"/>
              </a:spcBef>
              <a:buSzPct val="100000"/>
              <a:defRPr sz="12000"/>
            </a:lvl6pPr>
            <a:lvl7pPr lvl="6" rtl="0" algn="ctr">
              <a:spcBef>
                <a:spcPts val="0"/>
              </a:spcBef>
              <a:buSzPct val="100000"/>
              <a:defRPr sz="12000"/>
            </a:lvl7pPr>
            <a:lvl8pPr lvl="7" rtl="0" algn="ctr">
              <a:spcBef>
                <a:spcPts val="0"/>
              </a:spcBef>
              <a:buSzPct val="100000"/>
              <a:defRPr sz="12000"/>
            </a:lvl8pPr>
            <a:lvl9pPr lvl="8" rtl="0"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rtl="0" algn="ctr">
              <a:spcBef>
                <a:spcPts val="0"/>
              </a:spcBef>
              <a:defRPr/>
            </a:lvl1pPr>
            <a:lvl2pPr lvl="1" rtl="0" algn="ctr">
              <a:spcBef>
                <a:spcPts val="0"/>
              </a:spcBef>
              <a:defRPr/>
            </a:lvl2pPr>
            <a:lvl3pPr lvl="2" rtl="0" algn="ctr">
              <a:spcBef>
                <a:spcPts val="0"/>
              </a:spcBef>
              <a:defRPr/>
            </a:lvl3pPr>
            <a:lvl4pPr lvl="3" rtl="0" algn="ctr">
              <a:spcBef>
                <a:spcPts val="0"/>
              </a:spcBef>
              <a:defRPr/>
            </a:lvl4pPr>
            <a:lvl5pPr lvl="4" rtl="0" algn="ctr">
              <a:spcBef>
                <a:spcPts val="0"/>
              </a:spcBef>
              <a:defRPr/>
            </a:lvl5pPr>
            <a:lvl6pPr lvl="5" rtl="0" algn="ctr">
              <a:spcBef>
                <a:spcPts val="0"/>
              </a:spcBef>
              <a:defRPr/>
            </a:lvl6pPr>
            <a:lvl7pPr lvl="6" rtl="0" algn="ctr">
              <a:spcBef>
                <a:spcPts val="0"/>
              </a:spcBef>
              <a:defRPr/>
            </a:lvl7pPr>
            <a:lvl8pPr lvl="7" rtl="0" algn="ctr">
              <a:spcBef>
                <a:spcPts val="0"/>
              </a:spcBef>
              <a:defRPr/>
            </a:lvl8pPr>
            <a:lvl9pPr lvl="8" rtl="0"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rtl="0" algn="ctr">
              <a:spcBef>
                <a:spcPts val="0"/>
              </a:spcBef>
              <a:buSzPct val="100000"/>
              <a:defRPr sz="3600"/>
            </a:lvl1pPr>
            <a:lvl2pPr lvl="1" rtl="0" algn="ctr">
              <a:spcBef>
                <a:spcPts val="0"/>
              </a:spcBef>
              <a:buSzPct val="100000"/>
              <a:defRPr sz="3600"/>
            </a:lvl2pPr>
            <a:lvl3pPr lvl="2" rtl="0" algn="ctr">
              <a:spcBef>
                <a:spcPts val="0"/>
              </a:spcBef>
              <a:buSzPct val="100000"/>
              <a:defRPr sz="3600"/>
            </a:lvl3pPr>
            <a:lvl4pPr lvl="3" rtl="0" algn="ctr">
              <a:spcBef>
                <a:spcPts val="0"/>
              </a:spcBef>
              <a:buSzPct val="100000"/>
              <a:defRPr sz="3600"/>
            </a:lvl4pPr>
            <a:lvl5pPr lvl="4" rtl="0" algn="ctr">
              <a:spcBef>
                <a:spcPts val="0"/>
              </a:spcBef>
              <a:buSzPct val="100000"/>
              <a:defRPr sz="3600"/>
            </a:lvl5pPr>
            <a:lvl6pPr lvl="5" rtl="0" algn="ctr">
              <a:spcBef>
                <a:spcPts val="0"/>
              </a:spcBef>
              <a:buSzPct val="100000"/>
              <a:defRPr sz="3600"/>
            </a:lvl6pPr>
            <a:lvl7pPr lvl="6" rtl="0" algn="ctr">
              <a:spcBef>
                <a:spcPts val="0"/>
              </a:spcBef>
              <a:buSzPct val="100000"/>
              <a:defRPr sz="3600"/>
            </a:lvl7pPr>
            <a:lvl8pPr lvl="7" rtl="0" algn="ctr">
              <a:spcBef>
                <a:spcPts val="0"/>
              </a:spcBef>
              <a:buSzPct val="100000"/>
              <a:defRPr sz="3600"/>
            </a:lvl8pPr>
            <a:lvl9pPr lvl="8" rtl="0"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rtl="0">
              <a:spcBef>
                <a:spcPts val="0"/>
              </a:spcBef>
              <a:buSzPct val="100000"/>
              <a:defRPr sz="2400"/>
            </a:lvl1pPr>
            <a:lvl2pPr lvl="1" rtl="0">
              <a:spcBef>
                <a:spcPts val="0"/>
              </a:spcBef>
              <a:buSzPct val="100000"/>
              <a:defRPr sz="2400"/>
            </a:lvl2pPr>
            <a:lvl3pPr lvl="2" rtl="0">
              <a:spcBef>
                <a:spcPts val="0"/>
              </a:spcBef>
              <a:buSzPct val="100000"/>
              <a:defRPr sz="2400"/>
            </a:lvl3pPr>
            <a:lvl4pPr lvl="3" rtl="0">
              <a:spcBef>
                <a:spcPts val="0"/>
              </a:spcBef>
              <a:buSzPct val="100000"/>
              <a:defRPr sz="2400"/>
            </a:lvl4pPr>
            <a:lvl5pPr lvl="4" rtl="0">
              <a:spcBef>
                <a:spcPts val="0"/>
              </a:spcBef>
              <a:buSzPct val="100000"/>
              <a:defRPr sz="2400"/>
            </a:lvl5pPr>
            <a:lvl6pPr lvl="5" rtl="0">
              <a:spcBef>
                <a:spcPts val="0"/>
              </a:spcBef>
              <a:buSzPct val="100000"/>
              <a:defRPr sz="2400"/>
            </a:lvl6pPr>
            <a:lvl7pPr lvl="6" rtl="0">
              <a:spcBef>
                <a:spcPts val="0"/>
              </a:spcBef>
              <a:buSzPct val="100000"/>
              <a:defRPr sz="2400"/>
            </a:lvl7pPr>
            <a:lvl8pPr lvl="7" rtl="0">
              <a:spcBef>
                <a:spcPts val="0"/>
              </a:spcBef>
              <a:buSzPct val="100000"/>
              <a:defRPr sz="2400"/>
            </a:lvl8pPr>
            <a:lvl9pPr lvl="8" rtl="0">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rtl="0">
              <a:spcBef>
                <a:spcPts val="0"/>
              </a:spcBef>
              <a:buSzPct val="100000"/>
              <a:defRPr sz="12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rtl="0">
              <a:spcBef>
                <a:spcPts val="0"/>
              </a:spcBef>
              <a:buSzPct val="100000"/>
              <a:defRPr sz="4800"/>
            </a:lvl1pPr>
            <a:lvl2pPr lvl="1" rtl="0">
              <a:spcBef>
                <a:spcPts val="0"/>
              </a:spcBef>
              <a:buSzPct val="100000"/>
              <a:defRPr sz="4800"/>
            </a:lvl2pPr>
            <a:lvl3pPr lvl="2" rtl="0">
              <a:spcBef>
                <a:spcPts val="0"/>
              </a:spcBef>
              <a:buSzPct val="100000"/>
              <a:defRPr sz="4800"/>
            </a:lvl3pPr>
            <a:lvl4pPr lvl="3" rtl="0">
              <a:spcBef>
                <a:spcPts val="0"/>
              </a:spcBef>
              <a:buSzPct val="100000"/>
              <a:defRPr sz="4800"/>
            </a:lvl4pPr>
            <a:lvl5pPr lvl="4" rtl="0">
              <a:spcBef>
                <a:spcPts val="0"/>
              </a:spcBef>
              <a:buSzPct val="100000"/>
              <a:defRPr sz="4800"/>
            </a:lvl5pPr>
            <a:lvl6pPr lvl="5" rtl="0">
              <a:spcBef>
                <a:spcPts val="0"/>
              </a:spcBef>
              <a:buSzPct val="100000"/>
              <a:defRPr sz="4800"/>
            </a:lvl6pPr>
            <a:lvl7pPr lvl="6" rtl="0">
              <a:spcBef>
                <a:spcPts val="0"/>
              </a:spcBef>
              <a:buSzPct val="100000"/>
              <a:defRPr sz="4800"/>
            </a:lvl7pPr>
            <a:lvl8pPr lvl="7" rtl="0">
              <a:spcBef>
                <a:spcPts val="0"/>
              </a:spcBef>
              <a:buSzPct val="100000"/>
              <a:defRPr sz="4800"/>
            </a:lvl8pPr>
            <a:lvl9pPr lvl="8" rtl="0">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rtl="0" algn="ctr">
              <a:spcBef>
                <a:spcPts val="0"/>
              </a:spcBef>
              <a:buSzPct val="100000"/>
              <a:defRPr sz="4200"/>
            </a:lvl1pPr>
            <a:lvl2pPr lvl="1" rtl="0" algn="ctr">
              <a:spcBef>
                <a:spcPts val="0"/>
              </a:spcBef>
              <a:buSzPct val="100000"/>
              <a:defRPr sz="4200"/>
            </a:lvl2pPr>
            <a:lvl3pPr lvl="2" rtl="0" algn="ctr">
              <a:spcBef>
                <a:spcPts val="0"/>
              </a:spcBef>
              <a:buSzPct val="100000"/>
              <a:defRPr sz="4200"/>
            </a:lvl3pPr>
            <a:lvl4pPr lvl="3" rtl="0" algn="ctr">
              <a:spcBef>
                <a:spcPts val="0"/>
              </a:spcBef>
              <a:buSzPct val="100000"/>
              <a:defRPr sz="4200"/>
            </a:lvl4pPr>
            <a:lvl5pPr lvl="4" rtl="0" algn="ctr">
              <a:spcBef>
                <a:spcPts val="0"/>
              </a:spcBef>
              <a:buSzPct val="100000"/>
              <a:defRPr sz="4200"/>
            </a:lvl5pPr>
            <a:lvl6pPr lvl="5" rtl="0" algn="ctr">
              <a:spcBef>
                <a:spcPts val="0"/>
              </a:spcBef>
              <a:buSzPct val="100000"/>
              <a:defRPr sz="4200"/>
            </a:lvl6pPr>
            <a:lvl7pPr lvl="6" rtl="0" algn="ctr">
              <a:spcBef>
                <a:spcPts val="0"/>
              </a:spcBef>
              <a:buSzPct val="100000"/>
              <a:defRPr sz="4200"/>
            </a:lvl7pPr>
            <a:lvl8pPr lvl="7" rtl="0" algn="ctr">
              <a:spcBef>
                <a:spcPts val="0"/>
              </a:spcBef>
              <a:buSzPct val="100000"/>
              <a:defRPr sz="4200"/>
            </a:lvl8pPr>
            <a:lvl9pPr lvl="8" rtl="0"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rtl="0" algn="ctr">
              <a:lnSpc>
                <a:spcPct val="100000"/>
              </a:lnSpc>
              <a:spcBef>
                <a:spcPts val="0"/>
              </a:spcBef>
              <a:spcAft>
                <a:spcPts val="0"/>
              </a:spcAft>
              <a:buSzPct val="100000"/>
              <a:buNone/>
              <a:defRPr sz="2100"/>
            </a:lvl1pPr>
            <a:lvl2pPr lvl="1" rtl="0" algn="ctr">
              <a:lnSpc>
                <a:spcPct val="100000"/>
              </a:lnSpc>
              <a:spcBef>
                <a:spcPts val="0"/>
              </a:spcBef>
              <a:spcAft>
                <a:spcPts val="0"/>
              </a:spcAft>
              <a:buSzPct val="100000"/>
              <a:buNone/>
              <a:defRPr sz="2100"/>
            </a:lvl2pPr>
            <a:lvl3pPr lvl="2" rtl="0" algn="ctr">
              <a:lnSpc>
                <a:spcPct val="100000"/>
              </a:lnSpc>
              <a:spcBef>
                <a:spcPts val="0"/>
              </a:spcBef>
              <a:spcAft>
                <a:spcPts val="0"/>
              </a:spcAft>
              <a:buSzPct val="100000"/>
              <a:buNone/>
              <a:defRPr sz="2100"/>
            </a:lvl3pPr>
            <a:lvl4pPr lvl="3" rtl="0" algn="ctr">
              <a:lnSpc>
                <a:spcPct val="100000"/>
              </a:lnSpc>
              <a:spcBef>
                <a:spcPts val="0"/>
              </a:spcBef>
              <a:spcAft>
                <a:spcPts val="0"/>
              </a:spcAft>
              <a:buSzPct val="100000"/>
              <a:buNone/>
              <a:defRPr sz="2100"/>
            </a:lvl4pPr>
            <a:lvl5pPr lvl="4" rtl="0" algn="ctr">
              <a:lnSpc>
                <a:spcPct val="100000"/>
              </a:lnSpc>
              <a:spcBef>
                <a:spcPts val="0"/>
              </a:spcBef>
              <a:spcAft>
                <a:spcPts val="0"/>
              </a:spcAft>
              <a:buSzPct val="100000"/>
              <a:buNone/>
              <a:defRPr sz="2100"/>
            </a:lvl5pPr>
            <a:lvl6pPr lvl="5" rtl="0" algn="ctr">
              <a:lnSpc>
                <a:spcPct val="100000"/>
              </a:lnSpc>
              <a:spcBef>
                <a:spcPts val="0"/>
              </a:spcBef>
              <a:spcAft>
                <a:spcPts val="0"/>
              </a:spcAft>
              <a:buSzPct val="100000"/>
              <a:buNone/>
              <a:defRPr sz="2100"/>
            </a:lvl6pPr>
            <a:lvl7pPr lvl="6" rtl="0" algn="ctr">
              <a:lnSpc>
                <a:spcPct val="100000"/>
              </a:lnSpc>
              <a:spcBef>
                <a:spcPts val="0"/>
              </a:spcBef>
              <a:spcAft>
                <a:spcPts val="0"/>
              </a:spcAft>
              <a:buSzPct val="100000"/>
              <a:buNone/>
              <a:defRPr sz="2100"/>
            </a:lvl7pPr>
            <a:lvl8pPr lvl="7" rtl="0" algn="ctr">
              <a:lnSpc>
                <a:spcPct val="100000"/>
              </a:lnSpc>
              <a:spcBef>
                <a:spcPts val="0"/>
              </a:spcBef>
              <a:spcAft>
                <a:spcPts val="0"/>
              </a:spcAft>
              <a:buSzPct val="100000"/>
              <a:buNone/>
              <a:defRPr sz="2100"/>
            </a:lvl8pPr>
            <a:lvl9pPr lvl="8" rtl="0"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rt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rtl="0">
              <a:spcBef>
                <a:spcPts val="0"/>
              </a:spcBef>
              <a:buClr>
                <a:schemeClr val="dk1"/>
              </a:buClr>
              <a:buSzPct val="100000"/>
              <a:buNone/>
              <a:defRPr sz="2800">
                <a:solidFill>
                  <a:schemeClr val="dk1"/>
                </a:solidFill>
              </a:defRPr>
            </a:lvl1pPr>
            <a:lvl2pPr lvl="1" rtl="0">
              <a:spcBef>
                <a:spcPts val="0"/>
              </a:spcBef>
              <a:buClr>
                <a:schemeClr val="dk1"/>
              </a:buClr>
              <a:buSzPct val="100000"/>
              <a:buNone/>
              <a:defRPr sz="2800">
                <a:solidFill>
                  <a:schemeClr val="dk1"/>
                </a:solidFill>
              </a:defRPr>
            </a:lvl2pPr>
            <a:lvl3pPr lvl="2" rtl="0">
              <a:spcBef>
                <a:spcPts val="0"/>
              </a:spcBef>
              <a:buClr>
                <a:schemeClr val="dk1"/>
              </a:buClr>
              <a:buSzPct val="100000"/>
              <a:buNone/>
              <a:defRPr sz="2800">
                <a:solidFill>
                  <a:schemeClr val="dk1"/>
                </a:solidFill>
              </a:defRPr>
            </a:lvl3pPr>
            <a:lvl4pPr lvl="3" rtl="0">
              <a:spcBef>
                <a:spcPts val="0"/>
              </a:spcBef>
              <a:buClr>
                <a:schemeClr val="dk1"/>
              </a:buClr>
              <a:buSzPct val="100000"/>
              <a:buNone/>
              <a:defRPr sz="2800">
                <a:solidFill>
                  <a:schemeClr val="dk1"/>
                </a:solidFill>
              </a:defRPr>
            </a:lvl4pPr>
            <a:lvl5pPr lvl="4" rtl="0">
              <a:spcBef>
                <a:spcPts val="0"/>
              </a:spcBef>
              <a:buClr>
                <a:schemeClr val="dk1"/>
              </a:buClr>
              <a:buSzPct val="100000"/>
              <a:buNone/>
              <a:defRPr sz="2800">
                <a:solidFill>
                  <a:schemeClr val="dk1"/>
                </a:solidFill>
              </a:defRPr>
            </a:lvl5pPr>
            <a:lvl6pPr lvl="5" rtl="0">
              <a:spcBef>
                <a:spcPts val="0"/>
              </a:spcBef>
              <a:buClr>
                <a:schemeClr val="dk1"/>
              </a:buClr>
              <a:buSzPct val="100000"/>
              <a:buNone/>
              <a:defRPr sz="2800">
                <a:solidFill>
                  <a:schemeClr val="dk1"/>
                </a:solidFill>
              </a:defRPr>
            </a:lvl6pPr>
            <a:lvl7pPr lvl="6" rtl="0">
              <a:spcBef>
                <a:spcPts val="0"/>
              </a:spcBef>
              <a:buClr>
                <a:schemeClr val="dk1"/>
              </a:buClr>
              <a:buSzPct val="100000"/>
              <a:buNone/>
              <a:defRPr sz="2800">
                <a:solidFill>
                  <a:schemeClr val="dk1"/>
                </a:solidFill>
              </a:defRPr>
            </a:lvl7pPr>
            <a:lvl8pPr lvl="7" rtl="0">
              <a:spcBef>
                <a:spcPts val="0"/>
              </a:spcBef>
              <a:buClr>
                <a:schemeClr val="dk1"/>
              </a:buClr>
              <a:buSzPct val="100000"/>
              <a:buNone/>
              <a:defRPr sz="2800">
                <a:solidFill>
                  <a:schemeClr val="dk1"/>
                </a:solidFill>
              </a:defRPr>
            </a:lvl8pPr>
            <a:lvl9pPr lvl="8" rtl="0">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rtl="0">
              <a:lnSpc>
                <a:spcPct val="115000"/>
              </a:lnSpc>
              <a:spcBef>
                <a:spcPts val="0"/>
              </a:spcBef>
              <a:spcAft>
                <a:spcPts val="1600"/>
              </a:spcAft>
              <a:buClr>
                <a:schemeClr val="dk2"/>
              </a:buClr>
              <a:buSzPct val="100000"/>
              <a:defRPr sz="1800">
                <a:solidFill>
                  <a:schemeClr val="dk2"/>
                </a:solidFill>
              </a:defRPr>
            </a:lvl1pPr>
            <a:lvl2pPr lvl="1" rtl="0">
              <a:lnSpc>
                <a:spcPct val="115000"/>
              </a:lnSpc>
              <a:spcBef>
                <a:spcPts val="0"/>
              </a:spcBef>
              <a:spcAft>
                <a:spcPts val="1600"/>
              </a:spcAft>
              <a:buClr>
                <a:schemeClr val="dk2"/>
              </a:buClr>
              <a:defRPr>
                <a:solidFill>
                  <a:schemeClr val="dk2"/>
                </a:solidFill>
              </a:defRPr>
            </a:lvl2pPr>
            <a:lvl3pPr lvl="2" rtl="0">
              <a:lnSpc>
                <a:spcPct val="115000"/>
              </a:lnSpc>
              <a:spcBef>
                <a:spcPts val="0"/>
              </a:spcBef>
              <a:spcAft>
                <a:spcPts val="1600"/>
              </a:spcAft>
              <a:buClr>
                <a:schemeClr val="dk2"/>
              </a:buClr>
              <a:defRPr>
                <a:solidFill>
                  <a:schemeClr val="dk2"/>
                </a:solidFill>
              </a:defRPr>
            </a:lvl3pPr>
            <a:lvl4pPr lvl="3" rtl="0">
              <a:lnSpc>
                <a:spcPct val="115000"/>
              </a:lnSpc>
              <a:spcBef>
                <a:spcPts val="0"/>
              </a:spcBef>
              <a:spcAft>
                <a:spcPts val="1600"/>
              </a:spcAft>
              <a:buClr>
                <a:schemeClr val="dk2"/>
              </a:buClr>
              <a:defRPr>
                <a:solidFill>
                  <a:schemeClr val="dk2"/>
                </a:solidFill>
              </a:defRPr>
            </a:lvl4pPr>
            <a:lvl5pPr lvl="4" rtl="0">
              <a:lnSpc>
                <a:spcPct val="115000"/>
              </a:lnSpc>
              <a:spcBef>
                <a:spcPts val="0"/>
              </a:spcBef>
              <a:spcAft>
                <a:spcPts val="1600"/>
              </a:spcAft>
              <a:buClr>
                <a:schemeClr val="dk2"/>
              </a:buClr>
              <a:defRPr>
                <a:solidFill>
                  <a:schemeClr val="dk2"/>
                </a:solidFill>
              </a:defRPr>
            </a:lvl5pPr>
            <a:lvl6pPr lvl="5" rtl="0">
              <a:lnSpc>
                <a:spcPct val="115000"/>
              </a:lnSpc>
              <a:spcBef>
                <a:spcPts val="0"/>
              </a:spcBef>
              <a:spcAft>
                <a:spcPts val="1600"/>
              </a:spcAft>
              <a:buClr>
                <a:schemeClr val="dk2"/>
              </a:buClr>
              <a:defRPr>
                <a:solidFill>
                  <a:schemeClr val="dk2"/>
                </a:solidFill>
              </a:defRPr>
            </a:lvl6pPr>
            <a:lvl7pPr lvl="6" rtl="0">
              <a:lnSpc>
                <a:spcPct val="115000"/>
              </a:lnSpc>
              <a:spcBef>
                <a:spcPts val="0"/>
              </a:spcBef>
              <a:spcAft>
                <a:spcPts val="1600"/>
              </a:spcAft>
              <a:buClr>
                <a:schemeClr val="dk2"/>
              </a:buClr>
              <a:defRPr>
                <a:solidFill>
                  <a:schemeClr val="dk2"/>
                </a:solidFill>
              </a:defRPr>
            </a:lvl7pPr>
            <a:lvl8pPr lvl="7" rtl="0">
              <a:lnSpc>
                <a:spcPct val="115000"/>
              </a:lnSpc>
              <a:spcBef>
                <a:spcPts val="0"/>
              </a:spcBef>
              <a:spcAft>
                <a:spcPts val="1600"/>
              </a:spcAft>
              <a:buClr>
                <a:schemeClr val="dk2"/>
              </a:buClr>
              <a:defRPr>
                <a:solidFill>
                  <a:schemeClr val="dk2"/>
                </a:solidFill>
              </a:defRPr>
            </a:lvl8pPr>
            <a:lvl9pPr lvl="8" rtl="0">
              <a:lnSpc>
                <a:spcPct val="115000"/>
              </a:lnSpc>
              <a:spcBef>
                <a:spcPts val="0"/>
              </a:spcBef>
              <a:spcAft>
                <a:spcPts val="1600"/>
              </a:spcAft>
              <a:buClr>
                <a:schemeClr val="dk2"/>
              </a:buClr>
              <a:defRPr>
                <a:solidFill>
                  <a:schemeClr val="dk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rt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0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0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comments" Target="../comments/comment1.xml"/><Relationship Id="rId4" Type="http://schemas.openxmlformats.org/officeDocument/2006/relationships/image" Target="../media/image02.png"/><Relationship Id="rId5" Type="http://schemas.openxmlformats.org/officeDocument/2006/relationships/image" Target="../media/image0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04.png"/><Relationship Id="rId4" Type="http://schemas.openxmlformats.org/officeDocument/2006/relationships/image" Target="../media/image0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0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08.png"/><Relationship Id="rId4" Type="http://schemas.openxmlformats.org/officeDocument/2006/relationships/hyperlink" Target="https://drive.google.com/drive/folders/0B1O804cKZkDzQ0Vvazh5SjFBamc"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0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0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0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0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0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0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hyperlink" Target="https://docs.google.com/spreadsheets/d/1JBS5F1Hoj5rKe0wsAFo2yF72EQHieoZMt-0-7amp7nw/edit#gid=1871027125" TargetMode="External"/><Relationship Id="rId4"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15.png"/><Relationship Id="rId4" Type="http://schemas.openxmlformats.org/officeDocument/2006/relationships/image" Target="../media/image20.png"/><Relationship Id="rId9" Type="http://schemas.openxmlformats.org/officeDocument/2006/relationships/image" Target="../media/image24.png"/><Relationship Id="rId5" Type="http://schemas.openxmlformats.org/officeDocument/2006/relationships/image" Target="../media/image16.png"/><Relationship Id="rId6" Type="http://schemas.openxmlformats.org/officeDocument/2006/relationships/image" Target="../media/image17.png"/><Relationship Id="rId7" Type="http://schemas.openxmlformats.org/officeDocument/2006/relationships/image" Target="../media/image18.png"/><Relationship Id="rId8" Type="http://schemas.openxmlformats.org/officeDocument/2006/relationships/image" Target="../media/image1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9.png"/><Relationship Id="rId4" Type="http://schemas.openxmlformats.org/officeDocument/2006/relationships/image" Target="../media/image26.png"/><Relationship Id="rId10" Type="http://schemas.openxmlformats.org/officeDocument/2006/relationships/hyperlink" Target="https://docs.google.com/spreadsheets/d/1tmlU-Ro11PD5oMetl-o3TO0penjLtWYxZ0xd6lb3tMo/edit#gid=685457214" TargetMode="External"/><Relationship Id="rId9" Type="http://schemas.openxmlformats.org/officeDocument/2006/relationships/image" Target="../media/image25.png"/><Relationship Id="rId5" Type="http://schemas.openxmlformats.org/officeDocument/2006/relationships/image" Target="../media/image23.png"/><Relationship Id="rId6" Type="http://schemas.openxmlformats.org/officeDocument/2006/relationships/image" Target="../media/image22.png"/><Relationship Id="rId7" Type="http://schemas.openxmlformats.org/officeDocument/2006/relationships/image" Target="../media/image21.png"/><Relationship Id="rId8" Type="http://schemas.openxmlformats.org/officeDocument/2006/relationships/image" Target="../media/image2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9.png"/><Relationship Id="rId4" Type="http://schemas.openxmlformats.org/officeDocument/2006/relationships/image" Target="../media/image26.png"/><Relationship Id="rId9" Type="http://schemas.openxmlformats.org/officeDocument/2006/relationships/hyperlink" Target="https://docs.google.com/spreadsheets/d/1tmlU-Ro11PD5oMetl-o3TO0penjLtWYxZ0xd6lb3tMo/edit#gid=685457214" TargetMode="External"/><Relationship Id="rId5" Type="http://schemas.openxmlformats.org/officeDocument/2006/relationships/image" Target="../media/image23.png"/><Relationship Id="rId6" Type="http://schemas.openxmlformats.org/officeDocument/2006/relationships/image" Target="../media/image22.png"/><Relationship Id="rId7" Type="http://schemas.openxmlformats.org/officeDocument/2006/relationships/image" Target="../media/image21.png"/><Relationship Id="rId8" Type="http://schemas.openxmlformats.org/officeDocument/2006/relationships/image" Target="../media/image2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00.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9.png"/><Relationship Id="rId4" Type="http://schemas.openxmlformats.org/officeDocument/2006/relationships/image" Target="../media/image26.png"/><Relationship Id="rId9" Type="http://schemas.openxmlformats.org/officeDocument/2006/relationships/hyperlink" Target="https://docs.google.com/spreadsheets/d/1tmlU-Ro11PD5oMetl-o3TO0penjLtWYxZ0xd6lb3tMo/edit#gid=685457214" TargetMode="External"/><Relationship Id="rId5" Type="http://schemas.openxmlformats.org/officeDocument/2006/relationships/image" Target="../media/image23.png"/><Relationship Id="rId6" Type="http://schemas.openxmlformats.org/officeDocument/2006/relationships/image" Target="../media/image22.png"/><Relationship Id="rId7" Type="http://schemas.openxmlformats.org/officeDocument/2006/relationships/image" Target="../media/image21.png"/><Relationship Id="rId8" Type="http://schemas.openxmlformats.org/officeDocument/2006/relationships/image" Target="../media/image2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9.png"/><Relationship Id="rId4" Type="http://schemas.openxmlformats.org/officeDocument/2006/relationships/image" Target="../media/image26.png"/><Relationship Id="rId9" Type="http://schemas.openxmlformats.org/officeDocument/2006/relationships/hyperlink" Target="https://docs.google.com/spreadsheets/d/1tmlU-Ro11PD5oMetl-o3TO0penjLtWYxZ0xd6lb3tMo/edit#gid=685457214" TargetMode="External"/><Relationship Id="rId5" Type="http://schemas.openxmlformats.org/officeDocument/2006/relationships/image" Target="../media/image23.png"/><Relationship Id="rId6" Type="http://schemas.openxmlformats.org/officeDocument/2006/relationships/image" Target="../media/image22.png"/><Relationship Id="rId7" Type="http://schemas.openxmlformats.org/officeDocument/2006/relationships/image" Target="../media/image21.png"/><Relationship Id="rId8" Type="http://schemas.openxmlformats.org/officeDocument/2006/relationships/image" Target="../media/image2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9.png"/><Relationship Id="rId4" Type="http://schemas.openxmlformats.org/officeDocument/2006/relationships/image" Target="../media/image26.png"/><Relationship Id="rId9" Type="http://schemas.openxmlformats.org/officeDocument/2006/relationships/hyperlink" Target="https://docs.google.com/spreadsheets/d/1tmlU-Ro11PD5oMetl-o3TO0penjLtWYxZ0xd6lb3tMo/edit#gid=685457214" TargetMode="External"/><Relationship Id="rId5" Type="http://schemas.openxmlformats.org/officeDocument/2006/relationships/image" Target="../media/image23.png"/><Relationship Id="rId6" Type="http://schemas.openxmlformats.org/officeDocument/2006/relationships/image" Target="../media/image22.png"/><Relationship Id="rId7" Type="http://schemas.openxmlformats.org/officeDocument/2006/relationships/image" Target="../media/image21.png"/><Relationship Id="rId8" Type="http://schemas.openxmlformats.org/officeDocument/2006/relationships/image" Target="../media/image2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9.png"/><Relationship Id="rId4" Type="http://schemas.openxmlformats.org/officeDocument/2006/relationships/image" Target="../media/image26.png"/><Relationship Id="rId9" Type="http://schemas.openxmlformats.org/officeDocument/2006/relationships/hyperlink" Target="https://docs.google.com/spreadsheets/d/1tmlU-Ro11PD5oMetl-o3TO0penjLtWYxZ0xd6lb3tMo/edit#gid=685457214" TargetMode="External"/><Relationship Id="rId5" Type="http://schemas.openxmlformats.org/officeDocument/2006/relationships/image" Target="../media/image23.png"/><Relationship Id="rId6" Type="http://schemas.openxmlformats.org/officeDocument/2006/relationships/image" Target="../media/image22.png"/><Relationship Id="rId7" Type="http://schemas.openxmlformats.org/officeDocument/2006/relationships/image" Target="../media/image21.png"/><Relationship Id="rId8" Type="http://schemas.openxmlformats.org/officeDocument/2006/relationships/image" Target="../media/image2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9.png"/><Relationship Id="rId4" Type="http://schemas.openxmlformats.org/officeDocument/2006/relationships/image" Target="../media/image26.png"/><Relationship Id="rId9" Type="http://schemas.openxmlformats.org/officeDocument/2006/relationships/hyperlink" Target="https://docs.google.com/spreadsheets/d/1tmlU-Ro11PD5oMetl-o3TO0penjLtWYxZ0xd6lb3tMo/edit#gid=685457214" TargetMode="External"/><Relationship Id="rId5" Type="http://schemas.openxmlformats.org/officeDocument/2006/relationships/image" Target="../media/image23.png"/><Relationship Id="rId6" Type="http://schemas.openxmlformats.org/officeDocument/2006/relationships/image" Target="../media/image22.png"/><Relationship Id="rId7" Type="http://schemas.openxmlformats.org/officeDocument/2006/relationships/image" Target="../media/image21.png"/><Relationship Id="rId8" Type="http://schemas.openxmlformats.org/officeDocument/2006/relationships/image" Target="../media/image2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9.png"/><Relationship Id="rId4" Type="http://schemas.openxmlformats.org/officeDocument/2006/relationships/image" Target="../media/image26.png"/><Relationship Id="rId9" Type="http://schemas.openxmlformats.org/officeDocument/2006/relationships/hyperlink" Target="https://docs.google.com/spreadsheets/d/1tmlU-Ro11PD5oMetl-o3TO0penjLtWYxZ0xd6lb3tMo/edit#gid=685457214" TargetMode="External"/><Relationship Id="rId5" Type="http://schemas.openxmlformats.org/officeDocument/2006/relationships/image" Target="../media/image23.png"/><Relationship Id="rId6" Type="http://schemas.openxmlformats.org/officeDocument/2006/relationships/image" Target="../media/image22.png"/><Relationship Id="rId7" Type="http://schemas.openxmlformats.org/officeDocument/2006/relationships/image" Target="../media/image21.png"/><Relationship Id="rId8" Type="http://schemas.openxmlformats.org/officeDocument/2006/relationships/image" Target="../media/image2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hyperlink" Target="http://www.scaledagileframework.com/" TargetMode="External"/><Relationship Id="rId4" Type="http://schemas.openxmlformats.org/officeDocument/2006/relationships/hyperlink" Target="https://drive.google.com/drive/folders/0B1O804cKZkDzQ0Vvazh5SjFBamc" TargetMode="External"/><Relationship Id="rId5" Type="http://schemas.openxmlformats.org/officeDocument/2006/relationships/hyperlink" Target="https://docs.google.com/spreadsheets/d/1JBS5F1Hoj5rKe0wsAFo2yF72EQHieoZMt-0-7amp7nw/edit#gid=1871027125" TargetMode="External"/><Relationship Id="rId6" Type="http://schemas.openxmlformats.org/officeDocument/2006/relationships/hyperlink" Target="https://docs.google.com/spreadsheets/d/1tmlU-Ro11PD5oMetl-o3TO0penjLtWYxZ0xd6lb3tMo/edit#gid=685457214"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comments" Target="../comments/commen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0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0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0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0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1429400"/>
            <a:ext cx="8520600" cy="2052600"/>
          </a:xfrm>
          <a:prstGeom prst="rect">
            <a:avLst/>
          </a:prstGeom>
        </p:spPr>
        <p:txBody>
          <a:bodyPr anchorCtr="0" anchor="b" bIns="91425" lIns="91425" rIns="91425" tIns="91425">
            <a:noAutofit/>
          </a:bodyPr>
          <a:lstStyle/>
          <a:p>
            <a:pPr lvl="0" rtl="0">
              <a:lnSpc>
                <a:spcPct val="150000"/>
              </a:lnSpc>
              <a:spcBef>
                <a:spcPts val="0"/>
              </a:spcBef>
              <a:buNone/>
            </a:pPr>
            <a:r>
              <a:rPr b="1" lang="en" sz="4800">
                <a:solidFill>
                  <a:srgbClr val="434343"/>
                </a:solidFill>
              </a:rPr>
              <a:t>SAFe Training</a:t>
            </a:r>
          </a:p>
          <a:p>
            <a:pPr lvl="0" rtl="0">
              <a:lnSpc>
                <a:spcPct val="150000"/>
              </a:lnSpc>
              <a:spcBef>
                <a:spcPts val="0"/>
              </a:spcBef>
              <a:buNone/>
            </a:pPr>
            <a:r>
              <a:rPr b="1" lang="en" sz="2400">
                <a:solidFill>
                  <a:srgbClr val="434343"/>
                </a:solidFill>
              </a:rPr>
              <a:t>Device Management (DM)</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4" name="Shape 144"/>
        <p:cNvGrpSpPr/>
        <p:nvPr/>
      </p:nvGrpSpPr>
      <p:grpSpPr>
        <a:xfrm>
          <a:off x="0" y="0"/>
          <a:ext cx="0" cy="0"/>
          <a:chOff x="0" y="0"/>
          <a:chExt cx="0" cy="0"/>
        </a:xfrm>
      </p:grpSpPr>
      <p:sp>
        <p:nvSpPr>
          <p:cNvPr id="145" name="Shape 145"/>
          <p:cNvSpPr txBox="1"/>
          <p:nvPr>
            <p:ph type="title"/>
          </p:nvPr>
        </p:nvSpPr>
        <p:spPr>
          <a:xfrm>
            <a:off x="311700" y="186925"/>
            <a:ext cx="8520600" cy="572700"/>
          </a:xfrm>
          <a:prstGeom prst="rect">
            <a:avLst/>
          </a:prstGeom>
        </p:spPr>
        <p:txBody>
          <a:bodyPr anchorCtr="0" anchor="t" bIns="91425" lIns="91425" rIns="91425" tIns="91425">
            <a:noAutofit/>
          </a:bodyPr>
          <a:lstStyle/>
          <a:p>
            <a:pPr indent="0" lvl="0" marL="0" marR="0" rtl="0" algn="l">
              <a:lnSpc>
                <a:spcPct val="100000"/>
              </a:lnSpc>
              <a:spcBef>
                <a:spcPts val="0"/>
              </a:spcBef>
              <a:spcAft>
                <a:spcPts val="0"/>
              </a:spcAft>
              <a:buClr>
                <a:schemeClr val="dk2"/>
              </a:buClr>
              <a:buSzPct val="25000"/>
              <a:buFont typeface="Arial"/>
              <a:buNone/>
            </a:pPr>
            <a:r>
              <a:rPr b="1" lang="en" sz="1800">
                <a:solidFill>
                  <a:srgbClr val="666666"/>
                </a:solidFill>
              </a:rPr>
              <a:t>A Closer Look at DM Use of SAFe: PI Planning &amp; Team PI Backlog</a:t>
            </a:r>
          </a:p>
        </p:txBody>
      </p:sp>
      <p:sp>
        <p:nvSpPr>
          <p:cNvPr id="146" name="Shape 146"/>
          <p:cNvSpPr txBox="1"/>
          <p:nvPr/>
        </p:nvSpPr>
        <p:spPr>
          <a:xfrm>
            <a:off x="2918350" y="3866550"/>
            <a:ext cx="2189400" cy="849000"/>
          </a:xfrm>
          <a:prstGeom prst="rect">
            <a:avLst/>
          </a:prstGeom>
          <a:noFill/>
          <a:ln>
            <a:noFill/>
          </a:ln>
        </p:spPr>
        <p:txBody>
          <a:bodyPr anchorCtr="0" anchor="t" bIns="91425" lIns="91425" rIns="91425" tIns="91425">
            <a:noAutofit/>
          </a:bodyPr>
          <a:lstStyle/>
          <a:p>
            <a:pPr indent="0" lvl="0" marL="0" rtl="0">
              <a:lnSpc>
                <a:spcPct val="115000"/>
              </a:lnSpc>
              <a:spcBef>
                <a:spcPts val="0"/>
              </a:spcBef>
              <a:buNone/>
            </a:pPr>
            <a:r>
              <a:rPr lang="en" sz="1200">
                <a:solidFill>
                  <a:schemeClr val="dk1"/>
                </a:solidFill>
              </a:rPr>
              <a:t>Iteration: Timebox in which teams deliver incremental value</a:t>
            </a:r>
          </a:p>
        </p:txBody>
      </p:sp>
      <p:pic>
        <p:nvPicPr>
          <p:cNvPr id="147" name="Shape 147"/>
          <p:cNvPicPr preferRelativeResize="0"/>
          <p:nvPr/>
        </p:nvPicPr>
        <p:blipFill>
          <a:blip r:embed="rId3">
            <a:alphaModFix/>
          </a:blip>
          <a:stretch>
            <a:fillRect/>
          </a:stretch>
        </p:blipFill>
        <p:spPr>
          <a:xfrm>
            <a:off x="645925" y="2040274"/>
            <a:ext cx="7852148" cy="1500150"/>
          </a:xfrm>
          <a:prstGeom prst="rect">
            <a:avLst/>
          </a:prstGeom>
          <a:noFill/>
          <a:ln>
            <a:noFill/>
          </a:ln>
        </p:spPr>
      </p:pic>
      <p:sp>
        <p:nvSpPr>
          <p:cNvPr id="148" name="Shape 148"/>
          <p:cNvSpPr txBox="1"/>
          <p:nvPr/>
        </p:nvSpPr>
        <p:spPr>
          <a:xfrm>
            <a:off x="5218050" y="3866550"/>
            <a:ext cx="2189400" cy="1119900"/>
          </a:xfrm>
          <a:prstGeom prst="rect">
            <a:avLst/>
          </a:prstGeom>
          <a:noFill/>
          <a:ln>
            <a:noFill/>
          </a:ln>
        </p:spPr>
        <p:txBody>
          <a:bodyPr anchorCtr="0" anchor="t" bIns="91425" lIns="91425" rIns="91425" tIns="91425">
            <a:noAutofit/>
          </a:bodyPr>
          <a:lstStyle/>
          <a:p>
            <a:pPr indent="0" lvl="0" marL="0" rtl="0">
              <a:lnSpc>
                <a:spcPct val="115000"/>
              </a:lnSpc>
              <a:spcBef>
                <a:spcPts val="0"/>
              </a:spcBef>
              <a:buNone/>
            </a:pPr>
            <a:r>
              <a:rPr lang="en" sz="1200">
                <a:solidFill>
                  <a:schemeClr val="dk1"/>
                </a:solidFill>
              </a:rPr>
              <a:t>Program Increment: A larger timebox synchronized across teams.</a:t>
            </a:r>
          </a:p>
        </p:txBody>
      </p:sp>
      <p:sp>
        <p:nvSpPr>
          <p:cNvPr id="149" name="Shape 149"/>
          <p:cNvSpPr/>
          <p:nvPr/>
        </p:nvSpPr>
        <p:spPr>
          <a:xfrm rot="5400000">
            <a:off x="3581200" y="3502650"/>
            <a:ext cx="335400" cy="363900"/>
          </a:xfrm>
          <a:prstGeom prst="rightBrace">
            <a:avLst>
              <a:gd fmla="val 8333" name="adj1"/>
              <a:gd fmla="val 50000" name="adj2"/>
            </a:avLst>
          </a:prstGeom>
          <a:noFill/>
          <a:ln cap="flat" cmpd="sng" w="28575">
            <a:solidFill>
              <a:srgbClr val="38761D"/>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50" name="Shape 150"/>
          <p:cNvSpPr/>
          <p:nvPr/>
        </p:nvSpPr>
        <p:spPr>
          <a:xfrm rot="5400000">
            <a:off x="6070825" y="2655875"/>
            <a:ext cx="335400" cy="2104500"/>
          </a:xfrm>
          <a:prstGeom prst="rightBrace">
            <a:avLst>
              <a:gd fmla="val 8333" name="adj1"/>
              <a:gd fmla="val 50000" name="adj2"/>
            </a:avLst>
          </a:prstGeom>
          <a:noFill/>
          <a:ln cap="flat" cmpd="sng" w="28575">
            <a:solidFill>
              <a:srgbClr val="38761D"/>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51" name="Shape 151"/>
          <p:cNvSpPr txBox="1"/>
          <p:nvPr/>
        </p:nvSpPr>
        <p:spPr>
          <a:xfrm>
            <a:off x="645925" y="727750"/>
            <a:ext cx="2189400" cy="1119900"/>
          </a:xfrm>
          <a:prstGeom prst="rect">
            <a:avLst/>
          </a:prstGeom>
          <a:noFill/>
          <a:ln>
            <a:noFill/>
          </a:ln>
        </p:spPr>
        <p:txBody>
          <a:bodyPr anchorCtr="0" anchor="t" bIns="91425" lIns="91425" rIns="91425" tIns="91425">
            <a:noAutofit/>
          </a:bodyPr>
          <a:lstStyle/>
          <a:p>
            <a:pPr indent="0" lvl="0" marL="0" rtl="0">
              <a:lnSpc>
                <a:spcPct val="115000"/>
              </a:lnSpc>
              <a:spcBef>
                <a:spcPts val="0"/>
              </a:spcBef>
              <a:buNone/>
            </a:pPr>
            <a:r>
              <a:rPr lang="en" sz="1200">
                <a:solidFill>
                  <a:schemeClr val="dk1"/>
                </a:solidFill>
              </a:rPr>
              <a:t>DM Feature Backlog:</a:t>
            </a:r>
          </a:p>
          <a:p>
            <a:pPr indent="0" lvl="0" marL="0" rtl="0">
              <a:lnSpc>
                <a:spcPct val="115000"/>
              </a:lnSpc>
              <a:spcBef>
                <a:spcPts val="0"/>
              </a:spcBef>
              <a:buNone/>
            </a:pPr>
            <a:r>
              <a:rPr lang="en" sz="1200">
                <a:solidFill>
                  <a:schemeClr val="dk1"/>
                </a:solidFill>
              </a:rPr>
              <a:t>Product features broken down into PBIs</a:t>
            </a:r>
          </a:p>
          <a:p>
            <a:pPr indent="0" lvl="0" marL="0" rtl="0">
              <a:lnSpc>
                <a:spcPct val="115000"/>
              </a:lnSpc>
              <a:spcBef>
                <a:spcPts val="0"/>
              </a:spcBef>
              <a:buNone/>
            </a:pPr>
            <a:r>
              <a:t/>
            </a:r>
            <a:endParaRPr sz="1200">
              <a:solidFill>
                <a:schemeClr val="dk1"/>
              </a:solidFill>
            </a:endParaRPr>
          </a:p>
        </p:txBody>
      </p:sp>
      <p:sp>
        <p:nvSpPr>
          <p:cNvPr id="152" name="Shape 152"/>
          <p:cNvSpPr/>
          <p:nvPr/>
        </p:nvSpPr>
        <p:spPr>
          <a:xfrm>
            <a:off x="1291225" y="1626475"/>
            <a:ext cx="207000" cy="572700"/>
          </a:xfrm>
          <a:prstGeom prst="downArrow">
            <a:avLst>
              <a:gd fmla="val 50000" name="adj1"/>
              <a:gd fmla="val 50000" name="adj2"/>
            </a:avLst>
          </a:prstGeom>
          <a:solidFill>
            <a:srgbClr val="38761D"/>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53" name="Shape 153"/>
          <p:cNvSpPr txBox="1"/>
          <p:nvPr/>
        </p:nvSpPr>
        <p:spPr>
          <a:xfrm>
            <a:off x="2874250" y="727750"/>
            <a:ext cx="2189400" cy="1119900"/>
          </a:xfrm>
          <a:prstGeom prst="rect">
            <a:avLst/>
          </a:prstGeom>
          <a:noFill/>
          <a:ln>
            <a:noFill/>
          </a:ln>
        </p:spPr>
        <p:txBody>
          <a:bodyPr anchorCtr="0" anchor="t" bIns="91425" lIns="91425" rIns="91425" tIns="91425">
            <a:noAutofit/>
          </a:bodyPr>
          <a:lstStyle/>
          <a:p>
            <a:pPr indent="0" lvl="0" marL="0" rtl="0">
              <a:lnSpc>
                <a:spcPct val="115000"/>
              </a:lnSpc>
              <a:spcBef>
                <a:spcPts val="0"/>
              </a:spcBef>
              <a:buNone/>
            </a:pPr>
            <a:r>
              <a:rPr lang="en" sz="1200">
                <a:solidFill>
                  <a:schemeClr val="dk1"/>
                </a:solidFill>
              </a:rPr>
              <a:t>PI Planning: 2 day event before every PI, attended by all teams, where the PI objectives are defined and planned across all teams</a:t>
            </a:r>
          </a:p>
          <a:p>
            <a:pPr indent="0" lvl="0" marL="0" rtl="0">
              <a:lnSpc>
                <a:spcPct val="115000"/>
              </a:lnSpc>
              <a:spcBef>
                <a:spcPts val="0"/>
              </a:spcBef>
              <a:buNone/>
            </a:pPr>
            <a:r>
              <a:t/>
            </a:r>
            <a:endParaRPr sz="1200">
              <a:solidFill>
                <a:schemeClr val="dk1"/>
              </a:solidFill>
            </a:endParaRPr>
          </a:p>
          <a:p>
            <a:pPr indent="0" lvl="0" marL="0" rtl="0">
              <a:lnSpc>
                <a:spcPct val="115000"/>
              </a:lnSpc>
              <a:spcBef>
                <a:spcPts val="0"/>
              </a:spcBef>
              <a:buNone/>
            </a:pPr>
            <a:r>
              <a:t/>
            </a:r>
            <a:endParaRPr sz="1200">
              <a:solidFill>
                <a:schemeClr val="dk1"/>
              </a:solidFill>
            </a:endParaRPr>
          </a:p>
        </p:txBody>
      </p:sp>
      <p:sp>
        <p:nvSpPr>
          <p:cNvPr id="154" name="Shape 154"/>
          <p:cNvSpPr txBox="1"/>
          <p:nvPr/>
        </p:nvSpPr>
        <p:spPr>
          <a:xfrm>
            <a:off x="728950" y="3866550"/>
            <a:ext cx="2189400" cy="1119900"/>
          </a:xfrm>
          <a:prstGeom prst="rect">
            <a:avLst/>
          </a:prstGeom>
          <a:noFill/>
          <a:ln>
            <a:noFill/>
          </a:ln>
        </p:spPr>
        <p:txBody>
          <a:bodyPr anchorCtr="0" anchor="t" bIns="91425" lIns="91425" rIns="91425" tIns="91425">
            <a:noAutofit/>
          </a:bodyPr>
          <a:lstStyle/>
          <a:p>
            <a:pPr indent="0" lvl="0" marL="0" rtl="0">
              <a:lnSpc>
                <a:spcPct val="115000"/>
              </a:lnSpc>
              <a:spcBef>
                <a:spcPts val="0"/>
              </a:spcBef>
              <a:buNone/>
            </a:pPr>
            <a:r>
              <a:rPr lang="en" sz="1200">
                <a:solidFill>
                  <a:schemeClr val="dk1"/>
                </a:solidFill>
              </a:rPr>
              <a:t>PI Planning: 2 day event before every PI, attended by all teams, where the PI objectives are defined and planned across all teams</a:t>
            </a:r>
          </a:p>
          <a:p>
            <a:pPr indent="0" lvl="0" marL="0" rtl="0">
              <a:lnSpc>
                <a:spcPct val="115000"/>
              </a:lnSpc>
              <a:spcBef>
                <a:spcPts val="0"/>
              </a:spcBef>
              <a:buNone/>
            </a:pPr>
            <a:r>
              <a:t/>
            </a:r>
            <a:endParaRPr sz="1200">
              <a:solidFill>
                <a:schemeClr val="dk1"/>
              </a:solidFill>
            </a:endParaRPr>
          </a:p>
          <a:p>
            <a:pPr indent="0" lvl="0" marL="0" rtl="0">
              <a:lnSpc>
                <a:spcPct val="115000"/>
              </a:lnSpc>
              <a:spcBef>
                <a:spcPts val="0"/>
              </a:spcBef>
              <a:buNone/>
            </a:pPr>
            <a:r>
              <a:t/>
            </a:r>
            <a:endParaRPr sz="1200">
              <a:solidFill>
                <a:schemeClr val="dk1"/>
              </a:solidFill>
            </a:endParaRPr>
          </a:p>
        </p:txBody>
      </p:sp>
      <p:sp>
        <p:nvSpPr>
          <p:cNvPr id="155" name="Shape 155"/>
          <p:cNvSpPr/>
          <p:nvPr/>
        </p:nvSpPr>
        <p:spPr>
          <a:xfrm rot="2311811">
            <a:off x="2449906" y="1480371"/>
            <a:ext cx="207086" cy="811107"/>
          </a:xfrm>
          <a:prstGeom prst="downArrow">
            <a:avLst>
              <a:gd fmla="val 50000" name="adj1"/>
              <a:gd fmla="val 50000" name="adj2"/>
            </a:avLst>
          </a:prstGeom>
          <a:solidFill>
            <a:srgbClr val="38761D"/>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56" name="Shape 156"/>
          <p:cNvSpPr/>
          <p:nvPr/>
        </p:nvSpPr>
        <p:spPr>
          <a:xfrm rot="-8135222">
            <a:off x="2179749" y="3266634"/>
            <a:ext cx="207051" cy="787681"/>
          </a:xfrm>
          <a:prstGeom prst="downArrow">
            <a:avLst>
              <a:gd fmla="val 50000" name="adj1"/>
              <a:gd fmla="val 50000" name="adj2"/>
            </a:avLst>
          </a:prstGeom>
          <a:solidFill>
            <a:srgbClr val="38761D"/>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0" name="Shape 160"/>
        <p:cNvGrpSpPr/>
        <p:nvPr/>
      </p:nvGrpSpPr>
      <p:grpSpPr>
        <a:xfrm>
          <a:off x="0" y="0"/>
          <a:ext cx="0" cy="0"/>
          <a:chOff x="0" y="0"/>
          <a:chExt cx="0" cy="0"/>
        </a:xfrm>
      </p:grpSpPr>
      <p:sp>
        <p:nvSpPr>
          <p:cNvPr id="161" name="Shape 161"/>
          <p:cNvSpPr txBox="1"/>
          <p:nvPr>
            <p:ph type="title"/>
          </p:nvPr>
        </p:nvSpPr>
        <p:spPr>
          <a:xfrm>
            <a:off x="311700" y="186925"/>
            <a:ext cx="8520600" cy="572700"/>
          </a:xfrm>
          <a:prstGeom prst="rect">
            <a:avLst/>
          </a:prstGeom>
        </p:spPr>
        <p:txBody>
          <a:bodyPr anchorCtr="0" anchor="t" bIns="91425" lIns="91425" rIns="91425" tIns="91425">
            <a:noAutofit/>
          </a:bodyPr>
          <a:lstStyle/>
          <a:p>
            <a:pPr indent="0" lvl="0" marL="0" marR="0" rtl="0" algn="l">
              <a:lnSpc>
                <a:spcPct val="100000"/>
              </a:lnSpc>
              <a:spcBef>
                <a:spcPts val="0"/>
              </a:spcBef>
              <a:spcAft>
                <a:spcPts val="0"/>
              </a:spcAft>
              <a:buClr>
                <a:schemeClr val="dk2"/>
              </a:buClr>
              <a:buSzPct val="25000"/>
              <a:buFont typeface="Arial"/>
              <a:buNone/>
            </a:pPr>
            <a:r>
              <a:rPr b="1" lang="en" sz="1800">
                <a:solidFill>
                  <a:srgbClr val="666666"/>
                </a:solidFill>
              </a:rPr>
              <a:t>A Closer Look at DM Use of SAFe: Product Releases</a:t>
            </a:r>
          </a:p>
        </p:txBody>
      </p:sp>
      <p:sp>
        <p:nvSpPr>
          <p:cNvPr id="162" name="Shape 162"/>
          <p:cNvSpPr txBox="1"/>
          <p:nvPr/>
        </p:nvSpPr>
        <p:spPr>
          <a:xfrm>
            <a:off x="2918350" y="3866550"/>
            <a:ext cx="2189400" cy="849000"/>
          </a:xfrm>
          <a:prstGeom prst="rect">
            <a:avLst/>
          </a:prstGeom>
          <a:noFill/>
          <a:ln>
            <a:noFill/>
          </a:ln>
        </p:spPr>
        <p:txBody>
          <a:bodyPr anchorCtr="0" anchor="t" bIns="91425" lIns="91425" rIns="91425" tIns="91425">
            <a:noAutofit/>
          </a:bodyPr>
          <a:lstStyle/>
          <a:p>
            <a:pPr indent="0" lvl="0" marL="0" rtl="0">
              <a:lnSpc>
                <a:spcPct val="115000"/>
              </a:lnSpc>
              <a:spcBef>
                <a:spcPts val="0"/>
              </a:spcBef>
              <a:buNone/>
            </a:pPr>
            <a:r>
              <a:rPr lang="en" sz="1200">
                <a:solidFill>
                  <a:schemeClr val="dk1"/>
                </a:solidFill>
              </a:rPr>
              <a:t>Iteration: Timebox in which teams deliver incremental value</a:t>
            </a:r>
          </a:p>
        </p:txBody>
      </p:sp>
      <p:pic>
        <p:nvPicPr>
          <p:cNvPr id="163" name="Shape 163"/>
          <p:cNvPicPr preferRelativeResize="0"/>
          <p:nvPr/>
        </p:nvPicPr>
        <p:blipFill>
          <a:blip r:embed="rId3">
            <a:alphaModFix/>
          </a:blip>
          <a:stretch>
            <a:fillRect/>
          </a:stretch>
        </p:blipFill>
        <p:spPr>
          <a:xfrm>
            <a:off x="645925" y="2040274"/>
            <a:ext cx="7852148" cy="1500150"/>
          </a:xfrm>
          <a:prstGeom prst="rect">
            <a:avLst/>
          </a:prstGeom>
          <a:noFill/>
          <a:ln>
            <a:noFill/>
          </a:ln>
        </p:spPr>
      </p:pic>
      <p:sp>
        <p:nvSpPr>
          <p:cNvPr id="164" name="Shape 164"/>
          <p:cNvSpPr txBox="1"/>
          <p:nvPr/>
        </p:nvSpPr>
        <p:spPr>
          <a:xfrm>
            <a:off x="5218050" y="3866550"/>
            <a:ext cx="2189400" cy="1119900"/>
          </a:xfrm>
          <a:prstGeom prst="rect">
            <a:avLst/>
          </a:prstGeom>
          <a:noFill/>
          <a:ln>
            <a:noFill/>
          </a:ln>
        </p:spPr>
        <p:txBody>
          <a:bodyPr anchorCtr="0" anchor="t" bIns="91425" lIns="91425" rIns="91425" tIns="91425">
            <a:noAutofit/>
          </a:bodyPr>
          <a:lstStyle/>
          <a:p>
            <a:pPr indent="0" lvl="0" marL="0" rtl="0">
              <a:lnSpc>
                <a:spcPct val="115000"/>
              </a:lnSpc>
              <a:spcBef>
                <a:spcPts val="0"/>
              </a:spcBef>
              <a:buNone/>
            </a:pPr>
            <a:r>
              <a:rPr lang="en" sz="1200">
                <a:solidFill>
                  <a:schemeClr val="dk1"/>
                </a:solidFill>
              </a:rPr>
              <a:t>Program Increment: A larger timebox synchronized across teams.</a:t>
            </a:r>
          </a:p>
        </p:txBody>
      </p:sp>
      <p:sp>
        <p:nvSpPr>
          <p:cNvPr id="165" name="Shape 165"/>
          <p:cNvSpPr/>
          <p:nvPr/>
        </p:nvSpPr>
        <p:spPr>
          <a:xfrm rot="5400000">
            <a:off x="3581200" y="3502650"/>
            <a:ext cx="335400" cy="363900"/>
          </a:xfrm>
          <a:prstGeom prst="rightBrace">
            <a:avLst>
              <a:gd fmla="val 8333" name="adj1"/>
              <a:gd fmla="val 50000" name="adj2"/>
            </a:avLst>
          </a:prstGeom>
          <a:noFill/>
          <a:ln cap="flat" cmpd="sng" w="28575">
            <a:solidFill>
              <a:srgbClr val="38761D"/>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66" name="Shape 166"/>
          <p:cNvSpPr/>
          <p:nvPr/>
        </p:nvSpPr>
        <p:spPr>
          <a:xfrm rot="5400000">
            <a:off x="6070825" y="2655875"/>
            <a:ext cx="335400" cy="2104500"/>
          </a:xfrm>
          <a:prstGeom prst="rightBrace">
            <a:avLst>
              <a:gd fmla="val 8333" name="adj1"/>
              <a:gd fmla="val 50000" name="adj2"/>
            </a:avLst>
          </a:prstGeom>
          <a:noFill/>
          <a:ln cap="flat" cmpd="sng" w="28575">
            <a:solidFill>
              <a:srgbClr val="38761D"/>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67" name="Shape 167"/>
          <p:cNvSpPr txBox="1"/>
          <p:nvPr/>
        </p:nvSpPr>
        <p:spPr>
          <a:xfrm>
            <a:off x="645925" y="727750"/>
            <a:ext cx="2189400" cy="1119900"/>
          </a:xfrm>
          <a:prstGeom prst="rect">
            <a:avLst/>
          </a:prstGeom>
          <a:noFill/>
          <a:ln>
            <a:noFill/>
          </a:ln>
        </p:spPr>
        <p:txBody>
          <a:bodyPr anchorCtr="0" anchor="t" bIns="91425" lIns="91425" rIns="91425" tIns="91425">
            <a:noAutofit/>
          </a:bodyPr>
          <a:lstStyle/>
          <a:p>
            <a:pPr indent="0" lvl="0" marL="0" rtl="0">
              <a:lnSpc>
                <a:spcPct val="115000"/>
              </a:lnSpc>
              <a:spcBef>
                <a:spcPts val="0"/>
              </a:spcBef>
              <a:buNone/>
            </a:pPr>
            <a:r>
              <a:rPr lang="en" sz="1200">
                <a:solidFill>
                  <a:schemeClr val="dk1"/>
                </a:solidFill>
              </a:rPr>
              <a:t>DM Feature Backlog:</a:t>
            </a:r>
          </a:p>
          <a:p>
            <a:pPr indent="0" lvl="0" marL="0" rtl="0">
              <a:lnSpc>
                <a:spcPct val="115000"/>
              </a:lnSpc>
              <a:spcBef>
                <a:spcPts val="0"/>
              </a:spcBef>
              <a:buNone/>
            </a:pPr>
            <a:r>
              <a:rPr lang="en" sz="1200">
                <a:solidFill>
                  <a:schemeClr val="dk1"/>
                </a:solidFill>
              </a:rPr>
              <a:t>Product features broken down into PBIs</a:t>
            </a:r>
          </a:p>
          <a:p>
            <a:pPr indent="0" lvl="0" marL="0" rtl="0">
              <a:lnSpc>
                <a:spcPct val="115000"/>
              </a:lnSpc>
              <a:spcBef>
                <a:spcPts val="0"/>
              </a:spcBef>
              <a:buNone/>
            </a:pPr>
            <a:r>
              <a:t/>
            </a:r>
            <a:endParaRPr sz="1200">
              <a:solidFill>
                <a:schemeClr val="dk1"/>
              </a:solidFill>
            </a:endParaRPr>
          </a:p>
        </p:txBody>
      </p:sp>
      <p:sp>
        <p:nvSpPr>
          <p:cNvPr id="168" name="Shape 168"/>
          <p:cNvSpPr/>
          <p:nvPr/>
        </p:nvSpPr>
        <p:spPr>
          <a:xfrm>
            <a:off x="1291225" y="1626475"/>
            <a:ext cx="207000" cy="572700"/>
          </a:xfrm>
          <a:prstGeom prst="downArrow">
            <a:avLst>
              <a:gd fmla="val 50000" name="adj1"/>
              <a:gd fmla="val 50000" name="adj2"/>
            </a:avLst>
          </a:prstGeom>
          <a:solidFill>
            <a:srgbClr val="38761D"/>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69" name="Shape 169"/>
          <p:cNvSpPr txBox="1"/>
          <p:nvPr/>
        </p:nvSpPr>
        <p:spPr>
          <a:xfrm>
            <a:off x="2874250" y="727750"/>
            <a:ext cx="2189400" cy="1119900"/>
          </a:xfrm>
          <a:prstGeom prst="rect">
            <a:avLst/>
          </a:prstGeom>
          <a:noFill/>
          <a:ln>
            <a:noFill/>
          </a:ln>
        </p:spPr>
        <p:txBody>
          <a:bodyPr anchorCtr="0" anchor="t" bIns="91425" lIns="91425" rIns="91425" tIns="91425">
            <a:noAutofit/>
          </a:bodyPr>
          <a:lstStyle/>
          <a:p>
            <a:pPr indent="0" lvl="0" marL="0" rtl="0">
              <a:lnSpc>
                <a:spcPct val="115000"/>
              </a:lnSpc>
              <a:spcBef>
                <a:spcPts val="0"/>
              </a:spcBef>
              <a:buNone/>
            </a:pPr>
            <a:r>
              <a:rPr lang="en" sz="1200">
                <a:solidFill>
                  <a:schemeClr val="dk1"/>
                </a:solidFill>
              </a:rPr>
              <a:t>PI Planning: 2 day event before every PI, attended by all teams, where the PI objectives are defined and planned across all teams</a:t>
            </a:r>
          </a:p>
          <a:p>
            <a:pPr indent="0" lvl="0" marL="0" rtl="0">
              <a:lnSpc>
                <a:spcPct val="115000"/>
              </a:lnSpc>
              <a:spcBef>
                <a:spcPts val="0"/>
              </a:spcBef>
              <a:buNone/>
            </a:pPr>
            <a:r>
              <a:t/>
            </a:r>
            <a:endParaRPr sz="1200">
              <a:solidFill>
                <a:schemeClr val="dk1"/>
              </a:solidFill>
            </a:endParaRPr>
          </a:p>
          <a:p>
            <a:pPr indent="0" lvl="0" marL="0" rtl="0">
              <a:lnSpc>
                <a:spcPct val="115000"/>
              </a:lnSpc>
              <a:spcBef>
                <a:spcPts val="0"/>
              </a:spcBef>
              <a:buNone/>
            </a:pPr>
            <a:r>
              <a:t/>
            </a:r>
            <a:endParaRPr sz="1200">
              <a:solidFill>
                <a:schemeClr val="dk1"/>
              </a:solidFill>
            </a:endParaRPr>
          </a:p>
        </p:txBody>
      </p:sp>
      <p:sp>
        <p:nvSpPr>
          <p:cNvPr id="170" name="Shape 170"/>
          <p:cNvSpPr txBox="1"/>
          <p:nvPr/>
        </p:nvSpPr>
        <p:spPr>
          <a:xfrm>
            <a:off x="728950" y="3866550"/>
            <a:ext cx="2189400" cy="1119900"/>
          </a:xfrm>
          <a:prstGeom prst="rect">
            <a:avLst/>
          </a:prstGeom>
          <a:noFill/>
          <a:ln>
            <a:noFill/>
          </a:ln>
        </p:spPr>
        <p:txBody>
          <a:bodyPr anchorCtr="0" anchor="t" bIns="91425" lIns="91425" rIns="91425" tIns="91425">
            <a:noAutofit/>
          </a:bodyPr>
          <a:lstStyle/>
          <a:p>
            <a:pPr indent="0" lvl="0" marL="0" rtl="0">
              <a:lnSpc>
                <a:spcPct val="115000"/>
              </a:lnSpc>
              <a:spcBef>
                <a:spcPts val="0"/>
              </a:spcBef>
              <a:buNone/>
            </a:pPr>
            <a:r>
              <a:rPr lang="en" sz="1200">
                <a:solidFill>
                  <a:schemeClr val="dk1"/>
                </a:solidFill>
              </a:rPr>
              <a:t>PI Planning: 2 day event before every PI, attended by all teams, where the PI objectives are defined and planned across all teams</a:t>
            </a:r>
          </a:p>
          <a:p>
            <a:pPr indent="0" lvl="0" marL="0" rtl="0">
              <a:lnSpc>
                <a:spcPct val="115000"/>
              </a:lnSpc>
              <a:spcBef>
                <a:spcPts val="0"/>
              </a:spcBef>
              <a:buNone/>
            </a:pPr>
            <a:r>
              <a:t/>
            </a:r>
            <a:endParaRPr sz="1200">
              <a:solidFill>
                <a:schemeClr val="dk1"/>
              </a:solidFill>
            </a:endParaRPr>
          </a:p>
          <a:p>
            <a:pPr indent="0" lvl="0" marL="0" rtl="0">
              <a:lnSpc>
                <a:spcPct val="115000"/>
              </a:lnSpc>
              <a:spcBef>
                <a:spcPts val="0"/>
              </a:spcBef>
              <a:buNone/>
            </a:pPr>
            <a:r>
              <a:t/>
            </a:r>
            <a:endParaRPr sz="1200">
              <a:solidFill>
                <a:schemeClr val="dk1"/>
              </a:solidFill>
            </a:endParaRPr>
          </a:p>
        </p:txBody>
      </p:sp>
      <p:sp>
        <p:nvSpPr>
          <p:cNvPr id="171" name="Shape 171"/>
          <p:cNvSpPr/>
          <p:nvPr/>
        </p:nvSpPr>
        <p:spPr>
          <a:xfrm rot="2311811">
            <a:off x="2449906" y="1480371"/>
            <a:ext cx="207086" cy="811107"/>
          </a:xfrm>
          <a:prstGeom prst="downArrow">
            <a:avLst>
              <a:gd fmla="val 50000" name="adj1"/>
              <a:gd fmla="val 50000" name="adj2"/>
            </a:avLst>
          </a:prstGeom>
          <a:solidFill>
            <a:srgbClr val="38761D"/>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72" name="Shape 172"/>
          <p:cNvSpPr/>
          <p:nvPr/>
        </p:nvSpPr>
        <p:spPr>
          <a:xfrm rot="-8135222">
            <a:off x="2179749" y="3266634"/>
            <a:ext cx="207051" cy="787681"/>
          </a:xfrm>
          <a:prstGeom prst="downArrow">
            <a:avLst>
              <a:gd fmla="val 50000" name="adj1"/>
              <a:gd fmla="val 50000" name="adj2"/>
            </a:avLst>
          </a:prstGeom>
          <a:solidFill>
            <a:srgbClr val="38761D"/>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73" name="Shape 173"/>
          <p:cNvSpPr txBox="1"/>
          <p:nvPr/>
        </p:nvSpPr>
        <p:spPr>
          <a:xfrm>
            <a:off x="5951500" y="677825"/>
            <a:ext cx="2223900" cy="1119900"/>
          </a:xfrm>
          <a:prstGeom prst="rect">
            <a:avLst/>
          </a:prstGeom>
          <a:noFill/>
          <a:ln>
            <a:noFill/>
          </a:ln>
        </p:spPr>
        <p:txBody>
          <a:bodyPr anchorCtr="0" anchor="t" bIns="91425" lIns="91425" rIns="91425" tIns="91425">
            <a:noAutofit/>
          </a:bodyPr>
          <a:lstStyle/>
          <a:p>
            <a:pPr indent="-69850" lvl="0" marL="0" marR="0" rtl="0" algn="l">
              <a:lnSpc>
                <a:spcPct val="115000"/>
              </a:lnSpc>
              <a:spcBef>
                <a:spcPts val="0"/>
              </a:spcBef>
              <a:spcAft>
                <a:spcPts val="0"/>
              </a:spcAft>
              <a:buClr>
                <a:srgbClr val="000000"/>
              </a:buClr>
              <a:buSzPct val="91666"/>
              <a:buFont typeface="Arial"/>
              <a:buNone/>
            </a:pPr>
            <a:r>
              <a:rPr lang="en" sz="1200">
                <a:solidFill>
                  <a:schemeClr val="dk1"/>
                </a:solidFill>
              </a:rPr>
              <a:t>Product Releases:</a:t>
            </a:r>
          </a:p>
          <a:p>
            <a:pPr indent="-69850" lvl="0" marL="0" marR="0" rtl="0" algn="l">
              <a:lnSpc>
                <a:spcPct val="115000"/>
              </a:lnSpc>
              <a:spcBef>
                <a:spcPts val="0"/>
              </a:spcBef>
              <a:spcAft>
                <a:spcPts val="0"/>
              </a:spcAft>
              <a:buClr>
                <a:srgbClr val="000000"/>
              </a:buClr>
              <a:buSzPct val="91666"/>
              <a:buFont typeface="Arial"/>
              <a:buNone/>
            </a:pPr>
            <a:r>
              <a:rPr lang="en" sz="1200">
                <a:solidFill>
                  <a:schemeClr val="dk1"/>
                </a:solidFill>
              </a:rPr>
              <a:t>A product can be released at any time. It does not have to be synchronized with Program Increments</a:t>
            </a:r>
          </a:p>
          <a:p>
            <a:pPr indent="0" lvl="0" marL="0" rtl="0">
              <a:lnSpc>
                <a:spcPct val="115000"/>
              </a:lnSpc>
              <a:spcBef>
                <a:spcPts val="0"/>
              </a:spcBef>
              <a:buNone/>
            </a:pPr>
            <a:r>
              <a:t/>
            </a:r>
            <a:endParaRPr sz="1200">
              <a:solidFill>
                <a:schemeClr val="dk1"/>
              </a:solidFill>
            </a:endParaRPr>
          </a:p>
          <a:p>
            <a:pPr indent="0" lvl="0" marL="0" rtl="0">
              <a:lnSpc>
                <a:spcPct val="115000"/>
              </a:lnSpc>
              <a:spcBef>
                <a:spcPts val="0"/>
              </a:spcBef>
              <a:buNone/>
            </a:pPr>
            <a:r>
              <a:t/>
            </a:r>
            <a:endParaRPr sz="1200">
              <a:solidFill>
                <a:schemeClr val="dk1"/>
              </a:solidFill>
            </a:endParaRPr>
          </a:p>
          <a:p>
            <a:pPr indent="0" lvl="0" marL="0" rtl="0">
              <a:lnSpc>
                <a:spcPct val="115000"/>
              </a:lnSpc>
              <a:spcBef>
                <a:spcPts val="0"/>
              </a:spcBef>
              <a:buNone/>
            </a:pPr>
            <a:r>
              <a:t/>
            </a:r>
            <a:endParaRPr sz="1200">
              <a:solidFill>
                <a:schemeClr val="dk1"/>
              </a:solidFill>
            </a:endParaRPr>
          </a:p>
        </p:txBody>
      </p:sp>
      <p:sp>
        <p:nvSpPr>
          <p:cNvPr id="174" name="Shape 174"/>
          <p:cNvSpPr/>
          <p:nvPr/>
        </p:nvSpPr>
        <p:spPr>
          <a:xfrm>
            <a:off x="6308900" y="1935825"/>
            <a:ext cx="207000" cy="335400"/>
          </a:xfrm>
          <a:prstGeom prst="downArrow">
            <a:avLst>
              <a:gd fmla="val 50000" name="adj1"/>
              <a:gd fmla="val 50000" name="adj2"/>
            </a:avLst>
          </a:prstGeom>
          <a:solidFill>
            <a:srgbClr val="38761D"/>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75" name="Shape 175"/>
          <p:cNvSpPr/>
          <p:nvPr/>
        </p:nvSpPr>
        <p:spPr>
          <a:xfrm>
            <a:off x="7160425" y="1935825"/>
            <a:ext cx="207000" cy="335400"/>
          </a:xfrm>
          <a:prstGeom prst="downArrow">
            <a:avLst>
              <a:gd fmla="val 50000" name="adj1"/>
              <a:gd fmla="val 50000" name="adj2"/>
            </a:avLst>
          </a:prstGeom>
          <a:solidFill>
            <a:srgbClr val="38761D"/>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9" name="Shape 179"/>
        <p:cNvGrpSpPr/>
        <p:nvPr/>
      </p:nvGrpSpPr>
      <p:grpSpPr>
        <a:xfrm>
          <a:off x="0" y="0"/>
          <a:ext cx="0" cy="0"/>
          <a:chOff x="0" y="0"/>
          <a:chExt cx="0" cy="0"/>
        </a:xfrm>
      </p:grpSpPr>
      <p:sp>
        <p:nvSpPr>
          <p:cNvPr id="180" name="Shape 180"/>
          <p:cNvSpPr txBox="1"/>
          <p:nvPr>
            <p:ph type="title"/>
          </p:nvPr>
        </p:nvSpPr>
        <p:spPr>
          <a:xfrm>
            <a:off x="311700" y="186925"/>
            <a:ext cx="8520600" cy="572700"/>
          </a:xfrm>
          <a:prstGeom prst="rect">
            <a:avLst/>
          </a:prstGeom>
        </p:spPr>
        <p:txBody>
          <a:bodyPr anchorCtr="0" anchor="t" bIns="91425" lIns="91425" rIns="91425" tIns="91425">
            <a:noAutofit/>
          </a:bodyPr>
          <a:lstStyle/>
          <a:p>
            <a:pPr indent="0" lvl="0" marL="0" marR="0" rtl="0" algn="l">
              <a:lnSpc>
                <a:spcPct val="100000"/>
              </a:lnSpc>
              <a:spcBef>
                <a:spcPts val="0"/>
              </a:spcBef>
              <a:spcAft>
                <a:spcPts val="0"/>
              </a:spcAft>
              <a:buClr>
                <a:schemeClr val="dk2"/>
              </a:buClr>
              <a:buSzPct val="25000"/>
              <a:buFont typeface="Arial"/>
              <a:buNone/>
            </a:pPr>
            <a:r>
              <a:rPr b="1" lang="en" sz="1800">
                <a:solidFill>
                  <a:srgbClr val="666666"/>
                </a:solidFill>
              </a:rPr>
              <a:t>A Closer Look at DM Use of SAFe: People</a:t>
            </a:r>
          </a:p>
        </p:txBody>
      </p:sp>
      <p:sp>
        <p:nvSpPr>
          <p:cNvPr id="181" name="Shape 181"/>
          <p:cNvSpPr txBox="1"/>
          <p:nvPr/>
        </p:nvSpPr>
        <p:spPr>
          <a:xfrm>
            <a:off x="2918350" y="3866550"/>
            <a:ext cx="2189400" cy="849000"/>
          </a:xfrm>
          <a:prstGeom prst="rect">
            <a:avLst/>
          </a:prstGeom>
          <a:noFill/>
          <a:ln>
            <a:noFill/>
          </a:ln>
        </p:spPr>
        <p:txBody>
          <a:bodyPr anchorCtr="0" anchor="t" bIns="91425" lIns="91425" rIns="91425" tIns="91425">
            <a:noAutofit/>
          </a:bodyPr>
          <a:lstStyle/>
          <a:p>
            <a:pPr indent="0" lvl="0" marL="0" rtl="0">
              <a:lnSpc>
                <a:spcPct val="115000"/>
              </a:lnSpc>
              <a:spcBef>
                <a:spcPts val="0"/>
              </a:spcBef>
              <a:buNone/>
            </a:pPr>
            <a:r>
              <a:rPr lang="en" sz="1200">
                <a:solidFill>
                  <a:schemeClr val="dk1"/>
                </a:solidFill>
              </a:rPr>
              <a:t>Iteration: Timebox in which teams deliver incremental value</a:t>
            </a:r>
          </a:p>
        </p:txBody>
      </p:sp>
      <p:pic>
        <p:nvPicPr>
          <p:cNvPr id="182" name="Shape 182"/>
          <p:cNvPicPr preferRelativeResize="0"/>
          <p:nvPr/>
        </p:nvPicPr>
        <p:blipFill>
          <a:blip r:embed="rId4">
            <a:alphaModFix/>
          </a:blip>
          <a:stretch>
            <a:fillRect/>
          </a:stretch>
        </p:blipFill>
        <p:spPr>
          <a:xfrm>
            <a:off x="645925" y="2040274"/>
            <a:ext cx="7852148" cy="1500150"/>
          </a:xfrm>
          <a:prstGeom prst="rect">
            <a:avLst/>
          </a:prstGeom>
          <a:noFill/>
          <a:ln>
            <a:noFill/>
          </a:ln>
        </p:spPr>
      </p:pic>
      <p:sp>
        <p:nvSpPr>
          <p:cNvPr id="183" name="Shape 183"/>
          <p:cNvSpPr txBox="1"/>
          <p:nvPr/>
        </p:nvSpPr>
        <p:spPr>
          <a:xfrm>
            <a:off x="5218050" y="3866550"/>
            <a:ext cx="2189400" cy="1119900"/>
          </a:xfrm>
          <a:prstGeom prst="rect">
            <a:avLst/>
          </a:prstGeom>
          <a:noFill/>
          <a:ln>
            <a:noFill/>
          </a:ln>
        </p:spPr>
        <p:txBody>
          <a:bodyPr anchorCtr="0" anchor="t" bIns="91425" lIns="91425" rIns="91425" tIns="91425">
            <a:noAutofit/>
          </a:bodyPr>
          <a:lstStyle/>
          <a:p>
            <a:pPr indent="0" lvl="0" marL="0" rtl="0">
              <a:lnSpc>
                <a:spcPct val="115000"/>
              </a:lnSpc>
              <a:spcBef>
                <a:spcPts val="0"/>
              </a:spcBef>
              <a:buNone/>
            </a:pPr>
            <a:r>
              <a:rPr lang="en" sz="1200">
                <a:solidFill>
                  <a:schemeClr val="dk1"/>
                </a:solidFill>
              </a:rPr>
              <a:t>Program Increment: A larger timebox synchronized across teams.</a:t>
            </a:r>
          </a:p>
        </p:txBody>
      </p:sp>
      <p:sp>
        <p:nvSpPr>
          <p:cNvPr id="184" name="Shape 184"/>
          <p:cNvSpPr/>
          <p:nvPr/>
        </p:nvSpPr>
        <p:spPr>
          <a:xfrm rot="5400000">
            <a:off x="3581200" y="3502650"/>
            <a:ext cx="335400" cy="363900"/>
          </a:xfrm>
          <a:prstGeom prst="rightBrace">
            <a:avLst>
              <a:gd fmla="val 8333" name="adj1"/>
              <a:gd fmla="val 50000" name="adj2"/>
            </a:avLst>
          </a:prstGeom>
          <a:noFill/>
          <a:ln cap="flat" cmpd="sng" w="28575">
            <a:solidFill>
              <a:srgbClr val="38761D"/>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85" name="Shape 185"/>
          <p:cNvSpPr/>
          <p:nvPr/>
        </p:nvSpPr>
        <p:spPr>
          <a:xfrm rot="5400000">
            <a:off x="6070825" y="2655875"/>
            <a:ext cx="335400" cy="2104500"/>
          </a:xfrm>
          <a:prstGeom prst="rightBrace">
            <a:avLst>
              <a:gd fmla="val 8333" name="adj1"/>
              <a:gd fmla="val 50000" name="adj2"/>
            </a:avLst>
          </a:prstGeom>
          <a:noFill/>
          <a:ln cap="flat" cmpd="sng" w="28575">
            <a:solidFill>
              <a:srgbClr val="38761D"/>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86" name="Shape 186"/>
          <p:cNvSpPr txBox="1"/>
          <p:nvPr/>
        </p:nvSpPr>
        <p:spPr>
          <a:xfrm>
            <a:off x="645925" y="727750"/>
            <a:ext cx="2189400" cy="1119900"/>
          </a:xfrm>
          <a:prstGeom prst="rect">
            <a:avLst/>
          </a:prstGeom>
          <a:noFill/>
          <a:ln>
            <a:noFill/>
          </a:ln>
        </p:spPr>
        <p:txBody>
          <a:bodyPr anchorCtr="0" anchor="t" bIns="91425" lIns="91425" rIns="91425" tIns="91425">
            <a:noAutofit/>
          </a:bodyPr>
          <a:lstStyle/>
          <a:p>
            <a:pPr indent="0" lvl="0" marL="0" rtl="0">
              <a:lnSpc>
                <a:spcPct val="115000"/>
              </a:lnSpc>
              <a:spcBef>
                <a:spcPts val="0"/>
              </a:spcBef>
              <a:buNone/>
            </a:pPr>
            <a:r>
              <a:rPr lang="en" sz="1200">
                <a:solidFill>
                  <a:schemeClr val="dk1"/>
                </a:solidFill>
              </a:rPr>
              <a:t>DM Feature Backlog:</a:t>
            </a:r>
          </a:p>
          <a:p>
            <a:pPr indent="0" lvl="0" marL="0" rtl="0">
              <a:lnSpc>
                <a:spcPct val="115000"/>
              </a:lnSpc>
              <a:spcBef>
                <a:spcPts val="0"/>
              </a:spcBef>
              <a:buNone/>
            </a:pPr>
            <a:r>
              <a:rPr lang="en" sz="1200">
                <a:solidFill>
                  <a:schemeClr val="dk1"/>
                </a:solidFill>
              </a:rPr>
              <a:t>Product features broken down into PBIs</a:t>
            </a:r>
          </a:p>
          <a:p>
            <a:pPr indent="0" lvl="0" marL="0" rtl="0">
              <a:lnSpc>
                <a:spcPct val="115000"/>
              </a:lnSpc>
              <a:spcBef>
                <a:spcPts val="0"/>
              </a:spcBef>
              <a:buNone/>
            </a:pPr>
            <a:r>
              <a:t/>
            </a:r>
            <a:endParaRPr sz="1200">
              <a:solidFill>
                <a:schemeClr val="dk1"/>
              </a:solidFill>
            </a:endParaRPr>
          </a:p>
        </p:txBody>
      </p:sp>
      <p:sp>
        <p:nvSpPr>
          <p:cNvPr id="187" name="Shape 187"/>
          <p:cNvSpPr/>
          <p:nvPr/>
        </p:nvSpPr>
        <p:spPr>
          <a:xfrm>
            <a:off x="1291225" y="1626475"/>
            <a:ext cx="207000" cy="572700"/>
          </a:xfrm>
          <a:prstGeom prst="downArrow">
            <a:avLst>
              <a:gd fmla="val 50000" name="adj1"/>
              <a:gd fmla="val 50000" name="adj2"/>
            </a:avLst>
          </a:prstGeom>
          <a:solidFill>
            <a:srgbClr val="38761D"/>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88" name="Shape 188"/>
          <p:cNvSpPr txBox="1"/>
          <p:nvPr/>
        </p:nvSpPr>
        <p:spPr>
          <a:xfrm>
            <a:off x="2874250" y="727750"/>
            <a:ext cx="2189400" cy="1119900"/>
          </a:xfrm>
          <a:prstGeom prst="rect">
            <a:avLst/>
          </a:prstGeom>
          <a:noFill/>
          <a:ln>
            <a:noFill/>
          </a:ln>
        </p:spPr>
        <p:txBody>
          <a:bodyPr anchorCtr="0" anchor="t" bIns="91425" lIns="91425" rIns="91425" tIns="91425">
            <a:noAutofit/>
          </a:bodyPr>
          <a:lstStyle/>
          <a:p>
            <a:pPr indent="0" lvl="0" marL="0" rtl="0">
              <a:lnSpc>
                <a:spcPct val="115000"/>
              </a:lnSpc>
              <a:spcBef>
                <a:spcPts val="0"/>
              </a:spcBef>
              <a:buNone/>
            </a:pPr>
            <a:r>
              <a:rPr lang="en" sz="1200">
                <a:solidFill>
                  <a:schemeClr val="dk1"/>
                </a:solidFill>
              </a:rPr>
              <a:t>PI Planning: 2 day event before every PI, attended by all teams, where the PI objectives are defined and planned across all teams</a:t>
            </a:r>
          </a:p>
          <a:p>
            <a:pPr indent="0" lvl="0" marL="0" rtl="0">
              <a:lnSpc>
                <a:spcPct val="115000"/>
              </a:lnSpc>
              <a:spcBef>
                <a:spcPts val="0"/>
              </a:spcBef>
              <a:buNone/>
            </a:pPr>
            <a:r>
              <a:t/>
            </a:r>
            <a:endParaRPr sz="1200">
              <a:solidFill>
                <a:schemeClr val="dk1"/>
              </a:solidFill>
            </a:endParaRPr>
          </a:p>
          <a:p>
            <a:pPr indent="0" lvl="0" marL="0" rtl="0">
              <a:lnSpc>
                <a:spcPct val="115000"/>
              </a:lnSpc>
              <a:spcBef>
                <a:spcPts val="0"/>
              </a:spcBef>
              <a:buNone/>
            </a:pPr>
            <a:r>
              <a:t/>
            </a:r>
            <a:endParaRPr sz="1200">
              <a:solidFill>
                <a:schemeClr val="dk1"/>
              </a:solidFill>
            </a:endParaRPr>
          </a:p>
        </p:txBody>
      </p:sp>
      <p:sp>
        <p:nvSpPr>
          <p:cNvPr id="189" name="Shape 189"/>
          <p:cNvSpPr txBox="1"/>
          <p:nvPr/>
        </p:nvSpPr>
        <p:spPr>
          <a:xfrm>
            <a:off x="728950" y="3866550"/>
            <a:ext cx="2189400" cy="1119900"/>
          </a:xfrm>
          <a:prstGeom prst="rect">
            <a:avLst/>
          </a:prstGeom>
          <a:noFill/>
          <a:ln>
            <a:noFill/>
          </a:ln>
        </p:spPr>
        <p:txBody>
          <a:bodyPr anchorCtr="0" anchor="t" bIns="91425" lIns="91425" rIns="91425" tIns="91425">
            <a:noAutofit/>
          </a:bodyPr>
          <a:lstStyle/>
          <a:p>
            <a:pPr indent="0" lvl="0" marL="0" rtl="0">
              <a:lnSpc>
                <a:spcPct val="115000"/>
              </a:lnSpc>
              <a:spcBef>
                <a:spcPts val="0"/>
              </a:spcBef>
              <a:buNone/>
            </a:pPr>
            <a:r>
              <a:rPr lang="en" sz="1200">
                <a:solidFill>
                  <a:schemeClr val="dk1"/>
                </a:solidFill>
              </a:rPr>
              <a:t>PI Planning: 2 day event before every PI, attended by all teams, where the PI objectives are defined and planned across all teams</a:t>
            </a:r>
          </a:p>
          <a:p>
            <a:pPr indent="0" lvl="0" marL="0" rtl="0">
              <a:lnSpc>
                <a:spcPct val="115000"/>
              </a:lnSpc>
              <a:spcBef>
                <a:spcPts val="0"/>
              </a:spcBef>
              <a:buNone/>
            </a:pPr>
            <a:r>
              <a:t/>
            </a:r>
            <a:endParaRPr sz="1200">
              <a:solidFill>
                <a:schemeClr val="dk1"/>
              </a:solidFill>
            </a:endParaRPr>
          </a:p>
          <a:p>
            <a:pPr indent="0" lvl="0" marL="0" rtl="0">
              <a:lnSpc>
                <a:spcPct val="115000"/>
              </a:lnSpc>
              <a:spcBef>
                <a:spcPts val="0"/>
              </a:spcBef>
              <a:buNone/>
            </a:pPr>
            <a:r>
              <a:t/>
            </a:r>
            <a:endParaRPr sz="1200">
              <a:solidFill>
                <a:schemeClr val="dk1"/>
              </a:solidFill>
            </a:endParaRPr>
          </a:p>
        </p:txBody>
      </p:sp>
      <p:sp>
        <p:nvSpPr>
          <p:cNvPr id="190" name="Shape 190"/>
          <p:cNvSpPr/>
          <p:nvPr/>
        </p:nvSpPr>
        <p:spPr>
          <a:xfrm rot="2311811">
            <a:off x="2449906" y="1480371"/>
            <a:ext cx="207086" cy="811107"/>
          </a:xfrm>
          <a:prstGeom prst="downArrow">
            <a:avLst>
              <a:gd fmla="val 50000" name="adj1"/>
              <a:gd fmla="val 50000" name="adj2"/>
            </a:avLst>
          </a:prstGeom>
          <a:solidFill>
            <a:srgbClr val="38761D"/>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91" name="Shape 191"/>
          <p:cNvSpPr/>
          <p:nvPr/>
        </p:nvSpPr>
        <p:spPr>
          <a:xfrm rot="-8135222">
            <a:off x="2179749" y="3266634"/>
            <a:ext cx="207051" cy="787681"/>
          </a:xfrm>
          <a:prstGeom prst="downArrow">
            <a:avLst>
              <a:gd fmla="val 50000" name="adj1"/>
              <a:gd fmla="val 50000" name="adj2"/>
            </a:avLst>
          </a:prstGeom>
          <a:solidFill>
            <a:srgbClr val="38761D"/>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92" name="Shape 192"/>
          <p:cNvSpPr txBox="1"/>
          <p:nvPr/>
        </p:nvSpPr>
        <p:spPr>
          <a:xfrm>
            <a:off x="5951500" y="677825"/>
            <a:ext cx="2223900" cy="11199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None/>
            </a:pPr>
            <a:r>
              <a:rPr lang="en" sz="1200">
                <a:solidFill>
                  <a:schemeClr val="dk1"/>
                </a:solidFill>
              </a:rPr>
              <a:t>Product Releases:</a:t>
            </a:r>
          </a:p>
          <a:p>
            <a:pPr indent="0" lvl="0" marL="0" marR="0" rtl="0" algn="l">
              <a:lnSpc>
                <a:spcPct val="115000"/>
              </a:lnSpc>
              <a:spcBef>
                <a:spcPts val="0"/>
              </a:spcBef>
              <a:spcAft>
                <a:spcPts val="0"/>
              </a:spcAft>
              <a:buNone/>
            </a:pPr>
            <a:r>
              <a:rPr lang="en" sz="1200">
                <a:solidFill>
                  <a:schemeClr val="dk1"/>
                </a:solidFill>
              </a:rPr>
              <a:t>A product can be released at any time. It does not have to be synchronized with Program Increments</a:t>
            </a:r>
          </a:p>
          <a:p>
            <a:pPr indent="0" lvl="0" marL="0" rtl="0">
              <a:lnSpc>
                <a:spcPct val="115000"/>
              </a:lnSpc>
              <a:spcBef>
                <a:spcPts val="0"/>
              </a:spcBef>
              <a:buNone/>
            </a:pPr>
            <a:r>
              <a:t/>
            </a:r>
            <a:endParaRPr sz="1200">
              <a:solidFill>
                <a:schemeClr val="dk1"/>
              </a:solidFill>
            </a:endParaRPr>
          </a:p>
          <a:p>
            <a:pPr indent="0" lvl="0" marL="0" rtl="0">
              <a:lnSpc>
                <a:spcPct val="115000"/>
              </a:lnSpc>
              <a:spcBef>
                <a:spcPts val="0"/>
              </a:spcBef>
              <a:buNone/>
            </a:pPr>
            <a:r>
              <a:t/>
            </a:r>
            <a:endParaRPr sz="1200">
              <a:solidFill>
                <a:schemeClr val="dk1"/>
              </a:solidFill>
            </a:endParaRPr>
          </a:p>
          <a:p>
            <a:pPr indent="0" lvl="0" marL="0" rtl="0">
              <a:lnSpc>
                <a:spcPct val="115000"/>
              </a:lnSpc>
              <a:spcBef>
                <a:spcPts val="0"/>
              </a:spcBef>
              <a:buNone/>
            </a:pPr>
            <a:r>
              <a:t/>
            </a:r>
            <a:endParaRPr sz="1200">
              <a:solidFill>
                <a:schemeClr val="dk1"/>
              </a:solidFill>
            </a:endParaRPr>
          </a:p>
        </p:txBody>
      </p:sp>
      <p:sp>
        <p:nvSpPr>
          <p:cNvPr id="193" name="Shape 193"/>
          <p:cNvSpPr/>
          <p:nvPr/>
        </p:nvSpPr>
        <p:spPr>
          <a:xfrm>
            <a:off x="6308900" y="1935825"/>
            <a:ext cx="207000" cy="335400"/>
          </a:xfrm>
          <a:prstGeom prst="downArrow">
            <a:avLst>
              <a:gd fmla="val 50000" name="adj1"/>
              <a:gd fmla="val 50000" name="adj2"/>
            </a:avLst>
          </a:prstGeom>
          <a:solidFill>
            <a:srgbClr val="38761D"/>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94" name="Shape 194"/>
          <p:cNvSpPr/>
          <p:nvPr/>
        </p:nvSpPr>
        <p:spPr>
          <a:xfrm>
            <a:off x="7160425" y="1935825"/>
            <a:ext cx="207000" cy="335400"/>
          </a:xfrm>
          <a:prstGeom prst="downArrow">
            <a:avLst>
              <a:gd fmla="val 50000" name="adj1"/>
              <a:gd fmla="val 50000" name="adj2"/>
            </a:avLst>
          </a:prstGeom>
          <a:solidFill>
            <a:srgbClr val="38761D"/>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pic>
        <p:nvPicPr>
          <p:cNvPr id="195" name="Shape 195"/>
          <p:cNvPicPr preferRelativeResize="0"/>
          <p:nvPr/>
        </p:nvPicPr>
        <p:blipFill>
          <a:blip r:embed="rId5">
            <a:alphaModFix/>
          </a:blip>
          <a:stretch>
            <a:fillRect/>
          </a:stretch>
        </p:blipFill>
        <p:spPr>
          <a:xfrm>
            <a:off x="7512575" y="2801850"/>
            <a:ext cx="1105100" cy="572700"/>
          </a:xfrm>
          <a:prstGeom prst="rect">
            <a:avLst/>
          </a:prstGeom>
          <a:noFill/>
          <a:ln>
            <a:noFill/>
          </a:ln>
        </p:spPr>
      </p:pic>
      <p:sp>
        <p:nvSpPr>
          <p:cNvPr id="196" name="Shape 196"/>
          <p:cNvSpPr txBox="1"/>
          <p:nvPr/>
        </p:nvSpPr>
        <p:spPr>
          <a:xfrm>
            <a:off x="7369300" y="3852300"/>
            <a:ext cx="1633500" cy="970200"/>
          </a:xfrm>
          <a:prstGeom prst="rect">
            <a:avLst/>
          </a:prstGeom>
          <a:noFill/>
          <a:ln>
            <a:noFill/>
          </a:ln>
        </p:spPr>
        <p:txBody>
          <a:bodyPr anchorCtr="0" anchor="t" bIns="91425" lIns="91425" rIns="91425" tIns="91425">
            <a:noAutofit/>
          </a:bodyPr>
          <a:lstStyle/>
          <a:p>
            <a:pPr indent="0" lvl="0" marL="0" rtl="0">
              <a:lnSpc>
                <a:spcPct val="115000"/>
              </a:lnSpc>
              <a:spcBef>
                <a:spcPts val="0"/>
              </a:spcBef>
              <a:buNone/>
            </a:pPr>
            <a:r>
              <a:rPr lang="en" sz="1000">
                <a:solidFill>
                  <a:srgbClr val="333333"/>
                </a:solidFill>
                <a:highlight>
                  <a:srgbClr val="FFFFFF"/>
                </a:highlight>
              </a:rPr>
              <a:t>Each team will have a Product Owner, Scrum Master and 1 or more Agile teams.</a:t>
            </a:r>
          </a:p>
        </p:txBody>
      </p:sp>
      <p:sp>
        <p:nvSpPr>
          <p:cNvPr id="197" name="Shape 197"/>
          <p:cNvSpPr/>
          <p:nvPr/>
        </p:nvSpPr>
        <p:spPr>
          <a:xfrm rot="10800000">
            <a:off x="7961625" y="3516900"/>
            <a:ext cx="207000" cy="335400"/>
          </a:xfrm>
          <a:prstGeom prst="downArrow">
            <a:avLst>
              <a:gd fmla="val 50000" name="adj1"/>
              <a:gd fmla="val 50000" name="adj2"/>
            </a:avLst>
          </a:prstGeom>
          <a:solidFill>
            <a:srgbClr val="38761D"/>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1" name="Shape 201"/>
        <p:cNvGrpSpPr/>
        <p:nvPr/>
      </p:nvGrpSpPr>
      <p:grpSpPr>
        <a:xfrm>
          <a:off x="0" y="0"/>
          <a:ext cx="0" cy="0"/>
          <a:chOff x="0" y="0"/>
          <a:chExt cx="0" cy="0"/>
        </a:xfrm>
      </p:grpSpPr>
      <p:sp>
        <p:nvSpPr>
          <p:cNvPr id="202" name="Shape 202"/>
          <p:cNvSpPr txBox="1"/>
          <p:nvPr>
            <p:ph type="title"/>
          </p:nvPr>
        </p:nvSpPr>
        <p:spPr>
          <a:xfrm>
            <a:off x="311700" y="102625"/>
            <a:ext cx="8520600" cy="572700"/>
          </a:xfrm>
          <a:prstGeom prst="rect">
            <a:avLst/>
          </a:prstGeom>
        </p:spPr>
        <p:txBody>
          <a:bodyPr anchorCtr="0" anchor="t" bIns="91425" lIns="91425" rIns="91425" tIns="91425">
            <a:noAutofit/>
          </a:bodyPr>
          <a:lstStyle/>
          <a:p>
            <a:pPr indent="0" lvl="0" marL="0" marR="0" rtl="0" algn="l">
              <a:lnSpc>
                <a:spcPct val="100000"/>
              </a:lnSpc>
              <a:spcBef>
                <a:spcPts val="0"/>
              </a:spcBef>
              <a:spcAft>
                <a:spcPts val="0"/>
              </a:spcAft>
              <a:buNone/>
            </a:pPr>
            <a:r>
              <a:rPr b="1" lang="en" sz="3000">
                <a:solidFill>
                  <a:schemeClr val="dk2"/>
                </a:solidFill>
              </a:rPr>
              <a:t>“Off Ramp” Model</a:t>
            </a:r>
          </a:p>
        </p:txBody>
      </p:sp>
      <p:pic>
        <p:nvPicPr>
          <p:cNvPr id="203" name="Shape 203"/>
          <p:cNvPicPr preferRelativeResize="0"/>
          <p:nvPr/>
        </p:nvPicPr>
        <p:blipFill>
          <a:blip r:embed="rId3">
            <a:alphaModFix/>
          </a:blip>
          <a:stretch>
            <a:fillRect/>
          </a:stretch>
        </p:blipFill>
        <p:spPr>
          <a:xfrm>
            <a:off x="397325" y="1237400"/>
            <a:ext cx="4343399" cy="3029825"/>
          </a:xfrm>
          <a:prstGeom prst="rect">
            <a:avLst/>
          </a:prstGeom>
          <a:noFill/>
          <a:ln>
            <a:noFill/>
          </a:ln>
        </p:spPr>
      </p:pic>
      <p:pic>
        <p:nvPicPr>
          <p:cNvPr id="204" name="Shape 204"/>
          <p:cNvPicPr preferRelativeResize="0"/>
          <p:nvPr/>
        </p:nvPicPr>
        <p:blipFill>
          <a:blip r:embed="rId4">
            <a:alphaModFix/>
          </a:blip>
          <a:stretch>
            <a:fillRect/>
          </a:stretch>
        </p:blipFill>
        <p:spPr>
          <a:xfrm>
            <a:off x="5058525" y="1050623"/>
            <a:ext cx="3884630" cy="36120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8" name="Shape 208"/>
        <p:cNvGrpSpPr/>
        <p:nvPr/>
      </p:nvGrpSpPr>
      <p:grpSpPr>
        <a:xfrm>
          <a:off x="0" y="0"/>
          <a:ext cx="0" cy="0"/>
          <a:chOff x="0" y="0"/>
          <a:chExt cx="0" cy="0"/>
        </a:xfrm>
      </p:grpSpPr>
      <p:sp>
        <p:nvSpPr>
          <p:cNvPr id="209" name="Shape 209"/>
          <p:cNvSpPr txBox="1"/>
          <p:nvPr>
            <p:ph type="title"/>
          </p:nvPr>
        </p:nvSpPr>
        <p:spPr>
          <a:xfrm>
            <a:off x="311700" y="149300"/>
            <a:ext cx="8520600" cy="572700"/>
          </a:xfrm>
          <a:prstGeom prst="rect">
            <a:avLst/>
          </a:prstGeom>
        </p:spPr>
        <p:txBody>
          <a:bodyPr anchorCtr="0" anchor="t" bIns="91425" lIns="91425" rIns="91425" tIns="91425">
            <a:noAutofit/>
          </a:bodyPr>
          <a:lstStyle/>
          <a:p>
            <a:pPr indent="0" lvl="0" marL="0" marR="0" rtl="0" algn="l">
              <a:lnSpc>
                <a:spcPct val="100000"/>
              </a:lnSpc>
              <a:spcBef>
                <a:spcPts val="0"/>
              </a:spcBef>
              <a:spcAft>
                <a:spcPts val="0"/>
              </a:spcAft>
              <a:buNone/>
            </a:pPr>
            <a:r>
              <a:rPr b="1" lang="en" sz="3000">
                <a:solidFill>
                  <a:schemeClr val="dk2"/>
                </a:solidFill>
              </a:rPr>
              <a:t>D-Stream for Continuous SAFe Trains</a:t>
            </a:r>
          </a:p>
        </p:txBody>
      </p:sp>
      <p:sp>
        <p:nvSpPr>
          <p:cNvPr id="210" name="Shape 210"/>
          <p:cNvSpPr txBox="1"/>
          <p:nvPr>
            <p:ph idx="1" type="body"/>
          </p:nvPr>
        </p:nvSpPr>
        <p:spPr>
          <a:xfrm>
            <a:off x="311700" y="3186825"/>
            <a:ext cx="8225400" cy="1863900"/>
          </a:xfrm>
          <a:prstGeom prst="rect">
            <a:avLst/>
          </a:prstGeom>
        </p:spPr>
        <p:txBody>
          <a:bodyPr anchorCtr="0" anchor="t" bIns="91425" lIns="91425" rIns="91425" tIns="91425">
            <a:noAutofit/>
          </a:bodyPr>
          <a:lstStyle/>
          <a:p>
            <a:pPr indent="400050" lvl="0">
              <a:lnSpc>
                <a:spcPct val="115000"/>
              </a:lnSpc>
              <a:spcBef>
                <a:spcPts val="0"/>
              </a:spcBef>
              <a:spcAft>
                <a:spcPts val="0"/>
              </a:spcAft>
              <a:buClr>
                <a:schemeClr val="dk1"/>
              </a:buClr>
              <a:buSzPct val="78571"/>
              <a:buFont typeface="Arial"/>
              <a:buNone/>
            </a:pPr>
            <a:r>
              <a:rPr lang="en" sz="1400">
                <a:solidFill>
                  <a:schemeClr val="dk1"/>
                </a:solidFill>
              </a:rPr>
              <a:t>●D-Stream checkpoints are bound to the program, above the level of the train itself</a:t>
            </a:r>
          </a:p>
          <a:p>
            <a:pPr indent="400050" lvl="0">
              <a:lnSpc>
                <a:spcPct val="115000"/>
              </a:lnSpc>
              <a:spcBef>
                <a:spcPts val="0"/>
              </a:spcBef>
              <a:spcAft>
                <a:spcPts val="0"/>
              </a:spcAft>
              <a:buClr>
                <a:schemeClr val="dk1"/>
              </a:buClr>
              <a:buSzPct val="78571"/>
              <a:buFont typeface="Arial"/>
              <a:buNone/>
            </a:pPr>
            <a:r>
              <a:rPr lang="en" sz="1400">
                <a:solidFill>
                  <a:schemeClr val="dk1"/>
                </a:solidFill>
              </a:rPr>
              <a:t>●D3 commitment can be early or late, depending on when commitment for specific features is required</a:t>
            </a:r>
          </a:p>
          <a:p>
            <a:pPr indent="400050" lvl="0">
              <a:lnSpc>
                <a:spcPct val="115000"/>
              </a:lnSpc>
              <a:spcBef>
                <a:spcPts val="0"/>
              </a:spcBef>
              <a:spcAft>
                <a:spcPts val="0"/>
              </a:spcAft>
              <a:buClr>
                <a:schemeClr val="dk1"/>
              </a:buClr>
              <a:buSzPct val="78571"/>
              <a:buFont typeface="Arial"/>
              <a:buNone/>
            </a:pPr>
            <a:r>
              <a:rPr lang="en" sz="1400">
                <a:solidFill>
                  <a:schemeClr val="dk1"/>
                </a:solidFill>
              </a:rPr>
              <a:t>●For each D2/D1 there will be an “exit ramp” off the main train, where any post-development testing of the complete release occurs before launch (final box testing, regression testing, SIT, etc.)</a:t>
            </a:r>
          </a:p>
          <a:p>
            <a:pPr indent="400050" lvl="0">
              <a:lnSpc>
                <a:spcPct val="115000"/>
              </a:lnSpc>
              <a:spcBef>
                <a:spcPts val="0"/>
              </a:spcBef>
              <a:spcAft>
                <a:spcPts val="0"/>
              </a:spcAft>
              <a:buClr>
                <a:schemeClr val="dk1"/>
              </a:buClr>
              <a:buSzPct val="78571"/>
              <a:buFont typeface="Arial"/>
              <a:buNone/>
            </a:pPr>
            <a:r>
              <a:rPr lang="en" sz="1400">
                <a:solidFill>
                  <a:schemeClr val="dk1"/>
                </a:solidFill>
              </a:rPr>
              <a:t>●Opportunity lies in optimizing the length and capacity needs of the off ramp</a:t>
            </a:r>
          </a:p>
          <a:p>
            <a:pPr indent="469900" lvl="0" rtl="0">
              <a:lnSpc>
                <a:spcPct val="115000"/>
              </a:lnSpc>
              <a:spcBef>
                <a:spcPts val="0"/>
              </a:spcBef>
              <a:spcAft>
                <a:spcPts val="0"/>
              </a:spcAft>
              <a:buNone/>
            </a:pPr>
            <a:r>
              <a:rPr lang="en" sz="1400">
                <a:solidFill>
                  <a:schemeClr val="dk1"/>
                </a:solidFill>
              </a:rPr>
              <a:t>●The goal of the train is to become very predictable</a:t>
            </a:r>
          </a:p>
        </p:txBody>
      </p:sp>
      <p:pic>
        <p:nvPicPr>
          <p:cNvPr id="211" name="Shape 211"/>
          <p:cNvPicPr preferRelativeResize="0"/>
          <p:nvPr/>
        </p:nvPicPr>
        <p:blipFill>
          <a:blip r:embed="rId3">
            <a:alphaModFix/>
          </a:blip>
          <a:stretch>
            <a:fillRect/>
          </a:stretch>
        </p:blipFill>
        <p:spPr>
          <a:xfrm>
            <a:off x="1986650" y="853674"/>
            <a:ext cx="4875499" cy="220147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7" name="Shape 217"/>
        <p:cNvGrpSpPr/>
        <p:nvPr/>
      </p:nvGrpSpPr>
      <p:grpSpPr>
        <a:xfrm>
          <a:off x="0" y="0"/>
          <a:ext cx="0" cy="0"/>
          <a:chOff x="0" y="0"/>
          <a:chExt cx="0" cy="0"/>
        </a:xfrm>
      </p:grpSpPr>
      <p:sp>
        <p:nvSpPr>
          <p:cNvPr id="218" name="Shape 218"/>
          <p:cNvSpPr txBox="1"/>
          <p:nvPr>
            <p:ph type="title"/>
          </p:nvPr>
        </p:nvSpPr>
        <p:spPr>
          <a:xfrm>
            <a:off x="311712" y="106718"/>
            <a:ext cx="8520600" cy="429600"/>
          </a:xfrm>
          <a:prstGeom prst="rect">
            <a:avLst/>
          </a:prstGeom>
        </p:spPr>
        <p:txBody>
          <a:bodyPr anchorCtr="0" anchor="t" bIns="91425" lIns="91425" rIns="91425" tIns="91425">
            <a:noAutofit/>
          </a:bodyPr>
          <a:lstStyle/>
          <a:p>
            <a:pPr indent="0" lvl="0" marL="0" marR="0" rtl="0" algn="l">
              <a:lnSpc>
                <a:spcPct val="100000"/>
              </a:lnSpc>
              <a:spcBef>
                <a:spcPts val="0"/>
              </a:spcBef>
              <a:spcAft>
                <a:spcPts val="0"/>
              </a:spcAft>
              <a:buNone/>
            </a:pPr>
            <a:r>
              <a:rPr b="1" lang="en" sz="3000">
                <a:solidFill>
                  <a:schemeClr val="dk2"/>
                </a:solidFill>
              </a:rPr>
              <a:t>Mindset Change in SAFe</a:t>
            </a:r>
          </a:p>
        </p:txBody>
      </p:sp>
      <p:pic>
        <p:nvPicPr>
          <p:cNvPr id="219" name="Shape 219"/>
          <p:cNvPicPr preferRelativeResize="0"/>
          <p:nvPr/>
        </p:nvPicPr>
        <p:blipFill>
          <a:blip r:embed="rId3">
            <a:alphaModFix/>
          </a:blip>
          <a:stretch>
            <a:fillRect/>
          </a:stretch>
        </p:blipFill>
        <p:spPr>
          <a:xfrm>
            <a:off x="804262" y="825975"/>
            <a:ext cx="7535525" cy="4230175"/>
          </a:xfrm>
          <a:prstGeom prst="rect">
            <a:avLst/>
          </a:prstGeom>
          <a:noFill/>
          <a:ln>
            <a:noFill/>
          </a:ln>
        </p:spPr>
      </p:pic>
      <p:sp>
        <p:nvSpPr>
          <p:cNvPr id="220" name="Shape 220"/>
          <p:cNvSpPr txBox="1"/>
          <p:nvPr/>
        </p:nvSpPr>
        <p:spPr>
          <a:xfrm>
            <a:off x="2375275" y="1545650"/>
            <a:ext cx="4881600" cy="855900"/>
          </a:xfrm>
          <a:prstGeom prst="rect">
            <a:avLst/>
          </a:prstGeom>
          <a:solidFill>
            <a:srgbClr val="FCE5CD"/>
          </a:solidFill>
          <a:ln>
            <a:noFill/>
          </a:ln>
        </p:spPr>
        <p:txBody>
          <a:bodyPr anchorCtr="0" anchor="ctr" bIns="91425" lIns="91425" rIns="91425" tIns="91425">
            <a:noAutofit/>
          </a:bodyPr>
          <a:lstStyle/>
          <a:p>
            <a:pPr lvl="0" algn="ctr">
              <a:spcBef>
                <a:spcPts val="0"/>
              </a:spcBef>
              <a:buNone/>
            </a:pPr>
            <a:r>
              <a:rPr b="1" lang="en" sz="1800">
                <a:latin typeface="Calibri"/>
                <a:ea typeface="Calibri"/>
                <a:cs typeface="Calibri"/>
                <a:sym typeface="Calibri"/>
              </a:rPr>
              <a:t>“I’m working on TETRA CPS MR15.0 pre-M5.”</a:t>
            </a:r>
          </a:p>
        </p:txBody>
      </p:sp>
      <p:sp>
        <p:nvSpPr>
          <p:cNvPr id="221" name="Shape 221"/>
          <p:cNvSpPr/>
          <p:nvPr/>
        </p:nvSpPr>
        <p:spPr>
          <a:xfrm>
            <a:off x="4575900" y="2420250"/>
            <a:ext cx="365700" cy="1182900"/>
          </a:xfrm>
          <a:prstGeom prst="downArrow">
            <a:avLst>
              <a:gd fmla="val 50000" name="adj1"/>
              <a:gd fmla="val 50000" name="adj2"/>
            </a:avLst>
          </a:prstGeom>
          <a:solidFill>
            <a:srgbClr val="FCE5CD"/>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22" name="Shape 222"/>
          <p:cNvSpPr txBox="1"/>
          <p:nvPr/>
        </p:nvSpPr>
        <p:spPr>
          <a:xfrm>
            <a:off x="2317950" y="3603150"/>
            <a:ext cx="4881600" cy="855900"/>
          </a:xfrm>
          <a:prstGeom prst="rect">
            <a:avLst/>
          </a:prstGeom>
          <a:solidFill>
            <a:srgbClr val="FCE5CD"/>
          </a:solidFill>
          <a:ln>
            <a:noFill/>
          </a:ln>
        </p:spPr>
        <p:txBody>
          <a:bodyPr anchorCtr="0" anchor="ctr" bIns="91425" lIns="91425" rIns="91425" tIns="91425">
            <a:noAutofit/>
          </a:bodyPr>
          <a:lstStyle/>
          <a:p>
            <a:pPr lvl="0" rtl="0" algn="ctr">
              <a:spcBef>
                <a:spcPts val="0"/>
              </a:spcBef>
              <a:buNone/>
            </a:pPr>
            <a:r>
              <a:rPr b="1" lang="en" sz="1800">
                <a:latin typeface="Calibri"/>
                <a:ea typeface="Calibri"/>
                <a:cs typeface="Calibri"/>
                <a:sym typeface="Calibri"/>
              </a:rPr>
              <a:t>“I’m working on PI16-2 for feature XXX.”</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0"/>
                                        </p:tgtEl>
                                        <p:attrNameLst>
                                          <p:attrName>style.visibility</p:attrName>
                                        </p:attrNameLst>
                                      </p:cBhvr>
                                      <p:to>
                                        <p:strVal val="visible"/>
                                      </p:to>
                                    </p:set>
                                    <p:animEffect filter="fade" transition="in">
                                      <p:cBhvr>
                                        <p:cTn dur="1000"/>
                                        <p:tgtEl>
                                          <p:spTgt spid="22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1"/>
                                        </p:tgtEl>
                                        <p:attrNameLst>
                                          <p:attrName>style.visibility</p:attrName>
                                        </p:attrNameLst>
                                      </p:cBhvr>
                                      <p:to>
                                        <p:strVal val="visible"/>
                                      </p:to>
                                    </p:set>
                                    <p:animEffect filter="fade" transition="in">
                                      <p:cBhvr>
                                        <p:cTn dur="1000"/>
                                        <p:tgtEl>
                                          <p:spTgt spid="2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gtEl>
                                        <p:attrNameLst>
                                          <p:attrName>style.visibility</p:attrName>
                                        </p:attrNameLst>
                                      </p:cBhvr>
                                      <p:to>
                                        <p:strVal val="visible"/>
                                      </p:to>
                                    </p:set>
                                    <p:animEffect filter="fade" transition="in">
                                      <p:cBhvr>
                                        <p:cTn dur="1000"/>
                                        <p:tgtEl>
                                          <p:spTgt spid="22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6" name="Shape 226"/>
        <p:cNvGrpSpPr/>
        <p:nvPr/>
      </p:nvGrpSpPr>
      <p:grpSpPr>
        <a:xfrm>
          <a:off x="0" y="0"/>
          <a:ext cx="0" cy="0"/>
          <a:chOff x="0" y="0"/>
          <a:chExt cx="0" cy="0"/>
        </a:xfrm>
      </p:grpSpPr>
      <p:sp>
        <p:nvSpPr>
          <p:cNvPr id="227" name="Shape 227"/>
          <p:cNvSpPr txBox="1"/>
          <p:nvPr>
            <p:ph type="ctrTitle"/>
          </p:nvPr>
        </p:nvSpPr>
        <p:spPr>
          <a:xfrm>
            <a:off x="311708" y="1451925"/>
            <a:ext cx="8520600" cy="2052600"/>
          </a:xfrm>
          <a:prstGeom prst="rect">
            <a:avLst/>
          </a:prstGeom>
        </p:spPr>
        <p:txBody>
          <a:bodyPr anchorCtr="0" anchor="ctr" bIns="91425" lIns="91425" rIns="91425" tIns="91425">
            <a:noAutofit/>
          </a:bodyPr>
          <a:lstStyle/>
          <a:p>
            <a:pPr indent="0" lvl="0" marL="0" marR="0" rtl="0" algn="ctr">
              <a:lnSpc>
                <a:spcPct val="100000"/>
              </a:lnSpc>
              <a:spcBef>
                <a:spcPts val="0"/>
              </a:spcBef>
              <a:spcAft>
                <a:spcPts val="0"/>
              </a:spcAft>
              <a:buNone/>
            </a:pPr>
            <a:r>
              <a:rPr b="1" lang="en" sz="4800">
                <a:solidFill>
                  <a:srgbClr val="666666"/>
                </a:solidFill>
              </a:rPr>
              <a:t>Device Management SAFe</a:t>
            </a:r>
          </a:p>
          <a:p>
            <a:pPr indent="0" lvl="0" marL="0" marR="0" rtl="0" algn="ctr">
              <a:lnSpc>
                <a:spcPct val="200000"/>
              </a:lnSpc>
              <a:spcBef>
                <a:spcPts val="1000"/>
              </a:spcBef>
              <a:spcAft>
                <a:spcPts val="0"/>
              </a:spcAft>
              <a:buNone/>
            </a:pPr>
            <a:r>
              <a:rPr b="1" lang="en" sz="1800">
                <a:solidFill>
                  <a:srgbClr val="000000"/>
                </a:solidFill>
              </a:rPr>
              <a:t>Overview of Agile Release Trains and Teams used by DM</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1" name="Shape 231"/>
        <p:cNvGrpSpPr/>
        <p:nvPr/>
      </p:nvGrpSpPr>
      <p:grpSpPr>
        <a:xfrm>
          <a:off x="0" y="0"/>
          <a:ext cx="0" cy="0"/>
          <a:chOff x="0" y="0"/>
          <a:chExt cx="0" cy="0"/>
        </a:xfrm>
      </p:grpSpPr>
      <p:pic>
        <p:nvPicPr>
          <p:cNvPr id="232" name="Shape 232"/>
          <p:cNvPicPr preferRelativeResize="0"/>
          <p:nvPr/>
        </p:nvPicPr>
        <p:blipFill>
          <a:blip r:embed="rId3">
            <a:alphaModFix/>
          </a:blip>
          <a:stretch>
            <a:fillRect/>
          </a:stretch>
        </p:blipFill>
        <p:spPr>
          <a:xfrm>
            <a:off x="57150" y="600450"/>
            <a:ext cx="9029700" cy="4382599"/>
          </a:xfrm>
          <a:prstGeom prst="rect">
            <a:avLst/>
          </a:prstGeom>
          <a:noFill/>
          <a:ln>
            <a:noFill/>
          </a:ln>
        </p:spPr>
      </p:pic>
      <p:sp>
        <p:nvSpPr>
          <p:cNvPr id="233" name="Shape 233"/>
          <p:cNvSpPr txBox="1"/>
          <p:nvPr/>
        </p:nvSpPr>
        <p:spPr>
          <a:xfrm>
            <a:off x="264250" y="4360175"/>
            <a:ext cx="4048800" cy="708000"/>
          </a:xfrm>
          <a:prstGeom prst="rect">
            <a:avLst/>
          </a:prstGeom>
          <a:noFill/>
          <a:ln>
            <a:noFill/>
          </a:ln>
        </p:spPr>
        <p:txBody>
          <a:bodyPr anchorCtr="0" anchor="ctr" bIns="91425" lIns="91425" rIns="91425" tIns="91425">
            <a:noAutofit/>
          </a:bodyPr>
          <a:lstStyle/>
          <a:p>
            <a:pPr lvl="0" rtl="0">
              <a:lnSpc>
                <a:spcPct val="100000"/>
              </a:lnSpc>
              <a:spcBef>
                <a:spcPts val="0"/>
              </a:spcBef>
              <a:buNone/>
            </a:pPr>
            <a:r>
              <a:rPr b="1" lang="en" sz="1200">
                <a:solidFill>
                  <a:schemeClr val="dk2"/>
                </a:solidFill>
              </a:rPr>
              <a:t>Reference:</a:t>
            </a:r>
          </a:p>
          <a:p>
            <a:pPr lvl="0" rtl="0">
              <a:lnSpc>
                <a:spcPct val="100000"/>
              </a:lnSpc>
              <a:spcBef>
                <a:spcPts val="0"/>
              </a:spcBef>
              <a:buNone/>
            </a:pPr>
            <a:r>
              <a:rPr b="1" lang="en" sz="1200" u="sng">
                <a:solidFill>
                  <a:schemeClr val="hlink"/>
                </a:solidFill>
                <a:hlinkClick r:id="rId4"/>
              </a:rPr>
              <a:t>DM Feature Management Process</a:t>
            </a:r>
          </a:p>
        </p:txBody>
      </p:sp>
      <p:sp>
        <p:nvSpPr>
          <p:cNvPr id="234" name="Shape 234"/>
          <p:cNvSpPr txBox="1"/>
          <p:nvPr/>
        </p:nvSpPr>
        <p:spPr>
          <a:xfrm>
            <a:off x="156850" y="0"/>
            <a:ext cx="8370900" cy="703500"/>
          </a:xfrm>
          <a:prstGeom prst="rect">
            <a:avLst/>
          </a:prstGeom>
          <a:noFill/>
          <a:ln>
            <a:noFill/>
          </a:ln>
        </p:spPr>
        <p:txBody>
          <a:bodyPr anchorCtr="0" anchor="ctr" bIns="34275" lIns="68575" rIns="68575" tIns="34275">
            <a:noAutofit/>
          </a:bodyPr>
          <a:lstStyle/>
          <a:p>
            <a:pPr lvl="0" rtl="0">
              <a:lnSpc>
                <a:spcPct val="80000"/>
              </a:lnSpc>
              <a:spcBef>
                <a:spcPts val="0"/>
              </a:spcBef>
              <a:buNone/>
            </a:pPr>
            <a:r>
              <a:rPr b="1" lang="en" sz="3000">
                <a:solidFill>
                  <a:schemeClr val="dk2"/>
                </a:solidFill>
              </a:rPr>
              <a:t>DM Feature Management Process</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8" name="Shape 238"/>
        <p:cNvGrpSpPr/>
        <p:nvPr/>
      </p:nvGrpSpPr>
      <p:grpSpPr>
        <a:xfrm>
          <a:off x="0" y="0"/>
          <a:ext cx="0" cy="0"/>
          <a:chOff x="0" y="0"/>
          <a:chExt cx="0" cy="0"/>
        </a:xfrm>
      </p:grpSpPr>
      <p:sp>
        <p:nvSpPr>
          <p:cNvPr id="239" name="Shape 239"/>
          <p:cNvSpPr txBox="1"/>
          <p:nvPr>
            <p:ph idx="4294967295" type="title"/>
          </p:nvPr>
        </p:nvSpPr>
        <p:spPr>
          <a:xfrm>
            <a:off x="311725" y="106728"/>
            <a:ext cx="8520600" cy="682200"/>
          </a:xfrm>
          <a:prstGeom prst="rect">
            <a:avLst/>
          </a:prstGeom>
        </p:spPr>
        <p:txBody>
          <a:bodyPr anchorCtr="0" anchor="t" bIns="91425" lIns="91425" rIns="91425" tIns="91425">
            <a:noAutofit/>
          </a:bodyPr>
          <a:lstStyle/>
          <a:p>
            <a:pPr indent="0" lvl="0" marL="0" marR="0" rtl="0" algn="l">
              <a:lnSpc>
                <a:spcPct val="100000"/>
              </a:lnSpc>
              <a:spcBef>
                <a:spcPts val="0"/>
              </a:spcBef>
              <a:spcAft>
                <a:spcPts val="0"/>
              </a:spcAft>
              <a:buNone/>
            </a:pPr>
            <a:r>
              <a:rPr b="1" lang="en" sz="3000">
                <a:solidFill>
                  <a:schemeClr val="dk2"/>
                </a:solidFill>
              </a:rPr>
              <a:t>DM SAFe Trains and Teams</a:t>
            </a:r>
          </a:p>
        </p:txBody>
      </p:sp>
      <p:pic>
        <p:nvPicPr>
          <p:cNvPr id="240" name="Shape 240"/>
          <p:cNvPicPr preferRelativeResize="0"/>
          <p:nvPr/>
        </p:nvPicPr>
        <p:blipFill>
          <a:blip r:embed="rId3">
            <a:alphaModFix/>
          </a:blip>
          <a:stretch>
            <a:fillRect/>
          </a:stretch>
        </p:blipFill>
        <p:spPr>
          <a:xfrm>
            <a:off x="333375" y="788925"/>
            <a:ext cx="8520600" cy="42180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4" name="Shape 244"/>
        <p:cNvGrpSpPr/>
        <p:nvPr/>
      </p:nvGrpSpPr>
      <p:grpSpPr>
        <a:xfrm>
          <a:off x="0" y="0"/>
          <a:ext cx="0" cy="0"/>
          <a:chOff x="0" y="0"/>
          <a:chExt cx="0" cy="0"/>
        </a:xfrm>
      </p:grpSpPr>
      <p:sp>
        <p:nvSpPr>
          <p:cNvPr id="245" name="Shape 245"/>
          <p:cNvSpPr txBox="1"/>
          <p:nvPr>
            <p:ph idx="4294967295" type="title"/>
          </p:nvPr>
        </p:nvSpPr>
        <p:spPr>
          <a:xfrm>
            <a:off x="311725" y="106728"/>
            <a:ext cx="8520600" cy="682200"/>
          </a:xfrm>
          <a:prstGeom prst="rect">
            <a:avLst/>
          </a:prstGeom>
        </p:spPr>
        <p:txBody>
          <a:bodyPr anchorCtr="0" anchor="t" bIns="91425" lIns="91425" rIns="91425" tIns="91425">
            <a:noAutofit/>
          </a:bodyPr>
          <a:lstStyle/>
          <a:p>
            <a:pPr lvl="0" rtl="0">
              <a:spcBef>
                <a:spcPts val="0"/>
              </a:spcBef>
              <a:buClr>
                <a:schemeClr val="dk1"/>
              </a:buClr>
              <a:buSzPct val="36666"/>
              <a:buFont typeface="Arial"/>
              <a:buNone/>
            </a:pPr>
            <a:r>
              <a:rPr b="1" lang="en" sz="3000">
                <a:solidFill>
                  <a:schemeClr val="dk2"/>
                </a:solidFill>
              </a:rPr>
              <a:t>DM SAFe Trains and Teams</a:t>
            </a:r>
          </a:p>
        </p:txBody>
      </p:sp>
      <p:pic>
        <p:nvPicPr>
          <p:cNvPr id="246" name="Shape 246"/>
          <p:cNvPicPr preferRelativeResize="0"/>
          <p:nvPr/>
        </p:nvPicPr>
        <p:blipFill>
          <a:blip r:embed="rId3">
            <a:alphaModFix/>
          </a:blip>
          <a:stretch>
            <a:fillRect/>
          </a:stretch>
        </p:blipFill>
        <p:spPr>
          <a:xfrm>
            <a:off x="333375" y="788925"/>
            <a:ext cx="8520600" cy="4218025"/>
          </a:xfrm>
          <a:prstGeom prst="rect">
            <a:avLst/>
          </a:prstGeom>
          <a:noFill/>
          <a:ln>
            <a:noFill/>
          </a:ln>
        </p:spPr>
      </p:pic>
      <p:cxnSp>
        <p:nvCxnSpPr>
          <p:cNvPr id="247" name="Shape 247"/>
          <p:cNvCxnSpPr>
            <a:stCxn id="248" idx="3"/>
          </p:cNvCxnSpPr>
          <p:nvPr/>
        </p:nvCxnSpPr>
        <p:spPr>
          <a:xfrm flipH="1" rot="10800000">
            <a:off x="2097450" y="2172150"/>
            <a:ext cx="986100" cy="880200"/>
          </a:xfrm>
          <a:prstGeom prst="straightConnector1">
            <a:avLst/>
          </a:prstGeom>
          <a:noFill/>
          <a:ln cap="flat" cmpd="sng" w="38100">
            <a:solidFill>
              <a:srgbClr val="6AA84F"/>
            </a:solidFill>
            <a:prstDash val="solid"/>
            <a:round/>
            <a:headEnd len="lg" w="lg" type="none"/>
            <a:tailEnd len="lg" w="lg" type="stealth"/>
          </a:ln>
        </p:spPr>
      </p:cxnSp>
      <p:cxnSp>
        <p:nvCxnSpPr>
          <p:cNvPr id="249" name="Shape 249"/>
          <p:cNvCxnSpPr>
            <a:stCxn id="248" idx="3"/>
          </p:cNvCxnSpPr>
          <p:nvPr/>
        </p:nvCxnSpPr>
        <p:spPr>
          <a:xfrm flipH="1" rot="10800000">
            <a:off x="2097450" y="2796450"/>
            <a:ext cx="936300" cy="255900"/>
          </a:xfrm>
          <a:prstGeom prst="straightConnector1">
            <a:avLst/>
          </a:prstGeom>
          <a:noFill/>
          <a:ln cap="flat" cmpd="sng" w="38100">
            <a:solidFill>
              <a:srgbClr val="6AA84F"/>
            </a:solidFill>
            <a:prstDash val="solid"/>
            <a:round/>
            <a:headEnd len="lg" w="lg" type="none"/>
            <a:tailEnd len="lg" w="lg" type="stealth"/>
          </a:ln>
        </p:spPr>
      </p:cxnSp>
      <p:cxnSp>
        <p:nvCxnSpPr>
          <p:cNvPr id="250" name="Shape 250"/>
          <p:cNvCxnSpPr>
            <a:stCxn id="248" idx="3"/>
          </p:cNvCxnSpPr>
          <p:nvPr/>
        </p:nvCxnSpPr>
        <p:spPr>
          <a:xfrm>
            <a:off x="2097450" y="3052350"/>
            <a:ext cx="973800" cy="380700"/>
          </a:xfrm>
          <a:prstGeom prst="straightConnector1">
            <a:avLst/>
          </a:prstGeom>
          <a:noFill/>
          <a:ln cap="flat" cmpd="sng" w="38100">
            <a:solidFill>
              <a:srgbClr val="6AA84F"/>
            </a:solidFill>
            <a:prstDash val="solid"/>
            <a:round/>
            <a:headEnd len="lg" w="lg" type="none"/>
            <a:tailEnd len="lg" w="lg" type="stealth"/>
          </a:ln>
        </p:spPr>
      </p:cxnSp>
      <p:cxnSp>
        <p:nvCxnSpPr>
          <p:cNvPr id="251" name="Shape 251"/>
          <p:cNvCxnSpPr>
            <a:stCxn id="248" idx="3"/>
          </p:cNvCxnSpPr>
          <p:nvPr/>
        </p:nvCxnSpPr>
        <p:spPr>
          <a:xfrm>
            <a:off x="2097450" y="3052350"/>
            <a:ext cx="961200" cy="1005000"/>
          </a:xfrm>
          <a:prstGeom prst="straightConnector1">
            <a:avLst/>
          </a:prstGeom>
          <a:noFill/>
          <a:ln cap="flat" cmpd="sng" w="38100">
            <a:solidFill>
              <a:srgbClr val="6AA84F"/>
            </a:solidFill>
            <a:prstDash val="solid"/>
            <a:round/>
            <a:headEnd len="lg" w="lg" type="none"/>
            <a:tailEnd len="lg" w="lg" type="stealth"/>
          </a:ln>
        </p:spPr>
      </p:cxnSp>
      <p:cxnSp>
        <p:nvCxnSpPr>
          <p:cNvPr id="252" name="Shape 252"/>
          <p:cNvCxnSpPr>
            <a:stCxn id="248" idx="3"/>
          </p:cNvCxnSpPr>
          <p:nvPr/>
        </p:nvCxnSpPr>
        <p:spPr>
          <a:xfrm>
            <a:off x="2097450" y="3052350"/>
            <a:ext cx="1023600" cy="1654200"/>
          </a:xfrm>
          <a:prstGeom prst="straightConnector1">
            <a:avLst/>
          </a:prstGeom>
          <a:noFill/>
          <a:ln cap="flat" cmpd="sng" w="38100">
            <a:solidFill>
              <a:srgbClr val="6AA84F"/>
            </a:solidFill>
            <a:prstDash val="solid"/>
            <a:round/>
            <a:headEnd len="lg" w="lg" type="none"/>
            <a:tailEnd len="lg" w="lg" type="stealth"/>
          </a:ln>
        </p:spPr>
      </p:cxnSp>
      <p:sp>
        <p:nvSpPr>
          <p:cNvPr id="248" name="Shape 248"/>
          <p:cNvSpPr txBox="1"/>
          <p:nvPr/>
        </p:nvSpPr>
        <p:spPr>
          <a:xfrm>
            <a:off x="274650" y="2022450"/>
            <a:ext cx="1822800" cy="2059800"/>
          </a:xfrm>
          <a:prstGeom prst="rect">
            <a:avLst/>
          </a:prstGeom>
          <a:solidFill>
            <a:srgbClr val="B6D7A8"/>
          </a:solidFill>
          <a:ln>
            <a:noFill/>
          </a:ln>
        </p:spPr>
        <p:txBody>
          <a:bodyPr anchorCtr="0" anchor="t" bIns="91425" lIns="91425" rIns="91425" tIns="91425">
            <a:noAutofit/>
          </a:bodyPr>
          <a:lstStyle/>
          <a:p>
            <a:pPr indent="0" lvl="0" marL="0" rtl="0">
              <a:lnSpc>
                <a:spcPct val="115000"/>
              </a:lnSpc>
              <a:spcBef>
                <a:spcPts val="0"/>
              </a:spcBef>
              <a:buNone/>
            </a:pPr>
            <a:r>
              <a:rPr lang="en" sz="1800">
                <a:solidFill>
                  <a:schemeClr val="dk1"/>
                </a:solidFill>
              </a:rPr>
              <a:t>One ART for each Technology Radio Features and One is for RM Platform</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 name="Shape 58"/>
        <p:cNvGrpSpPr/>
        <p:nvPr/>
      </p:nvGrpSpPr>
      <p:grpSpPr>
        <a:xfrm>
          <a:off x="0" y="0"/>
          <a:ext cx="0" cy="0"/>
          <a:chOff x="0" y="0"/>
          <a:chExt cx="0" cy="0"/>
        </a:xfrm>
      </p:grpSpPr>
      <p:sp>
        <p:nvSpPr>
          <p:cNvPr id="59" name="Shape 59"/>
          <p:cNvSpPr txBox="1"/>
          <p:nvPr>
            <p:ph type="ctrTitle"/>
          </p:nvPr>
        </p:nvSpPr>
        <p:spPr>
          <a:xfrm>
            <a:off x="311708" y="1451925"/>
            <a:ext cx="8520600" cy="2052600"/>
          </a:xfrm>
          <a:prstGeom prst="rect">
            <a:avLst/>
          </a:prstGeom>
        </p:spPr>
        <p:txBody>
          <a:bodyPr anchorCtr="0" anchor="ctr" bIns="91425" lIns="91425" rIns="91425" tIns="91425">
            <a:noAutofit/>
          </a:bodyPr>
          <a:lstStyle/>
          <a:p>
            <a:pPr indent="0" lvl="0" marL="0" marR="0" rtl="0" algn="ctr">
              <a:lnSpc>
                <a:spcPct val="100000"/>
              </a:lnSpc>
              <a:spcBef>
                <a:spcPts val="0"/>
              </a:spcBef>
              <a:spcAft>
                <a:spcPts val="0"/>
              </a:spcAft>
              <a:buNone/>
            </a:pPr>
            <a:r>
              <a:rPr b="1" lang="en">
                <a:solidFill>
                  <a:srgbClr val="666666"/>
                </a:solidFill>
              </a:rPr>
              <a:t>SAFe Overview</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6" name="Shape 256"/>
        <p:cNvGrpSpPr/>
        <p:nvPr/>
      </p:nvGrpSpPr>
      <p:grpSpPr>
        <a:xfrm>
          <a:off x="0" y="0"/>
          <a:ext cx="0" cy="0"/>
          <a:chOff x="0" y="0"/>
          <a:chExt cx="0" cy="0"/>
        </a:xfrm>
      </p:grpSpPr>
      <p:sp>
        <p:nvSpPr>
          <p:cNvPr id="257" name="Shape 257"/>
          <p:cNvSpPr txBox="1"/>
          <p:nvPr>
            <p:ph idx="4294967295" type="title"/>
          </p:nvPr>
        </p:nvSpPr>
        <p:spPr>
          <a:xfrm>
            <a:off x="311725" y="106728"/>
            <a:ext cx="8520600" cy="682200"/>
          </a:xfrm>
          <a:prstGeom prst="rect">
            <a:avLst/>
          </a:prstGeom>
        </p:spPr>
        <p:txBody>
          <a:bodyPr anchorCtr="0" anchor="t" bIns="91425" lIns="91425" rIns="91425" tIns="91425">
            <a:noAutofit/>
          </a:bodyPr>
          <a:lstStyle/>
          <a:p>
            <a:pPr lvl="0" rtl="0">
              <a:spcBef>
                <a:spcPts val="0"/>
              </a:spcBef>
              <a:buClr>
                <a:schemeClr val="dk1"/>
              </a:buClr>
              <a:buSzPct val="36666"/>
              <a:buFont typeface="Arial"/>
              <a:buNone/>
            </a:pPr>
            <a:r>
              <a:rPr b="1" lang="en" sz="3000">
                <a:solidFill>
                  <a:schemeClr val="dk2"/>
                </a:solidFill>
              </a:rPr>
              <a:t>DM SAFe Trains and Teams</a:t>
            </a:r>
          </a:p>
        </p:txBody>
      </p:sp>
      <p:pic>
        <p:nvPicPr>
          <p:cNvPr id="258" name="Shape 258"/>
          <p:cNvPicPr preferRelativeResize="0"/>
          <p:nvPr/>
        </p:nvPicPr>
        <p:blipFill>
          <a:blip r:embed="rId3">
            <a:alphaModFix/>
          </a:blip>
          <a:stretch>
            <a:fillRect/>
          </a:stretch>
        </p:blipFill>
        <p:spPr>
          <a:xfrm>
            <a:off x="333375" y="788925"/>
            <a:ext cx="8520600" cy="4218025"/>
          </a:xfrm>
          <a:prstGeom prst="rect">
            <a:avLst/>
          </a:prstGeom>
          <a:noFill/>
          <a:ln>
            <a:noFill/>
          </a:ln>
        </p:spPr>
      </p:pic>
      <p:cxnSp>
        <p:nvCxnSpPr>
          <p:cNvPr id="259" name="Shape 259"/>
          <p:cNvCxnSpPr>
            <a:stCxn id="260" idx="3"/>
          </p:cNvCxnSpPr>
          <p:nvPr/>
        </p:nvCxnSpPr>
        <p:spPr>
          <a:xfrm flipH="1" rot="10800000">
            <a:off x="1560450" y="1951050"/>
            <a:ext cx="616500" cy="876600"/>
          </a:xfrm>
          <a:prstGeom prst="straightConnector1">
            <a:avLst/>
          </a:prstGeom>
          <a:noFill/>
          <a:ln cap="flat" cmpd="sng" w="38100">
            <a:solidFill>
              <a:srgbClr val="6AA84F"/>
            </a:solidFill>
            <a:prstDash val="solid"/>
            <a:round/>
            <a:headEnd len="lg" w="lg" type="none"/>
            <a:tailEnd len="lg" w="lg" type="stealth"/>
          </a:ln>
        </p:spPr>
      </p:cxnSp>
      <p:cxnSp>
        <p:nvCxnSpPr>
          <p:cNvPr id="261" name="Shape 261"/>
          <p:cNvCxnSpPr>
            <a:stCxn id="260" idx="3"/>
          </p:cNvCxnSpPr>
          <p:nvPr/>
        </p:nvCxnSpPr>
        <p:spPr>
          <a:xfrm flipH="1" rot="10800000">
            <a:off x="1560450" y="2599050"/>
            <a:ext cx="594600" cy="228600"/>
          </a:xfrm>
          <a:prstGeom prst="straightConnector1">
            <a:avLst/>
          </a:prstGeom>
          <a:noFill/>
          <a:ln cap="flat" cmpd="sng" w="38100">
            <a:solidFill>
              <a:srgbClr val="6AA84F"/>
            </a:solidFill>
            <a:prstDash val="solid"/>
            <a:round/>
            <a:headEnd len="lg" w="lg" type="none"/>
            <a:tailEnd len="lg" w="lg" type="stealth"/>
          </a:ln>
        </p:spPr>
      </p:cxnSp>
      <p:cxnSp>
        <p:nvCxnSpPr>
          <p:cNvPr id="262" name="Shape 262"/>
          <p:cNvCxnSpPr>
            <a:stCxn id="260" idx="3"/>
          </p:cNvCxnSpPr>
          <p:nvPr/>
        </p:nvCxnSpPr>
        <p:spPr>
          <a:xfrm>
            <a:off x="1560450" y="2827650"/>
            <a:ext cx="623700" cy="353700"/>
          </a:xfrm>
          <a:prstGeom prst="straightConnector1">
            <a:avLst/>
          </a:prstGeom>
          <a:noFill/>
          <a:ln cap="flat" cmpd="sng" w="38100">
            <a:solidFill>
              <a:srgbClr val="6AA84F"/>
            </a:solidFill>
            <a:prstDash val="solid"/>
            <a:round/>
            <a:headEnd len="lg" w="lg" type="none"/>
            <a:tailEnd len="lg" w="lg" type="stealth"/>
          </a:ln>
        </p:spPr>
      </p:cxnSp>
      <p:cxnSp>
        <p:nvCxnSpPr>
          <p:cNvPr id="263" name="Shape 263"/>
          <p:cNvCxnSpPr>
            <a:stCxn id="260" idx="3"/>
          </p:cNvCxnSpPr>
          <p:nvPr/>
        </p:nvCxnSpPr>
        <p:spPr>
          <a:xfrm>
            <a:off x="1560450" y="2827650"/>
            <a:ext cx="638100" cy="1030800"/>
          </a:xfrm>
          <a:prstGeom prst="straightConnector1">
            <a:avLst/>
          </a:prstGeom>
          <a:noFill/>
          <a:ln cap="flat" cmpd="sng" w="38100">
            <a:solidFill>
              <a:srgbClr val="6AA84F"/>
            </a:solidFill>
            <a:prstDash val="solid"/>
            <a:round/>
            <a:headEnd len="lg" w="lg" type="none"/>
            <a:tailEnd len="lg" w="lg" type="stealth"/>
          </a:ln>
        </p:spPr>
      </p:cxnSp>
      <p:cxnSp>
        <p:nvCxnSpPr>
          <p:cNvPr id="264" name="Shape 264"/>
          <p:cNvCxnSpPr>
            <a:stCxn id="260" idx="3"/>
          </p:cNvCxnSpPr>
          <p:nvPr/>
        </p:nvCxnSpPr>
        <p:spPr>
          <a:xfrm>
            <a:off x="1560450" y="2827650"/>
            <a:ext cx="623700" cy="1707900"/>
          </a:xfrm>
          <a:prstGeom prst="straightConnector1">
            <a:avLst/>
          </a:prstGeom>
          <a:noFill/>
          <a:ln cap="flat" cmpd="sng" w="38100">
            <a:solidFill>
              <a:srgbClr val="6AA84F"/>
            </a:solidFill>
            <a:prstDash val="solid"/>
            <a:round/>
            <a:headEnd len="lg" w="lg" type="none"/>
            <a:tailEnd len="lg" w="lg" type="stealth"/>
          </a:ln>
        </p:spPr>
      </p:cxnSp>
      <p:sp>
        <p:nvSpPr>
          <p:cNvPr id="260" name="Shape 260"/>
          <p:cNvSpPr txBox="1"/>
          <p:nvPr/>
        </p:nvSpPr>
        <p:spPr>
          <a:xfrm>
            <a:off x="274650" y="2022450"/>
            <a:ext cx="1285800" cy="1610400"/>
          </a:xfrm>
          <a:prstGeom prst="rect">
            <a:avLst/>
          </a:prstGeom>
          <a:solidFill>
            <a:srgbClr val="B6D7A8"/>
          </a:solidFill>
          <a:ln>
            <a:noFill/>
          </a:ln>
        </p:spPr>
        <p:txBody>
          <a:bodyPr anchorCtr="0" anchor="t" bIns="91425" lIns="91425" rIns="91425" tIns="91425">
            <a:noAutofit/>
          </a:bodyPr>
          <a:lstStyle/>
          <a:p>
            <a:pPr indent="0" lvl="0" marL="0" rtl="0">
              <a:lnSpc>
                <a:spcPct val="115000"/>
              </a:lnSpc>
              <a:spcBef>
                <a:spcPts val="0"/>
              </a:spcBef>
              <a:buNone/>
            </a:pPr>
            <a:r>
              <a:rPr lang="en" sz="1800">
                <a:solidFill>
                  <a:schemeClr val="dk1"/>
                </a:solidFill>
              </a:rPr>
              <a:t>Each ART has its own backlog</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8" name="Shape 268"/>
        <p:cNvGrpSpPr/>
        <p:nvPr/>
      </p:nvGrpSpPr>
      <p:grpSpPr>
        <a:xfrm>
          <a:off x="0" y="0"/>
          <a:ext cx="0" cy="0"/>
          <a:chOff x="0" y="0"/>
          <a:chExt cx="0" cy="0"/>
        </a:xfrm>
      </p:grpSpPr>
      <p:sp>
        <p:nvSpPr>
          <p:cNvPr id="269" name="Shape 269"/>
          <p:cNvSpPr txBox="1"/>
          <p:nvPr>
            <p:ph idx="4294967295" type="title"/>
          </p:nvPr>
        </p:nvSpPr>
        <p:spPr>
          <a:xfrm>
            <a:off x="311725" y="106728"/>
            <a:ext cx="8520600" cy="682200"/>
          </a:xfrm>
          <a:prstGeom prst="rect">
            <a:avLst/>
          </a:prstGeom>
        </p:spPr>
        <p:txBody>
          <a:bodyPr anchorCtr="0" anchor="t" bIns="91425" lIns="91425" rIns="91425" tIns="91425">
            <a:noAutofit/>
          </a:bodyPr>
          <a:lstStyle/>
          <a:p>
            <a:pPr lvl="0" rtl="0">
              <a:spcBef>
                <a:spcPts val="0"/>
              </a:spcBef>
              <a:buClr>
                <a:schemeClr val="dk1"/>
              </a:buClr>
              <a:buSzPct val="36666"/>
              <a:buFont typeface="Arial"/>
              <a:buNone/>
            </a:pPr>
            <a:r>
              <a:rPr b="1" lang="en" sz="3000">
                <a:solidFill>
                  <a:schemeClr val="dk2"/>
                </a:solidFill>
              </a:rPr>
              <a:t>DM SAFe Trains and Teams</a:t>
            </a:r>
          </a:p>
        </p:txBody>
      </p:sp>
      <p:pic>
        <p:nvPicPr>
          <p:cNvPr id="270" name="Shape 270"/>
          <p:cNvPicPr preferRelativeResize="0"/>
          <p:nvPr/>
        </p:nvPicPr>
        <p:blipFill>
          <a:blip r:embed="rId3">
            <a:alphaModFix/>
          </a:blip>
          <a:stretch>
            <a:fillRect/>
          </a:stretch>
        </p:blipFill>
        <p:spPr>
          <a:xfrm>
            <a:off x="333375" y="788925"/>
            <a:ext cx="8520600" cy="4218025"/>
          </a:xfrm>
          <a:prstGeom prst="rect">
            <a:avLst/>
          </a:prstGeom>
          <a:noFill/>
          <a:ln>
            <a:noFill/>
          </a:ln>
        </p:spPr>
      </p:pic>
      <p:cxnSp>
        <p:nvCxnSpPr>
          <p:cNvPr id="271" name="Shape 271"/>
          <p:cNvCxnSpPr>
            <a:stCxn id="272" idx="3"/>
          </p:cNvCxnSpPr>
          <p:nvPr/>
        </p:nvCxnSpPr>
        <p:spPr>
          <a:xfrm flipH="1" rot="10800000">
            <a:off x="6603925" y="1805525"/>
            <a:ext cx="1040400" cy="890100"/>
          </a:xfrm>
          <a:prstGeom prst="straightConnector1">
            <a:avLst/>
          </a:prstGeom>
          <a:noFill/>
          <a:ln cap="flat" cmpd="sng" w="38100">
            <a:solidFill>
              <a:srgbClr val="6AA84F"/>
            </a:solidFill>
            <a:prstDash val="solid"/>
            <a:round/>
            <a:headEnd len="lg" w="lg" type="none"/>
            <a:tailEnd len="lg" w="lg" type="stealth"/>
          </a:ln>
        </p:spPr>
      </p:cxnSp>
      <p:cxnSp>
        <p:nvCxnSpPr>
          <p:cNvPr id="273" name="Shape 273"/>
          <p:cNvCxnSpPr>
            <a:stCxn id="272" idx="3"/>
          </p:cNvCxnSpPr>
          <p:nvPr/>
        </p:nvCxnSpPr>
        <p:spPr>
          <a:xfrm flipH="1" rot="10800000">
            <a:off x="6603925" y="2460725"/>
            <a:ext cx="996600" cy="234900"/>
          </a:xfrm>
          <a:prstGeom prst="straightConnector1">
            <a:avLst/>
          </a:prstGeom>
          <a:noFill/>
          <a:ln cap="flat" cmpd="sng" w="38100">
            <a:solidFill>
              <a:srgbClr val="6AA84F"/>
            </a:solidFill>
            <a:prstDash val="solid"/>
            <a:round/>
            <a:headEnd len="lg" w="lg" type="none"/>
            <a:tailEnd len="lg" w="lg" type="stealth"/>
          </a:ln>
        </p:spPr>
      </p:cxnSp>
      <p:cxnSp>
        <p:nvCxnSpPr>
          <p:cNvPr id="274" name="Shape 274"/>
          <p:cNvCxnSpPr>
            <a:stCxn id="272" idx="3"/>
          </p:cNvCxnSpPr>
          <p:nvPr/>
        </p:nvCxnSpPr>
        <p:spPr>
          <a:xfrm>
            <a:off x="6603925" y="2695625"/>
            <a:ext cx="1025700" cy="405900"/>
          </a:xfrm>
          <a:prstGeom prst="straightConnector1">
            <a:avLst/>
          </a:prstGeom>
          <a:noFill/>
          <a:ln cap="flat" cmpd="sng" w="38100">
            <a:solidFill>
              <a:srgbClr val="6AA84F"/>
            </a:solidFill>
            <a:prstDash val="solid"/>
            <a:round/>
            <a:headEnd len="lg" w="lg" type="none"/>
            <a:tailEnd len="lg" w="lg" type="stealth"/>
          </a:ln>
        </p:spPr>
      </p:cxnSp>
      <p:cxnSp>
        <p:nvCxnSpPr>
          <p:cNvPr id="275" name="Shape 275"/>
          <p:cNvCxnSpPr>
            <a:stCxn id="272" idx="3"/>
          </p:cNvCxnSpPr>
          <p:nvPr/>
        </p:nvCxnSpPr>
        <p:spPr>
          <a:xfrm>
            <a:off x="6603925" y="2695625"/>
            <a:ext cx="1004100" cy="1053600"/>
          </a:xfrm>
          <a:prstGeom prst="straightConnector1">
            <a:avLst/>
          </a:prstGeom>
          <a:noFill/>
          <a:ln cap="flat" cmpd="sng" w="38100">
            <a:solidFill>
              <a:srgbClr val="6AA84F"/>
            </a:solidFill>
            <a:prstDash val="solid"/>
            <a:round/>
            <a:headEnd len="lg" w="lg" type="none"/>
            <a:tailEnd len="lg" w="lg" type="stealth"/>
          </a:ln>
        </p:spPr>
      </p:cxnSp>
      <p:cxnSp>
        <p:nvCxnSpPr>
          <p:cNvPr id="276" name="Shape 276"/>
          <p:cNvCxnSpPr>
            <a:stCxn id="272" idx="3"/>
          </p:cNvCxnSpPr>
          <p:nvPr/>
        </p:nvCxnSpPr>
        <p:spPr>
          <a:xfrm>
            <a:off x="6603925" y="2695625"/>
            <a:ext cx="1011300" cy="1767300"/>
          </a:xfrm>
          <a:prstGeom prst="straightConnector1">
            <a:avLst/>
          </a:prstGeom>
          <a:noFill/>
          <a:ln cap="flat" cmpd="sng" w="38100">
            <a:solidFill>
              <a:srgbClr val="6AA84F"/>
            </a:solidFill>
            <a:prstDash val="solid"/>
            <a:round/>
            <a:headEnd len="lg" w="lg" type="none"/>
            <a:tailEnd len="lg" w="lg" type="stealth"/>
          </a:ln>
        </p:spPr>
      </p:cxnSp>
      <p:sp>
        <p:nvSpPr>
          <p:cNvPr id="272" name="Shape 272"/>
          <p:cNvSpPr txBox="1"/>
          <p:nvPr/>
        </p:nvSpPr>
        <p:spPr>
          <a:xfrm>
            <a:off x="4781125" y="1665725"/>
            <a:ext cx="1822800" cy="2059800"/>
          </a:xfrm>
          <a:prstGeom prst="rect">
            <a:avLst/>
          </a:prstGeom>
          <a:solidFill>
            <a:srgbClr val="B6D7A8"/>
          </a:solidFill>
          <a:ln>
            <a:noFill/>
          </a:ln>
        </p:spPr>
        <p:txBody>
          <a:bodyPr anchorCtr="0" anchor="t" bIns="91425" lIns="91425" rIns="91425" tIns="91425">
            <a:noAutofit/>
          </a:bodyPr>
          <a:lstStyle/>
          <a:p>
            <a:pPr indent="-69850" lvl="0" marL="0" marR="0" rtl="0">
              <a:lnSpc>
                <a:spcPct val="115000"/>
              </a:lnSpc>
              <a:spcBef>
                <a:spcPts val="0"/>
              </a:spcBef>
              <a:spcAft>
                <a:spcPts val="0"/>
              </a:spcAft>
              <a:buClr>
                <a:srgbClr val="000000"/>
              </a:buClr>
              <a:buFont typeface="Arial"/>
              <a:buNone/>
            </a:pPr>
            <a:r>
              <a:rPr lang="en">
                <a:solidFill>
                  <a:schemeClr val="dk1"/>
                </a:solidFill>
              </a:rPr>
              <a:t>Each ART has:</a:t>
            </a:r>
          </a:p>
          <a:p>
            <a:pPr indent="-69850" lvl="0" marL="0" marR="0" rtl="0">
              <a:lnSpc>
                <a:spcPct val="115000"/>
              </a:lnSpc>
              <a:spcBef>
                <a:spcPts val="0"/>
              </a:spcBef>
              <a:spcAft>
                <a:spcPts val="0"/>
              </a:spcAft>
              <a:buClr>
                <a:srgbClr val="000000"/>
              </a:buClr>
              <a:buFont typeface="Arial"/>
              <a:buNone/>
            </a:pPr>
            <a:r>
              <a:rPr lang="en">
                <a:solidFill>
                  <a:schemeClr val="dk1"/>
                </a:solidFill>
              </a:rPr>
              <a:t>Product Owner who controls the ART Backlog.</a:t>
            </a:r>
          </a:p>
          <a:p>
            <a:pPr indent="0" lvl="0" marL="0" marR="0" rtl="0">
              <a:lnSpc>
                <a:spcPct val="115000"/>
              </a:lnSpc>
              <a:spcBef>
                <a:spcPts val="0"/>
              </a:spcBef>
              <a:spcAft>
                <a:spcPts val="0"/>
              </a:spcAft>
              <a:buNone/>
            </a:pPr>
            <a:r>
              <a:rPr lang="en">
                <a:solidFill>
                  <a:schemeClr val="dk1"/>
                </a:solidFill>
              </a:rPr>
              <a:t>Scrum Masters and Scrum teams to implement backlog items.</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0" name="Shape 280"/>
        <p:cNvGrpSpPr/>
        <p:nvPr/>
      </p:nvGrpSpPr>
      <p:grpSpPr>
        <a:xfrm>
          <a:off x="0" y="0"/>
          <a:ext cx="0" cy="0"/>
          <a:chOff x="0" y="0"/>
          <a:chExt cx="0" cy="0"/>
        </a:xfrm>
      </p:grpSpPr>
      <p:sp>
        <p:nvSpPr>
          <p:cNvPr id="281" name="Shape 281"/>
          <p:cNvSpPr txBox="1"/>
          <p:nvPr>
            <p:ph idx="4294967295" type="title"/>
          </p:nvPr>
        </p:nvSpPr>
        <p:spPr>
          <a:xfrm>
            <a:off x="311725" y="106728"/>
            <a:ext cx="8520600" cy="682200"/>
          </a:xfrm>
          <a:prstGeom prst="rect">
            <a:avLst/>
          </a:prstGeom>
        </p:spPr>
        <p:txBody>
          <a:bodyPr anchorCtr="0" anchor="t" bIns="91425" lIns="91425" rIns="91425" tIns="91425">
            <a:noAutofit/>
          </a:bodyPr>
          <a:lstStyle/>
          <a:p>
            <a:pPr lvl="0" rtl="0">
              <a:spcBef>
                <a:spcPts val="0"/>
              </a:spcBef>
              <a:buClr>
                <a:schemeClr val="dk1"/>
              </a:buClr>
              <a:buSzPct val="36666"/>
              <a:buFont typeface="Arial"/>
              <a:buNone/>
            </a:pPr>
            <a:r>
              <a:rPr b="1" lang="en" sz="3000">
                <a:solidFill>
                  <a:schemeClr val="dk2"/>
                </a:solidFill>
              </a:rPr>
              <a:t>DM SAFe Trains and Teams</a:t>
            </a:r>
          </a:p>
        </p:txBody>
      </p:sp>
      <p:pic>
        <p:nvPicPr>
          <p:cNvPr id="282" name="Shape 282"/>
          <p:cNvPicPr preferRelativeResize="0"/>
          <p:nvPr/>
        </p:nvPicPr>
        <p:blipFill>
          <a:blip r:embed="rId3">
            <a:alphaModFix/>
          </a:blip>
          <a:stretch>
            <a:fillRect/>
          </a:stretch>
        </p:blipFill>
        <p:spPr>
          <a:xfrm>
            <a:off x="333375" y="788925"/>
            <a:ext cx="8520600" cy="4218025"/>
          </a:xfrm>
          <a:prstGeom prst="rect">
            <a:avLst/>
          </a:prstGeom>
          <a:noFill/>
          <a:ln>
            <a:noFill/>
          </a:ln>
        </p:spPr>
      </p:pic>
      <p:cxnSp>
        <p:nvCxnSpPr>
          <p:cNvPr id="283" name="Shape 283"/>
          <p:cNvCxnSpPr>
            <a:stCxn id="284" idx="3"/>
          </p:cNvCxnSpPr>
          <p:nvPr/>
        </p:nvCxnSpPr>
        <p:spPr>
          <a:xfrm flipH="1" rot="10800000">
            <a:off x="4033975" y="1193975"/>
            <a:ext cx="1142400" cy="1930800"/>
          </a:xfrm>
          <a:prstGeom prst="straightConnector1">
            <a:avLst/>
          </a:prstGeom>
          <a:noFill/>
          <a:ln cap="flat" cmpd="sng" w="38100">
            <a:solidFill>
              <a:srgbClr val="6AA84F"/>
            </a:solidFill>
            <a:prstDash val="solid"/>
            <a:round/>
            <a:headEnd len="lg" w="lg" type="none"/>
            <a:tailEnd len="lg" w="lg" type="stealth"/>
          </a:ln>
        </p:spPr>
      </p:cxnSp>
      <p:cxnSp>
        <p:nvCxnSpPr>
          <p:cNvPr id="285" name="Shape 285"/>
          <p:cNvCxnSpPr>
            <a:stCxn id="284" idx="3"/>
          </p:cNvCxnSpPr>
          <p:nvPr/>
        </p:nvCxnSpPr>
        <p:spPr>
          <a:xfrm flipH="1" rot="10800000">
            <a:off x="4033975" y="1215875"/>
            <a:ext cx="1804800" cy="1908900"/>
          </a:xfrm>
          <a:prstGeom prst="straightConnector1">
            <a:avLst/>
          </a:prstGeom>
          <a:noFill/>
          <a:ln cap="flat" cmpd="sng" w="38100">
            <a:solidFill>
              <a:srgbClr val="6AA84F"/>
            </a:solidFill>
            <a:prstDash val="solid"/>
            <a:round/>
            <a:headEnd len="lg" w="lg" type="none"/>
            <a:tailEnd len="lg" w="lg" type="stealth"/>
          </a:ln>
        </p:spPr>
      </p:cxnSp>
      <p:cxnSp>
        <p:nvCxnSpPr>
          <p:cNvPr id="286" name="Shape 286"/>
          <p:cNvCxnSpPr>
            <a:stCxn id="284" idx="3"/>
          </p:cNvCxnSpPr>
          <p:nvPr/>
        </p:nvCxnSpPr>
        <p:spPr>
          <a:xfrm flipH="1" rot="10800000">
            <a:off x="4033975" y="1223075"/>
            <a:ext cx="2438100" cy="1901700"/>
          </a:xfrm>
          <a:prstGeom prst="straightConnector1">
            <a:avLst/>
          </a:prstGeom>
          <a:noFill/>
          <a:ln cap="flat" cmpd="sng" w="38100">
            <a:solidFill>
              <a:srgbClr val="6AA84F"/>
            </a:solidFill>
            <a:prstDash val="solid"/>
            <a:round/>
            <a:headEnd len="lg" w="lg" type="none"/>
            <a:tailEnd len="lg" w="lg" type="stealth"/>
          </a:ln>
        </p:spPr>
      </p:cxnSp>
      <p:cxnSp>
        <p:nvCxnSpPr>
          <p:cNvPr id="287" name="Shape 287"/>
          <p:cNvCxnSpPr>
            <a:stCxn id="284" idx="3"/>
          </p:cNvCxnSpPr>
          <p:nvPr/>
        </p:nvCxnSpPr>
        <p:spPr>
          <a:xfrm flipH="1" rot="10800000">
            <a:off x="4033975" y="1223075"/>
            <a:ext cx="3348300" cy="1901700"/>
          </a:xfrm>
          <a:prstGeom prst="straightConnector1">
            <a:avLst/>
          </a:prstGeom>
          <a:noFill/>
          <a:ln cap="flat" cmpd="sng" w="38100">
            <a:solidFill>
              <a:srgbClr val="6AA84F"/>
            </a:solidFill>
            <a:prstDash val="solid"/>
            <a:round/>
            <a:headEnd len="lg" w="lg" type="none"/>
            <a:tailEnd len="lg" w="lg" type="stealth"/>
          </a:ln>
        </p:spPr>
      </p:cxnSp>
      <p:sp>
        <p:nvSpPr>
          <p:cNvPr id="284" name="Shape 284"/>
          <p:cNvSpPr txBox="1"/>
          <p:nvPr/>
        </p:nvSpPr>
        <p:spPr>
          <a:xfrm>
            <a:off x="1048375" y="2410625"/>
            <a:ext cx="2985600" cy="1428300"/>
          </a:xfrm>
          <a:prstGeom prst="rect">
            <a:avLst/>
          </a:prstGeom>
          <a:solidFill>
            <a:srgbClr val="B6D7A8"/>
          </a:solidFill>
          <a:ln>
            <a:noFill/>
          </a:ln>
        </p:spPr>
        <p:txBody>
          <a:bodyPr anchorCtr="0" anchor="t" bIns="91425" lIns="91425" rIns="91425" tIns="91425">
            <a:noAutofit/>
          </a:bodyPr>
          <a:lstStyle/>
          <a:p>
            <a:pPr indent="-69850" lvl="0" marL="0" rtl="0">
              <a:lnSpc>
                <a:spcPct val="115000"/>
              </a:lnSpc>
              <a:spcBef>
                <a:spcPts val="0"/>
              </a:spcBef>
              <a:buClr>
                <a:schemeClr val="dk1"/>
              </a:buClr>
              <a:buSzPct val="91666"/>
              <a:buFont typeface="Arial"/>
              <a:buNone/>
            </a:pPr>
            <a:r>
              <a:rPr lang="en" sz="1200">
                <a:solidFill>
                  <a:schemeClr val="dk1"/>
                </a:solidFill>
              </a:rPr>
              <a:t>Release Planning continues as today and is not synchronized with PI.</a:t>
            </a:r>
          </a:p>
          <a:p>
            <a:pPr indent="0" lvl="0" marL="0" rtl="0">
              <a:lnSpc>
                <a:spcPct val="115000"/>
              </a:lnSpc>
              <a:spcBef>
                <a:spcPts val="0"/>
              </a:spcBef>
              <a:buNone/>
            </a:pPr>
            <a:r>
              <a:rPr lang="en" sz="1200">
                <a:solidFill>
                  <a:schemeClr val="dk1"/>
                </a:solidFill>
              </a:rPr>
              <a:t>Product Owners and feature management need to prioritize and coordinate Feature and ART backlogs to make sure Release features are ready</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1" name="Shape 291"/>
        <p:cNvGrpSpPr/>
        <p:nvPr/>
      </p:nvGrpSpPr>
      <p:grpSpPr>
        <a:xfrm>
          <a:off x="0" y="0"/>
          <a:ext cx="0" cy="0"/>
          <a:chOff x="0" y="0"/>
          <a:chExt cx="0" cy="0"/>
        </a:xfrm>
      </p:grpSpPr>
      <p:sp>
        <p:nvSpPr>
          <p:cNvPr id="292" name="Shape 292"/>
          <p:cNvSpPr txBox="1"/>
          <p:nvPr>
            <p:ph idx="4294967295" type="title"/>
          </p:nvPr>
        </p:nvSpPr>
        <p:spPr>
          <a:xfrm>
            <a:off x="311725" y="106728"/>
            <a:ext cx="8520600" cy="682200"/>
          </a:xfrm>
          <a:prstGeom prst="rect">
            <a:avLst/>
          </a:prstGeom>
        </p:spPr>
        <p:txBody>
          <a:bodyPr anchorCtr="0" anchor="t" bIns="91425" lIns="91425" rIns="91425" tIns="91425">
            <a:noAutofit/>
          </a:bodyPr>
          <a:lstStyle/>
          <a:p>
            <a:pPr lvl="0" rtl="0">
              <a:spcBef>
                <a:spcPts val="0"/>
              </a:spcBef>
              <a:buClr>
                <a:schemeClr val="dk1"/>
              </a:buClr>
              <a:buSzPct val="36666"/>
              <a:buFont typeface="Arial"/>
              <a:buNone/>
            </a:pPr>
            <a:r>
              <a:rPr b="1" lang="en" sz="3000">
                <a:solidFill>
                  <a:schemeClr val="dk2"/>
                </a:solidFill>
              </a:rPr>
              <a:t>DM SAFe Trains and Teams</a:t>
            </a:r>
          </a:p>
        </p:txBody>
      </p:sp>
      <p:pic>
        <p:nvPicPr>
          <p:cNvPr id="293" name="Shape 293"/>
          <p:cNvPicPr preferRelativeResize="0"/>
          <p:nvPr/>
        </p:nvPicPr>
        <p:blipFill>
          <a:blip r:embed="rId3">
            <a:alphaModFix/>
          </a:blip>
          <a:stretch>
            <a:fillRect/>
          </a:stretch>
        </p:blipFill>
        <p:spPr>
          <a:xfrm>
            <a:off x="333375" y="788925"/>
            <a:ext cx="8520600" cy="4218025"/>
          </a:xfrm>
          <a:prstGeom prst="rect">
            <a:avLst/>
          </a:prstGeom>
          <a:noFill/>
          <a:ln>
            <a:noFill/>
          </a:ln>
        </p:spPr>
      </p:pic>
      <p:cxnSp>
        <p:nvCxnSpPr>
          <p:cNvPr id="294" name="Shape 294"/>
          <p:cNvCxnSpPr/>
          <p:nvPr/>
        </p:nvCxnSpPr>
        <p:spPr>
          <a:xfrm rot="10800000">
            <a:off x="2074925" y="1528700"/>
            <a:ext cx="1660200" cy="2003100"/>
          </a:xfrm>
          <a:prstGeom prst="straightConnector1">
            <a:avLst/>
          </a:prstGeom>
          <a:noFill/>
          <a:ln cap="flat" cmpd="sng" w="38100">
            <a:solidFill>
              <a:srgbClr val="6AA84F"/>
            </a:solidFill>
            <a:prstDash val="solid"/>
            <a:round/>
            <a:headEnd len="lg" w="lg" type="none"/>
            <a:tailEnd len="lg" w="lg" type="stealth"/>
          </a:ln>
        </p:spPr>
      </p:cxnSp>
      <p:cxnSp>
        <p:nvCxnSpPr>
          <p:cNvPr id="295" name="Shape 295"/>
          <p:cNvCxnSpPr>
            <a:stCxn id="296" idx="0"/>
          </p:cNvCxnSpPr>
          <p:nvPr/>
        </p:nvCxnSpPr>
        <p:spPr>
          <a:xfrm flipH="1" rot="10800000">
            <a:off x="3807950" y="2053075"/>
            <a:ext cx="1259100" cy="1449600"/>
          </a:xfrm>
          <a:prstGeom prst="straightConnector1">
            <a:avLst/>
          </a:prstGeom>
          <a:noFill/>
          <a:ln cap="flat" cmpd="sng" w="38100">
            <a:solidFill>
              <a:srgbClr val="6AA84F"/>
            </a:solidFill>
            <a:prstDash val="solid"/>
            <a:round/>
            <a:headEnd len="lg" w="lg" type="none"/>
            <a:tailEnd len="lg" w="lg" type="stealth"/>
          </a:ln>
        </p:spPr>
      </p:cxnSp>
      <p:cxnSp>
        <p:nvCxnSpPr>
          <p:cNvPr id="297" name="Shape 297"/>
          <p:cNvCxnSpPr>
            <a:stCxn id="296" idx="0"/>
          </p:cNvCxnSpPr>
          <p:nvPr/>
        </p:nvCxnSpPr>
        <p:spPr>
          <a:xfrm flipH="1" rot="10800000">
            <a:off x="3807950" y="2118475"/>
            <a:ext cx="3494100" cy="1384200"/>
          </a:xfrm>
          <a:prstGeom prst="straightConnector1">
            <a:avLst/>
          </a:prstGeom>
          <a:noFill/>
          <a:ln cap="flat" cmpd="sng" w="38100">
            <a:solidFill>
              <a:srgbClr val="6AA84F"/>
            </a:solidFill>
            <a:prstDash val="solid"/>
            <a:round/>
            <a:headEnd len="lg" w="lg" type="none"/>
            <a:tailEnd len="lg" w="lg" type="stealth"/>
          </a:ln>
        </p:spPr>
      </p:cxnSp>
      <p:sp>
        <p:nvSpPr>
          <p:cNvPr id="296" name="Shape 296"/>
          <p:cNvSpPr txBox="1"/>
          <p:nvPr/>
        </p:nvSpPr>
        <p:spPr>
          <a:xfrm>
            <a:off x="2315150" y="3502675"/>
            <a:ext cx="2985600" cy="1207800"/>
          </a:xfrm>
          <a:prstGeom prst="rect">
            <a:avLst/>
          </a:prstGeom>
          <a:solidFill>
            <a:srgbClr val="B6D7A8"/>
          </a:solidFill>
          <a:ln>
            <a:noFill/>
          </a:ln>
        </p:spPr>
        <p:txBody>
          <a:bodyPr anchorCtr="0" anchor="t" bIns="91425" lIns="91425" rIns="91425" tIns="91425">
            <a:noAutofit/>
          </a:bodyPr>
          <a:lstStyle/>
          <a:p>
            <a:pPr indent="0" lvl="0" marL="0" rtl="0">
              <a:lnSpc>
                <a:spcPct val="115000"/>
              </a:lnSpc>
              <a:spcBef>
                <a:spcPts val="0"/>
              </a:spcBef>
              <a:buNone/>
            </a:pPr>
            <a:r>
              <a:rPr lang="en" sz="1200">
                <a:solidFill>
                  <a:schemeClr val="dk1"/>
                </a:solidFill>
              </a:rPr>
              <a:t>It is key for Product Owners to coordinate cross team PBI’s during the PI Planning meetings to handle dependencies and to insure features are fully implemented in time for the release.</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1" name="Shape 301"/>
        <p:cNvGrpSpPr/>
        <p:nvPr/>
      </p:nvGrpSpPr>
      <p:grpSpPr>
        <a:xfrm>
          <a:off x="0" y="0"/>
          <a:ext cx="0" cy="0"/>
          <a:chOff x="0" y="0"/>
          <a:chExt cx="0" cy="0"/>
        </a:xfrm>
      </p:grpSpPr>
      <p:sp>
        <p:nvSpPr>
          <p:cNvPr id="302" name="Shape 302"/>
          <p:cNvSpPr txBox="1"/>
          <p:nvPr/>
        </p:nvSpPr>
        <p:spPr>
          <a:xfrm>
            <a:off x="930175" y="4167800"/>
            <a:ext cx="7283700" cy="921900"/>
          </a:xfrm>
          <a:prstGeom prst="rect">
            <a:avLst/>
          </a:prstGeom>
          <a:noFill/>
          <a:ln>
            <a:noFill/>
          </a:ln>
        </p:spPr>
        <p:txBody>
          <a:bodyPr anchorCtr="0" anchor="ctr" bIns="91425" lIns="91425" rIns="91425" tIns="91425">
            <a:noAutofit/>
          </a:bodyPr>
          <a:lstStyle/>
          <a:p>
            <a:pPr lvl="0">
              <a:spcBef>
                <a:spcPts val="0"/>
              </a:spcBef>
              <a:buNone/>
            </a:pPr>
            <a:r>
              <a:rPr lang="en"/>
              <a:t>DM Release Train:</a:t>
            </a:r>
          </a:p>
          <a:p>
            <a:pPr lvl="0" rtl="0">
              <a:spcBef>
                <a:spcPts val="0"/>
              </a:spcBef>
              <a:buNone/>
            </a:pPr>
            <a:r>
              <a:rPr lang="en" u="sng">
                <a:solidFill>
                  <a:schemeClr val="hlink"/>
                </a:solidFill>
                <a:hlinkClick r:id="rId3"/>
              </a:rPr>
              <a:t>https://docs.google.com/spreadsheets/d/1JBS5F1Hoj5rKe0wsAFo2yF72EQHieoZMt-0-7amp7nw/edit#gid=1871027125</a:t>
            </a:r>
          </a:p>
        </p:txBody>
      </p:sp>
      <p:pic>
        <p:nvPicPr>
          <p:cNvPr id="303" name="Shape 303"/>
          <p:cNvPicPr preferRelativeResize="0"/>
          <p:nvPr/>
        </p:nvPicPr>
        <p:blipFill>
          <a:blip r:embed="rId4">
            <a:alphaModFix/>
          </a:blip>
          <a:stretch>
            <a:fillRect/>
          </a:stretch>
        </p:blipFill>
        <p:spPr>
          <a:xfrm>
            <a:off x="661150" y="778850"/>
            <a:ext cx="7821751" cy="3388950"/>
          </a:xfrm>
          <a:prstGeom prst="rect">
            <a:avLst/>
          </a:prstGeom>
          <a:noFill/>
          <a:ln>
            <a:noFill/>
          </a:ln>
        </p:spPr>
      </p:pic>
      <p:sp>
        <p:nvSpPr>
          <p:cNvPr id="304" name="Shape 304"/>
          <p:cNvSpPr txBox="1"/>
          <p:nvPr>
            <p:ph idx="4294967295" type="title"/>
          </p:nvPr>
        </p:nvSpPr>
        <p:spPr>
          <a:xfrm>
            <a:off x="311712" y="133750"/>
            <a:ext cx="8520600" cy="572700"/>
          </a:xfrm>
          <a:prstGeom prst="rect">
            <a:avLst/>
          </a:prstGeom>
        </p:spPr>
        <p:txBody>
          <a:bodyPr anchorCtr="0" anchor="t" bIns="91425" lIns="91425" rIns="91425" tIns="91425">
            <a:noAutofit/>
          </a:bodyPr>
          <a:lstStyle/>
          <a:p>
            <a:pPr indent="0" lvl="0" marL="0" marR="0" rtl="0" algn="l">
              <a:lnSpc>
                <a:spcPct val="100000"/>
              </a:lnSpc>
              <a:spcBef>
                <a:spcPts val="0"/>
              </a:spcBef>
              <a:spcAft>
                <a:spcPts val="0"/>
              </a:spcAft>
              <a:buNone/>
            </a:pPr>
            <a:r>
              <a:rPr b="1" lang="en" sz="3000">
                <a:solidFill>
                  <a:schemeClr val="dk2"/>
                </a:solidFill>
              </a:rPr>
              <a:t>Device Management Release Train</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8" name="Shape 308"/>
        <p:cNvGrpSpPr/>
        <p:nvPr/>
      </p:nvGrpSpPr>
      <p:grpSpPr>
        <a:xfrm>
          <a:off x="0" y="0"/>
          <a:ext cx="0" cy="0"/>
          <a:chOff x="0" y="0"/>
          <a:chExt cx="0" cy="0"/>
        </a:xfrm>
      </p:grpSpPr>
      <p:sp>
        <p:nvSpPr>
          <p:cNvPr id="309" name="Shape 309"/>
          <p:cNvSpPr txBox="1"/>
          <p:nvPr>
            <p:ph type="title"/>
          </p:nvPr>
        </p:nvSpPr>
        <p:spPr>
          <a:xfrm>
            <a:off x="311712" y="133750"/>
            <a:ext cx="8520600" cy="572700"/>
          </a:xfrm>
          <a:prstGeom prst="rect">
            <a:avLst/>
          </a:prstGeom>
        </p:spPr>
        <p:txBody>
          <a:bodyPr anchorCtr="0" anchor="t" bIns="91425" lIns="91425" rIns="91425" tIns="91425">
            <a:noAutofit/>
          </a:bodyPr>
          <a:lstStyle/>
          <a:p>
            <a:pPr indent="0" lvl="0" marL="0" marR="0" rtl="0" algn="l">
              <a:lnSpc>
                <a:spcPct val="100000"/>
              </a:lnSpc>
              <a:spcBef>
                <a:spcPts val="0"/>
              </a:spcBef>
              <a:spcAft>
                <a:spcPts val="0"/>
              </a:spcAft>
              <a:buNone/>
            </a:pPr>
            <a:r>
              <a:rPr b="1" lang="en" sz="3000">
                <a:solidFill>
                  <a:schemeClr val="dk2"/>
                </a:solidFill>
              </a:rPr>
              <a:t>PI Plan</a:t>
            </a:r>
          </a:p>
        </p:txBody>
      </p:sp>
      <p:pic>
        <p:nvPicPr>
          <p:cNvPr id="310" name="Shape 310"/>
          <p:cNvPicPr preferRelativeResize="0"/>
          <p:nvPr/>
        </p:nvPicPr>
        <p:blipFill>
          <a:blip r:embed="rId3">
            <a:alphaModFix/>
          </a:blip>
          <a:stretch>
            <a:fillRect/>
          </a:stretch>
        </p:blipFill>
        <p:spPr>
          <a:xfrm>
            <a:off x="1227025" y="877450"/>
            <a:ext cx="6998300" cy="39450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4" name="Shape 314"/>
        <p:cNvGrpSpPr/>
        <p:nvPr/>
      </p:nvGrpSpPr>
      <p:grpSpPr>
        <a:xfrm>
          <a:off x="0" y="0"/>
          <a:ext cx="0" cy="0"/>
          <a:chOff x="0" y="0"/>
          <a:chExt cx="0" cy="0"/>
        </a:xfrm>
      </p:grpSpPr>
      <p:sp>
        <p:nvSpPr>
          <p:cNvPr id="315" name="Shape 315"/>
          <p:cNvSpPr txBox="1"/>
          <p:nvPr>
            <p:ph type="ctrTitle"/>
          </p:nvPr>
        </p:nvSpPr>
        <p:spPr>
          <a:xfrm>
            <a:off x="311708" y="1451925"/>
            <a:ext cx="8520600" cy="2052600"/>
          </a:xfrm>
          <a:prstGeom prst="rect">
            <a:avLst/>
          </a:prstGeom>
        </p:spPr>
        <p:txBody>
          <a:bodyPr anchorCtr="0" anchor="ctr" bIns="91425" lIns="91425" rIns="91425" tIns="91425">
            <a:noAutofit/>
          </a:bodyPr>
          <a:lstStyle/>
          <a:p>
            <a:pPr lvl="0" rtl="0">
              <a:spcBef>
                <a:spcPts val="0"/>
              </a:spcBef>
              <a:buNone/>
            </a:pPr>
            <a:r>
              <a:rPr b="1" lang="en">
                <a:solidFill>
                  <a:srgbClr val="666666"/>
                </a:solidFill>
              </a:rPr>
              <a:t>Role and Responsibility</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9" name="Shape 319"/>
        <p:cNvGrpSpPr/>
        <p:nvPr/>
      </p:nvGrpSpPr>
      <p:grpSpPr>
        <a:xfrm>
          <a:off x="0" y="0"/>
          <a:ext cx="0" cy="0"/>
          <a:chOff x="0" y="0"/>
          <a:chExt cx="0" cy="0"/>
        </a:xfrm>
      </p:grpSpPr>
      <p:sp>
        <p:nvSpPr>
          <p:cNvPr id="320" name="Shape 320"/>
          <p:cNvSpPr txBox="1"/>
          <p:nvPr>
            <p:ph idx="4294967295" type="title"/>
          </p:nvPr>
        </p:nvSpPr>
        <p:spPr>
          <a:xfrm>
            <a:off x="311700" y="168075"/>
            <a:ext cx="8520600" cy="572700"/>
          </a:xfrm>
          <a:prstGeom prst="rect">
            <a:avLst/>
          </a:prstGeom>
        </p:spPr>
        <p:txBody>
          <a:bodyPr anchorCtr="0" anchor="t" bIns="91425" lIns="91425" rIns="91425" tIns="91425">
            <a:noAutofit/>
          </a:bodyPr>
          <a:lstStyle/>
          <a:p>
            <a:pPr indent="0" lvl="0" marL="0" marR="0" rtl="0" algn="l">
              <a:lnSpc>
                <a:spcPct val="80000"/>
              </a:lnSpc>
              <a:spcBef>
                <a:spcPts val="0"/>
              </a:spcBef>
              <a:spcAft>
                <a:spcPts val="0"/>
              </a:spcAft>
              <a:buNone/>
            </a:pPr>
            <a:r>
              <a:rPr b="1" lang="en" sz="3000">
                <a:solidFill>
                  <a:schemeClr val="dk2"/>
                </a:solidFill>
              </a:rPr>
              <a:t>Roles</a:t>
            </a:r>
          </a:p>
        </p:txBody>
      </p:sp>
      <p:pic>
        <p:nvPicPr>
          <p:cNvPr id="321" name="Shape 321"/>
          <p:cNvPicPr preferRelativeResize="0"/>
          <p:nvPr/>
        </p:nvPicPr>
        <p:blipFill>
          <a:blip r:embed="rId3">
            <a:alphaModFix/>
          </a:blip>
          <a:stretch>
            <a:fillRect/>
          </a:stretch>
        </p:blipFill>
        <p:spPr>
          <a:xfrm>
            <a:off x="3092175" y="1328717"/>
            <a:ext cx="5118619" cy="2337037"/>
          </a:xfrm>
          <a:prstGeom prst="rect">
            <a:avLst/>
          </a:prstGeom>
          <a:noFill/>
          <a:ln>
            <a:noFill/>
          </a:ln>
        </p:spPr>
      </p:pic>
      <p:pic>
        <p:nvPicPr>
          <p:cNvPr id="322" name="Shape 322"/>
          <p:cNvPicPr preferRelativeResize="0"/>
          <p:nvPr/>
        </p:nvPicPr>
        <p:blipFill>
          <a:blip r:embed="rId4">
            <a:alphaModFix/>
          </a:blip>
          <a:stretch>
            <a:fillRect/>
          </a:stretch>
        </p:blipFill>
        <p:spPr>
          <a:xfrm>
            <a:off x="1917625" y="2593699"/>
            <a:ext cx="273225" cy="390862"/>
          </a:xfrm>
          <a:prstGeom prst="rect">
            <a:avLst/>
          </a:prstGeom>
          <a:noFill/>
          <a:ln>
            <a:noFill/>
          </a:ln>
        </p:spPr>
      </p:pic>
      <p:sp>
        <p:nvSpPr>
          <p:cNvPr id="323" name="Shape 323"/>
          <p:cNvSpPr txBox="1"/>
          <p:nvPr/>
        </p:nvSpPr>
        <p:spPr>
          <a:xfrm>
            <a:off x="1748775" y="2964146"/>
            <a:ext cx="702000" cy="340200"/>
          </a:xfrm>
          <a:prstGeom prst="rect">
            <a:avLst/>
          </a:prstGeom>
          <a:noFill/>
          <a:ln>
            <a:noFill/>
          </a:ln>
        </p:spPr>
        <p:txBody>
          <a:bodyPr anchorCtr="0" anchor="ctr" bIns="91425" lIns="91425" rIns="91425" tIns="91425">
            <a:noAutofit/>
          </a:bodyPr>
          <a:lstStyle/>
          <a:p>
            <a:pPr indent="0" lvl="0" marL="0" marR="0" rtl="0" algn="ctr">
              <a:lnSpc>
                <a:spcPct val="100000"/>
              </a:lnSpc>
              <a:spcBef>
                <a:spcPts val="0"/>
              </a:spcBef>
              <a:spcAft>
                <a:spcPts val="0"/>
              </a:spcAft>
              <a:buNone/>
            </a:pPr>
            <a:r>
              <a:rPr b="1" lang="en" sz="1200">
                <a:solidFill>
                  <a:srgbClr val="980000"/>
                </a:solidFill>
                <a:latin typeface="Calibri"/>
                <a:ea typeface="Calibri"/>
                <a:cs typeface="Calibri"/>
                <a:sym typeface="Calibri"/>
              </a:rPr>
              <a:t>Product Owner</a:t>
            </a:r>
          </a:p>
        </p:txBody>
      </p:sp>
      <p:pic>
        <p:nvPicPr>
          <p:cNvPr id="324" name="Shape 324"/>
          <p:cNvPicPr preferRelativeResize="0"/>
          <p:nvPr/>
        </p:nvPicPr>
        <p:blipFill>
          <a:blip r:embed="rId5">
            <a:alphaModFix/>
          </a:blip>
          <a:stretch>
            <a:fillRect/>
          </a:stretch>
        </p:blipFill>
        <p:spPr>
          <a:xfrm>
            <a:off x="2073350" y="776456"/>
            <a:ext cx="273224" cy="413169"/>
          </a:xfrm>
          <a:prstGeom prst="rect">
            <a:avLst/>
          </a:prstGeom>
          <a:noFill/>
          <a:ln>
            <a:noFill/>
          </a:ln>
        </p:spPr>
      </p:pic>
      <p:sp>
        <p:nvSpPr>
          <p:cNvPr id="325" name="Shape 325"/>
          <p:cNvSpPr txBox="1"/>
          <p:nvPr/>
        </p:nvSpPr>
        <p:spPr>
          <a:xfrm>
            <a:off x="1904650" y="1242771"/>
            <a:ext cx="702000" cy="225900"/>
          </a:xfrm>
          <a:prstGeom prst="rect">
            <a:avLst/>
          </a:prstGeom>
          <a:noFill/>
          <a:ln>
            <a:noFill/>
          </a:ln>
        </p:spPr>
        <p:txBody>
          <a:bodyPr anchorCtr="0" anchor="ctr" bIns="91425" lIns="91425" rIns="91425" tIns="91425">
            <a:noAutofit/>
          </a:bodyPr>
          <a:lstStyle/>
          <a:p>
            <a:pPr indent="0" lvl="0" marL="0" marR="0" rtl="0" algn="ctr">
              <a:lnSpc>
                <a:spcPct val="100000"/>
              </a:lnSpc>
              <a:spcBef>
                <a:spcPts val="0"/>
              </a:spcBef>
              <a:spcAft>
                <a:spcPts val="0"/>
              </a:spcAft>
              <a:buNone/>
            </a:pPr>
            <a:r>
              <a:rPr b="1" lang="en" sz="1200">
                <a:solidFill>
                  <a:srgbClr val="980000"/>
                </a:solidFill>
                <a:latin typeface="Calibri"/>
                <a:ea typeface="Calibri"/>
                <a:cs typeface="Calibri"/>
                <a:sym typeface="Calibri"/>
              </a:rPr>
              <a:t>RTE</a:t>
            </a:r>
          </a:p>
        </p:txBody>
      </p:sp>
      <p:grpSp>
        <p:nvGrpSpPr>
          <p:cNvPr id="326" name="Shape 326"/>
          <p:cNvGrpSpPr/>
          <p:nvPr/>
        </p:nvGrpSpPr>
        <p:grpSpPr>
          <a:xfrm>
            <a:off x="4236750" y="307561"/>
            <a:ext cx="790500" cy="739188"/>
            <a:chOff x="5012050" y="3144061"/>
            <a:chExt cx="790500" cy="739188"/>
          </a:xfrm>
        </p:grpSpPr>
        <p:pic>
          <p:nvPicPr>
            <p:cNvPr id="327" name="Shape 327"/>
            <p:cNvPicPr preferRelativeResize="0"/>
            <p:nvPr/>
          </p:nvPicPr>
          <p:blipFill>
            <a:blip r:embed="rId6">
              <a:alphaModFix/>
            </a:blip>
            <a:stretch>
              <a:fillRect/>
            </a:stretch>
          </p:blipFill>
          <p:spPr>
            <a:xfrm>
              <a:off x="5169175" y="3144061"/>
              <a:ext cx="476250" cy="390872"/>
            </a:xfrm>
            <a:prstGeom prst="rect">
              <a:avLst/>
            </a:prstGeom>
            <a:noFill/>
            <a:ln>
              <a:noFill/>
            </a:ln>
          </p:spPr>
        </p:pic>
        <p:sp>
          <p:nvSpPr>
            <p:cNvPr id="328" name="Shape 328"/>
            <p:cNvSpPr txBox="1"/>
            <p:nvPr/>
          </p:nvSpPr>
          <p:spPr>
            <a:xfrm>
              <a:off x="5012050" y="3534950"/>
              <a:ext cx="790500" cy="348300"/>
            </a:xfrm>
            <a:prstGeom prst="rect">
              <a:avLst/>
            </a:prstGeom>
            <a:noFill/>
            <a:ln>
              <a:noFill/>
            </a:ln>
          </p:spPr>
          <p:txBody>
            <a:bodyPr anchorCtr="0" anchor="ctr" bIns="91425" lIns="91425" rIns="91425" tIns="91425">
              <a:noAutofit/>
            </a:bodyPr>
            <a:lstStyle/>
            <a:p>
              <a:pPr lvl="0" rtl="0" algn="ctr">
                <a:spcBef>
                  <a:spcPts val="0"/>
                </a:spcBef>
                <a:buNone/>
              </a:pPr>
              <a:r>
                <a:rPr b="1" lang="en" sz="1200">
                  <a:solidFill>
                    <a:srgbClr val="666666"/>
                  </a:solidFill>
                  <a:latin typeface="Calibri"/>
                  <a:ea typeface="Calibri"/>
                  <a:cs typeface="Calibri"/>
                  <a:sym typeface="Calibri"/>
                </a:rPr>
                <a:t>Product Manager</a:t>
              </a:r>
            </a:p>
          </p:txBody>
        </p:sp>
      </p:grpSp>
      <p:pic>
        <p:nvPicPr>
          <p:cNvPr id="329" name="Shape 329"/>
          <p:cNvPicPr preferRelativeResize="0"/>
          <p:nvPr/>
        </p:nvPicPr>
        <p:blipFill>
          <a:blip r:embed="rId7">
            <a:alphaModFix/>
          </a:blip>
          <a:stretch>
            <a:fillRect/>
          </a:stretch>
        </p:blipFill>
        <p:spPr>
          <a:xfrm>
            <a:off x="4258750" y="4183256"/>
            <a:ext cx="470400" cy="365175"/>
          </a:xfrm>
          <a:prstGeom prst="rect">
            <a:avLst/>
          </a:prstGeom>
          <a:noFill/>
          <a:ln>
            <a:noFill/>
          </a:ln>
        </p:spPr>
      </p:pic>
      <p:sp>
        <p:nvSpPr>
          <p:cNvPr id="330" name="Shape 330"/>
          <p:cNvSpPr txBox="1"/>
          <p:nvPr/>
        </p:nvSpPr>
        <p:spPr>
          <a:xfrm>
            <a:off x="4157325" y="4548462"/>
            <a:ext cx="702000" cy="384000"/>
          </a:xfrm>
          <a:prstGeom prst="rect">
            <a:avLst/>
          </a:prstGeom>
          <a:noFill/>
          <a:ln>
            <a:noFill/>
          </a:ln>
        </p:spPr>
        <p:txBody>
          <a:bodyPr anchorCtr="0" anchor="ctr" bIns="91425" lIns="91425" rIns="91425" tIns="91425">
            <a:noAutofit/>
          </a:bodyPr>
          <a:lstStyle/>
          <a:p>
            <a:pPr indent="0" lvl="0" marL="0" marR="0" rtl="0" algn="ctr">
              <a:lnSpc>
                <a:spcPct val="100000"/>
              </a:lnSpc>
              <a:spcBef>
                <a:spcPts val="0"/>
              </a:spcBef>
              <a:spcAft>
                <a:spcPts val="0"/>
              </a:spcAft>
              <a:buNone/>
            </a:pPr>
            <a:r>
              <a:rPr b="1" lang="en" sz="1200">
                <a:solidFill>
                  <a:srgbClr val="434343"/>
                </a:solidFill>
                <a:latin typeface="Calibri"/>
                <a:ea typeface="Calibri"/>
                <a:cs typeface="Calibri"/>
                <a:sym typeface="Calibri"/>
              </a:rPr>
              <a:t>Scrum Master</a:t>
            </a:r>
          </a:p>
        </p:txBody>
      </p:sp>
      <p:pic>
        <p:nvPicPr>
          <p:cNvPr id="331" name="Shape 331"/>
          <p:cNvPicPr preferRelativeResize="0"/>
          <p:nvPr/>
        </p:nvPicPr>
        <p:blipFill>
          <a:blip r:embed="rId4">
            <a:alphaModFix/>
          </a:blip>
          <a:stretch>
            <a:fillRect/>
          </a:stretch>
        </p:blipFill>
        <p:spPr>
          <a:xfrm>
            <a:off x="1917625" y="3476999"/>
            <a:ext cx="273225" cy="390862"/>
          </a:xfrm>
          <a:prstGeom prst="rect">
            <a:avLst/>
          </a:prstGeom>
          <a:noFill/>
          <a:ln>
            <a:noFill/>
          </a:ln>
        </p:spPr>
      </p:pic>
      <p:sp>
        <p:nvSpPr>
          <p:cNvPr id="332" name="Shape 332"/>
          <p:cNvSpPr txBox="1"/>
          <p:nvPr/>
        </p:nvSpPr>
        <p:spPr>
          <a:xfrm>
            <a:off x="1726575" y="3911056"/>
            <a:ext cx="746400" cy="225900"/>
          </a:xfrm>
          <a:prstGeom prst="rect">
            <a:avLst/>
          </a:prstGeom>
          <a:noFill/>
          <a:ln>
            <a:noFill/>
          </a:ln>
        </p:spPr>
        <p:txBody>
          <a:bodyPr anchorCtr="0" anchor="ctr" bIns="91425" lIns="91425" rIns="91425" tIns="91425">
            <a:noAutofit/>
          </a:bodyPr>
          <a:lstStyle/>
          <a:p>
            <a:pPr indent="0" lvl="0" marL="0" marR="0" rtl="0" algn="ctr">
              <a:lnSpc>
                <a:spcPct val="100000"/>
              </a:lnSpc>
              <a:spcBef>
                <a:spcPts val="0"/>
              </a:spcBef>
              <a:spcAft>
                <a:spcPts val="0"/>
              </a:spcAft>
              <a:buNone/>
            </a:pPr>
            <a:r>
              <a:rPr b="1" lang="en" sz="1200">
                <a:solidFill>
                  <a:srgbClr val="980000"/>
                </a:solidFill>
                <a:latin typeface="Calibri"/>
                <a:ea typeface="Calibri"/>
                <a:cs typeface="Calibri"/>
                <a:sym typeface="Calibri"/>
              </a:rPr>
              <a:t>Local PO</a:t>
            </a:r>
          </a:p>
        </p:txBody>
      </p:sp>
      <p:pic>
        <p:nvPicPr>
          <p:cNvPr id="333" name="Shape 333"/>
          <p:cNvPicPr preferRelativeResize="0"/>
          <p:nvPr/>
        </p:nvPicPr>
        <p:blipFill>
          <a:blip r:embed="rId8">
            <a:alphaModFix/>
          </a:blip>
          <a:stretch>
            <a:fillRect/>
          </a:stretch>
        </p:blipFill>
        <p:spPr>
          <a:xfrm>
            <a:off x="5898150" y="4118900"/>
            <a:ext cx="300037" cy="350043"/>
          </a:xfrm>
          <a:prstGeom prst="rect">
            <a:avLst/>
          </a:prstGeom>
          <a:noFill/>
          <a:ln>
            <a:noFill/>
          </a:ln>
        </p:spPr>
      </p:pic>
      <p:sp>
        <p:nvSpPr>
          <p:cNvPr id="334" name="Shape 334"/>
          <p:cNvSpPr txBox="1"/>
          <p:nvPr/>
        </p:nvSpPr>
        <p:spPr>
          <a:xfrm>
            <a:off x="5672775" y="4521418"/>
            <a:ext cx="850800" cy="340200"/>
          </a:xfrm>
          <a:prstGeom prst="rect">
            <a:avLst/>
          </a:prstGeom>
          <a:noFill/>
          <a:ln>
            <a:noFill/>
          </a:ln>
        </p:spPr>
        <p:txBody>
          <a:bodyPr anchorCtr="0" anchor="ctr" bIns="91425" lIns="91425" rIns="91425" tIns="91425">
            <a:noAutofit/>
          </a:bodyPr>
          <a:lstStyle/>
          <a:p>
            <a:pPr indent="0" lvl="0" marL="0" marR="0" rtl="0" algn="ctr">
              <a:lnSpc>
                <a:spcPct val="100000"/>
              </a:lnSpc>
              <a:spcBef>
                <a:spcPts val="0"/>
              </a:spcBef>
              <a:spcAft>
                <a:spcPts val="0"/>
              </a:spcAft>
              <a:buNone/>
            </a:pPr>
            <a:r>
              <a:rPr b="1" lang="en" sz="1200">
                <a:solidFill>
                  <a:srgbClr val="434343"/>
                </a:solidFill>
                <a:latin typeface="Calibri"/>
                <a:ea typeface="Calibri"/>
                <a:cs typeface="Calibri"/>
                <a:sym typeface="Calibri"/>
              </a:rPr>
              <a:t>Resource Manager</a:t>
            </a:r>
          </a:p>
        </p:txBody>
      </p:sp>
      <p:pic>
        <p:nvPicPr>
          <p:cNvPr id="335" name="Shape 335"/>
          <p:cNvPicPr preferRelativeResize="0"/>
          <p:nvPr/>
        </p:nvPicPr>
        <p:blipFill>
          <a:blip r:embed="rId9">
            <a:alphaModFix/>
          </a:blip>
          <a:stretch>
            <a:fillRect/>
          </a:stretch>
        </p:blipFill>
        <p:spPr>
          <a:xfrm>
            <a:off x="2566972" y="4118897"/>
            <a:ext cx="834750" cy="518120"/>
          </a:xfrm>
          <a:prstGeom prst="rect">
            <a:avLst/>
          </a:prstGeom>
          <a:noFill/>
          <a:ln>
            <a:noFill/>
          </a:ln>
        </p:spPr>
      </p:pic>
      <p:sp>
        <p:nvSpPr>
          <p:cNvPr id="336" name="Shape 336"/>
          <p:cNvSpPr txBox="1"/>
          <p:nvPr/>
        </p:nvSpPr>
        <p:spPr>
          <a:xfrm>
            <a:off x="2577000" y="4637031"/>
            <a:ext cx="1113000" cy="319200"/>
          </a:xfrm>
          <a:prstGeom prst="rect">
            <a:avLst/>
          </a:prstGeom>
          <a:noFill/>
          <a:ln>
            <a:noFill/>
          </a:ln>
        </p:spPr>
        <p:txBody>
          <a:bodyPr anchorCtr="0" anchor="ctr" bIns="91425" lIns="91425" rIns="91425" tIns="91425">
            <a:noAutofit/>
          </a:bodyPr>
          <a:lstStyle/>
          <a:p>
            <a:pPr indent="0" lvl="0" marL="0" marR="0" rtl="0" algn="ctr">
              <a:lnSpc>
                <a:spcPct val="100000"/>
              </a:lnSpc>
              <a:spcBef>
                <a:spcPts val="0"/>
              </a:spcBef>
              <a:spcAft>
                <a:spcPts val="0"/>
              </a:spcAft>
              <a:buNone/>
            </a:pPr>
            <a:r>
              <a:rPr b="1" lang="en" sz="1200">
                <a:solidFill>
                  <a:srgbClr val="434343"/>
                </a:solidFill>
                <a:latin typeface="Calibri"/>
                <a:ea typeface="Calibri"/>
                <a:cs typeface="Calibri"/>
                <a:sym typeface="Calibri"/>
              </a:rPr>
              <a:t>Agile Team</a:t>
            </a:r>
          </a:p>
        </p:txBody>
      </p:sp>
      <p:cxnSp>
        <p:nvCxnSpPr>
          <p:cNvPr id="337" name="Shape 337"/>
          <p:cNvCxnSpPr>
            <a:endCxn id="328" idx="2"/>
          </p:cNvCxnSpPr>
          <p:nvPr/>
        </p:nvCxnSpPr>
        <p:spPr>
          <a:xfrm flipH="1" rot="10800000">
            <a:off x="4371900" y="1046750"/>
            <a:ext cx="260100" cy="1173300"/>
          </a:xfrm>
          <a:prstGeom prst="straightConnector1">
            <a:avLst/>
          </a:prstGeom>
          <a:noFill/>
          <a:ln cap="flat" cmpd="sng" w="19050">
            <a:solidFill>
              <a:srgbClr val="A64D79"/>
            </a:solidFill>
            <a:prstDash val="solid"/>
            <a:round/>
            <a:headEnd len="lg" w="lg" type="none"/>
            <a:tailEnd len="lg" w="lg" type="triangle"/>
          </a:ln>
        </p:spPr>
      </p:cxnSp>
      <p:cxnSp>
        <p:nvCxnSpPr>
          <p:cNvPr id="338" name="Shape 338"/>
          <p:cNvCxnSpPr/>
          <p:nvPr/>
        </p:nvCxnSpPr>
        <p:spPr>
          <a:xfrm rot="10800000">
            <a:off x="2539550" y="1328568"/>
            <a:ext cx="1433100" cy="690900"/>
          </a:xfrm>
          <a:prstGeom prst="straightConnector1">
            <a:avLst/>
          </a:prstGeom>
          <a:noFill/>
          <a:ln cap="flat" cmpd="sng" w="19050">
            <a:solidFill>
              <a:srgbClr val="A64D79"/>
            </a:solidFill>
            <a:prstDash val="solid"/>
            <a:round/>
            <a:headEnd len="lg" w="lg" type="none"/>
            <a:tailEnd len="lg" w="lg" type="triangle"/>
          </a:ln>
        </p:spPr>
      </p:cxnSp>
      <p:cxnSp>
        <p:nvCxnSpPr>
          <p:cNvPr id="339" name="Shape 339"/>
          <p:cNvCxnSpPr>
            <a:endCxn id="322" idx="3"/>
          </p:cNvCxnSpPr>
          <p:nvPr/>
        </p:nvCxnSpPr>
        <p:spPr>
          <a:xfrm rot="10800000">
            <a:off x="2190850" y="2789131"/>
            <a:ext cx="1703100" cy="2400"/>
          </a:xfrm>
          <a:prstGeom prst="straightConnector1">
            <a:avLst/>
          </a:prstGeom>
          <a:noFill/>
          <a:ln cap="flat" cmpd="sng" w="19050">
            <a:solidFill>
              <a:srgbClr val="A64D79"/>
            </a:solidFill>
            <a:prstDash val="solid"/>
            <a:round/>
            <a:headEnd len="lg" w="lg" type="none"/>
            <a:tailEnd len="lg" w="lg" type="triangle"/>
          </a:ln>
        </p:spPr>
      </p:cxnSp>
      <p:cxnSp>
        <p:nvCxnSpPr>
          <p:cNvPr id="340" name="Shape 340"/>
          <p:cNvCxnSpPr/>
          <p:nvPr/>
        </p:nvCxnSpPr>
        <p:spPr>
          <a:xfrm flipH="1">
            <a:off x="3473625" y="3433218"/>
            <a:ext cx="300600" cy="788400"/>
          </a:xfrm>
          <a:prstGeom prst="straightConnector1">
            <a:avLst/>
          </a:prstGeom>
          <a:noFill/>
          <a:ln cap="flat" cmpd="sng" w="19050">
            <a:solidFill>
              <a:srgbClr val="A64D79"/>
            </a:solidFill>
            <a:prstDash val="solid"/>
            <a:round/>
            <a:headEnd len="lg" w="lg" type="none"/>
            <a:tailEnd len="lg" w="lg" type="triangle"/>
          </a:ln>
        </p:spPr>
      </p:cxnSp>
      <p:cxnSp>
        <p:nvCxnSpPr>
          <p:cNvPr id="341" name="Shape 341"/>
          <p:cNvCxnSpPr/>
          <p:nvPr/>
        </p:nvCxnSpPr>
        <p:spPr>
          <a:xfrm flipH="1">
            <a:off x="2436850" y="2847262"/>
            <a:ext cx="1635000" cy="1063800"/>
          </a:xfrm>
          <a:prstGeom prst="straightConnector1">
            <a:avLst/>
          </a:prstGeom>
          <a:noFill/>
          <a:ln cap="flat" cmpd="sng" w="19050">
            <a:solidFill>
              <a:srgbClr val="A64D79"/>
            </a:solidFill>
            <a:prstDash val="solid"/>
            <a:round/>
            <a:headEnd len="lg" w="lg" type="none"/>
            <a:tailEnd len="lg" w="lg" type="triangle"/>
          </a:ln>
        </p:spPr>
      </p:cxnSp>
      <p:cxnSp>
        <p:nvCxnSpPr>
          <p:cNvPr id="342" name="Shape 342"/>
          <p:cNvCxnSpPr>
            <a:endCxn id="329" idx="0"/>
          </p:cNvCxnSpPr>
          <p:nvPr/>
        </p:nvCxnSpPr>
        <p:spPr>
          <a:xfrm>
            <a:off x="4121350" y="3033356"/>
            <a:ext cx="372600" cy="1149900"/>
          </a:xfrm>
          <a:prstGeom prst="straightConnector1">
            <a:avLst/>
          </a:prstGeom>
          <a:noFill/>
          <a:ln cap="flat" cmpd="sng" w="19050">
            <a:solidFill>
              <a:srgbClr val="A64D79"/>
            </a:solidFill>
            <a:prstDash val="solid"/>
            <a:round/>
            <a:headEnd len="lg" w="lg" type="none"/>
            <a:tailEnd len="lg" w="lg" type="triangle"/>
          </a:ln>
        </p:spPr>
      </p:cxnSp>
      <p:cxnSp>
        <p:nvCxnSpPr>
          <p:cNvPr id="343" name="Shape 343"/>
          <p:cNvCxnSpPr>
            <a:endCxn id="322" idx="3"/>
          </p:cNvCxnSpPr>
          <p:nvPr/>
        </p:nvCxnSpPr>
        <p:spPr>
          <a:xfrm rot="10800000">
            <a:off x="2190850" y="2789131"/>
            <a:ext cx="1703100" cy="365100"/>
          </a:xfrm>
          <a:prstGeom prst="straightConnector1">
            <a:avLst/>
          </a:prstGeom>
          <a:noFill/>
          <a:ln cap="flat" cmpd="sng" w="19050">
            <a:solidFill>
              <a:srgbClr val="A64D79"/>
            </a:solidFill>
            <a:prstDash val="solid"/>
            <a:round/>
            <a:headEnd len="lg" w="lg" type="none"/>
            <a:tailEnd len="lg" w="lg" type="triangle"/>
          </a:ln>
        </p:spPr>
      </p:cxnSp>
      <p:cxnSp>
        <p:nvCxnSpPr>
          <p:cNvPr id="344" name="Shape 344"/>
          <p:cNvCxnSpPr/>
          <p:nvPr/>
        </p:nvCxnSpPr>
        <p:spPr>
          <a:xfrm flipH="1">
            <a:off x="2456775" y="3200700"/>
            <a:ext cx="1627500" cy="723600"/>
          </a:xfrm>
          <a:prstGeom prst="straightConnector1">
            <a:avLst/>
          </a:prstGeom>
          <a:noFill/>
          <a:ln cap="flat" cmpd="sng" w="19050">
            <a:solidFill>
              <a:srgbClr val="A64D79"/>
            </a:solidFill>
            <a:prstDash val="solid"/>
            <a:round/>
            <a:headEnd len="lg" w="lg" type="none"/>
            <a:tailEnd len="lg" w="lg" type="triangle"/>
          </a:ln>
        </p:spPr>
      </p:cxnSp>
      <p:cxnSp>
        <p:nvCxnSpPr>
          <p:cNvPr id="345" name="Shape 345"/>
          <p:cNvCxnSpPr>
            <a:endCxn id="329" idx="0"/>
          </p:cNvCxnSpPr>
          <p:nvPr/>
        </p:nvCxnSpPr>
        <p:spPr>
          <a:xfrm>
            <a:off x="4121350" y="3423956"/>
            <a:ext cx="372600" cy="759300"/>
          </a:xfrm>
          <a:prstGeom prst="straightConnector1">
            <a:avLst/>
          </a:prstGeom>
          <a:noFill/>
          <a:ln cap="flat" cmpd="sng" w="19050">
            <a:solidFill>
              <a:srgbClr val="A64D79"/>
            </a:solidFill>
            <a:prstDash val="solid"/>
            <a:round/>
            <a:headEnd len="lg" w="lg" type="none"/>
            <a:tailEnd len="lg" w="lg" type="triangle"/>
          </a:ln>
        </p:spPr>
      </p:cxnSp>
      <p:pic>
        <p:nvPicPr>
          <p:cNvPr id="346" name="Shape 346"/>
          <p:cNvPicPr preferRelativeResize="0"/>
          <p:nvPr/>
        </p:nvPicPr>
        <p:blipFill>
          <a:blip r:embed="rId8">
            <a:alphaModFix/>
          </a:blip>
          <a:stretch>
            <a:fillRect/>
          </a:stretch>
        </p:blipFill>
        <p:spPr>
          <a:xfrm>
            <a:off x="2073350" y="1625573"/>
            <a:ext cx="273225" cy="318762"/>
          </a:xfrm>
          <a:prstGeom prst="rect">
            <a:avLst/>
          </a:prstGeom>
          <a:noFill/>
          <a:ln>
            <a:noFill/>
          </a:ln>
        </p:spPr>
      </p:pic>
      <p:sp>
        <p:nvSpPr>
          <p:cNvPr id="347" name="Shape 347"/>
          <p:cNvSpPr txBox="1"/>
          <p:nvPr/>
        </p:nvSpPr>
        <p:spPr>
          <a:xfrm>
            <a:off x="1860400" y="1958746"/>
            <a:ext cx="790500" cy="340200"/>
          </a:xfrm>
          <a:prstGeom prst="rect">
            <a:avLst/>
          </a:prstGeom>
          <a:noFill/>
          <a:ln>
            <a:noFill/>
          </a:ln>
        </p:spPr>
        <p:txBody>
          <a:bodyPr anchorCtr="0" anchor="ctr" bIns="91425" lIns="91425" rIns="91425" tIns="91425">
            <a:noAutofit/>
          </a:bodyPr>
          <a:lstStyle/>
          <a:p>
            <a:pPr indent="0" lvl="0" marL="0" marR="0" rtl="0" algn="ctr">
              <a:lnSpc>
                <a:spcPct val="100000"/>
              </a:lnSpc>
              <a:spcBef>
                <a:spcPts val="0"/>
              </a:spcBef>
              <a:spcAft>
                <a:spcPts val="0"/>
              </a:spcAft>
              <a:buNone/>
            </a:pPr>
            <a:r>
              <a:rPr b="1" lang="en" sz="1200">
                <a:solidFill>
                  <a:srgbClr val="980000"/>
                </a:solidFill>
                <a:latin typeface="Calibri"/>
                <a:ea typeface="Calibri"/>
                <a:cs typeface="Calibri"/>
                <a:sym typeface="Calibri"/>
              </a:rPr>
              <a:t>System Arch/Eng</a:t>
            </a:r>
          </a:p>
        </p:txBody>
      </p:sp>
      <p:cxnSp>
        <p:nvCxnSpPr>
          <p:cNvPr id="348" name="Shape 348"/>
          <p:cNvCxnSpPr/>
          <p:nvPr/>
        </p:nvCxnSpPr>
        <p:spPr>
          <a:xfrm rot="10800000">
            <a:off x="2522525" y="2022506"/>
            <a:ext cx="1164900" cy="294600"/>
          </a:xfrm>
          <a:prstGeom prst="straightConnector1">
            <a:avLst/>
          </a:prstGeom>
          <a:noFill/>
          <a:ln cap="flat" cmpd="sng" w="19050">
            <a:solidFill>
              <a:srgbClr val="A64D79"/>
            </a:solidFill>
            <a:prstDash val="solid"/>
            <a:round/>
            <a:headEnd len="lg" w="lg" type="none"/>
            <a:tailEnd len="lg" w="lg" type="triangle"/>
          </a:ln>
        </p:spPr>
      </p:cxnSp>
      <p:sp>
        <p:nvSpPr>
          <p:cNvPr id="349" name="Shape 349"/>
          <p:cNvSpPr/>
          <p:nvPr/>
        </p:nvSpPr>
        <p:spPr>
          <a:xfrm>
            <a:off x="1541975" y="3396018"/>
            <a:ext cx="1091400" cy="827700"/>
          </a:xfrm>
          <a:prstGeom prst="ellipse">
            <a:avLst/>
          </a:prstGeom>
          <a:no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50" name="Shape 350"/>
          <p:cNvSpPr/>
          <p:nvPr/>
        </p:nvSpPr>
        <p:spPr>
          <a:xfrm>
            <a:off x="1541975" y="2483165"/>
            <a:ext cx="1091400" cy="827700"/>
          </a:xfrm>
          <a:prstGeom prst="ellipse">
            <a:avLst/>
          </a:prstGeom>
          <a:noFill/>
          <a:ln cap="flat" cmpd="sng" w="9525">
            <a:solidFill>
              <a:srgbClr val="FF00FF"/>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cxnSp>
        <p:nvCxnSpPr>
          <p:cNvPr id="351" name="Shape 351"/>
          <p:cNvCxnSpPr>
            <a:stCxn id="350" idx="3"/>
            <a:endCxn id="349" idx="2"/>
          </p:cNvCxnSpPr>
          <p:nvPr/>
        </p:nvCxnSpPr>
        <p:spPr>
          <a:xfrm rot="5400000">
            <a:off x="1311806" y="3419751"/>
            <a:ext cx="620099" cy="159900"/>
          </a:xfrm>
          <a:prstGeom prst="curvedConnector4">
            <a:avLst>
              <a:gd fmla="val 26409" name="adj1"/>
              <a:gd fmla="val 248879" name="adj2"/>
            </a:avLst>
          </a:prstGeom>
          <a:noFill/>
          <a:ln cap="flat" cmpd="sng" w="9525">
            <a:solidFill>
              <a:schemeClr val="dk2"/>
            </a:solidFill>
            <a:prstDash val="dash"/>
            <a:round/>
            <a:headEnd len="lg" w="lg" type="stealth"/>
            <a:tailEnd len="lg" w="lg" type="stealth"/>
          </a:ln>
        </p:spPr>
      </p:cxnSp>
      <p:sp>
        <p:nvSpPr>
          <p:cNvPr id="352" name="Shape 352"/>
          <p:cNvSpPr/>
          <p:nvPr/>
        </p:nvSpPr>
        <p:spPr>
          <a:xfrm rot="974208">
            <a:off x="1253848" y="3426277"/>
            <a:ext cx="3759552" cy="1554044"/>
          </a:xfrm>
          <a:prstGeom prst="ellipse">
            <a:avLst/>
          </a:prstGeom>
          <a:noFill/>
          <a:ln cap="flat" cmpd="sng" w="9525">
            <a:solidFill>
              <a:srgbClr val="0000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53" name="Shape 353"/>
          <p:cNvSpPr/>
          <p:nvPr/>
        </p:nvSpPr>
        <p:spPr>
          <a:xfrm>
            <a:off x="1709800" y="640903"/>
            <a:ext cx="1091400" cy="827700"/>
          </a:xfrm>
          <a:prstGeom prst="ellipse">
            <a:avLst/>
          </a:prstGeom>
          <a:noFill/>
          <a:ln cap="flat" cmpd="sng" w="9525">
            <a:solidFill>
              <a:srgbClr val="FF00FF"/>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cxnSp>
        <p:nvCxnSpPr>
          <p:cNvPr id="354" name="Shape 354"/>
          <p:cNvCxnSpPr>
            <a:stCxn id="352" idx="6"/>
          </p:cNvCxnSpPr>
          <p:nvPr/>
        </p:nvCxnSpPr>
        <p:spPr>
          <a:xfrm flipH="1" rot="10800000">
            <a:off x="4938425" y="4443300"/>
            <a:ext cx="795000" cy="285600"/>
          </a:xfrm>
          <a:prstGeom prst="curvedConnector3">
            <a:avLst>
              <a:gd fmla="val 52225" name="adj1"/>
            </a:avLst>
          </a:prstGeom>
          <a:noFill/>
          <a:ln cap="flat" cmpd="sng" w="9525">
            <a:solidFill>
              <a:schemeClr val="dk2"/>
            </a:solidFill>
            <a:prstDash val="dash"/>
            <a:round/>
            <a:headEnd len="lg" w="lg" type="none"/>
            <a:tailEnd len="lg" w="lg" type="none"/>
          </a:ln>
        </p:spPr>
      </p:cxnSp>
      <p:sp>
        <p:nvSpPr>
          <p:cNvPr id="355" name="Shape 355"/>
          <p:cNvSpPr/>
          <p:nvPr/>
        </p:nvSpPr>
        <p:spPr>
          <a:xfrm rot="-633143">
            <a:off x="6817943" y="3782345"/>
            <a:ext cx="1428458" cy="564373"/>
          </a:xfrm>
          <a:prstGeom prst="ellipse">
            <a:avLst/>
          </a:prstGeom>
          <a:noFill/>
          <a:ln cap="flat" cmpd="sng" w="9525">
            <a:solidFill>
              <a:srgbClr val="0000FF"/>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Scrum Team 2</a:t>
            </a:r>
          </a:p>
        </p:txBody>
      </p:sp>
      <p:sp>
        <p:nvSpPr>
          <p:cNvPr id="356" name="Shape 356"/>
          <p:cNvSpPr/>
          <p:nvPr/>
        </p:nvSpPr>
        <p:spPr>
          <a:xfrm rot="-689">
            <a:off x="7467199" y="4415512"/>
            <a:ext cx="1496100" cy="552000"/>
          </a:xfrm>
          <a:prstGeom prst="ellipse">
            <a:avLst/>
          </a:prstGeom>
          <a:noFill/>
          <a:ln cap="flat" cmpd="sng" w="9525">
            <a:solidFill>
              <a:srgbClr val="0000FF"/>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Scrum Team 3</a:t>
            </a:r>
          </a:p>
        </p:txBody>
      </p:sp>
      <p:cxnSp>
        <p:nvCxnSpPr>
          <p:cNvPr id="357" name="Shape 357"/>
          <p:cNvCxnSpPr>
            <a:endCxn id="355" idx="2"/>
          </p:cNvCxnSpPr>
          <p:nvPr/>
        </p:nvCxnSpPr>
        <p:spPr>
          <a:xfrm flipH="1" rot="10800000">
            <a:off x="6354222" y="4195332"/>
            <a:ext cx="475800" cy="157200"/>
          </a:xfrm>
          <a:prstGeom prst="curvedConnector3">
            <a:avLst>
              <a:gd fmla="val 49406" name="adj1"/>
            </a:avLst>
          </a:prstGeom>
          <a:noFill/>
          <a:ln cap="flat" cmpd="sng" w="9525">
            <a:solidFill>
              <a:schemeClr val="dk2"/>
            </a:solidFill>
            <a:prstDash val="dash"/>
            <a:round/>
            <a:headEnd len="lg" w="lg" type="none"/>
            <a:tailEnd len="lg" w="lg" type="none"/>
          </a:ln>
        </p:spPr>
      </p:cxnSp>
      <p:cxnSp>
        <p:nvCxnSpPr>
          <p:cNvPr id="358" name="Shape 358"/>
          <p:cNvCxnSpPr>
            <a:endCxn id="356" idx="2"/>
          </p:cNvCxnSpPr>
          <p:nvPr/>
        </p:nvCxnSpPr>
        <p:spPr>
          <a:xfrm>
            <a:off x="6354200" y="4415362"/>
            <a:ext cx="1113000" cy="276300"/>
          </a:xfrm>
          <a:prstGeom prst="curvedConnector3">
            <a:avLst>
              <a:gd fmla="val 50000" name="adj1"/>
            </a:avLst>
          </a:prstGeom>
          <a:noFill/>
          <a:ln cap="flat" cmpd="sng" w="9525">
            <a:solidFill>
              <a:schemeClr val="dk2"/>
            </a:solidFill>
            <a:prstDash val="dash"/>
            <a:round/>
            <a:headEnd len="lg" w="lg" type="none"/>
            <a:tailEnd len="lg" w="lg" type="none"/>
          </a:ln>
        </p:spPr>
      </p:cxnSp>
      <p:sp>
        <p:nvSpPr>
          <p:cNvPr id="359" name="Shape 359"/>
          <p:cNvSpPr txBox="1"/>
          <p:nvPr/>
        </p:nvSpPr>
        <p:spPr>
          <a:xfrm>
            <a:off x="1303650" y="4743675"/>
            <a:ext cx="1356000" cy="276300"/>
          </a:xfrm>
          <a:prstGeom prst="rect">
            <a:avLst/>
          </a:prstGeom>
          <a:noFill/>
          <a:ln>
            <a:noFill/>
          </a:ln>
        </p:spPr>
        <p:txBody>
          <a:bodyPr anchorCtr="0" anchor="t" bIns="91425" lIns="91425" rIns="91425" tIns="91425">
            <a:noAutofit/>
          </a:bodyPr>
          <a:lstStyle/>
          <a:p>
            <a:pPr lvl="0" rtl="0">
              <a:spcBef>
                <a:spcPts val="0"/>
              </a:spcBef>
              <a:buNone/>
            </a:pPr>
            <a:r>
              <a:rPr lang="en"/>
              <a:t>Scrum Team 1</a:t>
            </a: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3" name="Shape 363"/>
        <p:cNvGrpSpPr/>
        <p:nvPr/>
      </p:nvGrpSpPr>
      <p:grpSpPr>
        <a:xfrm>
          <a:off x="0" y="0"/>
          <a:ext cx="0" cy="0"/>
          <a:chOff x="0" y="0"/>
          <a:chExt cx="0" cy="0"/>
        </a:xfrm>
      </p:grpSpPr>
      <p:sp>
        <p:nvSpPr>
          <p:cNvPr id="364" name="Shape 364"/>
          <p:cNvSpPr txBox="1"/>
          <p:nvPr>
            <p:ph type="title"/>
          </p:nvPr>
        </p:nvSpPr>
        <p:spPr>
          <a:xfrm>
            <a:off x="311700" y="55850"/>
            <a:ext cx="8520600" cy="572700"/>
          </a:xfrm>
          <a:prstGeom prst="rect">
            <a:avLst/>
          </a:prstGeom>
        </p:spPr>
        <p:txBody>
          <a:bodyPr anchorCtr="0" anchor="t" bIns="91425" lIns="91425" rIns="91425" tIns="91425">
            <a:noAutofit/>
          </a:bodyPr>
          <a:lstStyle/>
          <a:p>
            <a:pPr lvl="0" rtl="0">
              <a:spcBef>
                <a:spcPts val="0"/>
              </a:spcBef>
              <a:buNone/>
            </a:pPr>
            <a:r>
              <a:rPr b="1" lang="en" sz="3000">
                <a:solidFill>
                  <a:schemeClr val="dk2"/>
                </a:solidFill>
              </a:rPr>
              <a:t>Role and Responsibility - PI Planning</a:t>
            </a:r>
          </a:p>
        </p:txBody>
      </p:sp>
      <p:grpSp>
        <p:nvGrpSpPr>
          <p:cNvPr id="365" name="Shape 365"/>
          <p:cNvGrpSpPr/>
          <p:nvPr/>
        </p:nvGrpSpPr>
        <p:grpSpPr>
          <a:xfrm>
            <a:off x="190625" y="3324987"/>
            <a:ext cx="790500" cy="853137"/>
            <a:chOff x="5012050" y="3030112"/>
            <a:chExt cx="790500" cy="853137"/>
          </a:xfrm>
        </p:grpSpPr>
        <p:pic>
          <p:nvPicPr>
            <p:cNvPr id="366" name="Shape 366"/>
            <p:cNvPicPr preferRelativeResize="0"/>
            <p:nvPr/>
          </p:nvPicPr>
          <p:blipFill>
            <a:blip r:embed="rId3">
              <a:alphaModFix/>
            </a:blip>
            <a:stretch>
              <a:fillRect/>
            </a:stretch>
          </p:blipFill>
          <p:spPr>
            <a:xfrm>
              <a:off x="5169175" y="3030112"/>
              <a:ext cx="476250" cy="504825"/>
            </a:xfrm>
            <a:prstGeom prst="rect">
              <a:avLst/>
            </a:prstGeom>
            <a:noFill/>
            <a:ln>
              <a:noFill/>
            </a:ln>
          </p:spPr>
        </p:pic>
        <p:sp>
          <p:nvSpPr>
            <p:cNvPr id="367" name="Shape 367"/>
            <p:cNvSpPr txBox="1"/>
            <p:nvPr/>
          </p:nvSpPr>
          <p:spPr>
            <a:xfrm>
              <a:off x="5012050" y="3534950"/>
              <a:ext cx="790500" cy="348300"/>
            </a:xfrm>
            <a:prstGeom prst="rect">
              <a:avLst/>
            </a:prstGeom>
            <a:noFill/>
            <a:ln>
              <a:noFill/>
            </a:ln>
          </p:spPr>
          <p:txBody>
            <a:bodyPr anchorCtr="0" anchor="ctr" bIns="91425" lIns="91425" rIns="91425" tIns="91425">
              <a:noAutofit/>
            </a:bodyPr>
            <a:lstStyle/>
            <a:p>
              <a:pPr lvl="0" algn="ctr">
                <a:spcBef>
                  <a:spcPts val="0"/>
                </a:spcBef>
                <a:buNone/>
              </a:pPr>
              <a:r>
                <a:rPr b="1" lang="en" sz="1200">
                  <a:solidFill>
                    <a:srgbClr val="666666"/>
                  </a:solidFill>
                  <a:latin typeface="Calibri"/>
                  <a:ea typeface="Calibri"/>
                  <a:cs typeface="Calibri"/>
                  <a:sym typeface="Calibri"/>
                </a:rPr>
                <a:t>Product Manager</a:t>
              </a:r>
            </a:p>
          </p:txBody>
        </p:sp>
      </p:grpSp>
      <p:pic>
        <p:nvPicPr>
          <p:cNvPr id="368" name="Shape 368"/>
          <p:cNvPicPr preferRelativeResize="0"/>
          <p:nvPr/>
        </p:nvPicPr>
        <p:blipFill>
          <a:blip r:embed="rId4">
            <a:alphaModFix/>
          </a:blip>
          <a:stretch>
            <a:fillRect/>
          </a:stretch>
        </p:blipFill>
        <p:spPr>
          <a:xfrm>
            <a:off x="5525297" y="3490447"/>
            <a:ext cx="1113000" cy="690827"/>
          </a:xfrm>
          <a:prstGeom prst="rect">
            <a:avLst/>
          </a:prstGeom>
          <a:noFill/>
          <a:ln>
            <a:noFill/>
          </a:ln>
        </p:spPr>
      </p:pic>
      <p:sp>
        <p:nvSpPr>
          <p:cNvPr id="369" name="Shape 369"/>
          <p:cNvSpPr txBox="1"/>
          <p:nvPr/>
        </p:nvSpPr>
        <p:spPr>
          <a:xfrm>
            <a:off x="5525300" y="4141275"/>
            <a:ext cx="1113000" cy="319200"/>
          </a:xfrm>
          <a:prstGeom prst="rect">
            <a:avLst/>
          </a:prstGeom>
          <a:noFill/>
          <a:ln>
            <a:noFill/>
          </a:ln>
        </p:spPr>
        <p:txBody>
          <a:bodyPr anchorCtr="0" anchor="ctr" bIns="91425" lIns="91425" rIns="91425" tIns="91425">
            <a:noAutofit/>
          </a:bodyPr>
          <a:lstStyle/>
          <a:p>
            <a:pPr indent="0" lvl="0" marL="0" marR="0" rtl="0" algn="ctr">
              <a:lnSpc>
                <a:spcPct val="100000"/>
              </a:lnSpc>
              <a:spcBef>
                <a:spcPts val="0"/>
              </a:spcBef>
              <a:spcAft>
                <a:spcPts val="0"/>
              </a:spcAft>
              <a:buNone/>
            </a:pPr>
            <a:r>
              <a:rPr b="1" lang="en" sz="1200">
                <a:solidFill>
                  <a:srgbClr val="666666"/>
                </a:solidFill>
                <a:latin typeface="Calibri"/>
                <a:ea typeface="Calibri"/>
                <a:cs typeface="Calibri"/>
                <a:sym typeface="Calibri"/>
              </a:rPr>
              <a:t>Agile Team</a:t>
            </a:r>
          </a:p>
        </p:txBody>
      </p:sp>
      <p:pic>
        <p:nvPicPr>
          <p:cNvPr id="370" name="Shape 370"/>
          <p:cNvPicPr preferRelativeResize="0"/>
          <p:nvPr/>
        </p:nvPicPr>
        <p:blipFill>
          <a:blip r:embed="rId5">
            <a:alphaModFix/>
          </a:blip>
          <a:stretch>
            <a:fillRect/>
          </a:stretch>
        </p:blipFill>
        <p:spPr>
          <a:xfrm>
            <a:off x="3011174" y="745349"/>
            <a:ext cx="499146" cy="572699"/>
          </a:xfrm>
          <a:prstGeom prst="rect">
            <a:avLst/>
          </a:prstGeom>
          <a:noFill/>
          <a:ln>
            <a:noFill/>
          </a:ln>
        </p:spPr>
      </p:pic>
      <p:sp>
        <p:nvSpPr>
          <p:cNvPr id="371" name="Shape 371"/>
          <p:cNvSpPr txBox="1"/>
          <p:nvPr/>
        </p:nvSpPr>
        <p:spPr>
          <a:xfrm>
            <a:off x="2909750" y="1318050"/>
            <a:ext cx="702000" cy="384000"/>
          </a:xfrm>
          <a:prstGeom prst="rect">
            <a:avLst/>
          </a:prstGeom>
          <a:noFill/>
          <a:ln>
            <a:noFill/>
          </a:ln>
        </p:spPr>
        <p:txBody>
          <a:bodyPr anchorCtr="0" anchor="ctr" bIns="91425" lIns="91425" rIns="91425" tIns="91425">
            <a:noAutofit/>
          </a:bodyPr>
          <a:lstStyle/>
          <a:p>
            <a:pPr indent="0" lvl="0" marL="0" marR="0" rtl="0" algn="ctr">
              <a:lnSpc>
                <a:spcPct val="100000"/>
              </a:lnSpc>
              <a:spcBef>
                <a:spcPts val="0"/>
              </a:spcBef>
              <a:spcAft>
                <a:spcPts val="0"/>
              </a:spcAft>
              <a:buNone/>
            </a:pPr>
            <a:r>
              <a:rPr b="1" lang="en" sz="1200">
                <a:solidFill>
                  <a:srgbClr val="666666"/>
                </a:solidFill>
                <a:latin typeface="Calibri"/>
                <a:ea typeface="Calibri"/>
                <a:cs typeface="Calibri"/>
                <a:sym typeface="Calibri"/>
              </a:rPr>
              <a:t>Scrum Master</a:t>
            </a:r>
          </a:p>
        </p:txBody>
      </p:sp>
      <p:pic>
        <p:nvPicPr>
          <p:cNvPr id="372" name="Shape 372"/>
          <p:cNvPicPr preferRelativeResize="0"/>
          <p:nvPr/>
        </p:nvPicPr>
        <p:blipFill>
          <a:blip r:embed="rId6">
            <a:alphaModFix/>
          </a:blip>
          <a:stretch>
            <a:fillRect/>
          </a:stretch>
        </p:blipFill>
        <p:spPr>
          <a:xfrm>
            <a:off x="6541925" y="706425"/>
            <a:ext cx="400050" cy="466725"/>
          </a:xfrm>
          <a:prstGeom prst="rect">
            <a:avLst/>
          </a:prstGeom>
          <a:noFill/>
          <a:ln>
            <a:noFill/>
          </a:ln>
        </p:spPr>
      </p:pic>
      <p:pic>
        <p:nvPicPr>
          <p:cNvPr id="373" name="Shape 373"/>
          <p:cNvPicPr preferRelativeResize="0"/>
          <p:nvPr/>
        </p:nvPicPr>
        <p:blipFill>
          <a:blip r:embed="rId7">
            <a:alphaModFix/>
          </a:blip>
          <a:stretch>
            <a:fillRect/>
          </a:stretch>
        </p:blipFill>
        <p:spPr>
          <a:xfrm>
            <a:off x="447975" y="745349"/>
            <a:ext cx="364300" cy="521149"/>
          </a:xfrm>
          <a:prstGeom prst="rect">
            <a:avLst/>
          </a:prstGeom>
          <a:noFill/>
          <a:ln>
            <a:noFill/>
          </a:ln>
        </p:spPr>
      </p:pic>
      <p:pic>
        <p:nvPicPr>
          <p:cNvPr id="374" name="Shape 374"/>
          <p:cNvPicPr preferRelativeResize="0"/>
          <p:nvPr/>
        </p:nvPicPr>
        <p:blipFill>
          <a:blip r:embed="rId7">
            <a:alphaModFix/>
          </a:blip>
          <a:stretch>
            <a:fillRect/>
          </a:stretch>
        </p:blipFill>
        <p:spPr>
          <a:xfrm>
            <a:off x="3177749" y="3732649"/>
            <a:ext cx="364300" cy="521149"/>
          </a:xfrm>
          <a:prstGeom prst="rect">
            <a:avLst/>
          </a:prstGeom>
          <a:noFill/>
          <a:ln>
            <a:noFill/>
          </a:ln>
        </p:spPr>
      </p:pic>
      <p:sp>
        <p:nvSpPr>
          <p:cNvPr id="375" name="Shape 375"/>
          <p:cNvSpPr txBox="1"/>
          <p:nvPr/>
        </p:nvSpPr>
        <p:spPr>
          <a:xfrm>
            <a:off x="279125" y="1266500"/>
            <a:ext cx="702000" cy="340200"/>
          </a:xfrm>
          <a:prstGeom prst="rect">
            <a:avLst/>
          </a:prstGeom>
          <a:noFill/>
          <a:ln>
            <a:noFill/>
          </a:ln>
        </p:spPr>
        <p:txBody>
          <a:bodyPr anchorCtr="0" anchor="ctr" bIns="91425" lIns="91425" rIns="91425" tIns="91425">
            <a:noAutofit/>
          </a:bodyPr>
          <a:lstStyle/>
          <a:p>
            <a:pPr indent="0" lvl="0" marL="0" marR="0" rtl="0" algn="ctr">
              <a:lnSpc>
                <a:spcPct val="100000"/>
              </a:lnSpc>
              <a:spcBef>
                <a:spcPts val="0"/>
              </a:spcBef>
              <a:spcAft>
                <a:spcPts val="0"/>
              </a:spcAft>
              <a:buNone/>
            </a:pPr>
            <a:r>
              <a:rPr b="1" lang="en" sz="1200">
                <a:solidFill>
                  <a:srgbClr val="666666"/>
                </a:solidFill>
                <a:latin typeface="Calibri"/>
                <a:ea typeface="Calibri"/>
                <a:cs typeface="Calibri"/>
                <a:sym typeface="Calibri"/>
              </a:rPr>
              <a:t>Product Owner</a:t>
            </a:r>
          </a:p>
        </p:txBody>
      </p:sp>
      <p:sp>
        <p:nvSpPr>
          <p:cNvPr id="376" name="Shape 376"/>
          <p:cNvSpPr txBox="1"/>
          <p:nvPr/>
        </p:nvSpPr>
        <p:spPr>
          <a:xfrm>
            <a:off x="2986700" y="4253800"/>
            <a:ext cx="746400" cy="225900"/>
          </a:xfrm>
          <a:prstGeom prst="rect">
            <a:avLst/>
          </a:prstGeom>
          <a:noFill/>
          <a:ln>
            <a:noFill/>
          </a:ln>
        </p:spPr>
        <p:txBody>
          <a:bodyPr anchorCtr="0" anchor="ctr" bIns="91425" lIns="91425" rIns="91425" tIns="91425">
            <a:noAutofit/>
          </a:bodyPr>
          <a:lstStyle/>
          <a:p>
            <a:pPr indent="0" lvl="0" marL="0" marR="0" rtl="0" algn="ctr">
              <a:lnSpc>
                <a:spcPct val="100000"/>
              </a:lnSpc>
              <a:spcBef>
                <a:spcPts val="0"/>
              </a:spcBef>
              <a:spcAft>
                <a:spcPts val="0"/>
              </a:spcAft>
              <a:buNone/>
            </a:pPr>
            <a:r>
              <a:rPr b="1" lang="en" sz="1200">
                <a:solidFill>
                  <a:srgbClr val="666666"/>
                </a:solidFill>
                <a:latin typeface="Calibri"/>
                <a:ea typeface="Calibri"/>
                <a:cs typeface="Calibri"/>
                <a:sym typeface="Calibri"/>
              </a:rPr>
              <a:t>Local PO</a:t>
            </a:r>
          </a:p>
        </p:txBody>
      </p:sp>
      <p:sp>
        <p:nvSpPr>
          <p:cNvPr id="377" name="Shape 377"/>
          <p:cNvSpPr txBox="1"/>
          <p:nvPr/>
        </p:nvSpPr>
        <p:spPr>
          <a:xfrm>
            <a:off x="6316550" y="1173162"/>
            <a:ext cx="850800" cy="340200"/>
          </a:xfrm>
          <a:prstGeom prst="rect">
            <a:avLst/>
          </a:prstGeom>
          <a:noFill/>
          <a:ln>
            <a:noFill/>
          </a:ln>
        </p:spPr>
        <p:txBody>
          <a:bodyPr anchorCtr="0" anchor="ctr" bIns="91425" lIns="91425" rIns="91425" tIns="91425">
            <a:noAutofit/>
          </a:bodyPr>
          <a:lstStyle/>
          <a:p>
            <a:pPr indent="0" lvl="0" marL="0" marR="0" rtl="0" algn="ctr">
              <a:lnSpc>
                <a:spcPct val="100000"/>
              </a:lnSpc>
              <a:spcBef>
                <a:spcPts val="0"/>
              </a:spcBef>
              <a:spcAft>
                <a:spcPts val="0"/>
              </a:spcAft>
              <a:buNone/>
            </a:pPr>
            <a:r>
              <a:rPr b="1" lang="en" sz="1200">
                <a:solidFill>
                  <a:srgbClr val="666666"/>
                </a:solidFill>
                <a:latin typeface="Calibri"/>
                <a:ea typeface="Calibri"/>
                <a:cs typeface="Calibri"/>
                <a:sym typeface="Calibri"/>
              </a:rPr>
              <a:t>Resource Manager</a:t>
            </a:r>
          </a:p>
        </p:txBody>
      </p:sp>
      <p:pic>
        <p:nvPicPr>
          <p:cNvPr id="378" name="Shape 378"/>
          <p:cNvPicPr preferRelativeResize="0"/>
          <p:nvPr/>
        </p:nvPicPr>
        <p:blipFill>
          <a:blip r:embed="rId8">
            <a:alphaModFix/>
          </a:blip>
          <a:stretch>
            <a:fillRect/>
          </a:stretch>
        </p:blipFill>
        <p:spPr>
          <a:xfrm>
            <a:off x="2863825" y="2482075"/>
            <a:ext cx="3691625" cy="907325"/>
          </a:xfrm>
          <a:prstGeom prst="rect">
            <a:avLst/>
          </a:prstGeom>
          <a:noFill/>
          <a:ln>
            <a:noFill/>
          </a:ln>
        </p:spPr>
      </p:pic>
      <p:pic>
        <p:nvPicPr>
          <p:cNvPr id="379" name="Shape 379"/>
          <p:cNvPicPr preferRelativeResize="0"/>
          <p:nvPr/>
        </p:nvPicPr>
        <p:blipFill>
          <a:blip r:embed="rId9">
            <a:alphaModFix/>
          </a:blip>
          <a:stretch>
            <a:fillRect/>
          </a:stretch>
        </p:blipFill>
        <p:spPr>
          <a:xfrm>
            <a:off x="397500" y="1668337"/>
            <a:ext cx="390525" cy="590550"/>
          </a:xfrm>
          <a:prstGeom prst="rect">
            <a:avLst/>
          </a:prstGeom>
          <a:noFill/>
          <a:ln>
            <a:noFill/>
          </a:ln>
        </p:spPr>
      </p:pic>
      <p:sp>
        <p:nvSpPr>
          <p:cNvPr id="380" name="Shape 380"/>
          <p:cNvSpPr txBox="1"/>
          <p:nvPr/>
        </p:nvSpPr>
        <p:spPr>
          <a:xfrm>
            <a:off x="241775" y="2243658"/>
            <a:ext cx="702000" cy="225900"/>
          </a:xfrm>
          <a:prstGeom prst="rect">
            <a:avLst/>
          </a:prstGeom>
          <a:noFill/>
          <a:ln>
            <a:noFill/>
          </a:ln>
        </p:spPr>
        <p:txBody>
          <a:bodyPr anchorCtr="0" anchor="ctr" bIns="91425" lIns="91425" rIns="91425" tIns="91425">
            <a:noAutofit/>
          </a:bodyPr>
          <a:lstStyle/>
          <a:p>
            <a:pPr indent="0" lvl="0" marL="0" marR="0" rtl="0" algn="ctr">
              <a:lnSpc>
                <a:spcPct val="100000"/>
              </a:lnSpc>
              <a:spcBef>
                <a:spcPts val="0"/>
              </a:spcBef>
              <a:spcAft>
                <a:spcPts val="0"/>
              </a:spcAft>
              <a:buNone/>
            </a:pPr>
            <a:r>
              <a:rPr b="1" lang="en" sz="1200">
                <a:solidFill>
                  <a:srgbClr val="666666"/>
                </a:solidFill>
                <a:latin typeface="Calibri"/>
                <a:ea typeface="Calibri"/>
                <a:cs typeface="Calibri"/>
                <a:sym typeface="Calibri"/>
              </a:rPr>
              <a:t>RTE</a:t>
            </a:r>
          </a:p>
        </p:txBody>
      </p:sp>
      <p:sp>
        <p:nvSpPr>
          <p:cNvPr id="381" name="Shape 381"/>
          <p:cNvSpPr/>
          <p:nvPr/>
        </p:nvSpPr>
        <p:spPr>
          <a:xfrm>
            <a:off x="902725" y="848250"/>
            <a:ext cx="1821000" cy="1867800"/>
          </a:xfrm>
          <a:prstGeom prst="foldedCorner">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1000"/>
              </a:spcBef>
              <a:buNone/>
            </a:pPr>
            <a:r>
              <a:rPr lang="en" sz="1000">
                <a:solidFill>
                  <a:schemeClr val="dk1"/>
                </a:solidFill>
                <a:latin typeface="Calibri"/>
                <a:ea typeface="Calibri"/>
                <a:cs typeface="Calibri"/>
                <a:sym typeface="Calibri"/>
              </a:rPr>
              <a:t>&gt; Attend PI Planning Meeting.</a:t>
            </a:r>
          </a:p>
          <a:p>
            <a:pPr lvl="0" rtl="0">
              <a:spcBef>
                <a:spcPts val="0"/>
              </a:spcBef>
              <a:buNone/>
            </a:pPr>
            <a:r>
              <a:rPr lang="en" sz="1000">
                <a:solidFill>
                  <a:schemeClr val="dk1"/>
                </a:solidFill>
                <a:latin typeface="Calibri"/>
                <a:ea typeface="Calibri"/>
                <a:cs typeface="Calibri"/>
                <a:sym typeface="Calibri"/>
              </a:rPr>
              <a:t>&gt; Work with Product Manager to make contributions to vision and program backlog.</a:t>
            </a:r>
          </a:p>
          <a:p>
            <a:pPr lvl="0" rtl="0">
              <a:spcBef>
                <a:spcPts val="0"/>
              </a:spcBef>
              <a:buNone/>
            </a:pPr>
            <a:r>
              <a:rPr b="1" lang="en" sz="1000">
                <a:solidFill>
                  <a:schemeClr val="dk1"/>
                </a:solidFill>
                <a:latin typeface="Calibri"/>
                <a:ea typeface="Calibri"/>
                <a:cs typeface="Calibri"/>
                <a:sym typeface="Calibri"/>
              </a:rPr>
              <a:t>&gt; ART alignment role between CPS Technology CPS/RM ART and Subscriber ART.</a:t>
            </a:r>
          </a:p>
          <a:p>
            <a:pPr lvl="0" rtl="0">
              <a:spcBef>
                <a:spcPts val="0"/>
              </a:spcBef>
              <a:buNone/>
            </a:pPr>
            <a:r>
              <a:rPr b="1" lang="en" sz="1000">
                <a:solidFill>
                  <a:schemeClr val="dk1"/>
                </a:solidFill>
                <a:latin typeface="Calibri"/>
                <a:ea typeface="Calibri"/>
                <a:cs typeface="Calibri"/>
                <a:sym typeface="Calibri"/>
              </a:rPr>
              <a:t>&gt; ART alignment role between Technology CPS/RM ART and RM Platform ART.</a:t>
            </a:r>
          </a:p>
        </p:txBody>
      </p:sp>
      <p:sp>
        <p:nvSpPr>
          <p:cNvPr id="382" name="Shape 382"/>
          <p:cNvSpPr/>
          <p:nvPr/>
        </p:nvSpPr>
        <p:spPr>
          <a:xfrm>
            <a:off x="902725" y="3269450"/>
            <a:ext cx="1821000" cy="1313400"/>
          </a:xfrm>
          <a:prstGeom prst="foldedCorner">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69850" lvl="0" marL="0" marR="0" rtl="0" algn="l">
              <a:lnSpc>
                <a:spcPct val="100000"/>
              </a:lnSpc>
              <a:spcBef>
                <a:spcPts val="1000"/>
              </a:spcBef>
              <a:spcAft>
                <a:spcPts val="0"/>
              </a:spcAft>
              <a:buClr>
                <a:srgbClr val="000000"/>
              </a:buClr>
              <a:buSzPct val="110000"/>
              <a:buFont typeface="Arial"/>
              <a:buNone/>
            </a:pPr>
            <a:r>
              <a:rPr lang="en" sz="1000">
                <a:solidFill>
                  <a:schemeClr val="dk1"/>
                </a:solidFill>
                <a:latin typeface="Calibri"/>
                <a:ea typeface="Calibri"/>
                <a:cs typeface="Calibri"/>
                <a:sym typeface="Calibri"/>
              </a:rPr>
              <a:t>- Attend PI Planning Meeting.</a:t>
            </a:r>
          </a:p>
          <a:p>
            <a:pPr indent="-69850" lvl="0" marL="0" marR="0" rtl="0" algn="l">
              <a:lnSpc>
                <a:spcPct val="100000"/>
              </a:lnSpc>
              <a:spcBef>
                <a:spcPts val="0"/>
              </a:spcBef>
              <a:spcAft>
                <a:spcPts val="0"/>
              </a:spcAft>
              <a:buClr>
                <a:srgbClr val="000000"/>
              </a:buClr>
              <a:buSzPct val="110000"/>
              <a:buFont typeface="Arial"/>
              <a:buNone/>
            </a:pPr>
            <a:r>
              <a:rPr lang="en" sz="1000">
                <a:solidFill>
                  <a:schemeClr val="dk1"/>
                </a:solidFill>
                <a:latin typeface="Calibri"/>
                <a:ea typeface="Calibri"/>
                <a:cs typeface="Calibri"/>
                <a:sym typeface="Calibri"/>
              </a:rPr>
              <a:t>- </a:t>
            </a:r>
            <a:r>
              <a:rPr b="1" lang="en" sz="1000">
                <a:solidFill>
                  <a:schemeClr val="dk1"/>
                </a:solidFill>
                <a:latin typeface="Calibri"/>
                <a:ea typeface="Calibri"/>
                <a:cs typeface="Calibri"/>
                <a:sym typeface="Calibri"/>
              </a:rPr>
              <a:t>Owns vision and roadmaps, program backlog, pricing, licensing, ROI.</a:t>
            </a:r>
          </a:p>
          <a:p>
            <a:pPr indent="0" lvl="0" marL="0" marR="0" rtl="0" algn="l">
              <a:lnSpc>
                <a:spcPct val="100000"/>
              </a:lnSpc>
              <a:spcBef>
                <a:spcPts val="0"/>
              </a:spcBef>
              <a:spcAft>
                <a:spcPts val="0"/>
              </a:spcAft>
              <a:buNone/>
            </a:pPr>
            <a:r>
              <a:rPr lang="en" sz="1000">
                <a:solidFill>
                  <a:schemeClr val="dk1"/>
                </a:solidFill>
                <a:latin typeface="Calibri"/>
                <a:ea typeface="Calibri"/>
                <a:cs typeface="Calibri"/>
                <a:sym typeface="Calibri"/>
              </a:rPr>
              <a:t>- Share product vision and roadmaps to team.</a:t>
            </a:r>
          </a:p>
        </p:txBody>
      </p:sp>
      <p:sp>
        <p:nvSpPr>
          <p:cNvPr id="383" name="Shape 383"/>
          <p:cNvSpPr/>
          <p:nvPr/>
        </p:nvSpPr>
        <p:spPr>
          <a:xfrm>
            <a:off x="3571025" y="706425"/>
            <a:ext cx="2600100" cy="1674600"/>
          </a:xfrm>
          <a:prstGeom prst="foldedCorner">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69850" lvl="0" marL="0" marR="0" rtl="0" algn="l">
              <a:lnSpc>
                <a:spcPct val="100000"/>
              </a:lnSpc>
              <a:spcBef>
                <a:spcPts val="1000"/>
              </a:spcBef>
              <a:spcAft>
                <a:spcPts val="0"/>
              </a:spcAft>
              <a:buClr>
                <a:srgbClr val="000000"/>
              </a:buClr>
              <a:buSzPct val="110000"/>
              <a:buFont typeface="Arial"/>
              <a:buNone/>
            </a:pPr>
            <a:r>
              <a:rPr lang="en" sz="1000">
                <a:solidFill>
                  <a:schemeClr val="dk1"/>
                </a:solidFill>
                <a:latin typeface="Calibri"/>
                <a:ea typeface="Calibri"/>
                <a:cs typeface="Calibri"/>
                <a:sym typeface="Calibri"/>
              </a:rPr>
              <a:t>- Attend PI Planning Meeting.</a:t>
            </a:r>
          </a:p>
          <a:p>
            <a:pPr indent="-69850" lvl="0" marL="0" marR="0" rtl="0" algn="l">
              <a:lnSpc>
                <a:spcPct val="100000"/>
              </a:lnSpc>
              <a:spcBef>
                <a:spcPts val="0"/>
              </a:spcBef>
              <a:spcAft>
                <a:spcPts val="0"/>
              </a:spcAft>
              <a:buClr>
                <a:srgbClr val="000000"/>
              </a:buClr>
              <a:buSzPct val="110000"/>
              <a:buFont typeface="Arial"/>
              <a:buNone/>
            </a:pPr>
            <a:r>
              <a:rPr lang="en" sz="1000">
                <a:solidFill>
                  <a:schemeClr val="dk1"/>
                </a:solidFill>
                <a:latin typeface="Calibri"/>
                <a:ea typeface="Calibri"/>
                <a:cs typeface="Calibri"/>
                <a:sym typeface="Calibri"/>
              </a:rPr>
              <a:t>- Understand product vision and roadmaps.</a:t>
            </a:r>
          </a:p>
          <a:p>
            <a:pPr indent="-69850" lvl="0" marL="0" marR="0" rtl="0" algn="l">
              <a:lnSpc>
                <a:spcPct val="100000"/>
              </a:lnSpc>
              <a:spcBef>
                <a:spcPts val="0"/>
              </a:spcBef>
              <a:spcAft>
                <a:spcPts val="0"/>
              </a:spcAft>
              <a:buClr>
                <a:srgbClr val="000000"/>
              </a:buClr>
              <a:buSzPct val="110000"/>
              <a:buFont typeface="Arial"/>
              <a:buNone/>
            </a:pPr>
            <a:r>
              <a:rPr lang="en" sz="1000">
                <a:solidFill>
                  <a:schemeClr val="dk1"/>
                </a:solidFill>
                <a:latin typeface="Calibri"/>
                <a:ea typeface="Calibri"/>
                <a:cs typeface="Calibri"/>
                <a:sym typeface="Calibri"/>
              </a:rPr>
              <a:t>- Understand PI objectives and releases content.</a:t>
            </a:r>
          </a:p>
          <a:p>
            <a:pPr indent="-69850" lvl="0" marL="0" marR="0" rtl="0" algn="l">
              <a:lnSpc>
                <a:spcPct val="100000"/>
              </a:lnSpc>
              <a:spcBef>
                <a:spcPts val="0"/>
              </a:spcBef>
              <a:spcAft>
                <a:spcPts val="0"/>
              </a:spcAft>
              <a:buClr>
                <a:srgbClr val="000000"/>
              </a:buClr>
              <a:buSzPct val="110000"/>
              <a:buFont typeface="Arial"/>
              <a:buNone/>
            </a:pPr>
            <a:r>
              <a:rPr b="1" lang="en" sz="1000">
                <a:solidFill>
                  <a:schemeClr val="dk1"/>
                </a:solidFill>
                <a:latin typeface="Calibri"/>
                <a:ea typeface="Calibri"/>
                <a:cs typeface="Calibri"/>
                <a:sym typeface="Calibri"/>
              </a:rPr>
              <a:t>- Encourage high-bandwidth communication across all team members and stakeholders.</a:t>
            </a:r>
          </a:p>
          <a:p>
            <a:pPr indent="-69850" lvl="0" marL="0" marR="0" rtl="0" algn="l">
              <a:lnSpc>
                <a:spcPct val="100000"/>
              </a:lnSpc>
              <a:spcBef>
                <a:spcPts val="0"/>
              </a:spcBef>
              <a:spcAft>
                <a:spcPts val="0"/>
              </a:spcAft>
              <a:buClr>
                <a:srgbClr val="000000"/>
              </a:buClr>
              <a:buSzPct val="110000"/>
              <a:buFont typeface="Arial"/>
              <a:buNone/>
            </a:pPr>
            <a:r>
              <a:rPr b="1" lang="en" sz="1000">
                <a:solidFill>
                  <a:schemeClr val="dk1"/>
                </a:solidFill>
                <a:latin typeface="Calibri"/>
                <a:ea typeface="Calibri"/>
                <a:cs typeface="Calibri"/>
                <a:sym typeface="Calibri"/>
              </a:rPr>
              <a:t>- Encourage team member to build up the social network the ART depends upon.</a:t>
            </a:r>
          </a:p>
          <a:p>
            <a:pPr indent="0" lvl="0" marL="0" marR="0" rtl="0" algn="l">
              <a:lnSpc>
                <a:spcPct val="100000"/>
              </a:lnSpc>
              <a:spcBef>
                <a:spcPts val="0"/>
              </a:spcBef>
              <a:spcAft>
                <a:spcPts val="0"/>
              </a:spcAft>
              <a:buNone/>
            </a:pPr>
            <a:r>
              <a:rPr lang="en" sz="1000">
                <a:solidFill>
                  <a:schemeClr val="dk1"/>
                </a:solidFill>
                <a:latin typeface="Calibri"/>
                <a:ea typeface="Calibri"/>
                <a:cs typeface="Calibri"/>
                <a:sym typeface="Calibri"/>
              </a:rPr>
              <a:t>- Facilitate team's activities in PI Planning Meeting.</a:t>
            </a:r>
          </a:p>
        </p:txBody>
      </p:sp>
      <p:sp>
        <p:nvSpPr>
          <p:cNvPr id="384" name="Shape 384"/>
          <p:cNvSpPr/>
          <p:nvPr/>
        </p:nvSpPr>
        <p:spPr>
          <a:xfrm>
            <a:off x="3661500" y="3490450"/>
            <a:ext cx="1396800" cy="1443300"/>
          </a:xfrm>
          <a:prstGeom prst="foldedCorner">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69850" lvl="0" marL="0" marR="0" rtl="0" algn="l">
              <a:lnSpc>
                <a:spcPct val="100000"/>
              </a:lnSpc>
              <a:spcBef>
                <a:spcPts val="1000"/>
              </a:spcBef>
              <a:spcAft>
                <a:spcPts val="0"/>
              </a:spcAft>
              <a:buClr>
                <a:srgbClr val="000000"/>
              </a:buClr>
              <a:buSzPct val="110000"/>
              <a:buFont typeface="Arial"/>
              <a:buNone/>
            </a:pPr>
            <a:r>
              <a:rPr lang="en" sz="1000">
                <a:solidFill>
                  <a:schemeClr val="dk1"/>
                </a:solidFill>
                <a:latin typeface="Calibri"/>
                <a:ea typeface="Calibri"/>
                <a:cs typeface="Calibri"/>
                <a:sym typeface="Calibri"/>
              </a:rPr>
              <a:t>- Attend PI Planning Meeting.</a:t>
            </a:r>
          </a:p>
          <a:p>
            <a:pPr indent="-69850" lvl="0" marL="0" marR="0" rtl="0" algn="l">
              <a:lnSpc>
                <a:spcPct val="100000"/>
              </a:lnSpc>
              <a:spcBef>
                <a:spcPts val="0"/>
              </a:spcBef>
              <a:spcAft>
                <a:spcPts val="0"/>
              </a:spcAft>
              <a:buClr>
                <a:srgbClr val="000000"/>
              </a:buClr>
              <a:buSzPct val="110000"/>
              <a:buFont typeface="Arial"/>
              <a:buNone/>
            </a:pPr>
            <a:r>
              <a:rPr lang="en" sz="1000">
                <a:solidFill>
                  <a:schemeClr val="dk1"/>
                </a:solidFill>
                <a:latin typeface="Calibri"/>
                <a:ea typeface="Calibri"/>
                <a:cs typeface="Calibri"/>
                <a:sym typeface="Calibri"/>
              </a:rPr>
              <a:t>- </a:t>
            </a:r>
            <a:r>
              <a:rPr b="1" lang="en" sz="1000">
                <a:solidFill>
                  <a:schemeClr val="dk1"/>
                </a:solidFill>
                <a:latin typeface="Calibri"/>
                <a:ea typeface="Calibri"/>
                <a:cs typeface="Calibri"/>
                <a:sym typeface="Calibri"/>
              </a:rPr>
              <a:t>Understand product vision and roadmaps.</a:t>
            </a:r>
          </a:p>
          <a:p>
            <a:pPr indent="0" lvl="0" marL="0" marR="0" rtl="0" algn="l">
              <a:lnSpc>
                <a:spcPct val="100000"/>
              </a:lnSpc>
              <a:spcBef>
                <a:spcPts val="0"/>
              </a:spcBef>
              <a:spcAft>
                <a:spcPts val="0"/>
              </a:spcAft>
              <a:buNone/>
            </a:pPr>
            <a:r>
              <a:rPr b="1" lang="en" sz="1000">
                <a:solidFill>
                  <a:schemeClr val="dk1"/>
                </a:solidFill>
                <a:latin typeface="Calibri"/>
                <a:ea typeface="Calibri"/>
                <a:cs typeface="Calibri"/>
                <a:sym typeface="Calibri"/>
              </a:rPr>
              <a:t>- Understand PI objectives and releases content.</a:t>
            </a:r>
          </a:p>
        </p:txBody>
      </p:sp>
      <p:sp>
        <p:nvSpPr>
          <p:cNvPr id="385" name="Shape 385"/>
          <p:cNvSpPr/>
          <p:nvPr/>
        </p:nvSpPr>
        <p:spPr>
          <a:xfrm>
            <a:off x="6702900" y="3490450"/>
            <a:ext cx="2129400" cy="1313400"/>
          </a:xfrm>
          <a:prstGeom prst="foldedCorner">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69850" lvl="0" marL="0" marR="0" rtl="0" algn="l">
              <a:lnSpc>
                <a:spcPct val="100000"/>
              </a:lnSpc>
              <a:spcBef>
                <a:spcPts val="1000"/>
              </a:spcBef>
              <a:spcAft>
                <a:spcPts val="0"/>
              </a:spcAft>
              <a:buClr>
                <a:srgbClr val="000000"/>
              </a:buClr>
              <a:buSzPct val="110000"/>
              <a:buFont typeface="Arial"/>
              <a:buNone/>
            </a:pPr>
            <a:r>
              <a:rPr lang="en" sz="1000">
                <a:solidFill>
                  <a:schemeClr val="dk1"/>
                </a:solidFill>
                <a:latin typeface="Calibri"/>
                <a:ea typeface="Calibri"/>
                <a:cs typeface="Calibri"/>
                <a:sym typeface="Calibri"/>
              </a:rPr>
              <a:t>- Attend PI Planning Meeting.</a:t>
            </a:r>
          </a:p>
          <a:p>
            <a:pPr indent="-69850" lvl="0" marL="0" marR="0" rtl="0" algn="l">
              <a:lnSpc>
                <a:spcPct val="100000"/>
              </a:lnSpc>
              <a:spcBef>
                <a:spcPts val="0"/>
              </a:spcBef>
              <a:spcAft>
                <a:spcPts val="0"/>
              </a:spcAft>
              <a:buClr>
                <a:srgbClr val="000000"/>
              </a:buClr>
              <a:buSzPct val="110000"/>
              <a:buFont typeface="Arial"/>
              <a:buNone/>
            </a:pPr>
            <a:r>
              <a:rPr lang="en" sz="1000">
                <a:solidFill>
                  <a:schemeClr val="dk1"/>
                </a:solidFill>
                <a:latin typeface="Calibri"/>
                <a:ea typeface="Calibri"/>
                <a:cs typeface="Calibri"/>
                <a:sym typeface="Calibri"/>
              </a:rPr>
              <a:t>- Understand product vision and roadmaps.</a:t>
            </a:r>
          </a:p>
          <a:p>
            <a:pPr indent="-69850" lvl="0" marL="0" marR="0" rtl="0" algn="l">
              <a:lnSpc>
                <a:spcPct val="100000"/>
              </a:lnSpc>
              <a:spcBef>
                <a:spcPts val="0"/>
              </a:spcBef>
              <a:spcAft>
                <a:spcPts val="0"/>
              </a:spcAft>
              <a:buClr>
                <a:srgbClr val="000000"/>
              </a:buClr>
              <a:buSzPct val="110000"/>
              <a:buFont typeface="Arial"/>
              <a:buNone/>
            </a:pPr>
            <a:r>
              <a:rPr lang="en" sz="1000">
                <a:solidFill>
                  <a:schemeClr val="dk1"/>
                </a:solidFill>
                <a:latin typeface="Calibri"/>
                <a:ea typeface="Calibri"/>
                <a:cs typeface="Calibri"/>
                <a:sym typeface="Calibri"/>
              </a:rPr>
              <a:t>- Understand PI objectives and releases content.</a:t>
            </a:r>
          </a:p>
          <a:p>
            <a:pPr indent="-69850" lvl="0" marL="0" marR="0" rtl="0" algn="l">
              <a:lnSpc>
                <a:spcPct val="100000"/>
              </a:lnSpc>
              <a:spcBef>
                <a:spcPts val="0"/>
              </a:spcBef>
              <a:spcAft>
                <a:spcPts val="0"/>
              </a:spcAft>
              <a:buClr>
                <a:srgbClr val="000000"/>
              </a:buClr>
              <a:buSzPct val="110000"/>
              <a:buFont typeface="Arial"/>
              <a:buNone/>
            </a:pPr>
            <a:r>
              <a:rPr b="1" lang="en" sz="1000">
                <a:solidFill>
                  <a:schemeClr val="dk1"/>
                </a:solidFill>
                <a:latin typeface="Calibri"/>
                <a:ea typeface="Calibri"/>
                <a:cs typeface="Calibri"/>
                <a:sym typeface="Calibri"/>
              </a:rPr>
              <a:t>- Active perform in Team Breakouts session.</a:t>
            </a:r>
          </a:p>
        </p:txBody>
      </p:sp>
      <p:sp>
        <p:nvSpPr>
          <p:cNvPr id="386" name="Shape 386"/>
          <p:cNvSpPr/>
          <p:nvPr/>
        </p:nvSpPr>
        <p:spPr>
          <a:xfrm>
            <a:off x="7120675" y="745350"/>
            <a:ext cx="1867800" cy="1751100"/>
          </a:xfrm>
          <a:prstGeom prst="foldedCorner">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69850" lvl="0" marL="0" marR="0" rtl="0" algn="l">
              <a:lnSpc>
                <a:spcPct val="100000"/>
              </a:lnSpc>
              <a:spcBef>
                <a:spcPts val="0"/>
              </a:spcBef>
              <a:spcAft>
                <a:spcPts val="0"/>
              </a:spcAft>
              <a:buClr>
                <a:srgbClr val="000000"/>
              </a:buClr>
              <a:buSzPct val="110000"/>
              <a:buFont typeface="Arial"/>
              <a:buNone/>
            </a:pPr>
            <a:r>
              <a:rPr lang="en" sz="1000">
                <a:solidFill>
                  <a:schemeClr val="dk1"/>
                </a:solidFill>
                <a:latin typeface="Calibri"/>
                <a:ea typeface="Calibri"/>
                <a:cs typeface="Calibri"/>
                <a:sym typeface="Calibri"/>
              </a:rPr>
              <a:t>- Attend PI Planning Meeting. Understand the PI, the schedule and resources.</a:t>
            </a:r>
          </a:p>
          <a:p>
            <a:pPr indent="-69850" lvl="0" marL="0" marR="0" rtl="0" algn="l">
              <a:lnSpc>
                <a:spcPct val="100000"/>
              </a:lnSpc>
              <a:spcBef>
                <a:spcPts val="0"/>
              </a:spcBef>
              <a:spcAft>
                <a:spcPts val="0"/>
              </a:spcAft>
              <a:buClr>
                <a:srgbClr val="000000"/>
              </a:buClr>
              <a:buSzPct val="110000"/>
              <a:buFont typeface="Arial"/>
              <a:buNone/>
            </a:pPr>
            <a:r>
              <a:rPr lang="en" sz="1000">
                <a:solidFill>
                  <a:schemeClr val="dk1"/>
                </a:solidFill>
                <a:latin typeface="Calibri"/>
                <a:ea typeface="Calibri"/>
                <a:cs typeface="Calibri"/>
                <a:sym typeface="Calibri"/>
              </a:rPr>
              <a:t>- </a:t>
            </a:r>
            <a:r>
              <a:rPr b="1" lang="en" sz="1000">
                <a:solidFill>
                  <a:schemeClr val="dk1"/>
                </a:solidFill>
                <a:latin typeface="Calibri"/>
                <a:ea typeface="Calibri"/>
                <a:cs typeface="Calibri"/>
                <a:sym typeface="Calibri"/>
              </a:rPr>
              <a:t>Assistant Local PO and PO\RTE to finish ART alignment work on resource issue.</a:t>
            </a:r>
          </a:p>
          <a:p>
            <a:pPr indent="-69850" lvl="0" marL="0" marR="0" rtl="0" algn="l">
              <a:lnSpc>
                <a:spcPct val="100000"/>
              </a:lnSpc>
              <a:spcBef>
                <a:spcPts val="0"/>
              </a:spcBef>
              <a:spcAft>
                <a:spcPts val="0"/>
              </a:spcAft>
              <a:buClr>
                <a:srgbClr val="000000"/>
              </a:buClr>
              <a:buSzPct val="110000"/>
              <a:buFont typeface="Arial"/>
              <a:buNone/>
            </a:pPr>
            <a:r>
              <a:rPr lang="en" sz="1000">
                <a:solidFill>
                  <a:schemeClr val="dk1"/>
                </a:solidFill>
                <a:latin typeface="Calibri"/>
                <a:ea typeface="Calibri"/>
                <a:cs typeface="Calibri"/>
                <a:sym typeface="Calibri"/>
              </a:rPr>
              <a:t>- Warmly involved in Team Breakouts session to </a:t>
            </a:r>
            <a:r>
              <a:rPr b="1" lang="en" sz="1000">
                <a:solidFill>
                  <a:schemeClr val="dk1"/>
                </a:solidFill>
                <a:latin typeface="Calibri"/>
                <a:ea typeface="Calibri"/>
                <a:cs typeface="Calibri"/>
                <a:sym typeface="Calibri"/>
              </a:rPr>
              <a:t>assess team estimation and capacity.</a:t>
            </a:r>
          </a:p>
        </p:txBody>
      </p:sp>
      <p:cxnSp>
        <p:nvCxnSpPr>
          <p:cNvPr id="387" name="Shape 387"/>
          <p:cNvCxnSpPr>
            <a:stCxn id="380" idx="2"/>
            <a:endCxn id="378" idx="1"/>
          </p:cNvCxnSpPr>
          <p:nvPr/>
        </p:nvCxnSpPr>
        <p:spPr>
          <a:xfrm flipH="1" rot="-5400000">
            <a:off x="1495175" y="1567158"/>
            <a:ext cx="466200" cy="2271000"/>
          </a:xfrm>
          <a:prstGeom prst="bentConnector2">
            <a:avLst/>
          </a:prstGeom>
          <a:noFill/>
          <a:ln cap="flat" cmpd="sng" w="9525">
            <a:solidFill>
              <a:schemeClr val="dk2"/>
            </a:solidFill>
            <a:prstDash val="solid"/>
            <a:round/>
            <a:headEnd len="lg" w="lg" type="none"/>
            <a:tailEnd len="lg" w="lg" type="none"/>
          </a:ln>
        </p:spPr>
      </p:cxnSp>
      <p:cxnSp>
        <p:nvCxnSpPr>
          <p:cNvPr id="388" name="Shape 388"/>
          <p:cNvCxnSpPr>
            <a:stCxn id="371" idx="2"/>
          </p:cNvCxnSpPr>
          <p:nvPr/>
        </p:nvCxnSpPr>
        <p:spPr>
          <a:xfrm flipH="1" rot="-5400000">
            <a:off x="2863100" y="2099700"/>
            <a:ext cx="795900" cy="600"/>
          </a:xfrm>
          <a:prstGeom prst="bentConnector3">
            <a:avLst>
              <a:gd fmla="val 50000" name="adj1"/>
            </a:avLst>
          </a:prstGeom>
          <a:noFill/>
          <a:ln cap="flat" cmpd="sng" w="9525">
            <a:solidFill>
              <a:schemeClr val="dk2"/>
            </a:solidFill>
            <a:prstDash val="solid"/>
            <a:round/>
            <a:headEnd len="lg" w="lg" type="none"/>
            <a:tailEnd len="lg" w="lg" type="none"/>
          </a:ln>
        </p:spPr>
      </p:cxnSp>
      <p:cxnSp>
        <p:nvCxnSpPr>
          <p:cNvPr id="389" name="Shape 389"/>
          <p:cNvCxnSpPr>
            <a:stCxn id="377" idx="2"/>
            <a:endCxn id="378" idx="3"/>
          </p:cNvCxnSpPr>
          <p:nvPr/>
        </p:nvCxnSpPr>
        <p:spPr>
          <a:xfrm rot="5400000">
            <a:off x="5937500" y="2131212"/>
            <a:ext cx="1422300" cy="186600"/>
          </a:xfrm>
          <a:prstGeom prst="bentConnector2">
            <a:avLst/>
          </a:prstGeom>
          <a:noFill/>
          <a:ln cap="flat" cmpd="sng" w="9525">
            <a:solidFill>
              <a:schemeClr val="dk2"/>
            </a:solidFill>
            <a:prstDash val="solid"/>
            <a:round/>
            <a:headEnd len="lg" w="lg" type="none"/>
            <a:tailEnd len="lg" w="lg" type="none"/>
          </a:ln>
        </p:spPr>
      </p:cxnSp>
      <p:cxnSp>
        <p:nvCxnSpPr>
          <p:cNvPr id="390" name="Shape 390"/>
          <p:cNvCxnSpPr>
            <a:endCxn id="369" idx="1"/>
          </p:cNvCxnSpPr>
          <p:nvPr/>
        </p:nvCxnSpPr>
        <p:spPr>
          <a:xfrm flipH="1" rot="-5400000">
            <a:off x="4950800" y="3726375"/>
            <a:ext cx="900000" cy="249000"/>
          </a:xfrm>
          <a:prstGeom prst="bentConnector2">
            <a:avLst/>
          </a:prstGeom>
          <a:noFill/>
          <a:ln cap="flat" cmpd="sng" w="9525">
            <a:solidFill>
              <a:schemeClr val="dk2"/>
            </a:solidFill>
            <a:prstDash val="solid"/>
            <a:round/>
            <a:headEnd len="lg" w="lg" type="none"/>
            <a:tailEnd len="lg" w="lg" type="none"/>
          </a:ln>
        </p:spPr>
      </p:cxnSp>
      <p:cxnSp>
        <p:nvCxnSpPr>
          <p:cNvPr id="391" name="Shape 391"/>
          <p:cNvCxnSpPr>
            <a:endCxn id="374" idx="0"/>
          </p:cNvCxnSpPr>
          <p:nvPr/>
        </p:nvCxnSpPr>
        <p:spPr>
          <a:xfrm rot="5400000">
            <a:off x="3191150" y="3561799"/>
            <a:ext cx="339600" cy="2100"/>
          </a:xfrm>
          <a:prstGeom prst="bentConnector3">
            <a:avLst>
              <a:gd fmla="val 50000" name="adj1"/>
            </a:avLst>
          </a:prstGeom>
          <a:noFill/>
          <a:ln cap="flat" cmpd="sng" w="9525">
            <a:solidFill>
              <a:schemeClr val="dk2"/>
            </a:solidFill>
            <a:prstDash val="solid"/>
            <a:round/>
            <a:headEnd len="lg" w="lg" type="none"/>
            <a:tailEnd len="lg" w="lg" type="none"/>
          </a:ln>
        </p:spPr>
      </p:cxnSp>
      <p:cxnSp>
        <p:nvCxnSpPr>
          <p:cNvPr id="392" name="Shape 392"/>
          <p:cNvCxnSpPr>
            <a:stCxn id="378" idx="1"/>
            <a:endCxn id="366" idx="0"/>
          </p:cNvCxnSpPr>
          <p:nvPr/>
        </p:nvCxnSpPr>
        <p:spPr>
          <a:xfrm flipH="1">
            <a:off x="585925" y="2935737"/>
            <a:ext cx="2277900" cy="389100"/>
          </a:xfrm>
          <a:prstGeom prst="bentConnector2">
            <a:avLst/>
          </a:prstGeom>
          <a:noFill/>
          <a:ln cap="flat" cmpd="sng" w="9525">
            <a:solidFill>
              <a:schemeClr val="dk2"/>
            </a:solidFill>
            <a:prstDash val="solid"/>
            <a:round/>
            <a:headEnd len="lg" w="lg" type="none"/>
            <a:tailEnd len="lg" w="lg" type="none"/>
          </a:ln>
        </p:spPr>
      </p:cxnSp>
      <p:sp>
        <p:nvSpPr>
          <p:cNvPr id="393" name="Shape 393"/>
          <p:cNvSpPr txBox="1"/>
          <p:nvPr/>
        </p:nvSpPr>
        <p:spPr>
          <a:xfrm>
            <a:off x="447975" y="4776750"/>
            <a:ext cx="2076000" cy="306600"/>
          </a:xfrm>
          <a:prstGeom prst="rect">
            <a:avLst/>
          </a:prstGeom>
          <a:noFill/>
          <a:ln>
            <a:noFill/>
          </a:ln>
        </p:spPr>
        <p:txBody>
          <a:bodyPr anchorCtr="0" anchor="ctr" bIns="91425" lIns="91425" rIns="91425" tIns="91425">
            <a:noAutofit/>
          </a:bodyPr>
          <a:lstStyle/>
          <a:p>
            <a:pPr lvl="0">
              <a:spcBef>
                <a:spcPts val="0"/>
              </a:spcBef>
              <a:buNone/>
            </a:pPr>
            <a:r>
              <a:rPr lang="en" u="sng">
                <a:solidFill>
                  <a:srgbClr val="1155CC"/>
                </a:solidFill>
                <a:hlinkClick r:id="rId10"/>
              </a:rPr>
              <a:t>Detail refer to R&amp;R</a:t>
            </a: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7" name="Shape 397"/>
        <p:cNvGrpSpPr/>
        <p:nvPr/>
      </p:nvGrpSpPr>
      <p:grpSpPr>
        <a:xfrm>
          <a:off x="0" y="0"/>
          <a:ext cx="0" cy="0"/>
          <a:chOff x="0" y="0"/>
          <a:chExt cx="0" cy="0"/>
        </a:xfrm>
      </p:grpSpPr>
      <p:sp>
        <p:nvSpPr>
          <p:cNvPr id="398" name="Shape 398"/>
          <p:cNvSpPr txBox="1"/>
          <p:nvPr>
            <p:ph type="title"/>
          </p:nvPr>
        </p:nvSpPr>
        <p:spPr>
          <a:xfrm>
            <a:off x="311700" y="56850"/>
            <a:ext cx="8520600" cy="572700"/>
          </a:xfrm>
          <a:prstGeom prst="rect">
            <a:avLst/>
          </a:prstGeom>
        </p:spPr>
        <p:txBody>
          <a:bodyPr anchorCtr="0" anchor="t" bIns="91425" lIns="91425" rIns="91425" tIns="91425">
            <a:noAutofit/>
          </a:bodyPr>
          <a:lstStyle/>
          <a:p>
            <a:pPr lvl="0" rtl="0">
              <a:spcBef>
                <a:spcPts val="0"/>
              </a:spcBef>
              <a:buNone/>
            </a:pPr>
            <a:r>
              <a:rPr b="1" lang="en" sz="3000">
                <a:solidFill>
                  <a:schemeClr val="dk2"/>
                </a:solidFill>
              </a:rPr>
              <a:t>Role and Responsibility - </a:t>
            </a:r>
            <a:r>
              <a:rPr lang="en" sz="1400"/>
              <a:t>Preparation for Product Backlog Refinement</a:t>
            </a:r>
          </a:p>
        </p:txBody>
      </p:sp>
      <p:grpSp>
        <p:nvGrpSpPr>
          <p:cNvPr id="399" name="Shape 399"/>
          <p:cNvGrpSpPr/>
          <p:nvPr/>
        </p:nvGrpSpPr>
        <p:grpSpPr>
          <a:xfrm>
            <a:off x="190625" y="3324987"/>
            <a:ext cx="790500" cy="853137"/>
            <a:chOff x="5012050" y="3030112"/>
            <a:chExt cx="790500" cy="853137"/>
          </a:xfrm>
        </p:grpSpPr>
        <p:pic>
          <p:nvPicPr>
            <p:cNvPr id="400" name="Shape 400"/>
            <p:cNvPicPr preferRelativeResize="0"/>
            <p:nvPr/>
          </p:nvPicPr>
          <p:blipFill>
            <a:blip r:embed="rId3">
              <a:alphaModFix/>
            </a:blip>
            <a:stretch>
              <a:fillRect/>
            </a:stretch>
          </p:blipFill>
          <p:spPr>
            <a:xfrm>
              <a:off x="5169175" y="3030112"/>
              <a:ext cx="476250" cy="504825"/>
            </a:xfrm>
            <a:prstGeom prst="rect">
              <a:avLst/>
            </a:prstGeom>
            <a:noFill/>
            <a:ln>
              <a:noFill/>
            </a:ln>
          </p:spPr>
        </p:pic>
        <p:sp>
          <p:nvSpPr>
            <p:cNvPr id="401" name="Shape 401"/>
            <p:cNvSpPr txBox="1"/>
            <p:nvPr/>
          </p:nvSpPr>
          <p:spPr>
            <a:xfrm>
              <a:off x="5012050" y="3534950"/>
              <a:ext cx="790500" cy="348300"/>
            </a:xfrm>
            <a:prstGeom prst="rect">
              <a:avLst/>
            </a:prstGeom>
            <a:noFill/>
            <a:ln>
              <a:noFill/>
            </a:ln>
          </p:spPr>
          <p:txBody>
            <a:bodyPr anchorCtr="0" anchor="ctr" bIns="91425" lIns="91425" rIns="91425" tIns="91425">
              <a:noAutofit/>
            </a:bodyPr>
            <a:lstStyle/>
            <a:p>
              <a:pPr lvl="0" rtl="0" algn="ctr">
                <a:spcBef>
                  <a:spcPts val="0"/>
                </a:spcBef>
                <a:buNone/>
              </a:pPr>
              <a:r>
                <a:rPr b="1" lang="en" sz="1200">
                  <a:solidFill>
                    <a:srgbClr val="666666"/>
                  </a:solidFill>
                  <a:latin typeface="Calibri"/>
                  <a:ea typeface="Calibri"/>
                  <a:cs typeface="Calibri"/>
                  <a:sym typeface="Calibri"/>
                </a:rPr>
                <a:t>Product Manager</a:t>
              </a:r>
            </a:p>
          </p:txBody>
        </p:sp>
      </p:grpSp>
      <p:pic>
        <p:nvPicPr>
          <p:cNvPr id="402" name="Shape 402"/>
          <p:cNvPicPr preferRelativeResize="0"/>
          <p:nvPr/>
        </p:nvPicPr>
        <p:blipFill>
          <a:blip r:embed="rId4">
            <a:alphaModFix/>
          </a:blip>
          <a:stretch>
            <a:fillRect/>
          </a:stretch>
        </p:blipFill>
        <p:spPr>
          <a:xfrm>
            <a:off x="5525297" y="3490447"/>
            <a:ext cx="1113000" cy="690827"/>
          </a:xfrm>
          <a:prstGeom prst="rect">
            <a:avLst/>
          </a:prstGeom>
          <a:noFill/>
          <a:ln>
            <a:noFill/>
          </a:ln>
        </p:spPr>
      </p:pic>
      <p:sp>
        <p:nvSpPr>
          <p:cNvPr id="403" name="Shape 403"/>
          <p:cNvSpPr txBox="1"/>
          <p:nvPr/>
        </p:nvSpPr>
        <p:spPr>
          <a:xfrm>
            <a:off x="5525300" y="4141275"/>
            <a:ext cx="1113000" cy="319200"/>
          </a:xfrm>
          <a:prstGeom prst="rect">
            <a:avLst/>
          </a:prstGeom>
          <a:noFill/>
          <a:ln>
            <a:noFill/>
          </a:ln>
        </p:spPr>
        <p:txBody>
          <a:bodyPr anchorCtr="0" anchor="ctr" bIns="91425" lIns="91425" rIns="91425" tIns="91425">
            <a:noAutofit/>
          </a:bodyPr>
          <a:lstStyle/>
          <a:p>
            <a:pPr indent="0" lvl="0" marL="0" marR="0" rtl="0" algn="ctr">
              <a:lnSpc>
                <a:spcPct val="100000"/>
              </a:lnSpc>
              <a:spcBef>
                <a:spcPts val="0"/>
              </a:spcBef>
              <a:spcAft>
                <a:spcPts val="0"/>
              </a:spcAft>
              <a:buNone/>
            </a:pPr>
            <a:r>
              <a:rPr b="1" lang="en" sz="1200">
                <a:solidFill>
                  <a:srgbClr val="666666"/>
                </a:solidFill>
                <a:latin typeface="Calibri"/>
                <a:ea typeface="Calibri"/>
                <a:cs typeface="Calibri"/>
                <a:sym typeface="Calibri"/>
              </a:rPr>
              <a:t>Agile Team</a:t>
            </a:r>
          </a:p>
        </p:txBody>
      </p:sp>
      <p:pic>
        <p:nvPicPr>
          <p:cNvPr id="404" name="Shape 404"/>
          <p:cNvPicPr preferRelativeResize="0"/>
          <p:nvPr/>
        </p:nvPicPr>
        <p:blipFill>
          <a:blip r:embed="rId5">
            <a:alphaModFix/>
          </a:blip>
          <a:stretch>
            <a:fillRect/>
          </a:stretch>
        </p:blipFill>
        <p:spPr>
          <a:xfrm>
            <a:off x="3011174" y="745349"/>
            <a:ext cx="499146" cy="572699"/>
          </a:xfrm>
          <a:prstGeom prst="rect">
            <a:avLst/>
          </a:prstGeom>
          <a:noFill/>
          <a:ln>
            <a:noFill/>
          </a:ln>
        </p:spPr>
      </p:pic>
      <p:sp>
        <p:nvSpPr>
          <p:cNvPr id="405" name="Shape 405"/>
          <p:cNvSpPr txBox="1"/>
          <p:nvPr/>
        </p:nvSpPr>
        <p:spPr>
          <a:xfrm>
            <a:off x="2909750" y="1318050"/>
            <a:ext cx="702000" cy="384000"/>
          </a:xfrm>
          <a:prstGeom prst="rect">
            <a:avLst/>
          </a:prstGeom>
          <a:noFill/>
          <a:ln>
            <a:noFill/>
          </a:ln>
        </p:spPr>
        <p:txBody>
          <a:bodyPr anchorCtr="0" anchor="ctr" bIns="91425" lIns="91425" rIns="91425" tIns="91425">
            <a:noAutofit/>
          </a:bodyPr>
          <a:lstStyle/>
          <a:p>
            <a:pPr indent="0" lvl="0" marL="0" marR="0" rtl="0" algn="ctr">
              <a:lnSpc>
                <a:spcPct val="100000"/>
              </a:lnSpc>
              <a:spcBef>
                <a:spcPts val="0"/>
              </a:spcBef>
              <a:spcAft>
                <a:spcPts val="0"/>
              </a:spcAft>
              <a:buNone/>
            </a:pPr>
            <a:r>
              <a:rPr b="1" lang="en" sz="1200">
                <a:solidFill>
                  <a:srgbClr val="666666"/>
                </a:solidFill>
                <a:latin typeface="Calibri"/>
                <a:ea typeface="Calibri"/>
                <a:cs typeface="Calibri"/>
                <a:sym typeface="Calibri"/>
              </a:rPr>
              <a:t>Scrum Master</a:t>
            </a:r>
          </a:p>
        </p:txBody>
      </p:sp>
      <p:pic>
        <p:nvPicPr>
          <p:cNvPr id="406" name="Shape 406"/>
          <p:cNvPicPr preferRelativeResize="0"/>
          <p:nvPr/>
        </p:nvPicPr>
        <p:blipFill>
          <a:blip r:embed="rId6">
            <a:alphaModFix/>
          </a:blip>
          <a:stretch>
            <a:fillRect/>
          </a:stretch>
        </p:blipFill>
        <p:spPr>
          <a:xfrm>
            <a:off x="6541925" y="706425"/>
            <a:ext cx="400050" cy="466725"/>
          </a:xfrm>
          <a:prstGeom prst="rect">
            <a:avLst/>
          </a:prstGeom>
          <a:noFill/>
          <a:ln>
            <a:noFill/>
          </a:ln>
        </p:spPr>
      </p:pic>
      <p:pic>
        <p:nvPicPr>
          <p:cNvPr id="407" name="Shape 407"/>
          <p:cNvPicPr preferRelativeResize="0"/>
          <p:nvPr/>
        </p:nvPicPr>
        <p:blipFill>
          <a:blip r:embed="rId7">
            <a:alphaModFix/>
          </a:blip>
          <a:stretch>
            <a:fillRect/>
          </a:stretch>
        </p:blipFill>
        <p:spPr>
          <a:xfrm>
            <a:off x="447975" y="745349"/>
            <a:ext cx="364300" cy="521149"/>
          </a:xfrm>
          <a:prstGeom prst="rect">
            <a:avLst/>
          </a:prstGeom>
          <a:noFill/>
          <a:ln>
            <a:noFill/>
          </a:ln>
        </p:spPr>
      </p:pic>
      <p:pic>
        <p:nvPicPr>
          <p:cNvPr id="408" name="Shape 408"/>
          <p:cNvPicPr preferRelativeResize="0"/>
          <p:nvPr/>
        </p:nvPicPr>
        <p:blipFill>
          <a:blip r:embed="rId7">
            <a:alphaModFix/>
          </a:blip>
          <a:stretch>
            <a:fillRect/>
          </a:stretch>
        </p:blipFill>
        <p:spPr>
          <a:xfrm>
            <a:off x="3177749" y="3732649"/>
            <a:ext cx="364300" cy="521149"/>
          </a:xfrm>
          <a:prstGeom prst="rect">
            <a:avLst/>
          </a:prstGeom>
          <a:noFill/>
          <a:ln>
            <a:noFill/>
          </a:ln>
        </p:spPr>
      </p:pic>
      <p:sp>
        <p:nvSpPr>
          <p:cNvPr id="409" name="Shape 409"/>
          <p:cNvSpPr txBox="1"/>
          <p:nvPr/>
        </p:nvSpPr>
        <p:spPr>
          <a:xfrm>
            <a:off x="279125" y="1266500"/>
            <a:ext cx="702000" cy="340200"/>
          </a:xfrm>
          <a:prstGeom prst="rect">
            <a:avLst/>
          </a:prstGeom>
          <a:noFill/>
          <a:ln>
            <a:noFill/>
          </a:ln>
        </p:spPr>
        <p:txBody>
          <a:bodyPr anchorCtr="0" anchor="ctr" bIns="91425" lIns="91425" rIns="91425" tIns="91425">
            <a:noAutofit/>
          </a:bodyPr>
          <a:lstStyle/>
          <a:p>
            <a:pPr indent="0" lvl="0" marL="0" marR="0" rtl="0" algn="ctr">
              <a:lnSpc>
                <a:spcPct val="100000"/>
              </a:lnSpc>
              <a:spcBef>
                <a:spcPts val="0"/>
              </a:spcBef>
              <a:spcAft>
                <a:spcPts val="0"/>
              </a:spcAft>
              <a:buNone/>
            </a:pPr>
            <a:r>
              <a:rPr b="1" lang="en" sz="1200">
                <a:solidFill>
                  <a:srgbClr val="666666"/>
                </a:solidFill>
                <a:latin typeface="Calibri"/>
                <a:ea typeface="Calibri"/>
                <a:cs typeface="Calibri"/>
                <a:sym typeface="Calibri"/>
              </a:rPr>
              <a:t>Product Owner</a:t>
            </a:r>
          </a:p>
        </p:txBody>
      </p:sp>
      <p:sp>
        <p:nvSpPr>
          <p:cNvPr id="410" name="Shape 410"/>
          <p:cNvSpPr txBox="1"/>
          <p:nvPr/>
        </p:nvSpPr>
        <p:spPr>
          <a:xfrm>
            <a:off x="2986700" y="4253800"/>
            <a:ext cx="746400" cy="225900"/>
          </a:xfrm>
          <a:prstGeom prst="rect">
            <a:avLst/>
          </a:prstGeom>
          <a:noFill/>
          <a:ln>
            <a:noFill/>
          </a:ln>
        </p:spPr>
        <p:txBody>
          <a:bodyPr anchorCtr="0" anchor="ctr" bIns="91425" lIns="91425" rIns="91425" tIns="91425">
            <a:noAutofit/>
          </a:bodyPr>
          <a:lstStyle/>
          <a:p>
            <a:pPr indent="0" lvl="0" marL="0" marR="0" rtl="0" algn="ctr">
              <a:lnSpc>
                <a:spcPct val="100000"/>
              </a:lnSpc>
              <a:spcBef>
                <a:spcPts val="0"/>
              </a:spcBef>
              <a:spcAft>
                <a:spcPts val="0"/>
              </a:spcAft>
              <a:buNone/>
            </a:pPr>
            <a:r>
              <a:rPr b="1" lang="en" sz="1200">
                <a:solidFill>
                  <a:srgbClr val="666666"/>
                </a:solidFill>
                <a:latin typeface="Calibri"/>
                <a:ea typeface="Calibri"/>
                <a:cs typeface="Calibri"/>
                <a:sym typeface="Calibri"/>
              </a:rPr>
              <a:t>Local PO</a:t>
            </a:r>
          </a:p>
        </p:txBody>
      </p:sp>
      <p:sp>
        <p:nvSpPr>
          <p:cNvPr id="411" name="Shape 411"/>
          <p:cNvSpPr txBox="1"/>
          <p:nvPr/>
        </p:nvSpPr>
        <p:spPr>
          <a:xfrm>
            <a:off x="6316550" y="1173162"/>
            <a:ext cx="850800" cy="340200"/>
          </a:xfrm>
          <a:prstGeom prst="rect">
            <a:avLst/>
          </a:prstGeom>
          <a:noFill/>
          <a:ln>
            <a:noFill/>
          </a:ln>
        </p:spPr>
        <p:txBody>
          <a:bodyPr anchorCtr="0" anchor="ctr" bIns="91425" lIns="91425" rIns="91425" tIns="91425">
            <a:noAutofit/>
          </a:bodyPr>
          <a:lstStyle/>
          <a:p>
            <a:pPr indent="0" lvl="0" marL="0" marR="0" rtl="0" algn="ctr">
              <a:lnSpc>
                <a:spcPct val="100000"/>
              </a:lnSpc>
              <a:spcBef>
                <a:spcPts val="0"/>
              </a:spcBef>
              <a:spcAft>
                <a:spcPts val="0"/>
              </a:spcAft>
              <a:buNone/>
            </a:pPr>
            <a:r>
              <a:rPr b="1" lang="en" sz="1200">
                <a:solidFill>
                  <a:srgbClr val="666666"/>
                </a:solidFill>
                <a:latin typeface="Calibri"/>
                <a:ea typeface="Calibri"/>
                <a:cs typeface="Calibri"/>
                <a:sym typeface="Calibri"/>
              </a:rPr>
              <a:t>Resource Manager</a:t>
            </a:r>
          </a:p>
        </p:txBody>
      </p:sp>
      <p:pic>
        <p:nvPicPr>
          <p:cNvPr id="412" name="Shape 412"/>
          <p:cNvPicPr preferRelativeResize="0"/>
          <p:nvPr/>
        </p:nvPicPr>
        <p:blipFill>
          <a:blip r:embed="rId8">
            <a:alphaModFix/>
          </a:blip>
          <a:stretch>
            <a:fillRect/>
          </a:stretch>
        </p:blipFill>
        <p:spPr>
          <a:xfrm>
            <a:off x="397500" y="1668337"/>
            <a:ext cx="390525" cy="590550"/>
          </a:xfrm>
          <a:prstGeom prst="rect">
            <a:avLst/>
          </a:prstGeom>
          <a:noFill/>
          <a:ln>
            <a:noFill/>
          </a:ln>
        </p:spPr>
      </p:pic>
      <p:sp>
        <p:nvSpPr>
          <p:cNvPr id="413" name="Shape 413"/>
          <p:cNvSpPr txBox="1"/>
          <p:nvPr/>
        </p:nvSpPr>
        <p:spPr>
          <a:xfrm>
            <a:off x="241775" y="2243658"/>
            <a:ext cx="702000" cy="225900"/>
          </a:xfrm>
          <a:prstGeom prst="rect">
            <a:avLst/>
          </a:prstGeom>
          <a:noFill/>
          <a:ln>
            <a:noFill/>
          </a:ln>
        </p:spPr>
        <p:txBody>
          <a:bodyPr anchorCtr="0" anchor="ctr" bIns="91425" lIns="91425" rIns="91425" tIns="91425">
            <a:noAutofit/>
          </a:bodyPr>
          <a:lstStyle/>
          <a:p>
            <a:pPr indent="0" lvl="0" marL="0" marR="0" rtl="0" algn="ctr">
              <a:lnSpc>
                <a:spcPct val="100000"/>
              </a:lnSpc>
              <a:spcBef>
                <a:spcPts val="0"/>
              </a:spcBef>
              <a:spcAft>
                <a:spcPts val="0"/>
              </a:spcAft>
              <a:buNone/>
            </a:pPr>
            <a:r>
              <a:rPr b="1" lang="en" sz="1200">
                <a:solidFill>
                  <a:srgbClr val="666666"/>
                </a:solidFill>
                <a:latin typeface="Calibri"/>
                <a:ea typeface="Calibri"/>
                <a:cs typeface="Calibri"/>
                <a:sym typeface="Calibri"/>
              </a:rPr>
              <a:t>RTE</a:t>
            </a:r>
          </a:p>
        </p:txBody>
      </p:sp>
      <p:sp>
        <p:nvSpPr>
          <p:cNvPr id="414" name="Shape 414"/>
          <p:cNvSpPr/>
          <p:nvPr/>
        </p:nvSpPr>
        <p:spPr>
          <a:xfrm>
            <a:off x="908225" y="629550"/>
            <a:ext cx="1955700" cy="2238300"/>
          </a:xfrm>
          <a:prstGeom prst="foldedCorner">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sz="1000">
              <a:solidFill>
                <a:schemeClr val="dk1"/>
              </a:solidFill>
              <a:latin typeface="Calibri"/>
              <a:ea typeface="Calibri"/>
              <a:cs typeface="Calibri"/>
              <a:sym typeface="Calibri"/>
            </a:endParaRPr>
          </a:p>
          <a:p>
            <a:pPr indent="0" lvl="0" marL="0" marR="0" rtl="0" algn="l">
              <a:lnSpc>
                <a:spcPct val="100000"/>
              </a:lnSpc>
              <a:spcBef>
                <a:spcPts val="1000"/>
              </a:spcBef>
              <a:spcAft>
                <a:spcPts val="0"/>
              </a:spcAft>
              <a:buNone/>
            </a:pPr>
            <a:r>
              <a:rPr lang="en" sz="1000">
                <a:solidFill>
                  <a:schemeClr val="dk1"/>
                </a:solidFill>
                <a:latin typeface="Calibri"/>
                <a:ea typeface="Calibri"/>
                <a:cs typeface="Calibri"/>
                <a:sym typeface="Calibri"/>
              </a:rPr>
              <a:t>- </a:t>
            </a:r>
            <a:r>
              <a:rPr b="1" lang="en" sz="1000">
                <a:solidFill>
                  <a:schemeClr val="dk1"/>
                </a:solidFill>
                <a:latin typeface="Calibri"/>
                <a:ea typeface="Calibri"/>
                <a:cs typeface="Calibri"/>
                <a:sym typeface="Calibri"/>
              </a:rPr>
              <a:t>Work with Product Manager to refine feature and enabler.</a:t>
            </a:r>
            <a:br>
              <a:rPr b="1" lang="en" sz="1000">
                <a:solidFill>
                  <a:schemeClr val="dk1"/>
                </a:solidFill>
                <a:latin typeface="Calibri"/>
                <a:ea typeface="Calibri"/>
                <a:cs typeface="Calibri"/>
                <a:sym typeface="Calibri"/>
              </a:rPr>
            </a:br>
            <a:r>
              <a:rPr lang="en" sz="1000">
                <a:solidFill>
                  <a:schemeClr val="dk1"/>
                </a:solidFill>
                <a:latin typeface="Calibri"/>
                <a:ea typeface="Calibri"/>
                <a:cs typeface="Calibri"/>
                <a:sym typeface="Calibri"/>
              </a:rPr>
              <a:t>- </a:t>
            </a:r>
            <a:r>
              <a:rPr b="1" lang="en" sz="1000">
                <a:solidFill>
                  <a:schemeClr val="dk1"/>
                </a:solidFill>
                <a:latin typeface="Calibri"/>
                <a:ea typeface="Calibri"/>
                <a:cs typeface="Calibri"/>
                <a:sym typeface="Calibri"/>
              </a:rPr>
              <a:t>Own Product Backlogs, breakdown feature and enabler to PBIs.</a:t>
            </a:r>
            <a:br>
              <a:rPr lang="en" sz="1000">
                <a:solidFill>
                  <a:schemeClr val="dk1"/>
                </a:solidFill>
                <a:latin typeface="Calibri"/>
                <a:ea typeface="Calibri"/>
                <a:cs typeface="Calibri"/>
                <a:sym typeface="Calibri"/>
              </a:rPr>
            </a:br>
            <a:r>
              <a:rPr lang="en" sz="1000">
                <a:solidFill>
                  <a:schemeClr val="dk1"/>
                </a:solidFill>
                <a:latin typeface="Calibri"/>
                <a:ea typeface="Calibri"/>
                <a:cs typeface="Calibri"/>
                <a:sym typeface="Calibri"/>
              </a:rPr>
              <a:t>- Make sure every PBI and AC follow the syntax defined by team.</a:t>
            </a:r>
            <a:br>
              <a:rPr lang="en" sz="1000">
                <a:solidFill>
                  <a:schemeClr val="dk1"/>
                </a:solidFill>
                <a:latin typeface="Calibri"/>
                <a:ea typeface="Calibri"/>
                <a:cs typeface="Calibri"/>
                <a:sym typeface="Calibri"/>
              </a:rPr>
            </a:br>
            <a:r>
              <a:rPr lang="en" sz="1000">
                <a:solidFill>
                  <a:schemeClr val="dk1"/>
                </a:solidFill>
                <a:latin typeface="Calibri"/>
                <a:ea typeface="Calibri"/>
                <a:cs typeface="Calibri"/>
                <a:sym typeface="Calibri"/>
              </a:rPr>
              <a:t>- </a:t>
            </a:r>
            <a:r>
              <a:rPr b="1" lang="en" sz="1000">
                <a:solidFill>
                  <a:schemeClr val="dk1"/>
                </a:solidFill>
                <a:latin typeface="Calibri"/>
                <a:ea typeface="Calibri"/>
                <a:cs typeface="Calibri"/>
                <a:sym typeface="Calibri"/>
              </a:rPr>
              <a:t>Make sure every PBI follow DEEP</a:t>
            </a:r>
            <a:r>
              <a:rPr lang="en" sz="1000">
                <a:solidFill>
                  <a:schemeClr val="dk1"/>
                </a:solidFill>
                <a:latin typeface="Calibri"/>
                <a:ea typeface="Calibri"/>
                <a:cs typeface="Calibri"/>
                <a:sym typeface="Calibri"/>
              </a:rPr>
              <a:t> (Detailed Appropriately, Estimated, Emergent, Prioritized)</a:t>
            </a:r>
            <a:br>
              <a:rPr lang="en" sz="1000">
                <a:solidFill>
                  <a:schemeClr val="dk1"/>
                </a:solidFill>
                <a:latin typeface="Calibri"/>
                <a:ea typeface="Calibri"/>
                <a:cs typeface="Calibri"/>
                <a:sym typeface="Calibri"/>
              </a:rPr>
            </a:br>
            <a:r>
              <a:rPr lang="en" sz="1000">
                <a:solidFill>
                  <a:schemeClr val="dk1"/>
                </a:solidFill>
                <a:latin typeface="Calibri"/>
                <a:ea typeface="Calibri"/>
                <a:cs typeface="Calibri"/>
                <a:sym typeface="Calibri"/>
              </a:rPr>
              <a:t>- </a:t>
            </a:r>
            <a:r>
              <a:rPr b="1" lang="en" sz="1000">
                <a:solidFill>
                  <a:schemeClr val="dk1"/>
                </a:solidFill>
                <a:latin typeface="Calibri"/>
                <a:ea typeface="Calibri"/>
                <a:cs typeface="Calibri"/>
                <a:sym typeface="Calibri"/>
              </a:rPr>
              <a:t>Work with Product Manager to establish feature acceptance criteria</a:t>
            </a:r>
            <a:r>
              <a:rPr lang="en" sz="1000">
                <a:solidFill>
                  <a:schemeClr val="dk1"/>
                </a:solidFill>
                <a:latin typeface="Calibri"/>
                <a:ea typeface="Calibri"/>
                <a:cs typeface="Calibri"/>
                <a:sym typeface="Calibri"/>
              </a:rPr>
              <a:t>.</a:t>
            </a:r>
          </a:p>
        </p:txBody>
      </p:sp>
      <p:sp>
        <p:nvSpPr>
          <p:cNvPr id="415" name="Shape 415"/>
          <p:cNvSpPr/>
          <p:nvPr/>
        </p:nvSpPr>
        <p:spPr>
          <a:xfrm>
            <a:off x="902725" y="3269450"/>
            <a:ext cx="1705500" cy="795900"/>
          </a:xfrm>
          <a:prstGeom prst="foldedCorner">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None/>
            </a:pPr>
            <a:r>
              <a:rPr lang="en" sz="1000">
                <a:solidFill>
                  <a:schemeClr val="dk1"/>
                </a:solidFill>
                <a:latin typeface="Calibri"/>
                <a:ea typeface="Calibri"/>
                <a:cs typeface="Calibri"/>
                <a:sym typeface="Calibri"/>
              </a:rPr>
              <a:t>- </a:t>
            </a:r>
            <a:r>
              <a:rPr b="1" lang="en" sz="1000">
                <a:solidFill>
                  <a:schemeClr val="dk1"/>
                </a:solidFill>
                <a:latin typeface="Calibri"/>
                <a:ea typeface="Calibri"/>
                <a:cs typeface="Calibri"/>
                <a:sym typeface="Calibri"/>
              </a:rPr>
              <a:t>Establishes feature acceptance criteria</a:t>
            </a:r>
          </a:p>
        </p:txBody>
      </p:sp>
      <p:sp>
        <p:nvSpPr>
          <p:cNvPr id="416" name="Shape 416"/>
          <p:cNvSpPr/>
          <p:nvPr/>
        </p:nvSpPr>
        <p:spPr>
          <a:xfrm>
            <a:off x="3570900" y="772450"/>
            <a:ext cx="1487400" cy="1537200"/>
          </a:xfrm>
          <a:prstGeom prst="foldedCorner">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69850" lvl="0" marL="0" marR="0" rtl="0" algn="l">
              <a:lnSpc>
                <a:spcPct val="100000"/>
              </a:lnSpc>
              <a:spcBef>
                <a:spcPts val="0"/>
              </a:spcBef>
              <a:spcAft>
                <a:spcPts val="0"/>
              </a:spcAft>
              <a:buClr>
                <a:srgbClr val="000000"/>
              </a:buClr>
              <a:buSzPct val="110000"/>
              <a:buFont typeface="Arial"/>
              <a:buNone/>
            </a:pPr>
            <a:r>
              <a:rPr lang="en" sz="1000">
                <a:solidFill>
                  <a:schemeClr val="dk1"/>
                </a:solidFill>
                <a:latin typeface="Calibri"/>
                <a:ea typeface="Calibri"/>
                <a:cs typeface="Calibri"/>
                <a:sym typeface="Calibri"/>
              </a:rPr>
              <a:t>- Know priority for features and enablers.</a:t>
            </a:r>
          </a:p>
          <a:p>
            <a:pPr indent="-69850" lvl="0" marL="0" marR="0" rtl="0" algn="l">
              <a:lnSpc>
                <a:spcPct val="100000"/>
              </a:lnSpc>
              <a:spcBef>
                <a:spcPts val="0"/>
              </a:spcBef>
              <a:spcAft>
                <a:spcPts val="0"/>
              </a:spcAft>
              <a:buClr>
                <a:srgbClr val="000000"/>
              </a:buClr>
              <a:buSzPct val="110000"/>
              <a:buFont typeface="Arial"/>
              <a:buNone/>
            </a:pPr>
            <a:r>
              <a:rPr lang="en" sz="1000">
                <a:solidFill>
                  <a:schemeClr val="dk1"/>
                </a:solidFill>
                <a:latin typeface="Calibri"/>
                <a:ea typeface="Calibri"/>
                <a:cs typeface="Calibri"/>
                <a:sym typeface="Calibri"/>
              </a:rPr>
              <a:t>- </a:t>
            </a:r>
            <a:r>
              <a:rPr b="1" lang="en" sz="1000">
                <a:solidFill>
                  <a:schemeClr val="dk1"/>
                </a:solidFill>
                <a:latin typeface="Calibri"/>
                <a:ea typeface="Calibri"/>
                <a:cs typeface="Calibri"/>
                <a:sym typeface="Calibri"/>
              </a:rPr>
              <a:t>Coordinate the work of product backlog grooming between Development Team and PO.</a:t>
            </a:r>
          </a:p>
        </p:txBody>
      </p:sp>
      <p:sp>
        <p:nvSpPr>
          <p:cNvPr id="417" name="Shape 417"/>
          <p:cNvSpPr/>
          <p:nvPr/>
        </p:nvSpPr>
        <p:spPr>
          <a:xfrm>
            <a:off x="3661500" y="3490450"/>
            <a:ext cx="1396800" cy="1443300"/>
          </a:xfrm>
          <a:prstGeom prst="foldedCorner">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1000"/>
              </a:spcBef>
              <a:spcAft>
                <a:spcPts val="0"/>
              </a:spcAft>
              <a:buNone/>
            </a:pPr>
            <a:r>
              <a:rPr lang="en" sz="1000">
                <a:solidFill>
                  <a:schemeClr val="dk1"/>
                </a:solidFill>
                <a:latin typeface="Calibri"/>
                <a:ea typeface="Calibri"/>
                <a:cs typeface="Calibri"/>
                <a:sym typeface="Calibri"/>
              </a:rPr>
              <a:t>- Know priority for features and enablers</a:t>
            </a:r>
            <a:br>
              <a:rPr lang="en" sz="1000">
                <a:solidFill>
                  <a:schemeClr val="dk1"/>
                </a:solidFill>
                <a:latin typeface="Calibri"/>
                <a:ea typeface="Calibri"/>
                <a:cs typeface="Calibri"/>
                <a:sym typeface="Calibri"/>
              </a:rPr>
            </a:br>
            <a:r>
              <a:rPr lang="en" sz="1000">
                <a:solidFill>
                  <a:schemeClr val="dk1"/>
                </a:solidFill>
                <a:latin typeface="Calibri"/>
                <a:ea typeface="Calibri"/>
                <a:cs typeface="Calibri"/>
                <a:sym typeface="Calibri"/>
              </a:rPr>
              <a:t> - </a:t>
            </a:r>
            <a:r>
              <a:rPr b="1" lang="en" sz="1000">
                <a:solidFill>
                  <a:schemeClr val="dk1"/>
                </a:solidFill>
                <a:latin typeface="Calibri"/>
                <a:ea typeface="Calibri"/>
                <a:cs typeface="Calibri"/>
                <a:sym typeface="Calibri"/>
              </a:rPr>
              <a:t>Support PO to finish PBIs and ACs</a:t>
            </a:r>
            <a:br>
              <a:rPr b="1" lang="en" sz="1000">
                <a:solidFill>
                  <a:schemeClr val="dk1"/>
                </a:solidFill>
                <a:latin typeface="Calibri"/>
                <a:ea typeface="Calibri"/>
                <a:cs typeface="Calibri"/>
                <a:sym typeface="Calibri"/>
              </a:rPr>
            </a:br>
            <a:r>
              <a:rPr b="1" lang="en" sz="1000">
                <a:solidFill>
                  <a:schemeClr val="dk1"/>
                </a:solidFill>
                <a:latin typeface="Calibri"/>
                <a:ea typeface="Calibri"/>
                <a:cs typeface="Calibri"/>
                <a:sym typeface="Calibri"/>
              </a:rPr>
              <a:t> - Review PBIs and ACs within Scrum Team</a:t>
            </a:r>
          </a:p>
        </p:txBody>
      </p:sp>
      <p:sp>
        <p:nvSpPr>
          <p:cNvPr id="418" name="Shape 418"/>
          <p:cNvSpPr/>
          <p:nvPr/>
        </p:nvSpPr>
        <p:spPr>
          <a:xfrm>
            <a:off x="6741950" y="3451575"/>
            <a:ext cx="1955700" cy="1537200"/>
          </a:xfrm>
          <a:prstGeom prst="foldedCorner">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69850" lvl="0" marL="0" marR="0" rtl="0" algn="l">
              <a:lnSpc>
                <a:spcPct val="100000"/>
              </a:lnSpc>
              <a:spcBef>
                <a:spcPts val="0"/>
              </a:spcBef>
              <a:spcAft>
                <a:spcPts val="0"/>
              </a:spcAft>
              <a:buClr>
                <a:srgbClr val="000000"/>
              </a:buClr>
              <a:buSzPct val="110000"/>
              <a:buFont typeface="Arial"/>
              <a:buNone/>
            </a:pPr>
            <a:r>
              <a:rPr b="1" lang="en" sz="1000">
                <a:solidFill>
                  <a:schemeClr val="dk1"/>
                </a:solidFill>
                <a:latin typeface="Calibri"/>
                <a:ea typeface="Calibri"/>
                <a:cs typeface="Calibri"/>
                <a:sym typeface="Calibri"/>
              </a:rPr>
              <a:t>- Know priority for features and enablers</a:t>
            </a:r>
            <a:br>
              <a:rPr lang="en" sz="1000">
                <a:solidFill>
                  <a:schemeClr val="dk1"/>
                </a:solidFill>
                <a:latin typeface="Calibri"/>
                <a:ea typeface="Calibri"/>
                <a:cs typeface="Calibri"/>
                <a:sym typeface="Calibri"/>
              </a:rPr>
            </a:br>
            <a:r>
              <a:rPr lang="en" sz="1000">
                <a:solidFill>
                  <a:schemeClr val="dk1"/>
                </a:solidFill>
                <a:latin typeface="Calibri"/>
                <a:ea typeface="Calibri"/>
                <a:cs typeface="Calibri"/>
                <a:sym typeface="Calibri"/>
              </a:rPr>
              <a:t>- </a:t>
            </a:r>
            <a:r>
              <a:rPr b="1" lang="en" sz="1000">
                <a:solidFill>
                  <a:schemeClr val="dk1"/>
                </a:solidFill>
                <a:latin typeface="Calibri"/>
                <a:ea typeface="Calibri"/>
                <a:cs typeface="Calibri"/>
                <a:sym typeface="Calibri"/>
              </a:rPr>
              <a:t>Review and verify PBIs are READY for implementation.</a:t>
            </a:r>
            <a:br>
              <a:rPr b="1" lang="en" sz="1000">
                <a:solidFill>
                  <a:schemeClr val="dk1"/>
                </a:solidFill>
                <a:latin typeface="Calibri"/>
                <a:ea typeface="Calibri"/>
                <a:cs typeface="Calibri"/>
                <a:sym typeface="Calibri"/>
              </a:rPr>
            </a:br>
            <a:r>
              <a:rPr lang="en" sz="1000">
                <a:solidFill>
                  <a:schemeClr val="dk1"/>
                </a:solidFill>
                <a:latin typeface="Calibri"/>
                <a:ea typeface="Calibri"/>
                <a:cs typeface="Calibri"/>
                <a:sym typeface="Calibri"/>
              </a:rPr>
              <a:t> </a:t>
            </a:r>
          </a:p>
        </p:txBody>
      </p:sp>
      <p:sp>
        <p:nvSpPr>
          <p:cNvPr id="419" name="Shape 419"/>
          <p:cNvSpPr/>
          <p:nvPr/>
        </p:nvSpPr>
        <p:spPr>
          <a:xfrm>
            <a:off x="7120675" y="745350"/>
            <a:ext cx="1867800" cy="795900"/>
          </a:xfrm>
          <a:prstGeom prst="foldedCorner">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69850" lvl="0" marL="0" marR="0" rtl="0" algn="l">
              <a:lnSpc>
                <a:spcPct val="100000"/>
              </a:lnSpc>
              <a:spcBef>
                <a:spcPts val="1000"/>
              </a:spcBef>
              <a:spcAft>
                <a:spcPts val="0"/>
              </a:spcAft>
              <a:buClr>
                <a:srgbClr val="000000"/>
              </a:buClr>
              <a:buSzPct val="110000"/>
              <a:buFont typeface="Arial"/>
              <a:buNone/>
            </a:pPr>
            <a:r>
              <a:rPr lang="en" sz="1000">
                <a:solidFill>
                  <a:schemeClr val="dk1"/>
                </a:solidFill>
                <a:latin typeface="Calibri"/>
                <a:ea typeface="Calibri"/>
                <a:cs typeface="Calibri"/>
                <a:sym typeface="Calibri"/>
              </a:rPr>
              <a:t> - Understand the breakdown from feature or enabler to PBIs.</a:t>
            </a:r>
            <a:br>
              <a:rPr lang="en" sz="1000">
                <a:solidFill>
                  <a:schemeClr val="dk1"/>
                </a:solidFill>
                <a:latin typeface="Calibri"/>
                <a:ea typeface="Calibri"/>
                <a:cs typeface="Calibri"/>
                <a:sym typeface="Calibri"/>
              </a:rPr>
            </a:br>
            <a:r>
              <a:rPr lang="en" sz="1000">
                <a:solidFill>
                  <a:schemeClr val="dk1"/>
                </a:solidFill>
                <a:latin typeface="Calibri"/>
                <a:ea typeface="Calibri"/>
                <a:cs typeface="Calibri"/>
                <a:sym typeface="Calibri"/>
              </a:rPr>
              <a:t> - </a:t>
            </a:r>
            <a:r>
              <a:rPr b="1" lang="en" sz="1000">
                <a:solidFill>
                  <a:schemeClr val="dk1"/>
                </a:solidFill>
                <a:latin typeface="Calibri"/>
                <a:ea typeface="Calibri"/>
                <a:cs typeface="Calibri"/>
                <a:sym typeface="Calibri"/>
              </a:rPr>
              <a:t>Fix Resource issues</a:t>
            </a:r>
          </a:p>
        </p:txBody>
      </p:sp>
      <p:cxnSp>
        <p:nvCxnSpPr>
          <p:cNvPr id="420" name="Shape 420"/>
          <p:cNvCxnSpPr>
            <a:stCxn id="413" idx="2"/>
            <a:endCxn id="421" idx="1"/>
          </p:cNvCxnSpPr>
          <p:nvPr/>
        </p:nvCxnSpPr>
        <p:spPr>
          <a:xfrm flipH="1" rot="-5400000">
            <a:off x="1495175" y="1567158"/>
            <a:ext cx="466200" cy="2271000"/>
          </a:xfrm>
          <a:prstGeom prst="bentConnector2">
            <a:avLst/>
          </a:prstGeom>
          <a:noFill/>
          <a:ln cap="flat" cmpd="sng" w="9525">
            <a:solidFill>
              <a:schemeClr val="dk2"/>
            </a:solidFill>
            <a:prstDash val="solid"/>
            <a:round/>
            <a:headEnd len="lg" w="lg" type="none"/>
            <a:tailEnd len="lg" w="lg" type="none"/>
          </a:ln>
        </p:spPr>
      </p:cxnSp>
      <p:cxnSp>
        <p:nvCxnSpPr>
          <p:cNvPr id="422" name="Shape 422"/>
          <p:cNvCxnSpPr>
            <a:stCxn id="405" idx="2"/>
          </p:cNvCxnSpPr>
          <p:nvPr/>
        </p:nvCxnSpPr>
        <p:spPr>
          <a:xfrm flipH="1" rot="-5400000">
            <a:off x="2863100" y="2099700"/>
            <a:ext cx="795900" cy="600"/>
          </a:xfrm>
          <a:prstGeom prst="bentConnector3">
            <a:avLst>
              <a:gd fmla="val 50000" name="adj1"/>
            </a:avLst>
          </a:prstGeom>
          <a:noFill/>
          <a:ln cap="flat" cmpd="sng" w="9525">
            <a:solidFill>
              <a:schemeClr val="dk2"/>
            </a:solidFill>
            <a:prstDash val="solid"/>
            <a:round/>
            <a:headEnd len="lg" w="lg" type="none"/>
            <a:tailEnd len="lg" w="lg" type="none"/>
          </a:ln>
        </p:spPr>
      </p:cxnSp>
      <p:cxnSp>
        <p:nvCxnSpPr>
          <p:cNvPr id="423" name="Shape 423"/>
          <p:cNvCxnSpPr>
            <a:stCxn id="411" idx="2"/>
            <a:endCxn id="424" idx="3"/>
          </p:cNvCxnSpPr>
          <p:nvPr/>
        </p:nvCxnSpPr>
        <p:spPr>
          <a:xfrm rot="5400000">
            <a:off x="5823500" y="2028012"/>
            <a:ext cx="1433100" cy="403800"/>
          </a:xfrm>
          <a:prstGeom prst="bentConnector2">
            <a:avLst/>
          </a:prstGeom>
          <a:noFill/>
          <a:ln cap="flat" cmpd="sng" w="9525">
            <a:solidFill>
              <a:schemeClr val="dk2"/>
            </a:solidFill>
            <a:prstDash val="solid"/>
            <a:round/>
            <a:headEnd len="lg" w="lg" type="none"/>
            <a:tailEnd len="lg" w="lg" type="none"/>
          </a:ln>
        </p:spPr>
      </p:cxnSp>
      <p:cxnSp>
        <p:nvCxnSpPr>
          <p:cNvPr id="425" name="Shape 425"/>
          <p:cNvCxnSpPr>
            <a:endCxn id="403" idx="1"/>
          </p:cNvCxnSpPr>
          <p:nvPr/>
        </p:nvCxnSpPr>
        <p:spPr>
          <a:xfrm flipH="1" rot="-5400000">
            <a:off x="4950800" y="3726375"/>
            <a:ext cx="900000" cy="249000"/>
          </a:xfrm>
          <a:prstGeom prst="bentConnector2">
            <a:avLst/>
          </a:prstGeom>
          <a:noFill/>
          <a:ln cap="flat" cmpd="sng" w="9525">
            <a:solidFill>
              <a:schemeClr val="dk2"/>
            </a:solidFill>
            <a:prstDash val="solid"/>
            <a:round/>
            <a:headEnd len="lg" w="lg" type="none"/>
            <a:tailEnd len="lg" w="lg" type="none"/>
          </a:ln>
        </p:spPr>
      </p:cxnSp>
      <p:cxnSp>
        <p:nvCxnSpPr>
          <p:cNvPr id="426" name="Shape 426"/>
          <p:cNvCxnSpPr>
            <a:endCxn id="408" idx="0"/>
          </p:cNvCxnSpPr>
          <p:nvPr/>
        </p:nvCxnSpPr>
        <p:spPr>
          <a:xfrm rot="5400000">
            <a:off x="3191150" y="3561799"/>
            <a:ext cx="339600" cy="2100"/>
          </a:xfrm>
          <a:prstGeom prst="bentConnector3">
            <a:avLst>
              <a:gd fmla="val 50000" name="adj1"/>
            </a:avLst>
          </a:prstGeom>
          <a:noFill/>
          <a:ln cap="flat" cmpd="sng" w="9525">
            <a:solidFill>
              <a:schemeClr val="dk2"/>
            </a:solidFill>
            <a:prstDash val="solid"/>
            <a:round/>
            <a:headEnd len="lg" w="lg" type="none"/>
            <a:tailEnd len="lg" w="lg" type="none"/>
          </a:ln>
        </p:spPr>
      </p:cxnSp>
      <p:cxnSp>
        <p:nvCxnSpPr>
          <p:cNvPr id="427" name="Shape 427"/>
          <p:cNvCxnSpPr>
            <a:stCxn id="421" idx="1"/>
            <a:endCxn id="400" idx="0"/>
          </p:cNvCxnSpPr>
          <p:nvPr/>
        </p:nvCxnSpPr>
        <p:spPr>
          <a:xfrm flipH="1">
            <a:off x="585875" y="2935887"/>
            <a:ext cx="2277900" cy="389100"/>
          </a:xfrm>
          <a:prstGeom prst="bentConnector2">
            <a:avLst/>
          </a:prstGeom>
          <a:noFill/>
          <a:ln cap="flat" cmpd="sng" w="9525">
            <a:solidFill>
              <a:schemeClr val="dk2"/>
            </a:solidFill>
            <a:prstDash val="solid"/>
            <a:round/>
            <a:headEnd len="lg" w="lg" type="none"/>
            <a:tailEnd len="lg" w="lg" type="none"/>
          </a:ln>
        </p:spPr>
      </p:cxnSp>
      <p:sp>
        <p:nvSpPr>
          <p:cNvPr id="424" name="Shape 424"/>
          <p:cNvSpPr txBox="1"/>
          <p:nvPr/>
        </p:nvSpPr>
        <p:spPr>
          <a:xfrm>
            <a:off x="2863775" y="2520002"/>
            <a:ext cx="3474300" cy="853200"/>
          </a:xfrm>
          <a:prstGeom prst="rect">
            <a:avLst/>
          </a:prstGeom>
          <a:solidFill>
            <a:srgbClr val="CFE2F3"/>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lang="en" sz="1800">
                <a:solidFill>
                  <a:schemeClr val="dk1"/>
                </a:solidFill>
              </a:rPr>
              <a:t>Product Backlog Refinement </a:t>
            </a:r>
          </a:p>
        </p:txBody>
      </p:sp>
      <p:sp>
        <p:nvSpPr>
          <p:cNvPr id="428" name="Shape 428"/>
          <p:cNvSpPr txBox="1"/>
          <p:nvPr/>
        </p:nvSpPr>
        <p:spPr>
          <a:xfrm>
            <a:off x="447975" y="4776750"/>
            <a:ext cx="2076000" cy="306600"/>
          </a:xfrm>
          <a:prstGeom prst="rect">
            <a:avLst/>
          </a:prstGeom>
          <a:noFill/>
          <a:ln>
            <a:noFill/>
          </a:ln>
        </p:spPr>
        <p:txBody>
          <a:bodyPr anchorCtr="0" anchor="ctr" bIns="91425" lIns="91425" rIns="91425" tIns="91425">
            <a:noAutofit/>
          </a:bodyPr>
          <a:lstStyle/>
          <a:p>
            <a:pPr lvl="0" rtl="0">
              <a:spcBef>
                <a:spcPts val="0"/>
              </a:spcBef>
              <a:buNone/>
            </a:pPr>
            <a:r>
              <a:rPr lang="en" u="sng">
                <a:solidFill>
                  <a:srgbClr val="1155CC"/>
                </a:solidFill>
                <a:hlinkClick r:id="rId9"/>
              </a:rPr>
              <a:t>Detail refer to R&amp;R</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3" name="Shape 63"/>
        <p:cNvGrpSpPr/>
        <p:nvPr/>
      </p:nvGrpSpPr>
      <p:grpSpPr>
        <a:xfrm>
          <a:off x="0" y="0"/>
          <a:ext cx="0" cy="0"/>
          <a:chOff x="0" y="0"/>
          <a:chExt cx="0" cy="0"/>
        </a:xfrm>
      </p:grpSpPr>
      <p:sp>
        <p:nvSpPr>
          <p:cNvPr id="64" name="Shape 64"/>
          <p:cNvSpPr txBox="1"/>
          <p:nvPr>
            <p:ph type="title"/>
          </p:nvPr>
        </p:nvSpPr>
        <p:spPr>
          <a:xfrm>
            <a:off x="311700" y="87050"/>
            <a:ext cx="8520600" cy="572700"/>
          </a:xfrm>
          <a:prstGeom prst="rect">
            <a:avLst/>
          </a:prstGeom>
        </p:spPr>
        <p:txBody>
          <a:bodyPr anchorCtr="0" anchor="t" bIns="91425" lIns="91425" rIns="91425" tIns="91425">
            <a:noAutofit/>
          </a:bodyPr>
          <a:lstStyle/>
          <a:p>
            <a:pPr indent="0" lvl="0" marL="0" marR="0" rtl="0" algn="l">
              <a:lnSpc>
                <a:spcPct val="100000"/>
              </a:lnSpc>
              <a:spcBef>
                <a:spcPts val="0"/>
              </a:spcBef>
              <a:spcAft>
                <a:spcPts val="0"/>
              </a:spcAft>
              <a:buClr>
                <a:schemeClr val="dk2"/>
              </a:buClr>
              <a:buSzPct val="25000"/>
              <a:buFont typeface="Arial"/>
              <a:buNone/>
            </a:pPr>
            <a:r>
              <a:rPr b="1" lang="en" sz="3600">
                <a:solidFill>
                  <a:schemeClr val="dk2"/>
                </a:solidFill>
              </a:rPr>
              <a:t>SAFe 4.0</a:t>
            </a:r>
          </a:p>
        </p:txBody>
      </p:sp>
      <p:pic>
        <p:nvPicPr>
          <p:cNvPr id="65" name="Shape 65"/>
          <p:cNvPicPr preferRelativeResize="0"/>
          <p:nvPr/>
        </p:nvPicPr>
        <p:blipFill>
          <a:blip r:embed="rId3">
            <a:alphaModFix/>
          </a:blip>
          <a:stretch>
            <a:fillRect/>
          </a:stretch>
        </p:blipFill>
        <p:spPr>
          <a:xfrm>
            <a:off x="1228550" y="722000"/>
            <a:ext cx="6460300" cy="4375299"/>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2" name="Shape 432"/>
        <p:cNvGrpSpPr/>
        <p:nvPr/>
      </p:nvGrpSpPr>
      <p:grpSpPr>
        <a:xfrm>
          <a:off x="0" y="0"/>
          <a:ext cx="0" cy="0"/>
          <a:chOff x="0" y="0"/>
          <a:chExt cx="0" cy="0"/>
        </a:xfrm>
      </p:grpSpPr>
      <p:sp>
        <p:nvSpPr>
          <p:cNvPr id="433" name="Shape 433"/>
          <p:cNvSpPr txBox="1"/>
          <p:nvPr>
            <p:ph type="title"/>
          </p:nvPr>
        </p:nvSpPr>
        <p:spPr>
          <a:xfrm>
            <a:off x="311700" y="56850"/>
            <a:ext cx="8520600" cy="572700"/>
          </a:xfrm>
          <a:prstGeom prst="rect">
            <a:avLst/>
          </a:prstGeom>
        </p:spPr>
        <p:txBody>
          <a:bodyPr anchorCtr="0" anchor="t" bIns="91425" lIns="91425" rIns="91425" tIns="91425">
            <a:noAutofit/>
          </a:bodyPr>
          <a:lstStyle/>
          <a:p>
            <a:pPr indent="0" lvl="0" marL="0" marR="0" rtl="0" algn="l">
              <a:lnSpc>
                <a:spcPct val="100000"/>
              </a:lnSpc>
              <a:spcBef>
                <a:spcPts val="0"/>
              </a:spcBef>
              <a:spcAft>
                <a:spcPts val="0"/>
              </a:spcAft>
              <a:buNone/>
            </a:pPr>
            <a:r>
              <a:rPr b="1" lang="en" sz="3000">
                <a:solidFill>
                  <a:schemeClr val="dk2"/>
                </a:solidFill>
              </a:rPr>
              <a:t>Role and Responsibility - Sprint Planning</a:t>
            </a:r>
          </a:p>
        </p:txBody>
      </p:sp>
      <p:grpSp>
        <p:nvGrpSpPr>
          <p:cNvPr id="434" name="Shape 434"/>
          <p:cNvGrpSpPr/>
          <p:nvPr/>
        </p:nvGrpSpPr>
        <p:grpSpPr>
          <a:xfrm>
            <a:off x="190625" y="3324987"/>
            <a:ext cx="790500" cy="853137"/>
            <a:chOff x="5012050" y="3030112"/>
            <a:chExt cx="790500" cy="853137"/>
          </a:xfrm>
        </p:grpSpPr>
        <p:pic>
          <p:nvPicPr>
            <p:cNvPr id="435" name="Shape 435"/>
            <p:cNvPicPr preferRelativeResize="0"/>
            <p:nvPr/>
          </p:nvPicPr>
          <p:blipFill>
            <a:blip r:embed="rId3">
              <a:alphaModFix/>
            </a:blip>
            <a:stretch>
              <a:fillRect/>
            </a:stretch>
          </p:blipFill>
          <p:spPr>
            <a:xfrm>
              <a:off x="5169175" y="3030112"/>
              <a:ext cx="476250" cy="504825"/>
            </a:xfrm>
            <a:prstGeom prst="rect">
              <a:avLst/>
            </a:prstGeom>
            <a:noFill/>
            <a:ln>
              <a:noFill/>
            </a:ln>
          </p:spPr>
        </p:pic>
        <p:sp>
          <p:nvSpPr>
            <p:cNvPr id="436" name="Shape 436"/>
            <p:cNvSpPr txBox="1"/>
            <p:nvPr/>
          </p:nvSpPr>
          <p:spPr>
            <a:xfrm>
              <a:off x="5012050" y="3534950"/>
              <a:ext cx="790500" cy="348300"/>
            </a:xfrm>
            <a:prstGeom prst="rect">
              <a:avLst/>
            </a:prstGeom>
            <a:noFill/>
            <a:ln>
              <a:noFill/>
            </a:ln>
          </p:spPr>
          <p:txBody>
            <a:bodyPr anchorCtr="0" anchor="ctr" bIns="91425" lIns="91425" rIns="91425" tIns="91425">
              <a:noAutofit/>
            </a:bodyPr>
            <a:lstStyle/>
            <a:p>
              <a:pPr lvl="0" rtl="0" algn="ctr">
                <a:spcBef>
                  <a:spcPts val="0"/>
                </a:spcBef>
                <a:buNone/>
              </a:pPr>
              <a:r>
                <a:rPr b="1" lang="en" sz="1200">
                  <a:solidFill>
                    <a:srgbClr val="666666"/>
                  </a:solidFill>
                  <a:latin typeface="Calibri"/>
                  <a:ea typeface="Calibri"/>
                  <a:cs typeface="Calibri"/>
                  <a:sym typeface="Calibri"/>
                </a:rPr>
                <a:t>Product Manager</a:t>
              </a:r>
            </a:p>
          </p:txBody>
        </p:sp>
      </p:grpSp>
      <p:pic>
        <p:nvPicPr>
          <p:cNvPr id="437" name="Shape 437"/>
          <p:cNvPicPr preferRelativeResize="0"/>
          <p:nvPr/>
        </p:nvPicPr>
        <p:blipFill>
          <a:blip r:embed="rId4">
            <a:alphaModFix/>
          </a:blip>
          <a:stretch>
            <a:fillRect/>
          </a:stretch>
        </p:blipFill>
        <p:spPr>
          <a:xfrm>
            <a:off x="5657347" y="3473147"/>
            <a:ext cx="1113000" cy="690827"/>
          </a:xfrm>
          <a:prstGeom prst="rect">
            <a:avLst/>
          </a:prstGeom>
          <a:noFill/>
          <a:ln>
            <a:noFill/>
          </a:ln>
        </p:spPr>
      </p:pic>
      <p:sp>
        <p:nvSpPr>
          <p:cNvPr id="438" name="Shape 438"/>
          <p:cNvSpPr txBox="1"/>
          <p:nvPr/>
        </p:nvSpPr>
        <p:spPr>
          <a:xfrm>
            <a:off x="5657350" y="4123975"/>
            <a:ext cx="1113000" cy="319200"/>
          </a:xfrm>
          <a:prstGeom prst="rect">
            <a:avLst/>
          </a:prstGeom>
          <a:noFill/>
          <a:ln>
            <a:noFill/>
          </a:ln>
        </p:spPr>
        <p:txBody>
          <a:bodyPr anchorCtr="0" anchor="ctr" bIns="91425" lIns="91425" rIns="91425" tIns="91425">
            <a:noAutofit/>
          </a:bodyPr>
          <a:lstStyle/>
          <a:p>
            <a:pPr indent="0" lvl="0" marL="0" marR="0" rtl="0" algn="ctr">
              <a:lnSpc>
                <a:spcPct val="100000"/>
              </a:lnSpc>
              <a:spcBef>
                <a:spcPts val="0"/>
              </a:spcBef>
              <a:spcAft>
                <a:spcPts val="0"/>
              </a:spcAft>
              <a:buNone/>
            </a:pPr>
            <a:r>
              <a:rPr b="1" lang="en" sz="1200">
                <a:solidFill>
                  <a:srgbClr val="666666"/>
                </a:solidFill>
                <a:latin typeface="Calibri"/>
                <a:ea typeface="Calibri"/>
                <a:cs typeface="Calibri"/>
                <a:sym typeface="Calibri"/>
              </a:rPr>
              <a:t>Agile Team</a:t>
            </a:r>
          </a:p>
        </p:txBody>
      </p:sp>
      <p:pic>
        <p:nvPicPr>
          <p:cNvPr id="439" name="Shape 439"/>
          <p:cNvPicPr preferRelativeResize="0"/>
          <p:nvPr/>
        </p:nvPicPr>
        <p:blipFill>
          <a:blip r:embed="rId5">
            <a:alphaModFix/>
          </a:blip>
          <a:stretch>
            <a:fillRect/>
          </a:stretch>
        </p:blipFill>
        <p:spPr>
          <a:xfrm>
            <a:off x="3011174" y="745349"/>
            <a:ext cx="499146" cy="572699"/>
          </a:xfrm>
          <a:prstGeom prst="rect">
            <a:avLst/>
          </a:prstGeom>
          <a:noFill/>
          <a:ln>
            <a:noFill/>
          </a:ln>
        </p:spPr>
      </p:pic>
      <p:sp>
        <p:nvSpPr>
          <p:cNvPr id="440" name="Shape 440"/>
          <p:cNvSpPr txBox="1"/>
          <p:nvPr/>
        </p:nvSpPr>
        <p:spPr>
          <a:xfrm>
            <a:off x="2909750" y="1318050"/>
            <a:ext cx="702000" cy="384000"/>
          </a:xfrm>
          <a:prstGeom prst="rect">
            <a:avLst/>
          </a:prstGeom>
          <a:noFill/>
          <a:ln>
            <a:noFill/>
          </a:ln>
        </p:spPr>
        <p:txBody>
          <a:bodyPr anchorCtr="0" anchor="ctr" bIns="91425" lIns="91425" rIns="91425" tIns="91425">
            <a:noAutofit/>
          </a:bodyPr>
          <a:lstStyle/>
          <a:p>
            <a:pPr indent="0" lvl="0" marL="0" marR="0" rtl="0" algn="ctr">
              <a:lnSpc>
                <a:spcPct val="100000"/>
              </a:lnSpc>
              <a:spcBef>
                <a:spcPts val="0"/>
              </a:spcBef>
              <a:spcAft>
                <a:spcPts val="0"/>
              </a:spcAft>
              <a:buNone/>
            </a:pPr>
            <a:r>
              <a:rPr b="1" lang="en" sz="1200">
                <a:solidFill>
                  <a:srgbClr val="666666"/>
                </a:solidFill>
                <a:latin typeface="Calibri"/>
                <a:ea typeface="Calibri"/>
                <a:cs typeface="Calibri"/>
                <a:sym typeface="Calibri"/>
              </a:rPr>
              <a:t>Scrum Master</a:t>
            </a:r>
          </a:p>
        </p:txBody>
      </p:sp>
      <p:pic>
        <p:nvPicPr>
          <p:cNvPr id="441" name="Shape 441"/>
          <p:cNvPicPr preferRelativeResize="0"/>
          <p:nvPr/>
        </p:nvPicPr>
        <p:blipFill>
          <a:blip r:embed="rId6">
            <a:alphaModFix/>
          </a:blip>
          <a:stretch>
            <a:fillRect/>
          </a:stretch>
        </p:blipFill>
        <p:spPr>
          <a:xfrm>
            <a:off x="6541925" y="706425"/>
            <a:ext cx="400050" cy="466725"/>
          </a:xfrm>
          <a:prstGeom prst="rect">
            <a:avLst/>
          </a:prstGeom>
          <a:noFill/>
          <a:ln>
            <a:noFill/>
          </a:ln>
        </p:spPr>
      </p:pic>
      <p:pic>
        <p:nvPicPr>
          <p:cNvPr id="442" name="Shape 442"/>
          <p:cNvPicPr preferRelativeResize="0"/>
          <p:nvPr/>
        </p:nvPicPr>
        <p:blipFill>
          <a:blip r:embed="rId7">
            <a:alphaModFix/>
          </a:blip>
          <a:stretch>
            <a:fillRect/>
          </a:stretch>
        </p:blipFill>
        <p:spPr>
          <a:xfrm>
            <a:off x="447975" y="745349"/>
            <a:ext cx="364300" cy="521149"/>
          </a:xfrm>
          <a:prstGeom prst="rect">
            <a:avLst/>
          </a:prstGeom>
          <a:noFill/>
          <a:ln>
            <a:noFill/>
          </a:ln>
        </p:spPr>
      </p:pic>
      <p:pic>
        <p:nvPicPr>
          <p:cNvPr id="443" name="Shape 443"/>
          <p:cNvPicPr preferRelativeResize="0"/>
          <p:nvPr/>
        </p:nvPicPr>
        <p:blipFill>
          <a:blip r:embed="rId7">
            <a:alphaModFix/>
          </a:blip>
          <a:stretch>
            <a:fillRect/>
          </a:stretch>
        </p:blipFill>
        <p:spPr>
          <a:xfrm>
            <a:off x="2121325" y="3712799"/>
            <a:ext cx="364300" cy="521149"/>
          </a:xfrm>
          <a:prstGeom prst="rect">
            <a:avLst/>
          </a:prstGeom>
          <a:noFill/>
          <a:ln>
            <a:noFill/>
          </a:ln>
        </p:spPr>
      </p:pic>
      <p:sp>
        <p:nvSpPr>
          <p:cNvPr id="444" name="Shape 444"/>
          <p:cNvSpPr txBox="1"/>
          <p:nvPr/>
        </p:nvSpPr>
        <p:spPr>
          <a:xfrm>
            <a:off x="279125" y="1266500"/>
            <a:ext cx="702000" cy="340200"/>
          </a:xfrm>
          <a:prstGeom prst="rect">
            <a:avLst/>
          </a:prstGeom>
          <a:noFill/>
          <a:ln>
            <a:noFill/>
          </a:ln>
        </p:spPr>
        <p:txBody>
          <a:bodyPr anchorCtr="0" anchor="ctr" bIns="91425" lIns="91425" rIns="91425" tIns="91425">
            <a:noAutofit/>
          </a:bodyPr>
          <a:lstStyle/>
          <a:p>
            <a:pPr indent="0" lvl="0" marL="0" marR="0" rtl="0" algn="ctr">
              <a:lnSpc>
                <a:spcPct val="100000"/>
              </a:lnSpc>
              <a:spcBef>
                <a:spcPts val="0"/>
              </a:spcBef>
              <a:spcAft>
                <a:spcPts val="0"/>
              </a:spcAft>
              <a:buNone/>
            </a:pPr>
            <a:r>
              <a:rPr b="1" lang="en" sz="1200">
                <a:solidFill>
                  <a:srgbClr val="666666"/>
                </a:solidFill>
                <a:latin typeface="Calibri"/>
                <a:ea typeface="Calibri"/>
                <a:cs typeface="Calibri"/>
                <a:sym typeface="Calibri"/>
              </a:rPr>
              <a:t>Product Owner</a:t>
            </a:r>
          </a:p>
        </p:txBody>
      </p:sp>
      <p:sp>
        <p:nvSpPr>
          <p:cNvPr id="445" name="Shape 445"/>
          <p:cNvSpPr txBox="1"/>
          <p:nvPr/>
        </p:nvSpPr>
        <p:spPr>
          <a:xfrm>
            <a:off x="1930275" y="4233950"/>
            <a:ext cx="746400" cy="225900"/>
          </a:xfrm>
          <a:prstGeom prst="rect">
            <a:avLst/>
          </a:prstGeom>
          <a:noFill/>
          <a:ln>
            <a:noFill/>
          </a:ln>
        </p:spPr>
        <p:txBody>
          <a:bodyPr anchorCtr="0" anchor="ctr" bIns="91425" lIns="91425" rIns="91425" tIns="91425">
            <a:noAutofit/>
          </a:bodyPr>
          <a:lstStyle/>
          <a:p>
            <a:pPr indent="0" lvl="0" marL="0" marR="0" rtl="0" algn="ctr">
              <a:lnSpc>
                <a:spcPct val="100000"/>
              </a:lnSpc>
              <a:spcBef>
                <a:spcPts val="0"/>
              </a:spcBef>
              <a:spcAft>
                <a:spcPts val="0"/>
              </a:spcAft>
              <a:buNone/>
            </a:pPr>
            <a:r>
              <a:rPr b="1" lang="en" sz="1200">
                <a:solidFill>
                  <a:srgbClr val="666666"/>
                </a:solidFill>
                <a:latin typeface="Calibri"/>
                <a:ea typeface="Calibri"/>
                <a:cs typeface="Calibri"/>
                <a:sym typeface="Calibri"/>
              </a:rPr>
              <a:t>Local PO</a:t>
            </a:r>
          </a:p>
        </p:txBody>
      </p:sp>
      <p:sp>
        <p:nvSpPr>
          <p:cNvPr id="446" name="Shape 446"/>
          <p:cNvSpPr txBox="1"/>
          <p:nvPr/>
        </p:nvSpPr>
        <p:spPr>
          <a:xfrm>
            <a:off x="6316550" y="1173162"/>
            <a:ext cx="850800" cy="340200"/>
          </a:xfrm>
          <a:prstGeom prst="rect">
            <a:avLst/>
          </a:prstGeom>
          <a:noFill/>
          <a:ln>
            <a:noFill/>
          </a:ln>
        </p:spPr>
        <p:txBody>
          <a:bodyPr anchorCtr="0" anchor="ctr" bIns="91425" lIns="91425" rIns="91425" tIns="91425">
            <a:noAutofit/>
          </a:bodyPr>
          <a:lstStyle/>
          <a:p>
            <a:pPr indent="0" lvl="0" marL="0" marR="0" rtl="0" algn="ctr">
              <a:lnSpc>
                <a:spcPct val="100000"/>
              </a:lnSpc>
              <a:spcBef>
                <a:spcPts val="0"/>
              </a:spcBef>
              <a:spcAft>
                <a:spcPts val="0"/>
              </a:spcAft>
              <a:buNone/>
            </a:pPr>
            <a:r>
              <a:rPr b="1" lang="en" sz="1200">
                <a:solidFill>
                  <a:srgbClr val="666666"/>
                </a:solidFill>
                <a:latin typeface="Calibri"/>
                <a:ea typeface="Calibri"/>
                <a:cs typeface="Calibri"/>
                <a:sym typeface="Calibri"/>
              </a:rPr>
              <a:t>Resource Manager</a:t>
            </a:r>
          </a:p>
        </p:txBody>
      </p:sp>
      <p:pic>
        <p:nvPicPr>
          <p:cNvPr id="447" name="Shape 447"/>
          <p:cNvPicPr preferRelativeResize="0"/>
          <p:nvPr/>
        </p:nvPicPr>
        <p:blipFill>
          <a:blip r:embed="rId8">
            <a:alphaModFix/>
          </a:blip>
          <a:stretch>
            <a:fillRect/>
          </a:stretch>
        </p:blipFill>
        <p:spPr>
          <a:xfrm>
            <a:off x="397500" y="1668337"/>
            <a:ext cx="390525" cy="590550"/>
          </a:xfrm>
          <a:prstGeom prst="rect">
            <a:avLst/>
          </a:prstGeom>
          <a:noFill/>
          <a:ln>
            <a:noFill/>
          </a:ln>
        </p:spPr>
      </p:pic>
      <p:sp>
        <p:nvSpPr>
          <p:cNvPr id="448" name="Shape 448"/>
          <p:cNvSpPr txBox="1"/>
          <p:nvPr/>
        </p:nvSpPr>
        <p:spPr>
          <a:xfrm>
            <a:off x="241775" y="2243658"/>
            <a:ext cx="702000" cy="225900"/>
          </a:xfrm>
          <a:prstGeom prst="rect">
            <a:avLst/>
          </a:prstGeom>
          <a:noFill/>
          <a:ln>
            <a:noFill/>
          </a:ln>
        </p:spPr>
        <p:txBody>
          <a:bodyPr anchorCtr="0" anchor="ctr" bIns="91425" lIns="91425" rIns="91425" tIns="91425">
            <a:noAutofit/>
          </a:bodyPr>
          <a:lstStyle/>
          <a:p>
            <a:pPr indent="0" lvl="0" marL="0" marR="0" rtl="0" algn="ctr">
              <a:lnSpc>
                <a:spcPct val="100000"/>
              </a:lnSpc>
              <a:spcBef>
                <a:spcPts val="0"/>
              </a:spcBef>
              <a:spcAft>
                <a:spcPts val="0"/>
              </a:spcAft>
              <a:buNone/>
            </a:pPr>
            <a:r>
              <a:rPr b="1" lang="en" sz="1200">
                <a:solidFill>
                  <a:srgbClr val="666666"/>
                </a:solidFill>
                <a:latin typeface="Calibri"/>
                <a:ea typeface="Calibri"/>
                <a:cs typeface="Calibri"/>
                <a:sym typeface="Calibri"/>
              </a:rPr>
              <a:t>RTE</a:t>
            </a:r>
          </a:p>
        </p:txBody>
      </p:sp>
      <p:sp>
        <p:nvSpPr>
          <p:cNvPr id="449" name="Shape 449"/>
          <p:cNvSpPr/>
          <p:nvPr/>
        </p:nvSpPr>
        <p:spPr>
          <a:xfrm>
            <a:off x="902725" y="745350"/>
            <a:ext cx="1829400" cy="988200"/>
          </a:xfrm>
          <a:prstGeom prst="foldedCorner">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1000"/>
              </a:spcBef>
              <a:buNone/>
            </a:pPr>
            <a:r>
              <a:rPr lang="en" sz="1000">
                <a:solidFill>
                  <a:schemeClr val="dk1"/>
                </a:solidFill>
                <a:latin typeface="Calibri"/>
                <a:ea typeface="Calibri"/>
                <a:cs typeface="Calibri"/>
                <a:sym typeface="Calibri"/>
              </a:rPr>
              <a:t>- </a:t>
            </a:r>
            <a:r>
              <a:rPr b="1" lang="en" sz="1000">
                <a:solidFill>
                  <a:schemeClr val="dk1"/>
                </a:solidFill>
                <a:latin typeface="Calibri"/>
                <a:ea typeface="Calibri"/>
                <a:cs typeface="Calibri"/>
                <a:sym typeface="Calibri"/>
              </a:rPr>
              <a:t>Make sure Sprint Planning</a:t>
            </a:r>
            <a:r>
              <a:rPr lang="en" sz="1000">
                <a:solidFill>
                  <a:schemeClr val="dk1"/>
                </a:solidFill>
                <a:latin typeface="Calibri"/>
                <a:ea typeface="Calibri"/>
                <a:cs typeface="Calibri"/>
                <a:sym typeface="Calibri"/>
              </a:rPr>
              <a:t> (goals and schedule) </a:t>
            </a:r>
            <a:r>
              <a:rPr b="1" lang="en" sz="1000">
                <a:solidFill>
                  <a:schemeClr val="dk1"/>
                </a:solidFill>
                <a:latin typeface="Calibri"/>
                <a:ea typeface="Calibri"/>
                <a:cs typeface="Calibri"/>
                <a:sym typeface="Calibri"/>
              </a:rPr>
              <a:t>align with PI Planning</a:t>
            </a:r>
            <a:r>
              <a:rPr lang="en" sz="1000">
                <a:solidFill>
                  <a:schemeClr val="dk1"/>
                </a:solidFill>
                <a:latin typeface="Calibri"/>
                <a:ea typeface="Calibri"/>
                <a:cs typeface="Calibri"/>
                <a:sym typeface="Calibri"/>
              </a:rPr>
              <a:t> (objectives and schedule).</a:t>
            </a:r>
          </a:p>
        </p:txBody>
      </p:sp>
      <p:sp>
        <p:nvSpPr>
          <p:cNvPr id="450" name="Shape 450"/>
          <p:cNvSpPr/>
          <p:nvPr/>
        </p:nvSpPr>
        <p:spPr>
          <a:xfrm>
            <a:off x="3570900" y="745450"/>
            <a:ext cx="2532000" cy="1674600"/>
          </a:xfrm>
          <a:prstGeom prst="foldedCorner">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69850" lvl="0" marL="0" marR="0" rtl="0" algn="l">
              <a:lnSpc>
                <a:spcPct val="100000"/>
              </a:lnSpc>
              <a:spcBef>
                <a:spcPts val="1000"/>
              </a:spcBef>
              <a:spcAft>
                <a:spcPts val="0"/>
              </a:spcAft>
              <a:buClr>
                <a:srgbClr val="000000"/>
              </a:buClr>
              <a:buSzPct val="110000"/>
              <a:buFont typeface="Arial"/>
              <a:buNone/>
            </a:pPr>
            <a:r>
              <a:rPr lang="en" sz="1000">
                <a:solidFill>
                  <a:schemeClr val="dk1"/>
                </a:solidFill>
                <a:latin typeface="Calibri"/>
                <a:ea typeface="Calibri"/>
                <a:cs typeface="Calibri"/>
                <a:sym typeface="Calibri"/>
              </a:rPr>
              <a:t>- Know historical velocity</a:t>
            </a:r>
            <a:br>
              <a:rPr lang="en" sz="1000">
                <a:solidFill>
                  <a:schemeClr val="dk1"/>
                </a:solidFill>
                <a:latin typeface="Calibri"/>
                <a:ea typeface="Calibri"/>
                <a:cs typeface="Calibri"/>
                <a:sym typeface="Calibri"/>
              </a:rPr>
            </a:br>
            <a:r>
              <a:rPr lang="en" sz="1000">
                <a:solidFill>
                  <a:schemeClr val="dk1"/>
                </a:solidFill>
                <a:latin typeface="Calibri"/>
                <a:ea typeface="Calibri"/>
                <a:cs typeface="Calibri"/>
                <a:sym typeface="Calibri"/>
              </a:rPr>
              <a:t> - Make sure timebox the planning meeting to 4 hours or less</a:t>
            </a:r>
            <a:br>
              <a:rPr lang="en" sz="1000">
                <a:solidFill>
                  <a:schemeClr val="dk1"/>
                </a:solidFill>
                <a:latin typeface="Calibri"/>
                <a:ea typeface="Calibri"/>
                <a:cs typeface="Calibri"/>
                <a:sym typeface="Calibri"/>
              </a:rPr>
            </a:br>
            <a:r>
              <a:rPr lang="en" sz="1000">
                <a:solidFill>
                  <a:schemeClr val="dk1"/>
                </a:solidFill>
                <a:latin typeface="Calibri"/>
                <a:ea typeface="Calibri"/>
                <a:cs typeface="Calibri"/>
                <a:sym typeface="Calibri"/>
              </a:rPr>
              <a:t> - </a:t>
            </a:r>
            <a:r>
              <a:rPr b="1" lang="en" sz="1000">
                <a:solidFill>
                  <a:schemeClr val="dk1"/>
                </a:solidFill>
                <a:latin typeface="Calibri"/>
                <a:ea typeface="Calibri"/>
                <a:cs typeface="Calibri"/>
                <a:sym typeface="Calibri"/>
              </a:rPr>
              <a:t>Make sure the planning meeting is held by and for the team</a:t>
            </a:r>
            <a:br>
              <a:rPr lang="en" sz="1000">
                <a:solidFill>
                  <a:schemeClr val="dk1"/>
                </a:solidFill>
                <a:latin typeface="Calibri"/>
                <a:ea typeface="Calibri"/>
                <a:cs typeface="Calibri"/>
                <a:sym typeface="Calibri"/>
              </a:rPr>
            </a:br>
            <a:r>
              <a:rPr lang="en" sz="1000">
                <a:solidFill>
                  <a:schemeClr val="dk1"/>
                </a:solidFill>
                <a:latin typeface="Calibri"/>
                <a:ea typeface="Calibri"/>
                <a:cs typeface="Calibri"/>
                <a:sym typeface="Calibri"/>
              </a:rPr>
              <a:t> - </a:t>
            </a:r>
            <a:r>
              <a:rPr b="1" lang="en" sz="1000">
                <a:solidFill>
                  <a:schemeClr val="dk1"/>
                </a:solidFill>
                <a:latin typeface="Calibri"/>
                <a:ea typeface="Calibri"/>
                <a:cs typeface="Calibri"/>
                <a:sym typeface="Calibri"/>
              </a:rPr>
              <a:t>Make sure team should not commit to work in excess of its adjusted capacity or historical velocity.</a:t>
            </a:r>
            <a:br>
              <a:rPr lang="en" sz="1000">
                <a:solidFill>
                  <a:schemeClr val="dk1"/>
                </a:solidFill>
                <a:latin typeface="Calibri"/>
                <a:ea typeface="Calibri"/>
                <a:cs typeface="Calibri"/>
                <a:sym typeface="Calibri"/>
              </a:rPr>
            </a:br>
            <a:r>
              <a:rPr lang="en" sz="1000">
                <a:solidFill>
                  <a:schemeClr val="dk1"/>
                </a:solidFill>
                <a:latin typeface="Calibri"/>
                <a:ea typeface="Calibri"/>
                <a:cs typeface="Calibri"/>
                <a:sym typeface="Calibri"/>
              </a:rPr>
              <a:t> - </a:t>
            </a:r>
            <a:r>
              <a:rPr b="1" lang="en" sz="1000">
                <a:solidFill>
                  <a:schemeClr val="dk1"/>
                </a:solidFill>
                <a:latin typeface="Calibri"/>
                <a:ea typeface="Calibri"/>
                <a:cs typeface="Calibri"/>
                <a:sym typeface="Calibri"/>
              </a:rPr>
              <a:t>Ensure team use relative estimation method.</a:t>
            </a:r>
          </a:p>
        </p:txBody>
      </p:sp>
      <p:sp>
        <p:nvSpPr>
          <p:cNvPr id="451" name="Shape 451"/>
          <p:cNvSpPr/>
          <p:nvPr/>
        </p:nvSpPr>
        <p:spPr>
          <a:xfrm>
            <a:off x="2702287" y="3473150"/>
            <a:ext cx="2489400" cy="1518300"/>
          </a:xfrm>
          <a:prstGeom prst="foldedCorner">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None/>
            </a:pPr>
            <a:r>
              <a:rPr lang="en" sz="1000">
                <a:solidFill>
                  <a:schemeClr val="dk1"/>
                </a:solidFill>
                <a:latin typeface="Calibri"/>
                <a:ea typeface="Calibri"/>
                <a:cs typeface="Calibri"/>
                <a:sym typeface="Calibri"/>
              </a:rPr>
              <a:t>- Prepare preliminary Sprint goals based on team progress in the PI objectives.</a:t>
            </a:r>
            <a:br>
              <a:rPr lang="en" sz="1000">
                <a:solidFill>
                  <a:schemeClr val="dk1"/>
                </a:solidFill>
                <a:latin typeface="Calibri"/>
                <a:ea typeface="Calibri"/>
                <a:cs typeface="Calibri"/>
                <a:sym typeface="Calibri"/>
              </a:rPr>
            </a:br>
            <a:r>
              <a:rPr lang="en" sz="1000">
                <a:solidFill>
                  <a:schemeClr val="dk1"/>
                </a:solidFill>
                <a:latin typeface="Calibri"/>
                <a:ea typeface="Calibri"/>
                <a:cs typeface="Calibri"/>
                <a:sym typeface="Calibri"/>
              </a:rPr>
              <a:t>- </a:t>
            </a:r>
            <a:r>
              <a:rPr b="1" lang="en" sz="1000">
                <a:solidFill>
                  <a:schemeClr val="dk1"/>
                </a:solidFill>
                <a:latin typeface="Calibri"/>
                <a:ea typeface="Calibri"/>
                <a:cs typeface="Calibri"/>
                <a:sym typeface="Calibri"/>
              </a:rPr>
              <a:t>Present the preliminary Sprint goals.</a:t>
            </a:r>
            <a:br>
              <a:rPr lang="en" sz="1000">
                <a:solidFill>
                  <a:schemeClr val="dk1"/>
                </a:solidFill>
                <a:latin typeface="Calibri"/>
                <a:ea typeface="Calibri"/>
                <a:cs typeface="Calibri"/>
                <a:sym typeface="Calibri"/>
              </a:rPr>
            </a:br>
            <a:r>
              <a:rPr lang="en" sz="1000">
                <a:solidFill>
                  <a:schemeClr val="dk1"/>
                </a:solidFill>
                <a:latin typeface="Calibri"/>
                <a:ea typeface="Calibri"/>
                <a:cs typeface="Calibri"/>
                <a:sym typeface="Calibri"/>
              </a:rPr>
              <a:t>- </a:t>
            </a:r>
            <a:r>
              <a:rPr b="1" lang="en" sz="1000">
                <a:solidFill>
                  <a:schemeClr val="dk1"/>
                </a:solidFill>
                <a:latin typeface="Calibri"/>
                <a:ea typeface="Calibri"/>
                <a:cs typeface="Calibri"/>
                <a:sym typeface="Calibri"/>
              </a:rPr>
              <a:t>Present selected higher-priority PBIs in user stories.</a:t>
            </a:r>
            <a:br>
              <a:rPr b="1" lang="en" sz="1000">
                <a:solidFill>
                  <a:schemeClr val="dk1"/>
                </a:solidFill>
                <a:latin typeface="Calibri"/>
                <a:ea typeface="Calibri"/>
                <a:cs typeface="Calibri"/>
                <a:sym typeface="Calibri"/>
              </a:rPr>
            </a:br>
            <a:r>
              <a:rPr lang="en" sz="1000">
                <a:solidFill>
                  <a:schemeClr val="dk1"/>
                </a:solidFill>
                <a:latin typeface="Calibri"/>
                <a:ea typeface="Calibri"/>
                <a:cs typeface="Calibri"/>
                <a:sym typeface="Calibri"/>
              </a:rPr>
              <a:t>- Owns team backlog and implementation</a:t>
            </a:r>
            <a:br>
              <a:rPr lang="en" sz="1000">
                <a:solidFill>
                  <a:schemeClr val="dk1"/>
                </a:solidFill>
                <a:latin typeface="Calibri"/>
                <a:ea typeface="Calibri"/>
                <a:cs typeface="Calibri"/>
                <a:sym typeface="Calibri"/>
              </a:rPr>
            </a:br>
            <a:r>
              <a:rPr lang="en" sz="1000">
                <a:solidFill>
                  <a:schemeClr val="dk1"/>
                </a:solidFill>
                <a:latin typeface="Calibri"/>
                <a:ea typeface="Calibri"/>
                <a:cs typeface="Calibri"/>
                <a:sym typeface="Calibri"/>
              </a:rPr>
              <a:t>- Based on size and value/time/risk, re-rank stories if necessary</a:t>
            </a:r>
          </a:p>
        </p:txBody>
      </p:sp>
      <p:sp>
        <p:nvSpPr>
          <p:cNvPr id="452" name="Shape 452"/>
          <p:cNvSpPr/>
          <p:nvPr/>
        </p:nvSpPr>
        <p:spPr>
          <a:xfrm>
            <a:off x="6827175" y="2601450"/>
            <a:ext cx="2185800" cy="2449500"/>
          </a:xfrm>
          <a:prstGeom prst="foldedCorner">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69850" lvl="0" marL="0" marR="0" rtl="0" algn="l">
              <a:lnSpc>
                <a:spcPct val="100000"/>
              </a:lnSpc>
              <a:spcBef>
                <a:spcPts val="1000"/>
              </a:spcBef>
              <a:spcAft>
                <a:spcPts val="1000"/>
              </a:spcAft>
              <a:buClr>
                <a:srgbClr val="000000"/>
              </a:buClr>
              <a:buFont typeface="Arial"/>
              <a:buNone/>
            </a:pPr>
            <a:r>
              <a:t/>
            </a:r>
            <a:endParaRPr sz="1000">
              <a:solidFill>
                <a:schemeClr val="dk1"/>
              </a:solidFill>
              <a:latin typeface="Calibri"/>
              <a:ea typeface="Calibri"/>
              <a:cs typeface="Calibri"/>
              <a:sym typeface="Calibri"/>
            </a:endParaRPr>
          </a:p>
          <a:p>
            <a:pPr indent="-69850" lvl="0" marL="0" marR="0" rtl="0" algn="l">
              <a:lnSpc>
                <a:spcPct val="100000"/>
              </a:lnSpc>
              <a:spcBef>
                <a:spcPts val="1000"/>
              </a:spcBef>
              <a:spcAft>
                <a:spcPts val="1000"/>
              </a:spcAft>
              <a:buClr>
                <a:srgbClr val="000000"/>
              </a:buClr>
              <a:buSzPct val="110000"/>
              <a:buFont typeface="Arial"/>
              <a:buNone/>
            </a:pPr>
            <a:r>
              <a:rPr lang="en" sz="1000">
                <a:solidFill>
                  <a:schemeClr val="dk1"/>
                </a:solidFill>
                <a:latin typeface="Calibri"/>
                <a:ea typeface="Calibri"/>
                <a:cs typeface="Calibri"/>
                <a:sym typeface="Calibri"/>
              </a:rPr>
              <a:t>- Know historical velocity</a:t>
            </a:r>
            <a:br>
              <a:rPr lang="en" sz="1000">
                <a:solidFill>
                  <a:schemeClr val="dk1"/>
                </a:solidFill>
                <a:latin typeface="Calibri"/>
                <a:ea typeface="Calibri"/>
                <a:cs typeface="Calibri"/>
                <a:sym typeface="Calibri"/>
              </a:rPr>
            </a:br>
            <a:r>
              <a:rPr lang="en" sz="1000">
                <a:solidFill>
                  <a:schemeClr val="dk1"/>
                </a:solidFill>
                <a:latin typeface="Calibri"/>
                <a:ea typeface="Calibri"/>
                <a:cs typeface="Calibri"/>
                <a:sym typeface="Calibri"/>
              </a:rPr>
              <a:t>- Understand the preliminary Sprint goals.</a:t>
            </a:r>
            <a:br>
              <a:rPr lang="en" sz="1000">
                <a:solidFill>
                  <a:schemeClr val="dk1"/>
                </a:solidFill>
                <a:latin typeface="Calibri"/>
                <a:ea typeface="Calibri"/>
                <a:cs typeface="Calibri"/>
                <a:sym typeface="Calibri"/>
              </a:rPr>
            </a:br>
            <a:r>
              <a:rPr lang="en" sz="1000">
                <a:solidFill>
                  <a:schemeClr val="dk1"/>
                </a:solidFill>
                <a:latin typeface="Calibri"/>
                <a:ea typeface="Calibri"/>
                <a:cs typeface="Calibri"/>
                <a:sym typeface="Calibri"/>
              </a:rPr>
              <a:t>- Understand the higher-priority user stories according to selected PBIs.</a:t>
            </a:r>
            <a:br>
              <a:rPr lang="en" sz="1000">
                <a:solidFill>
                  <a:schemeClr val="dk1"/>
                </a:solidFill>
                <a:latin typeface="Calibri"/>
                <a:ea typeface="Calibri"/>
                <a:cs typeface="Calibri"/>
                <a:sym typeface="Calibri"/>
              </a:rPr>
            </a:br>
            <a:r>
              <a:rPr lang="en" sz="1000">
                <a:solidFill>
                  <a:schemeClr val="dk1"/>
                </a:solidFill>
                <a:latin typeface="Calibri"/>
                <a:ea typeface="Calibri"/>
                <a:cs typeface="Calibri"/>
                <a:sym typeface="Calibri"/>
              </a:rPr>
              <a:t>- Sizes/resizes each story and splits them if necessary.</a:t>
            </a:r>
            <a:br>
              <a:rPr lang="en" sz="1000">
                <a:solidFill>
                  <a:schemeClr val="dk1"/>
                </a:solidFill>
                <a:latin typeface="Calibri"/>
                <a:ea typeface="Calibri"/>
                <a:cs typeface="Calibri"/>
                <a:sym typeface="Calibri"/>
              </a:rPr>
            </a:br>
            <a:r>
              <a:rPr lang="en" sz="1000">
                <a:solidFill>
                  <a:schemeClr val="dk1"/>
                </a:solidFill>
                <a:latin typeface="Calibri"/>
                <a:ea typeface="Calibri"/>
                <a:cs typeface="Calibri"/>
                <a:sym typeface="Calibri"/>
              </a:rPr>
              <a:t>- </a:t>
            </a:r>
            <a:r>
              <a:rPr b="1" lang="en" sz="1000">
                <a:solidFill>
                  <a:schemeClr val="dk1"/>
                </a:solidFill>
                <a:latin typeface="Calibri"/>
                <a:ea typeface="Calibri"/>
                <a:cs typeface="Calibri"/>
                <a:sym typeface="Calibri"/>
              </a:rPr>
              <a:t>Elaborates acceptance criteria through conversation</a:t>
            </a:r>
            <a:br>
              <a:rPr lang="en" sz="1000">
                <a:solidFill>
                  <a:schemeClr val="dk1"/>
                </a:solidFill>
                <a:latin typeface="Calibri"/>
                <a:ea typeface="Calibri"/>
                <a:cs typeface="Calibri"/>
                <a:sym typeface="Calibri"/>
              </a:rPr>
            </a:br>
            <a:r>
              <a:rPr lang="en" sz="1000">
                <a:solidFill>
                  <a:schemeClr val="dk1"/>
                </a:solidFill>
                <a:latin typeface="Calibri"/>
                <a:ea typeface="Calibri"/>
                <a:cs typeface="Calibri"/>
                <a:sym typeface="Calibri"/>
              </a:rPr>
              <a:t>- In ranked order, breaks stories into tasks, if necessary.</a:t>
            </a:r>
            <a:br>
              <a:rPr lang="en" sz="1000">
                <a:solidFill>
                  <a:schemeClr val="dk1"/>
                </a:solidFill>
                <a:latin typeface="Calibri"/>
                <a:ea typeface="Calibri"/>
                <a:cs typeface="Calibri"/>
                <a:sym typeface="Calibri"/>
              </a:rPr>
            </a:br>
            <a:r>
              <a:rPr lang="en" sz="1000">
                <a:solidFill>
                  <a:schemeClr val="dk1"/>
                </a:solidFill>
                <a:latin typeface="Calibri"/>
                <a:ea typeface="Calibri"/>
                <a:cs typeface="Calibri"/>
                <a:sym typeface="Calibri"/>
              </a:rPr>
              <a:t>- Define iterations and stories.</a:t>
            </a:r>
            <a:br>
              <a:rPr lang="en" sz="1000">
                <a:solidFill>
                  <a:schemeClr val="dk1"/>
                </a:solidFill>
                <a:latin typeface="Calibri"/>
                <a:ea typeface="Calibri"/>
                <a:cs typeface="Calibri"/>
                <a:sym typeface="Calibri"/>
              </a:rPr>
            </a:br>
            <a:r>
              <a:rPr lang="en" sz="1000">
                <a:solidFill>
                  <a:schemeClr val="dk1"/>
                </a:solidFill>
                <a:latin typeface="Calibri"/>
                <a:ea typeface="Calibri"/>
                <a:cs typeface="Calibri"/>
                <a:sym typeface="Calibri"/>
              </a:rPr>
              <a:t>- </a:t>
            </a:r>
            <a:r>
              <a:rPr b="1" lang="en" sz="1000">
                <a:solidFill>
                  <a:schemeClr val="dk1"/>
                </a:solidFill>
                <a:latin typeface="Calibri"/>
                <a:ea typeface="Calibri"/>
                <a:cs typeface="Calibri"/>
                <a:sym typeface="Calibri"/>
              </a:rPr>
              <a:t>Commits to the final Sprint goals</a:t>
            </a:r>
            <a:br>
              <a:rPr lang="en" sz="1000">
                <a:solidFill>
                  <a:schemeClr val="dk1"/>
                </a:solidFill>
                <a:latin typeface="Calibri"/>
                <a:ea typeface="Calibri"/>
                <a:cs typeface="Calibri"/>
                <a:sym typeface="Calibri"/>
              </a:rPr>
            </a:br>
            <a:r>
              <a:rPr lang="en" sz="1000">
                <a:solidFill>
                  <a:schemeClr val="dk1"/>
                </a:solidFill>
                <a:latin typeface="Calibri"/>
                <a:ea typeface="Calibri"/>
                <a:cs typeface="Calibri"/>
                <a:sym typeface="Calibri"/>
              </a:rPr>
              <a:t>- </a:t>
            </a:r>
            <a:r>
              <a:rPr b="1" lang="en" sz="1000">
                <a:solidFill>
                  <a:schemeClr val="dk1"/>
                </a:solidFill>
                <a:latin typeface="Calibri"/>
                <a:ea typeface="Calibri"/>
                <a:cs typeface="Calibri"/>
                <a:sym typeface="Calibri"/>
              </a:rPr>
              <a:t>Must use relative estimation method.</a:t>
            </a:r>
          </a:p>
        </p:txBody>
      </p:sp>
      <p:sp>
        <p:nvSpPr>
          <p:cNvPr id="453" name="Shape 453"/>
          <p:cNvSpPr/>
          <p:nvPr/>
        </p:nvSpPr>
        <p:spPr>
          <a:xfrm>
            <a:off x="7120675" y="745350"/>
            <a:ext cx="1786500" cy="1644900"/>
          </a:xfrm>
          <a:prstGeom prst="foldedCorner">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69850" lvl="0" marL="0" marR="0" rtl="0" algn="l">
              <a:lnSpc>
                <a:spcPct val="100000"/>
              </a:lnSpc>
              <a:spcBef>
                <a:spcPts val="1000"/>
              </a:spcBef>
              <a:spcAft>
                <a:spcPts val="0"/>
              </a:spcAft>
              <a:buClr>
                <a:srgbClr val="000000"/>
              </a:buClr>
              <a:buSzPct val="110000"/>
              <a:buFont typeface="Arial"/>
              <a:buNone/>
            </a:pPr>
            <a:r>
              <a:rPr lang="en" sz="1000">
                <a:solidFill>
                  <a:schemeClr val="dk1"/>
                </a:solidFill>
                <a:latin typeface="Calibri"/>
                <a:ea typeface="Calibri"/>
                <a:cs typeface="Calibri"/>
                <a:sym typeface="Calibri"/>
              </a:rPr>
              <a:t>- Review Sprint Plan for goals, scope and schedule</a:t>
            </a:r>
            <a:br>
              <a:rPr lang="en" sz="1000">
                <a:solidFill>
                  <a:schemeClr val="dk1"/>
                </a:solidFill>
                <a:latin typeface="Calibri"/>
                <a:ea typeface="Calibri"/>
                <a:cs typeface="Calibri"/>
                <a:sym typeface="Calibri"/>
              </a:rPr>
            </a:br>
            <a:r>
              <a:rPr lang="en" sz="1000">
                <a:solidFill>
                  <a:schemeClr val="dk1"/>
                </a:solidFill>
                <a:latin typeface="Calibri"/>
                <a:ea typeface="Calibri"/>
                <a:cs typeface="Calibri"/>
                <a:sym typeface="Calibri"/>
              </a:rPr>
              <a:t> - </a:t>
            </a:r>
            <a:r>
              <a:rPr b="1" lang="en" sz="1000">
                <a:solidFill>
                  <a:schemeClr val="dk1"/>
                </a:solidFill>
                <a:latin typeface="Calibri"/>
                <a:ea typeface="Calibri"/>
                <a:cs typeface="Calibri"/>
                <a:sym typeface="Calibri"/>
              </a:rPr>
              <a:t>Make sure team use relative estimations</a:t>
            </a:r>
          </a:p>
        </p:txBody>
      </p:sp>
      <p:cxnSp>
        <p:nvCxnSpPr>
          <p:cNvPr id="454" name="Shape 454"/>
          <p:cNvCxnSpPr>
            <a:stCxn id="448" idx="2"/>
            <a:endCxn id="455" idx="1"/>
          </p:cNvCxnSpPr>
          <p:nvPr/>
        </p:nvCxnSpPr>
        <p:spPr>
          <a:xfrm flipH="1" rot="-5400000">
            <a:off x="1495175" y="1567158"/>
            <a:ext cx="466200" cy="2271000"/>
          </a:xfrm>
          <a:prstGeom prst="bentConnector2">
            <a:avLst/>
          </a:prstGeom>
          <a:noFill/>
          <a:ln cap="flat" cmpd="sng" w="9525">
            <a:solidFill>
              <a:schemeClr val="dk2"/>
            </a:solidFill>
            <a:prstDash val="solid"/>
            <a:round/>
            <a:headEnd len="lg" w="lg" type="none"/>
            <a:tailEnd len="lg" w="lg" type="none"/>
          </a:ln>
        </p:spPr>
      </p:cxnSp>
      <p:cxnSp>
        <p:nvCxnSpPr>
          <p:cNvPr id="456" name="Shape 456"/>
          <p:cNvCxnSpPr>
            <a:stCxn id="440" idx="2"/>
          </p:cNvCxnSpPr>
          <p:nvPr/>
        </p:nvCxnSpPr>
        <p:spPr>
          <a:xfrm flipH="1" rot="-5400000">
            <a:off x="2863100" y="2099700"/>
            <a:ext cx="795900" cy="600"/>
          </a:xfrm>
          <a:prstGeom prst="bentConnector3">
            <a:avLst>
              <a:gd fmla="val 50000" name="adj1"/>
            </a:avLst>
          </a:prstGeom>
          <a:noFill/>
          <a:ln cap="flat" cmpd="sng" w="9525">
            <a:solidFill>
              <a:schemeClr val="dk2"/>
            </a:solidFill>
            <a:prstDash val="solid"/>
            <a:round/>
            <a:headEnd len="lg" w="lg" type="none"/>
            <a:tailEnd len="lg" w="lg" type="none"/>
          </a:ln>
        </p:spPr>
      </p:cxnSp>
      <p:cxnSp>
        <p:nvCxnSpPr>
          <p:cNvPr id="457" name="Shape 457"/>
          <p:cNvCxnSpPr>
            <a:stCxn id="446" idx="2"/>
            <a:endCxn id="458" idx="3"/>
          </p:cNvCxnSpPr>
          <p:nvPr/>
        </p:nvCxnSpPr>
        <p:spPr>
          <a:xfrm rot="5400000">
            <a:off x="5823500" y="2028012"/>
            <a:ext cx="1433100" cy="403800"/>
          </a:xfrm>
          <a:prstGeom prst="bentConnector2">
            <a:avLst/>
          </a:prstGeom>
          <a:noFill/>
          <a:ln cap="flat" cmpd="sng" w="9525">
            <a:solidFill>
              <a:schemeClr val="dk2"/>
            </a:solidFill>
            <a:prstDash val="solid"/>
            <a:round/>
            <a:headEnd len="lg" w="lg" type="none"/>
            <a:tailEnd len="lg" w="lg" type="none"/>
          </a:ln>
        </p:spPr>
      </p:cxnSp>
      <p:cxnSp>
        <p:nvCxnSpPr>
          <p:cNvPr id="459" name="Shape 459"/>
          <p:cNvCxnSpPr>
            <a:endCxn id="438" idx="1"/>
          </p:cNvCxnSpPr>
          <p:nvPr/>
        </p:nvCxnSpPr>
        <p:spPr>
          <a:xfrm flipH="1" rot="-5400000">
            <a:off x="5082850" y="3709075"/>
            <a:ext cx="900000" cy="249000"/>
          </a:xfrm>
          <a:prstGeom prst="bentConnector2">
            <a:avLst/>
          </a:prstGeom>
          <a:noFill/>
          <a:ln cap="flat" cmpd="sng" w="9525">
            <a:solidFill>
              <a:schemeClr val="dk2"/>
            </a:solidFill>
            <a:prstDash val="solid"/>
            <a:round/>
            <a:headEnd len="lg" w="lg" type="none"/>
            <a:tailEnd len="lg" w="lg" type="none"/>
          </a:ln>
        </p:spPr>
      </p:cxnSp>
      <p:cxnSp>
        <p:nvCxnSpPr>
          <p:cNvPr id="460" name="Shape 460"/>
          <p:cNvCxnSpPr>
            <a:endCxn id="443" idx="0"/>
          </p:cNvCxnSpPr>
          <p:nvPr/>
        </p:nvCxnSpPr>
        <p:spPr>
          <a:xfrm flipH="1">
            <a:off x="2303475" y="3169199"/>
            <a:ext cx="568800" cy="543600"/>
          </a:xfrm>
          <a:prstGeom prst="bentConnector2">
            <a:avLst/>
          </a:prstGeom>
          <a:noFill/>
          <a:ln cap="flat" cmpd="sng" w="9525">
            <a:solidFill>
              <a:schemeClr val="dk2"/>
            </a:solidFill>
            <a:prstDash val="solid"/>
            <a:round/>
            <a:headEnd len="lg" w="lg" type="none"/>
            <a:tailEnd len="lg" w="lg" type="none"/>
          </a:ln>
        </p:spPr>
      </p:cxnSp>
      <p:cxnSp>
        <p:nvCxnSpPr>
          <p:cNvPr id="461" name="Shape 461"/>
          <p:cNvCxnSpPr>
            <a:stCxn id="455" idx="1"/>
            <a:endCxn id="435" idx="0"/>
          </p:cNvCxnSpPr>
          <p:nvPr/>
        </p:nvCxnSpPr>
        <p:spPr>
          <a:xfrm flipH="1">
            <a:off x="585875" y="2935887"/>
            <a:ext cx="2277900" cy="389100"/>
          </a:xfrm>
          <a:prstGeom prst="bentConnector2">
            <a:avLst/>
          </a:prstGeom>
          <a:noFill/>
          <a:ln cap="flat" cmpd="sng" w="9525">
            <a:solidFill>
              <a:schemeClr val="dk2"/>
            </a:solidFill>
            <a:prstDash val="solid"/>
            <a:round/>
            <a:headEnd len="lg" w="lg" type="none"/>
            <a:tailEnd len="lg" w="lg" type="none"/>
          </a:ln>
        </p:spPr>
      </p:cxnSp>
      <p:sp>
        <p:nvSpPr>
          <p:cNvPr id="458" name="Shape 458"/>
          <p:cNvSpPr txBox="1"/>
          <p:nvPr/>
        </p:nvSpPr>
        <p:spPr>
          <a:xfrm>
            <a:off x="2863775" y="2520002"/>
            <a:ext cx="3474300" cy="853200"/>
          </a:xfrm>
          <a:prstGeom prst="rect">
            <a:avLst/>
          </a:prstGeom>
          <a:solidFill>
            <a:srgbClr val="CFE2F3"/>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None/>
            </a:pPr>
            <a:r>
              <a:rPr lang="en" sz="1800">
                <a:solidFill>
                  <a:schemeClr val="dk1"/>
                </a:solidFill>
              </a:rPr>
              <a:t>Sprint Planning</a:t>
            </a:r>
          </a:p>
        </p:txBody>
      </p:sp>
      <p:sp>
        <p:nvSpPr>
          <p:cNvPr id="462" name="Shape 462"/>
          <p:cNvSpPr txBox="1"/>
          <p:nvPr/>
        </p:nvSpPr>
        <p:spPr>
          <a:xfrm>
            <a:off x="447975" y="4776750"/>
            <a:ext cx="2076000" cy="306600"/>
          </a:xfrm>
          <a:prstGeom prst="rect">
            <a:avLst/>
          </a:prstGeom>
          <a:noFill/>
          <a:ln>
            <a:noFill/>
          </a:ln>
        </p:spPr>
        <p:txBody>
          <a:bodyPr anchorCtr="0" anchor="ctr" bIns="91425" lIns="91425" rIns="91425" tIns="91425">
            <a:noAutofit/>
          </a:bodyPr>
          <a:lstStyle/>
          <a:p>
            <a:pPr lvl="0" rtl="0">
              <a:spcBef>
                <a:spcPts val="0"/>
              </a:spcBef>
              <a:buNone/>
            </a:pPr>
            <a:r>
              <a:rPr lang="en" u="sng">
                <a:solidFill>
                  <a:srgbClr val="1155CC"/>
                </a:solidFill>
                <a:hlinkClick r:id="rId9"/>
              </a:rPr>
              <a:t>Detail refer to R&amp;R</a:t>
            </a: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6" name="Shape 466"/>
        <p:cNvGrpSpPr/>
        <p:nvPr/>
      </p:nvGrpSpPr>
      <p:grpSpPr>
        <a:xfrm>
          <a:off x="0" y="0"/>
          <a:ext cx="0" cy="0"/>
          <a:chOff x="0" y="0"/>
          <a:chExt cx="0" cy="0"/>
        </a:xfrm>
      </p:grpSpPr>
      <p:sp>
        <p:nvSpPr>
          <p:cNvPr id="467" name="Shape 467"/>
          <p:cNvSpPr txBox="1"/>
          <p:nvPr>
            <p:ph type="title"/>
          </p:nvPr>
        </p:nvSpPr>
        <p:spPr>
          <a:xfrm>
            <a:off x="311700" y="56850"/>
            <a:ext cx="8520600" cy="5727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None/>
            </a:pPr>
            <a:r>
              <a:rPr b="1" lang="en" sz="3000">
                <a:solidFill>
                  <a:schemeClr val="dk2"/>
                </a:solidFill>
              </a:rPr>
              <a:t>Role and Responsibility - Sprint Execution</a:t>
            </a:r>
          </a:p>
        </p:txBody>
      </p:sp>
      <p:grpSp>
        <p:nvGrpSpPr>
          <p:cNvPr id="468" name="Shape 468"/>
          <p:cNvGrpSpPr/>
          <p:nvPr/>
        </p:nvGrpSpPr>
        <p:grpSpPr>
          <a:xfrm>
            <a:off x="190625" y="3324987"/>
            <a:ext cx="790500" cy="853137"/>
            <a:chOff x="5012050" y="3030112"/>
            <a:chExt cx="790500" cy="853137"/>
          </a:xfrm>
        </p:grpSpPr>
        <p:pic>
          <p:nvPicPr>
            <p:cNvPr id="469" name="Shape 469"/>
            <p:cNvPicPr preferRelativeResize="0"/>
            <p:nvPr/>
          </p:nvPicPr>
          <p:blipFill>
            <a:blip r:embed="rId3">
              <a:alphaModFix/>
            </a:blip>
            <a:stretch>
              <a:fillRect/>
            </a:stretch>
          </p:blipFill>
          <p:spPr>
            <a:xfrm>
              <a:off x="5169175" y="3030112"/>
              <a:ext cx="476250" cy="504825"/>
            </a:xfrm>
            <a:prstGeom prst="rect">
              <a:avLst/>
            </a:prstGeom>
            <a:noFill/>
            <a:ln>
              <a:noFill/>
            </a:ln>
          </p:spPr>
        </p:pic>
        <p:sp>
          <p:nvSpPr>
            <p:cNvPr id="470" name="Shape 470"/>
            <p:cNvSpPr txBox="1"/>
            <p:nvPr/>
          </p:nvSpPr>
          <p:spPr>
            <a:xfrm>
              <a:off x="5012050" y="3534950"/>
              <a:ext cx="790500" cy="348300"/>
            </a:xfrm>
            <a:prstGeom prst="rect">
              <a:avLst/>
            </a:prstGeom>
            <a:noFill/>
            <a:ln>
              <a:noFill/>
            </a:ln>
          </p:spPr>
          <p:txBody>
            <a:bodyPr anchorCtr="0" anchor="ctr" bIns="91425" lIns="91425" rIns="91425" tIns="91425">
              <a:noAutofit/>
            </a:bodyPr>
            <a:lstStyle/>
            <a:p>
              <a:pPr lvl="0" rtl="0" algn="ctr">
                <a:spcBef>
                  <a:spcPts val="0"/>
                </a:spcBef>
                <a:buNone/>
              </a:pPr>
              <a:r>
                <a:rPr b="1" lang="en" sz="1200">
                  <a:solidFill>
                    <a:srgbClr val="666666"/>
                  </a:solidFill>
                  <a:latin typeface="Calibri"/>
                  <a:ea typeface="Calibri"/>
                  <a:cs typeface="Calibri"/>
                  <a:sym typeface="Calibri"/>
                </a:rPr>
                <a:t>Product Manager</a:t>
              </a:r>
            </a:p>
          </p:txBody>
        </p:sp>
      </p:grpSp>
      <p:pic>
        <p:nvPicPr>
          <p:cNvPr id="471" name="Shape 471"/>
          <p:cNvPicPr preferRelativeResize="0"/>
          <p:nvPr/>
        </p:nvPicPr>
        <p:blipFill>
          <a:blip r:embed="rId4">
            <a:alphaModFix/>
          </a:blip>
          <a:stretch>
            <a:fillRect/>
          </a:stretch>
        </p:blipFill>
        <p:spPr>
          <a:xfrm>
            <a:off x="5657347" y="3473147"/>
            <a:ext cx="1113000" cy="690827"/>
          </a:xfrm>
          <a:prstGeom prst="rect">
            <a:avLst/>
          </a:prstGeom>
          <a:noFill/>
          <a:ln>
            <a:noFill/>
          </a:ln>
        </p:spPr>
      </p:pic>
      <p:sp>
        <p:nvSpPr>
          <p:cNvPr id="472" name="Shape 472"/>
          <p:cNvSpPr txBox="1"/>
          <p:nvPr/>
        </p:nvSpPr>
        <p:spPr>
          <a:xfrm>
            <a:off x="5657350" y="4123975"/>
            <a:ext cx="1113000" cy="319200"/>
          </a:xfrm>
          <a:prstGeom prst="rect">
            <a:avLst/>
          </a:prstGeom>
          <a:noFill/>
          <a:ln>
            <a:noFill/>
          </a:ln>
        </p:spPr>
        <p:txBody>
          <a:bodyPr anchorCtr="0" anchor="ctr" bIns="91425" lIns="91425" rIns="91425" tIns="91425">
            <a:noAutofit/>
          </a:bodyPr>
          <a:lstStyle/>
          <a:p>
            <a:pPr indent="0" lvl="0" marL="0" marR="0" rtl="0" algn="ctr">
              <a:lnSpc>
                <a:spcPct val="100000"/>
              </a:lnSpc>
              <a:spcBef>
                <a:spcPts val="0"/>
              </a:spcBef>
              <a:spcAft>
                <a:spcPts val="0"/>
              </a:spcAft>
              <a:buNone/>
            </a:pPr>
            <a:r>
              <a:rPr b="1" lang="en" sz="1200">
                <a:solidFill>
                  <a:srgbClr val="666666"/>
                </a:solidFill>
                <a:latin typeface="Calibri"/>
                <a:ea typeface="Calibri"/>
                <a:cs typeface="Calibri"/>
                <a:sym typeface="Calibri"/>
              </a:rPr>
              <a:t>Agile Team</a:t>
            </a:r>
          </a:p>
        </p:txBody>
      </p:sp>
      <p:pic>
        <p:nvPicPr>
          <p:cNvPr id="473" name="Shape 473"/>
          <p:cNvPicPr preferRelativeResize="0"/>
          <p:nvPr/>
        </p:nvPicPr>
        <p:blipFill>
          <a:blip r:embed="rId5">
            <a:alphaModFix/>
          </a:blip>
          <a:stretch>
            <a:fillRect/>
          </a:stretch>
        </p:blipFill>
        <p:spPr>
          <a:xfrm>
            <a:off x="3011174" y="745349"/>
            <a:ext cx="499146" cy="572699"/>
          </a:xfrm>
          <a:prstGeom prst="rect">
            <a:avLst/>
          </a:prstGeom>
          <a:noFill/>
          <a:ln>
            <a:noFill/>
          </a:ln>
        </p:spPr>
      </p:pic>
      <p:sp>
        <p:nvSpPr>
          <p:cNvPr id="474" name="Shape 474"/>
          <p:cNvSpPr txBox="1"/>
          <p:nvPr/>
        </p:nvSpPr>
        <p:spPr>
          <a:xfrm>
            <a:off x="2909750" y="1318050"/>
            <a:ext cx="702000" cy="384000"/>
          </a:xfrm>
          <a:prstGeom prst="rect">
            <a:avLst/>
          </a:prstGeom>
          <a:noFill/>
          <a:ln>
            <a:noFill/>
          </a:ln>
        </p:spPr>
        <p:txBody>
          <a:bodyPr anchorCtr="0" anchor="ctr" bIns="91425" lIns="91425" rIns="91425" tIns="91425">
            <a:noAutofit/>
          </a:bodyPr>
          <a:lstStyle/>
          <a:p>
            <a:pPr indent="0" lvl="0" marL="0" marR="0" rtl="0" algn="ctr">
              <a:lnSpc>
                <a:spcPct val="100000"/>
              </a:lnSpc>
              <a:spcBef>
                <a:spcPts val="0"/>
              </a:spcBef>
              <a:spcAft>
                <a:spcPts val="0"/>
              </a:spcAft>
              <a:buNone/>
            </a:pPr>
            <a:r>
              <a:rPr b="1" lang="en" sz="1200">
                <a:solidFill>
                  <a:srgbClr val="666666"/>
                </a:solidFill>
                <a:latin typeface="Calibri"/>
                <a:ea typeface="Calibri"/>
                <a:cs typeface="Calibri"/>
                <a:sym typeface="Calibri"/>
              </a:rPr>
              <a:t>Scrum Master</a:t>
            </a:r>
          </a:p>
        </p:txBody>
      </p:sp>
      <p:pic>
        <p:nvPicPr>
          <p:cNvPr id="475" name="Shape 475"/>
          <p:cNvPicPr preferRelativeResize="0"/>
          <p:nvPr/>
        </p:nvPicPr>
        <p:blipFill>
          <a:blip r:embed="rId6">
            <a:alphaModFix/>
          </a:blip>
          <a:stretch>
            <a:fillRect/>
          </a:stretch>
        </p:blipFill>
        <p:spPr>
          <a:xfrm>
            <a:off x="6541925" y="706425"/>
            <a:ext cx="400050" cy="466725"/>
          </a:xfrm>
          <a:prstGeom prst="rect">
            <a:avLst/>
          </a:prstGeom>
          <a:noFill/>
          <a:ln>
            <a:noFill/>
          </a:ln>
        </p:spPr>
      </p:pic>
      <p:pic>
        <p:nvPicPr>
          <p:cNvPr id="476" name="Shape 476"/>
          <p:cNvPicPr preferRelativeResize="0"/>
          <p:nvPr/>
        </p:nvPicPr>
        <p:blipFill>
          <a:blip r:embed="rId7">
            <a:alphaModFix/>
          </a:blip>
          <a:stretch>
            <a:fillRect/>
          </a:stretch>
        </p:blipFill>
        <p:spPr>
          <a:xfrm>
            <a:off x="447975" y="745349"/>
            <a:ext cx="364300" cy="521149"/>
          </a:xfrm>
          <a:prstGeom prst="rect">
            <a:avLst/>
          </a:prstGeom>
          <a:noFill/>
          <a:ln>
            <a:noFill/>
          </a:ln>
        </p:spPr>
      </p:pic>
      <p:pic>
        <p:nvPicPr>
          <p:cNvPr id="477" name="Shape 477"/>
          <p:cNvPicPr preferRelativeResize="0"/>
          <p:nvPr/>
        </p:nvPicPr>
        <p:blipFill>
          <a:blip r:embed="rId7">
            <a:alphaModFix/>
          </a:blip>
          <a:stretch>
            <a:fillRect/>
          </a:stretch>
        </p:blipFill>
        <p:spPr>
          <a:xfrm>
            <a:off x="2121325" y="3712799"/>
            <a:ext cx="364300" cy="521149"/>
          </a:xfrm>
          <a:prstGeom prst="rect">
            <a:avLst/>
          </a:prstGeom>
          <a:noFill/>
          <a:ln>
            <a:noFill/>
          </a:ln>
        </p:spPr>
      </p:pic>
      <p:sp>
        <p:nvSpPr>
          <p:cNvPr id="478" name="Shape 478"/>
          <p:cNvSpPr txBox="1"/>
          <p:nvPr/>
        </p:nvSpPr>
        <p:spPr>
          <a:xfrm>
            <a:off x="279125" y="1266500"/>
            <a:ext cx="702000" cy="340200"/>
          </a:xfrm>
          <a:prstGeom prst="rect">
            <a:avLst/>
          </a:prstGeom>
          <a:noFill/>
          <a:ln>
            <a:noFill/>
          </a:ln>
        </p:spPr>
        <p:txBody>
          <a:bodyPr anchorCtr="0" anchor="ctr" bIns="91425" lIns="91425" rIns="91425" tIns="91425">
            <a:noAutofit/>
          </a:bodyPr>
          <a:lstStyle/>
          <a:p>
            <a:pPr indent="0" lvl="0" marL="0" marR="0" rtl="0" algn="ctr">
              <a:lnSpc>
                <a:spcPct val="100000"/>
              </a:lnSpc>
              <a:spcBef>
                <a:spcPts val="0"/>
              </a:spcBef>
              <a:spcAft>
                <a:spcPts val="0"/>
              </a:spcAft>
              <a:buNone/>
            </a:pPr>
            <a:r>
              <a:rPr b="1" lang="en" sz="1200">
                <a:solidFill>
                  <a:srgbClr val="666666"/>
                </a:solidFill>
                <a:latin typeface="Calibri"/>
                <a:ea typeface="Calibri"/>
                <a:cs typeface="Calibri"/>
                <a:sym typeface="Calibri"/>
              </a:rPr>
              <a:t>Product Owner</a:t>
            </a:r>
          </a:p>
        </p:txBody>
      </p:sp>
      <p:sp>
        <p:nvSpPr>
          <p:cNvPr id="479" name="Shape 479"/>
          <p:cNvSpPr txBox="1"/>
          <p:nvPr/>
        </p:nvSpPr>
        <p:spPr>
          <a:xfrm>
            <a:off x="1930275" y="4233950"/>
            <a:ext cx="746400" cy="225900"/>
          </a:xfrm>
          <a:prstGeom prst="rect">
            <a:avLst/>
          </a:prstGeom>
          <a:noFill/>
          <a:ln>
            <a:noFill/>
          </a:ln>
        </p:spPr>
        <p:txBody>
          <a:bodyPr anchorCtr="0" anchor="ctr" bIns="91425" lIns="91425" rIns="91425" tIns="91425">
            <a:noAutofit/>
          </a:bodyPr>
          <a:lstStyle/>
          <a:p>
            <a:pPr indent="0" lvl="0" marL="0" marR="0" rtl="0" algn="ctr">
              <a:lnSpc>
                <a:spcPct val="100000"/>
              </a:lnSpc>
              <a:spcBef>
                <a:spcPts val="0"/>
              </a:spcBef>
              <a:spcAft>
                <a:spcPts val="0"/>
              </a:spcAft>
              <a:buNone/>
            </a:pPr>
            <a:r>
              <a:rPr b="1" lang="en" sz="1200">
                <a:solidFill>
                  <a:srgbClr val="666666"/>
                </a:solidFill>
                <a:latin typeface="Calibri"/>
                <a:ea typeface="Calibri"/>
                <a:cs typeface="Calibri"/>
                <a:sym typeface="Calibri"/>
              </a:rPr>
              <a:t>Local PO</a:t>
            </a:r>
          </a:p>
        </p:txBody>
      </p:sp>
      <p:sp>
        <p:nvSpPr>
          <p:cNvPr id="480" name="Shape 480"/>
          <p:cNvSpPr txBox="1"/>
          <p:nvPr/>
        </p:nvSpPr>
        <p:spPr>
          <a:xfrm>
            <a:off x="6316550" y="1173162"/>
            <a:ext cx="850800" cy="340200"/>
          </a:xfrm>
          <a:prstGeom prst="rect">
            <a:avLst/>
          </a:prstGeom>
          <a:noFill/>
          <a:ln>
            <a:noFill/>
          </a:ln>
        </p:spPr>
        <p:txBody>
          <a:bodyPr anchorCtr="0" anchor="ctr" bIns="91425" lIns="91425" rIns="91425" tIns="91425">
            <a:noAutofit/>
          </a:bodyPr>
          <a:lstStyle/>
          <a:p>
            <a:pPr indent="0" lvl="0" marL="0" marR="0" rtl="0" algn="ctr">
              <a:lnSpc>
                <a:spcPct val="100000"/>
              </a:lnSpc>
              <a:spcBef>
                <a:spcPts val="0"/>
              </a:spcBef>
              <a:spcAft>
                <a:spcPts val="0"/>
              </a:spcAft>
              <a:buNone/>
            </a:pPr>
            <a:r>
              <a:rPr b="1" lang="en" sz="1200">
                <a:solidFill>
                  <a:srgbClr val="666666"/>
                </a:solidFill>
                <a:latin typeface="Calibri"/>
                <a:ea typeface="Calibri"/>
                <a:cs typeface="Calibri"/>
                <a:sym typeface="Calibri"/>
              </a:rPr>
              <a:t>Resource Manager</a:t>
            </a:r>
          </a:p>
        </p:txBody>
      </p:sp>
      <p:pic>
        <p:nvPicPr>
          <p:cNvPr id="481" name="Shape 481"/>
          <p:cNvPicPr preferRelativeResize="0"/>
          <p:nvPr/>
        </p:nvPicPr>
        <p:blipFill>
          <a:blip r:embed="rId8">
            <a:alphaModFix/>
          </a:blip>
          <a:stretch>
            <a:fillRect/>
          </a:stretch>
        </p:blipFill>
        <p:spPr>
          <a:xfrm>
            <a:off x="397500" y="1668337"/>
            <a:ext cx="390525" cy="590550"/>
          </a:xfrm>
          <a:prstGeom prst="rect">
            <a:avLst/>
          </a:prstGeom>
          <a:noFill/>
          <a:ln>
            <a:noFill/>
          </a:ln>
        </p:spPr>
      </p:pic>
      <p:sp>
        <p:nvSpPr>
          <p:cNvPr id="482" name="Shape 482"/>
          <p:cNvSpPr txBox="1"/>
          <p:nvPr/>
        </p:nvSpPr>
        <p:spPr>
          <a:xfrm>
            <a:off x="241775" y="2243658"/>
            <a:ext cx="702000" cy="225900"/>
          </a:xfrm>
          <a:prstGeom prst="rect">
            <a:avLst/>
          </a:prstGeom>
          <a:noFill/>
          <a:ln>
            <a:noFill/>
          </a:ln>
        </p:spPr>
        <p:txBody>
          <a:bodyPr anchorCtr="0" anchor="ctr" bIns="91425" lIns="91425" rIns="91425" tIns="91425">
            <a:noAutofit/>
          </a:bodyPr>
          <a:lstStyle/>
          <a:p>
            <a:pPr indent="0" lvl="0" marL="0" marR="0" rtl="0" algn="ctr">
              <a:lnSpc>
                <a:spcPct val="100000"/>
              </a:lnSpc>
              <a:spcBef>
                <a:spcPts val="0"/>
              </a:spcBef>
              <a:spcAft>
                <a:spcPts val="0"/>
              </a:spcAft>
              <a:buNone/>
            </a:pPr>
            <a:r>
              <a:rPr b="1" lang="en" sz="1200">
                <a:solidFill>
                  <a:srgbClr val="666666"/>
                </a:solidFill>
                <a:latin typeface="Calibri"/>
                <a:ea typeface="Calibri"/>
                <a:cs typeface="Calibri"/>
                <a:sym typeface="Calibri"/>
              </a:rPr>
              <a:t>RTE</a:t>
            </a:r>
          </a:p>
        </p:txBody>
      </p:sp>
      <p:sp>
        <p:nvSpPr>
          <p:cNvPr id="483" name="Shape 483"/>
          <p:cNvSpPr/>
          <p:nvPr/>
        </p:nvSpPr>
        <p:spPr>
          <a:xfrm>
            <a:off x="943762" y="911450"/>
            <a:ext cx="1626000" cy="572700"/>
          </a:xfrm>
          <a:prstGeom prst="foldedCorner">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1000"/>
              </a:spcBef>
              <a:buNone/>
            </a:pPr>
            <a:r>
              <a:rPr lang="en" sz="1000">
                <a:solidFill>
                  <a:schemeClr val="dk1"/>
                </a:solidFill>
                <a:latin typeface="Calibri"/>
                <a:ea typeface="Calibri"/>
                <a:cs typeface="Calibri"/>
                <a:sym typeface="Calibri"/>
              </a:rPr>
              <a:t>- </a:t>
            </a:r>
            <a:r>
              <a:rPr b="1" lang="en" sz="1000">
                <a:solidFill>
                  <a:schemeClr val="dk1"/>
                </a:solidFill>
                <a:latin typeface="Calibri"/>
                <a:ea typeface="Calibri"/>
                <a:cs typeface="Calibri"/>
                <a:sym typeface="Calibri"/>
              </a:rPr>
              <a:t>Question answer on PBI</a:t>
            </a:r>
          </a:p>
        </p:txBody>
      </p:sp>
      <p:sp>
        <p:nvSpPr>
          <p:cNvPr id="484" name="Shape 484"/>
          <p:cNvSpPr/>
          <p:nvPr/>
        </p:nvSpPr>
        <p:spPr>
          <a:xfrm>
            <a:off x="3570900" y="745450"/>
            <a:ext cx="1909200" cy="1674600"/>
          </a:xfrm>
          <a:prstGeom prst="foldedCorner">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69850" lvl="0" marL="0" marR="0" rtl="0" algn="l">
              <a:lnSpc>
                <a:spcPct val="100000"/>
              </a:lnSpc>
              <a:spcBef>
                <a:spcPts val="1000"/>
              </a:spcBef>
              <a:spcAft>
                <a:spcPts val="0"/>
              </a:spcAft>
              <a:buClr>
                <a:srgbClr val="000000"/>
              </a:buClr>
              <a:buSzPct val="110000"/>
              <a:buFont typeface="Arial"/>
              <a:buNone/>
            </a:pPr>
            <a:r>
              <a:rPr lang="en" sz="1000">
                <a:solidFill>
                  <a:schemeClr val="dk1"/>
                </a:solidFill>
                <a:latin typeface="Calibri"/>
                <a:ea typeface="Calibri"/>
                <a:cs typeface="Calibri"/>
                <a:sym typeface="Calibri"/>
              </a:rPr>
              <a:t>- </a:t>
            </a:r>
            <a:r>
              <a:rPr b="1" lang="en" sz="1000">
                <a:solidFill>
                  <a:schemeClr val="dk1"/>
                </a:solidFill>
                <a:latin typeface="Calibri"/>
                <a:ea typeface="Calibri"/>
                <a:cs typeface="Calibri"/>
                <a:sym typeface="Calibri"/>
              </a:rPr>
              <a:t>Agile Coach</a:t>
            </a:r>
            <a:br>
              <a:rPr lang="en" sz="1000">
                <a:solidFill>
                  <a:schemeClr val="dk1"/>
                </a:solidFill>
                <a:latin typeface="Calibri"/>
                <a:ea typeface="Calibri"/>
                <a:cs typeface="Calibri"/>
                <a:sym typeface="Calibri"/>
              </a:rPr>
            </a:br>
            <a:r>
              <a:rPr lang="en" sz="1000">
                <a:solidFill>
                  <a:schemeClr val="dk1"/>
                </a:solidFill>
                <a:latin typeface="Calibri"/>
                <a:ea typeface="Calibri"/>
                <a:cs typeface="Calibri"/>
                <a:sym typeface="Calibri"/>
              </a:rPr>
              <a:t>- </a:t>
            </a:r>
            <a:r>
              <a:rPr b="1" lang="en" sz="1000">
                <a:solidFill>
                  <a:schemeClr val="dk1"/>
                </a:solidFill>
                <a:latin typeface="Calibri"/>
                <a:ea typeface="Calibri"/>
                <a:cs typeface="Calibri"/>
                <a:sym typeface="Calibri"/>
              </a:rPr>
              <a:t>Servant Leader</a:t>
            </a:r>
            <a:br>
              <a:rPr lang="en" sz="1000">
                <a:solidFill>
                  <a:schemeClr val="dk1"/>
                </a:solidFill>
                <a:latin typeface="Calibri"/>
                <a:ea typeface="Calibri"/>
                <a:cs typeface="Calibri"/>
                <a:sym typeface="Calibri"/>
              </a:rPr>
            </a:br>
            <a:r>
              <a:rPr lang="en" sz="1000">
                <a:solidFill>
                  <a:schemeClr val="dk1"/>
                </a:solidFill>
                <a:latin typeface="Calibri"/>
                <a:ea typeface="Calibri"/>
                <a:cs typeface="Calibri"/>
                <a:sym typeface="Calibri"/>
              </a:rPr>
              <a:t>- Process Authority</a:t>
            </a:r>
            <a:br>
              <a:rPr lang="en" sz="1000">
                <a:solidFill>
                  <a:schemeClr val="dk1"/>
                </a:solidFill>
                <a:latin typeface="Calibri"/>
                <a:ea typeface="Calibri"/>
                <a:cs typeface="Calibri"/>
                <a:sym typeface="Calibri"/>
              </a:rPr>
            </a:br>
            <a:r>
              <a:rPr lang="en" sz="1000">
                <a:solidFill>
                  <a:schemeClr val="dk1"/>
                </a:solidFill>
                <a:latin typeface="Calibri"/>
                <a:ea typeface="Calibri"/>
                <a:cs typeface="Calibri"/>
                <a:sym typeface="Calibri"/>
              </a:rPr>
              <a:t>- Interference Shield</a:t>
            </a:r>
            <a:br>
              <a:rPr lang="en" sz="1000">
                <a:solidFill>
                  <a:schemeClr val="dk1"/>
                </a:solidFill>
                <a:latin typeface="Calibri"/>
                <a:ea typeface="Calibri"/>
                <a:cs typeface="Calibri"/>
                <a:sym typeface="Calibri"/>
              </a:rPr>
            </a:br>
            <a:r>
              <a:rPr lang="en" sz="1000">
                <a:solidFill>
                  <a:schemeClr val="dk1"/>
                </a:solidFill>
                <a:latin typeface="Calibri"/>
                <a:ea typeface="Calibri"/>
                <a:cs typeface="Calibri"/>
                <a:sym typeface="Calibri"/>
              </a:rPr>
              <a:t>- Impediment Remover</a:t>
            </a:r>
            <a:br>
              <a:rPr lang="en" sz="1000">
                <a:solidFill>
                  <a:schemeClr val="dk1"/>
                </a:solidFill>
                <a:latin typeface="Calibri"/>
                <a:ea typeface="Calibri"/>
                <a:cs typeface="Calibri"/>
                <a:sym typeface="Calibri"/>
              </a:rPr>
            </a:br>
            <a:r>
              <a:rPr lang="en" sz="1000">
                <a:solidFill>
                  <a:schemeClr val="dk1"/>
                </a:solidFill>
                <a:latin typeface="Calibri"/>
                <a:ea typeface="Calibri"/>
                <a:cs typeface="Calibri"/>
                <a:sym typeface="Calibri"/>
              </a:rPr>
              <a:t>- </a:t>
            </a:r>
            <a:r>
              <a:rPr b="1" lang="en" sz="1000">
                <a:solidFill>
                  <a:schemeClr val="dk1"/>
                </a:solidFill>
                <a:latin typeface="Calibri"/>
                <a:ea typeface="Calibri"/>
                <a:cs typeface="Calibri"/>
                <a:sym typeface="Calibri"/>
              </a:rPr>
              <a:t>Change Agent</a:t>
            </a:r>
            <a:br>
              <a:rPr lang="en" sz="1000">
                <a:solidFill>
                  <a:schemeClr val="dk1"/>
                </a:solidFill>
                <a:latin typeface="Calibri"/>
                <a:ea typeface="Calibri"/>
                <a:cs typeface="Calibri"/>
                <a:sym typeface="Calibri"/>
              </a:rPr>
            </a:br>
            <a:r>
              <a:rPr lang="en" sz="1000">
                <a:solidFill>
                  <a:schemeClr val="dk1"/>
                </a:solidFill>
                <a:latin typeface="Calibri"/>
                <a:ea typeface="Calibri"/>
                <a:cs typeface="Calibri"/>
                <a:sym typeface="Calibri"/>
              </a:rPr>
              <a:t>- Talk to other ScrumMaster</a:t>
            </a:r>
            <a:br>
              <a:rPr lang="en" sz="1000">
                <a:solidFill>
                  <a:schemeClr val="dk1"/>
                </a:solidFill>
                <a:latin typeface="Calibri"/>
                <a:ea typeface="Calibri"/>
                <a:cs typeface="Calibri"/>
                <a:sym typeface="Calibri"/>
              </a:rPr>
            </a:br>
            <a:r>
              <a:rPr lang="en" sz="1000">
                <a:solidFill>
                  <a:schemeClr val="dk1"/>
                </a:solidFill>
                <a:latin typeface="Calibri"/>
                <a:ea typeface="Calibri"/>
                <a:cs typeface="Calibri"/>
                <a:sym typeface="Calibri"/>
              </a:rPr>
              <a:t>- Scrum of Scrum for ART</a:t>
            </a:r>
          </a:p>
        </p:txBody>
      </p:sp>
      <p:sp>
        <p:nvSpPr>
          <p:cNvPr id="485" name="Shape 485"/>
          <p:cNvSpPr/>
          <p:nvPr/>
        </p:nvSpPr>
        <p:spPr>
          <a:xfrm>
            <a:off x="2667100" y="3648925"/>
            <a:ext cx="1909200" cy="853200"/>
          </a:xfrm>
          <a:prstGeom prst="foldedCorner">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1000"/>
              </a:spcBef>
              <a:spcAft>
                <a:spcPts val="0"/>
              </a:spcAft>
              <a:buNone/>
            </a:pPr>
            <a:r>
              <a:rPr lang="en" sz="1000">
                <a:solidFill>
                  <a:schemeClr val="dk1"/>
                </a:solidFill>
                <a:latin typeface="Calibri"/>
                <a:ea typeface="Calibri"/>
                <a:cs typeface="Calibri"/>
                <a:sym typeface="Calibri"/>
              </a:rPr>
              <a:t>- Question answer on PBI</a:t>
            </a:r>
            <a:br>
              <a:rPr lang="en" sz="1000">
                <a:solidFill>
                  <a:schemeClr val="dk1"/>
                </a:solidFill>
                <a:latin typeface="Calibri"/>
                <a:ea typeface="Calibri"/>
                <a:cs typeface="Calibri"/>
                <a:sym typeface="Calibri"/>
              </a:rPr>
            </a:br>
            <a:r>
              <a:rPr lang="en" sz="1000">
                <a:solidFill>
                  <a:schemeClr val="dk1"/>
                </a:solidFill>
                <a:latin typeface="Calibri"/>
                <a:ea typeface="Calibri"/>
                <a:cs typeface="Calibri"/>
                <a:sym typeface="Calibri"/>
              </a:rPr>
              <a:t>- </a:t>
            </a:r>
            <a:r>
              <a:rPr b="1" lang="en" sz="1000">
                <a:solidFill>
                  <a:schemeClr val="dk1"/>
                </a:solidFill>
                <a:latin typeface="Calibri"/>
                <a:ea typeface="Calibri"/>
                <a:cs typeface="Calibri"/>
                <a:sym typeface="Calibri"/>
              </a:rPr>
              <a:t>Check Sprint delivery progress</a:t>
            </a:r>
          </a:p>
        </p:txBody>
      </p:sp>
      <p:sp>
        <p:nvSpPr>
          <p:cNvPr id="486" name="Shape 486"/>
          <p:cNvSpPr/>
          <p:nvPr/>
        </p:nvSpPr>
        <p:spPr>
          <a:xfrm>
            <a:off x="6834325" y="2631925"/>
            <a:ext cx="2185800" cy="2403300"/>
          </a:xfrm>
          <a:prstGeom prst="foldedCorner">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69850" lvl="0" marL="0" marR="0" rtl="0" algn="l">
              <a:lnSpc>
                <a:spcPct val="100000"/>
              </a:lnSpc>
              <a:spcBef>
                <a:spcPts val="0"/>
              </a:spcBef>
              <a:spcAft>
                <a:spcPts val="0"/>
              </a:spcAft>
              <a:buClr>
                <a:srgbClr val="000000"/>
              </a:buClr>
              <a:buFont typeface="Arial"/>
              <a:buNone/>
            </a:pPr>
            <a:r>
              <a:t/>
            </a:r>
            <a:endParaRPr sz="1000">
              <a:solidFill>
                <a:schemeClr val="dk1"/>
              </a:solidFill>
              <a:latin typeface="Calibri"/>
              <a:ea typeface="Calibri"/>
              <a:cs typeface="Calibri"/>
              <a:sym typeface="Calibri"/>
            </a:endParaRPr>
          </a:p>
          <a:p>
            <a:pPr indent="-69850" lvl="0" marL="0" marR="0" rtl="0" algn="l">
              <a:lnSpc>
                <a:spcPct val="100000"/>
              </a:lnSpc>
              <a:spcBef>
                <a:spcPts val="1000"/>
              </a:spcBef>
              <a:spcAft>
                <a:spcPts val="0"/>
              </a:spcAft>
              <a:buClr>
                <a:srgbClr val="000000"/>
              </a:buClr>
              <a:buSzPct val="110000"/>
              <a:buFont typeface="Arial"/>
              <a:buNone/>
            </a:pPr>
            <a:r>
              <a:rPr lang="en" sz="1000">
                <a:solidFill>
                  <a:schemeClr val="dk1"/>
                </a:solidFill>
                <a:latin typeface="Calibri"/>
                <a:ea typeface="Calibri"/>
                <a:cs typeface="Calibri"/>
                <a:sym typeface="Calibri"/>
              </a:rPr>
              <a:t>- </a:t>
            </a:r>
            <a:r>
              <a:rPr b="1" lang="en" sz="1000">
                <a:solidFill>
                  <a:schemeClr val="dk1"/>
                </a:solidFill>
                <a:latin typeface="Calibri"/>
                <a:ea typeface="Calibri"/>
                <a:cs typeface="Calibri"/>
                <a:sym typeface="Calibri"/>
              </a:rPr>
              <a:t>Setup Agile team rule before sprint/iteration start.</a:t>
            </a:r>
            <a:r>
              <a:rPr lang="en" sz="1000">
                <a:solidFill>
                  <a:schemeClr val="dk1"/>
                </a:solidFill>
                <a:latin typeface="Calibri"/>
                <a:ea typeface="Calibri"/>
                <a:cs typeface="Calibri"/>
                <a:sym typeface="Calibri"/>
              </a:rPr>
              <a:t> </a:t>
            </a:r>
            <a:br>
              <a:rPr lang="en" sz="1000">
                <a:solidFill>
                  <a:schemeClr val="dk1"/>
                </a:solidFill>
                <a:latin typeface="Calibri"/>
                <a:ea typeface="Calibri"/>
                <a:cs typeface="Calibri"/>
                <a:sym typeface="Calibri"/>
              </a:rPr>
            </a:br>
            <a:r>
              <a:rPr lang="en" sz="1000">
                <a:solidFill>
                  <a:schemeClr val="dk1"/>
                </a:solidFill>
                <a:latin typeface="Calibri"/>
                <a:ea typeface="Calibri"/>
                <a:cs typeface="Calibri"/>
                <a:sym typeface="Calibri"/>
              </a:rPr>
              <a:t>- Tracking Sprint Progress through agreed-to sprint metrics</a:t>
            </a:r>
            <a:br>
              <a:rPr lang="en" sz="1000">
                <a:solidFill>
                  <a:schemeClr val="dk1"/>
                </a:solidFill>
                <a:latin typeface="Calibri"/>
                <a:ea typeface="Calibri"/>
                <a:cs typeface="Calibri"/>
                <a:sym typeface="Calibri"/>
              </a:rPr>
            </a:br>
            <a:r>
              <a:rPr lang="en" sz="1000">
                <a:solidFill>
                  <a:schemeClr val="dk1"/>
                </a:solidFill>
                <a:latin typeface="Calibri"/>
                <a:ea typeface="Calibri"/>
                <a:cs typeface="Calibri"/>
                <a:sym typeface="Calibri"/>
              </a:rPr>
              <a:t> - Implement stories incrementally</a:t>
            </a:r>
            <a:br>
              <a:rPr lang="en" sz="1000">
                <a:solidFill>
                  <a:schemeClr val="dk1"/>
                </a:solidFill>
                <a:latin typeface="Calibri"/>
                <a:ea typeface="Calibri"/>
                <a:cs typeface="Calibri"/>
                <a:sym typeface="Calibri"/>
              </a:rPr>
            </a:br>
            <a:r>
              <a:rPr lang="en" sz="1000">
                <a:solidFill>
                  <a:schemeClr val="dk1"/>
                </a:solidFill>
                <a:latin typeface="Calibri"/>
                <a:ea typeface="Calibri"/>
                <a:cs typeface="Calibri"/>
                <a:sym typeface="Calibri"/>
              </a:rPr>
              <a:t> - Constant communication and synchronization via daily Stand-Up meetings.</a:t>
            </a:r>
            <a:br>
              <a:rPr lang="en" sz="1000">
                <a:solidFill>
                  <a:schemeClr val="dk1"/>
                </a:solidFill>
                <a:latin typeface="Calibri"/>
                <a:ea typeface="Calibri"/>
                <a:cs typeface="Calibri"/>
                <a:sym typeface="Calibri"/>
              </a:rPr>
            </a:br>
            <a:r>
              <a:rPr lang="en" sz="1000">
                <a:solidFill>
                  <a:schemeClr val="dk1"/>
                </a:solidFill>
                <a:latin typeface="Calibri"/>
                <a:ea typeface="Calibri"/>
                <a:cs typeface="Calibri"/>
                <a:sym typeface="Calibri"/>
              </a:rPr>
              <a:t> - Optimize flow by managing WIP, building quality in, and continuously accepting stories.</a:t>
            </a:r>
            <a:br>
              <a:rPr lang="en" sz="1000">
                <a:solidFill>
                  <a:schemeClr val="dk1"/>
                </a:solidFill>
                <a:latin typeface="Calibri"/>
                <a:ea typeface="Calibri"/>
                <a:cs typeface="Calibri"/>
                <a:sym typeface="Calibri"/>
              </a:rPr>
            </a:br>
            <a:r>
              <a:rPr lang="en" sz="1000">
                <a:solidFill>
                  <a:schemeClr val="dk1"/>
                </a:solidFill>
                <a:latin typeface="Calibri"/>
                <a:ea typeface="Calibri"/>
                <a:cs typeface="Calibri"/>
                <a:sym typeface="Calibri"/>
              </a:rPr>
              <a:t> - Work together as an ART to achieve program PI objectives.</a:t>
            </a:r>
            <a:br>
              <a:rPr lang="en" sz="1000">
                <a:solidFill>
                  <a:schemeClr val="dk1"/>
                </a:solidFill>
                <a:latin typeface="Calibri"/>
                <a:ea typeface="Calibri"/>
                <a:cs typeface="Calibri"/>
                <a:sym typeface="Calibri"/>
              </a:rPr>
            </a:br>
            <a:r>
              <a:rPr lang="en" sz="1000">
                <a:solidFill>
                  <a:schemeClr val="dk1"/>
                </a:solidFill>
                <a:latin typeface="Calibri"/>
                <a:ea typeface="Calibri"/>
                <a:cs typeface="Calibri"/>
                <a:sym typeface="Calibri"/>
              </a:rPr>
              <a:t> - </a:t>
            </a:r>
            <a:r>
              <a:rPr b="1" lang="en" sz="1000">
                <a:solidFill>
                  <a:schemeClr val="dk1"/>
                </a:solidFill>
                <a:latin typeface="Calibri"/>
                <a:ea typeface="Calibri"/>
                <a:cs typeface="Calibri"/>
                <a:sym typeface="Calibri"/>
              </a:rPr>
              <a:t>Make sure every task, SBI meet DoD.</a:t>
            </a:r>
          </a:p>
        </p:txBody>
      </p:sp>
      <p:sp>
        <p:nvSpPr>
          <p:cNvPr id="487" name="Shape 487"/>
          <p:cNvSpPr/>
          <p:nvPr/>
        </p:nvSpPr>
        <p:spPr>
          <a:xfrm>
            <a:off x="7120675" y="745350"/>
            <a:ext cx="1711500" cy="1433100"/>
          </a:xfrm>
          <a:prstGeom prst="foldedCorner">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69850" lvl="0" marL="0" marR="0" rtl="0" algn="l">
              <a:lnSpc>
                <a:spcPct val="100000"/>
              </a:lnSpc>
              <a:spcBef>
                <a:spcPts val="1000"/>
              </a:spcBef>
              <a:spcAft>
                <a:spcPts val="0"/>
              </a:spcAft>
              <a:buClr>
                <a:srgbClr val="000000"/>
              </a:buClr>
              <a:buSzPct val="110000"/>
              <a:buFont typeface="Arial"/>
              <a:buNone/>
            </a:pPr>
            <a:r>
              <a:rPr lang="en" sz="1000">
                <a:solidFill>
                  <a:schemeClr val="dk1"/>
                </a:solidFill>
                <a:latin typeface="Calibri"/>
                <a:ea typeface="Calibri"/>
                <a:cs typeface="Calibri"/>
                <a:sym typeface="Calibri"/>
              </a:rPr>
              <a:t>- Know sprint delivery progress, sprint metrics</a:t>
            </a:r>
            <a:br>
              <a:rPr lang="en" sz="1000">
                <a:solidFill>
                  <a:schemeClr val="dk1"/>
                </a:solidFill>
                <a:latin typeface="Calibri"/>
                <a:ea typeface="Calibri"/>
                <a:cs typeface="Calibri"/>
                <a:sym typeface="Calibri"/>
              </a:rPr>
            </a:br>
            <a:r>
              <a:rPr lang="en" sz="1000">
                <a:solidFill>
                  <a:schemeClr val="dk1"/>
                </a:solidFill>
                <a:latin typeface="Calibri"/>
                <a:ea typeface="Calibri"/>
                <a:cs typeface="Calibri"/>
                <a:sym typeface="Calibri"/>
              </a:rPr>
              <a:t> - </a:t>
            </a:r>
            <a:r>
              <a:rPr b="1" lang="en" sz="1000">
                <a:solidFill>
                  <a:schemeClr val="dk1"/>
                </a:solidFill>
                <a:latin typeface="Calibri"/>
                <a:ea typeface="Calibri"/>
                <a:cs typeface="Calibri"/>
                <a:sym typeface="Calibri"/>
              </a:rPr>
              <a:t>Check status on self-managed development team for opportunity</a:t>
            </a:r>
          </a:p>
        </p:txBody>
      </p:sp>
      <p:cxnSp>
        <p:nvCxnSpPr>
          <p:cNvPr id="488" name="Shape 488"/>
          <p:cNvCxnSpPr>
            <a:stCxn id="482" idx="2"/>
            <a:endCxn id="489" idx="1"/>
          </p:cNvCxnSpPr>
          <p:nvPr/>
        </p:nvCxnSpPr>
        <p:spPr>
          <a:xfrm flipH="1" rot="-5400000">
            <a:off x="1495175" y="1567158"/>
            <a:ext cx="466200" cy="2271000"/>
          </a:xfrm>
          <a:prstGeom prst="bentConnector2">
            <a:avLst/>
          </a:prstGeom>
          <a:noFill/>
          <a:ln cap="flat" cmpd="sng" w="9525">
            <a:solidFill>
              <a:schemeClr val="dk2"/>
            </a:solidFill>
            <a:prstDash val="solid"/>
            <a:round/>
            <a:headEnd len="lg" w="lg" type="none"/>
            <a:tailEnd len="lg" w="lg" type="none"/>
          </a:ln>
        </p:spPr>
      </p:cxnSp>
      <p:cxnSp>
        <p:nvCxnSpPr>
          <p:cNvPr id="490" name="Shape 490"/>
          <p:cNvCxnSpPr>
            <a:stCxn id="474" idx="2"/>
          </p:cNvCxnSpPr>
          <p:nvPr/>
        </p:nvCxnSpPr>
        <p:spPr>
          <a:xfrm flipH="1" rot="-5400000">
            <a:off x="2863100" y="2099700"/>
            <a:ext cx="795900" cy="600"/>
          </a:xfrm>
          <a:prstGeom prst="bentConnector3">
            <a:avLst>
              <a:gd fmla="val 50000" name="adj1"/>
            </a:avLst>
          </a:prstGeom>
          <a:noFill/>
          <a:ln cap="flat" cmpd="sng" w="9525">
            <a:solidFill>
              <a:schemeClr val="dk2"/>
            </a:solidFill>
            <a:prstDash val="solid"/>
            <a:round/>
            <a:headEnd len="lg" w="lg" type="none"/>
            <a:tailEnd len="lg" w="lg" type="none"/>
          </a:ln>
        </p:spPr>
      </p:cxnSp>
      <p:cxnSp>
        <p:nvCxnSpPr>
          <p:cNvPr id="491" name="Shape 491"/>
          <p:cNvCxnSpPr>
            <a:stCxn id="480" idx="2"/>
            <a:endCxn id="492" idx="3"/>
          </p:cNvCxnSpPr>
          <p:nvPr/>
        </p:nvCxnSpPr>
        <p:spPr>
          <a:xfrm rot="5400000">
            <a:off x="5823500" y="2028012"/>
            <a:ext cx="1433100" cy="403800"/>
          </a:xfrm>
          <a:prstGeom prst="bentConnector2">
            <a:avLst/>
          </a:prstGeom>
          <a:noFill/>
          <a:ln cap="flat" cmpd="sng" w="9525">
            <a:solidFill>
              <a:schemeClr val="dk2"/>
            </a:solidFill>
            <a:prstDash val="solid"/>
            <a:round/>
            <a:headEnd len="lg" w="lg" type="none"/>
            <a:tailEnd len="lg" w="lg" type="none"/>
          </a:ln>
        </p:spPr>
      </p:cxnSp>
      <p:cxnSp>
        <p:nvCxnSpPr>
          <p:cNvPr id="493" name="Shape 493"/>
          <p:cNvCxnSpPr>
            <a:endCxn id="472" idx="1"/>
          </p:cNvCxnSpPr>
          <p:nvPr/>
        </p:nvCxnSpPr>
        <p:spPr>
          <a:xfrm flipH="1" rot="-5400000">
            <a:off x="5082850" y="3709075"/>
            <a:ext cx="900000" cy="249000"/>
          </a:xfrm>
          <a:prstGeom prst="bentConnector2">
            <a:avLst/>
          </a:prstGeom>
          <a:noFill/>
          <a:ln cap="flat" cmpd="sng" w="9525">
            <a:solidFill>
              <a:schemeClr val="dk2"/>
            </a:solidFill>
            <a:prstDash val="solid"/>
            <a:round/>
            <a:headEnd len="lg" w="lg" type="none"/>
            <a:tailEnd len="lg" w="lg" type="none"/>
          </a:ln>
        </p:spPr>
      </p:cxnSp>
      <p:cxnSp>
        <p:nvCxnSpPr>
          <p:cNvPr id="494" name="Shape 494"/>
          <p:cNvCxnSpPr>
            <a:endCxn id="477" idx="0"/>
          </p:cNvCxnSpPr>
          <p:nvPr/>
        </p:nvCxnSpPr>
        <p:spPr>
          <a:xfrm flipH="1">
            <a:off x="2303475" y="3169199"/>
            <a:ext cx="568800" cy="543600"/>
          </a:xfrm>
          <a:prstGeom prst="bentConnector2">
            <a:avLst/>
          </a:prstGeom>
          <a:noFill/>
          <a:ln cap="flat" cmpd="sng" w="9525">
            <a:solidFill>
              <a:schemeClr val="dk2"/>
            </a:solidFill>
            <a:prstDash val="solid"/>
            <a:round/>
            <a:headEnd len="lg" w="lg" type="none"/>
            <a:tailEnd len="lg" w="lg" type="none"/>
          </a:ln>
        </p:spPr>
      </p:cxnSp>
      <p:cxnSp>
        <p:nvCxnSpPr>
          <p:cNvPr id="495" name="Shape 495"/>
          <p:cNvCxnSpPr>
            <a:stCxn id="489" idx="1"/>
            <a:endCxn id="469" idx="0"/>
          </p:cNvCxnSpPr>
          <p:nvPr/>
        </p:nvCxnSpPr>
        <p:spPr>
          <a:xfrm flipH="1">
            <a:off x="585875" y="2935887"/>
            <a:ext cx="2277900" cy="389100"/>
          </a:xfrm>
          <a:prstGeom prst="bentConnector2">
            <a:avLst/>
          </a:prstGeom>
          <a:noFill/>
          <a:ln cap="flat" cmpd="sng" w="9525">
            <a:solidFill>
              <a:schemeClr val="dk2"/>
            </a:solidFill>
            <a:prstDash val="solid"/>
            <a:round/>
            <a:headEnd len="lg" w="lg" type="none"/>
            <a:tailEnd len="lg" w="lg" type="none"/>
          </a:ln>
        </p:spPr>
      </p:cxnSp>
      <p:sp>
        <p:nvSpPr>
          <p:cNvPr id="492" name="Shape 492"/>
          <p:cNvSpPr txBox="1"/>
          <p:nvPr/>
        </p:nvSpPr>
        <p:spPr>
          <a:xfrm>
            <a:off x="2863775" y="2520002"/>
            <a:ext cx="3474300" cy="853200"/>
          </a:xfrm>
          <a:prstGeom prst="rect">
            <a:avLst/>
          </a:prstGeom>
          <a:solidFill>
            <a:srgbClr val="CFE2F3"/>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None/>
            </a:pPr>
            <a:r>
              <a:rPr lang="en" sz="1800">
                <a:solidFill>
                  <a:schemeClr val="dk1"/>
                </a:solidFill>
              </a:rPr>
              <a:t>Sprint Execution</a:t>
            </a:r>
          </a:p>
        </p:txBody>
      </p:sp>
      <p:sp>
        <p:nvSpPr>
          <p:cNvPr id="496" name="Shape 496"/>
          <p:cNvSpPr txBox="1"/>
          <p:nvPr/>
        </p:nvSpPr>
        <p:spPr>
          <a:xfrm>
            <a:off x="447975" y="4776750"/>
            <a:ext cx="2076000" cy="306600"/>
          </a:xfrm>
          <a:prstGeom prst="rect">
            <a:avLst/>
          </a:prstGeom>
          <a:noFill/>
          <a:ln>
            <a:noFill/>
          </a:ln>
        </p:spPr>
        <p:txBody>
          <a:bodyPr anchorCtr="0" anchor="ctr" bIns="91425" lIns="91425" rIns="91425" tIns="91425">
            <a:noAutofit/>
          </a:bodyPr>
          <a:lstStyle/>
          <a:p>
            <a:pPr lvl="0" rtl="0">
              <a:spcBef>
                <a:spcPts val="0"/>
              </a:spcBef>
              <a:buNone/>
            </a:pPr>
            <a:r>
              <a:rPr lang="en" u="sng">
                <a:solidFill>
                  <a:srgbClr val="1155CC"/>
                </a:solidFill>
                <a:hlinkClick r:id="rId9"/>
              </a:rPr>
              <a:t>Detail refer to R&amp;R</a:t>
            </a: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00" name="Shape 500"/>
        <p:cNvGrpSpPr/>
        <p:nvPr/>
      </p:nvGrpSpPr>
      <p:grpSpPr>
        <a:xfrm>
          <a:off x="0" y="0"/>
          <a:ext cx="0" cy="0"/>
          <a:chOff x="0" y="0"/>
          <a:chExt cx="0" cy="0"/>
        </a:xfrm>
      </p:grpSpPr>
      <p:sp>
        <p:nvSpPr>
          <p:cNvPr id="501" name="Shape 501"/>
          <p:cNvSpPr txBox="1"/>
          <p:nvPr>
            <p:ph type="title"/>
          </p:nvPr>
        </p:nvSpPr>
        <p:spPr>
          <a:xfrm>
            <a:off x="311700" y="56850"/>
            <a:ext cx="8520600" cy="5727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None/>
            </a:pPr>
            <a:r>
              <a:rPr b="1" lang="en" sz="3000">
                <a:solidFill>
                  <a:schemeClr val="dk2"/>
                </a:solidFill>
              </a:rPr>
              <a:t>Role and Responsibility - Daily Stand-Up</a:t>
            </a:r>
          </a:p>
        </p:txBody>
      </p:sp>
      <p:grpSp>
        <p:nvGrpSpPr>
          <p:cNvPr id="502" name="Shape 502"/>
          <p:cNvGrpSpPr/>
          <p:nvPr/>
        </p:nvGrpSpPr>
        <p:grpSpPr>
          <a:xfrm>
            <a:off x="190625" y="3324987"/>
            <a:ext cx="790500" cy="853137"/>
            <a:chOff x="5012050" y="3030112"/>
            <a:chExt cx="790500" cy="853137"/>
          </a:xfrm>
        </p:grpSpPr>
        <p:pic>
          <p:nvPicPr>
            <p:cNvPr id="503" name="Shape 503"/>
            <p:cNvPicPr preferRelativeResize="0"/>
            <p:nvPr/>
          </p:nvPicPr>
          <p:blipFill>
            <a:blip r:embed="rId3">
              <a:alphaModFix/>
            </a:blip>
            <a:stretch>
              <a:fillRect/>
            </a:stretch>
          </p:blipFill>
          <p:spPr>
            <a:xfrm>
              <a:off x="5169175" y="3030112"/>
              <a:ext cx="476250" cy="504825"/>
            </a:xfrm>
            <a:prstGeom prst="rect">
              <a:avLst/>
            </a:prstGeom>
            <a:noFill/>
            <a:ln>
              <a:noFill/>
            </a:ln>
          </p:spPr>
        </p:pic>
        <p:sp>
          <p:nvSpPr>
            <p:cNvPr id="504" name="Shape 504"/>
            <p:cNvSpPr txBox="1"/>
            <p:nvPr/>
          </p:nvSpPr>
          <p:spPr>
            <a:xfrm>
              <a:off x="5012050" y="3534950"/>
              <a:ext cx="790500" cy="348300"/>
            </a:xfrm>
            <a:prstGeom prst="rect">
              <a:avLst/>
            </a:prstGeom>
            <a:noFill/>
            <a:ln>
              <a:noFill/>
            </a:ln>
          </p:spPr>
          <p:txBody>
            <a:bodyPr anchorCtr="0" anchor="ctr" bIns="91425" lIns="91425" rIns="91425" tIns="91425">
              <a:noAutofit/>
            </a:bodyPr>
            <a:lstStyle/>
            <a:p>
              <a:pPr lvl="0" rtl="0" algn="ctr">
                <a:spcBef>
                  <a:spcPts val="0"/>
                </a:spcBef>
                <a:buNone/>
              </a:pPr>
              <a:r>
                <a:rPr b="1" lang="en" sz="1200">
                  <a:solidFill>
                    <a:srgbClr val="666666"/>
                  </a:solidFill>
                  <a:latin typeface="Calibri"/>
                  <a:ea typeface="Calibri"/>
                  <a:cs typeface="Calibri"/>
                  <a:sym typeface="Calibri"/>
                </a:rPr>
                <a:t>Product Manager</a:t>
              </a:r>
            </a:p>
          </p:txBody>
        </p:sp>
      </p:grpSp>
      <p:pic>
        <p:nvPicPr>
          <p:cNvPr id="505" name="Shape 505"/>
          <p:cNvPicPr preferRelativeResize="0"/>
          <p:nvPr/>
        </p:nvPicPr>
        <p:blipFill>
          <a:blip r:embed="rId4">
            <a:alphaModFix/>
          </a:blip>
          <a:stretch>
            <a:fillRect/>
          </a:stretch>
        </p:blipFill>
        <p:spPr>
          <a:xfrm>
            <a:off x="5657347" y="3473147"/>
            <a:ext cx="1113000" cy="690827"/>
          </a:xfrm>
          <a:prstGeom prst="rect">
            <a:avLst/>
          </a:prstGeom>
          <a:noFill/>
          <a:ln>
            <a:noFill/>
          </a:ln>
        </p:spPr>
      </p:pic>
      <p:sp>
        <p:nvSpPr>
          <p:cNvPr id="506" name="Shape 506"/>
          <p:cNvSpPr txBox="1"/>
          <p:nvPr/>
        </p:nvSpPr>
        <p:spPr>
          <a:xfrm>
            <a:off x="5657350" y="4123975"/>
            <a:ext cx="1113000" cy="319200"/>
          </a:xfrm>
          <a:prstGeom prst="rect">
            <a:avLst/>
          </a:prstGeom>
          <a:noFill/>
          <a:ln>
            <a:noFill/>
          </a:ln>
        </p:spPr>
        <p:txBody>
          <a:bodyPr anchorCtr="0" anchor="ctr" bIns="91425" lIns="91425" rIns="91425" tIns="91425">
            <a:noAutofit/>
          </a:bodyPr>
          <a:lstStyle/>
          <a:p>
            <a:pPr indent="0" lvl="0" marL="0" marR="0" rtl="0" algn="ctr">
              <a:lnSpc>
                <a:spcPct val="100000"/>
              </a:lnSpc>
              <a:spcBef>
                <a:spcPts val="0"/>
              </a:spcBef>
              <a:spcAft>
                <a:spcPts val="0"/>
              </a:spcAft>
              <a:buNone/>
            </a:pPr>
            <a:r>
              <a:rPr b="1" lang="en" sz="1200">
                <a:solidFill>
                  <a:srgbClr val="666666"/>
                </a:solidFill>
                <a:latin typeface="Calibri"/>
                <a:ea typeface="Calibri"/>
                <a:cs typeface="Calibri"/>
                <a:sym typeface="Calibri"/>
              </a:rPr>
              <a:t>Agile Team</a:t>
            </a:r>
          </a:p>
        </p:txBody>
      </p:sp>
      <p:pic>
        <p:nvPicPr>
          <p:cNvPr id="507" name="Shape 507"/>
          <p:cNvPicPr preferRelativeResize="0"/>
          <p:nvPr/>
        </p:nvPicPr>
        <p:blipFill>
          <a:blip r:embed="rId5">
            <a:alphaModFix/>
          </a:blip>
          <a:stretch>
            <a:fillRect/>
          </a:stretch>
        </p:blipFill>
        <p:spPr>
          <a:xfrm>
            <a:off x="3011174" y="745349"/>
            <a:ext cx="499146" cy="572699"/>
          </a:xfrm>
          <a:prstGeom prst="rect">
            <a:avLst/>
          </a:prstGeom>
          <a:noFill/>
          <a:ln>
            <a:noFill/>
          </a:ln>
        </p:spPr>
      </p:pic>
      <p:sp>
        <p:nvSpPr>
          <p:cNvPr id="508" name="Shape 508"/>
          <p:cNvSpPr txBox="1"/>
          <p:nvPr/>
        </p:nvSpPr>
        <p:spPr>
          <a:xfrm>
            <a:off x="2909750" y="1318050"/>
            <a:ext cx="702000" cy="384000"/>
          </a:xfrm>
          <a:prstGeom prst="rect">
            <a:avLst/>
          </a:prstGeom>
          <a:noFill/>
          <a:ln>
            <a:noFill/>
          </a:ln>
        </p:spPr>
        <p:txBody>
          <a:bodyPr anchorCtr="0" anchor="ctr" bIns="91425" lIns="91425" rIns="91425" tIns="91425">
            <a:noAutofit/>
          </a:bodyPr>
          <a:lstStyle/>
          <a:p>
            <a:pPr indent="0" lvl="0" marL="0" marR="0" rtl="0" algn="ctr">
              <a:lnSpc>
                <a:spcPct val="100000"/>
              </a:lnSpc>
              <a:spcBef>
                <a:spcPts val="0"/>
              </a:spcBef>
              <a:spcAft>
                <a:spcPts val="0"/>
              </a:spcAft>
              <a:buNone/>
            </a:pPr>
            <a:r>
              <a:rPr b="1" lang="en" sz="1200">
                <a:solidFill>
                  <a:srgbClr val="666666"/>
                </a:solidFill>
                <a:latin typeface="Calibri"/>
                <a:ea typeface="Calibri"/>
                <a:cs typeface="Calibri"/>
                <a:sym typeface="Calibri"/>
              </a:rPr>
              <a:t>Scrum Master</a:t>
            </a:r>
          </a:p>
        </p:txBody>
      </p:sp>
      <p:pic>
        <p:nvPicPr>
          <p:cNvPr id="509" name="Shape 509"/>
          <p:cNvPicPr preferRelativeResize="0"/>
          <p:nvPr/>
        </p:nvPicPr>
        <p:blipFill>
          <a:blip r:embed="rId6">
            <a:alphaModFix/>
          </a:blip>
          <a:stretch>
            <a:fillRect/>
          </a:stretch>
        </p:blipFill>
        <p:spPr>
          <a:xfrm>
            <a:off x="6541925" y="706425"/>
            <a:ext cx="400050" cy="466725"/>
          </a:xfrm>
          <a:prstGeom prst="rect">
            <a:avLst/>
          </a:prstGeom>
          <a:noFill/>
          <a:ln>
            <a:noFill/>
          </a:ln>
        </p:spPr>
      </p:pic>
      <p:pic>
        <p:nvPicPr>
          <p:cNvPr id="510" name="Shape 510"/>
          <p:cNvPicPr preferRelativeResize="0"/>
          <p:nvPr/>
        </p:nvPicPr>
        <p:blipFill>
          <a:blip r:embed="rId7">
            <a:alphaModFix/>
          </a:blip>
          <a:stretch>
            <a:fillRect/>
          </a:stretch>
        </p:blipFill>
        <p:spPr>
          <a:xfrm>
            <a:off x="447975" y="745349"/>
            <a:ext cx="364300" cy="521149"/>
          </a:xfrm>
          <a:prstGeom prst="rect">
            <a:avLst/>
          </a:prstGeom>
          <a:noFill/>
          <a:ln>
            <a:noFill/>
          </a:ln>
        </p:spPr>
      </p:pic>
      <p:pic>
        <p:nvPicPr>
          <p:cNvPr id="511" name="Shape 511"/>
          <p:cNvPicPr preferRelativeResize="0"/>
          <p:nvPr/>
        </p:nvPicPr>
        <p:blipFill>
          <a:blip r:embed="rId7">
            <a:alphaModFix/>
          </a:blip>
          <a:stretch>
            <a:fillRect/>
          </a:stretch>
        </p:blipFill>
        <p:spPr>
          <a:xfrm>
            <a:off x="2121325" y="3712799"/>
            <a:ext cx="364300" cy="521149"/>
          </a:xfrm>
          <a:prstGeom prst="rect">
            <a:avLst/>
          </a:prstGeom>
          <a:noFill/>
          <a:ln>
            <a:noFill/>
          </a:ln>
        </p:spPr>
      </p:pic>
      <p:sp>
        <p:nvSpPr>
          <p:cNvPr id="512" name="Shape 512"/>
          <p:cNvSpPr txBox="1"/>
          <p:nvPr/>
        </p:nvSpPr>
        <p:spPr>
          <a:xfrm>
            <a:off x="279125" y="1266500"/>
            <a:ext cx="702000" cy="340200"/>
          </a:xfrm>
          <a:prstGeom prst="rect">
            <a:avLst/>
          </a:prstGeom>
          <a:noFill/>
          <a:ln>
            <a:noFill/>
          </a:ln>
        </p:spPr>
        <p:txBody>
          <a:bodyPr anchorCtr="0" anchor="ctr" bIns="91425" lIns="91425" rIns="91425" tIns="91425">
            <a:noAutofit/>
          </a:bodyPr>
          <a:lstStyle/>
          <a:p>
            <a:pPr indent="0" lvl="0" marL="0" marR="0" rtl="0" algn="ctr">
              <a:lnSpc>
                <a:spcPct val="100000"/>
              </a:lnSpc>
              <a:spcBef>
                <a:spcPts val="0"/>
              </a:spcBef>
              <a:spcAft>
                <a:spcPts val="0"/>
              </a:spcAft>
              <a:buNone/>
            </a:pPr>
            <a:r>
              <a:rPr b="1" lang="en" sz="1200">
                <a:solidFill>
                  <a:srgbClr val="666666"/>
                </a:solidFill>
                <a:latin typeface="Calibri"/>
                <a:ea typeface="Calibri"/>
                <a:cs typeface="Calibri"/>
                <a:sym typeface="Calibri"/>
              </a:rPr>
              <a:t>Product Owner</a:t>
            </a:r>
          </a:p>
        </p:txBody>
      </p:sp>
      <p:sp>
        <p:nvSpPr>
          <p:cNvPr id="513" name="Shape 513"/>
          <p:cNvSpPr txBox="1"/>
          <p:nvPr/>
        </p:nvSpPr>
        <p:spPr>
          <a:xfrm>
            <a:off x="1930275" y="4233950"/>
            <a:ext cx="746400" cy="225900"/>
          </a:xfrm>
          <a:prstGeom prst="rect">
            <a:avLst/>
          </a:prstGeom>
          <a:noFill/>
          <a:ln>
            <a:noFill/>
          </a:ln>
        </p:spPr>
        <p:txBody>
          <a:bodyPr anchorCtr="0" anchor="ctr" bIns="91425" lIns="91425" rIns="91425" tIns="91425">
            <a:noAutofit/>
          </a:bodyPr>
          <a:lstStyle/>
          <a:p>
            <a:pPr indent="0" lvl="0" marL="0" marR="0" rtl="0" algn="ctr">
              <a:lnSpc>
                <a:spcPct val="100000"/>
              </a:lnSpc>
              <a:spcBef>
                <a:spcPts val="0"/>
              </a:spcBef>
              <a:spcAft>
                <a:spcPts val="0"/>
              </a:spcAft>
              <a:buNone/>
            </a:pPr>
            <a:r>
              <a:rPr b="1" lang="en" sz="1200">
                <a:solidFill>
                  <a:srgbClr val="666666"/>
                </a:solidFill>
                <a:latin typeface="Calibri"/>
                <a:ea typeface="Calibri"/>
                <a:cs typeface="Calibri"/>
                <a:sym typeface="Calibri"/>
              </a:rPr>
              <a:t>Local PO</a:t>
            </a:r>
          </a:p>
        </p:txBody>
      </p:sp>
      <p:sp>
        <p:nvSpPr>
          <p:cNvPr id="514" name="Shape 514"/>
          <p:cNvSpPr txBox="1"/>
          <p:nvPr/>
        </p:nvSpPr>
        <p:spPr>
          <a:xfrm>
            <a:off x="6316550" y="1173162"/>
            <a:ext cx="850800" cy="340200"/>
          </a:xfrm>
          <a:prstGeom prst="rect">
            <a:avLst/>
          </a:prstGeom>
          <a:noFill/>
          <a:ln>
            <a:noFill/>
          </a:ln>
        </p:spPr>
        <p:txBody>
          <a:bodyPr anchorCtr="0" anchor="ctr" bIns="91425" lIns="91425" rIns="91425" tIns="91425">
            <a:noAutofit/>
          </a:bodyPr>
          <a:lstStyle/>
          <a:p>
            <a:pPr indent="0" lvl="0" marL="0" marR="0" rtl="0" algn="ctr">
              <a:lnSpc>
                <a:spcPct val="100000"/>
              </a:lnSpc>
              <a:spcBef>
                <a:spcPts val="0"/>
              </a:spcBef>
              <a:spcAft>
                <a:spcPts val="0"/>
              </a:spcAft>
              <a:buNone/>
            </a:pPr>
            <a:r>
              <a:rPr b="1" lang="en" sz="1200">
                <a:solidFill>
                  <a:srgbClr val="666666"/>
                </a:solidFill>
                <a:latin typeface="Calibri"/>
                <a:ea typeface="Calibri"/>
                <a:cs typeface="Calibri"/>
                <a:sym typeface="Calibri"/>
              </a:rPr>
              <a:t>Resource Manager</a:t>
            </a:r>
          </a:p>
        </p:txBody>
      </p:sp>
      <p:pic>
        <p:nvPicPr>
          <p:cNvPr id="515" name="Shape 515"/>
          <p:cNvPicPr preferRelativeResize="0"/>
          <p:nvPr/>
        </p:nvPicPr>
        <p:blipFill>
          <a:blip r:embed="rId8">
            <a:alphaModFix/>
          </a:blip>
          <a:stretch>
            <a:fillRect/>
          </a:stretch>
        </p:blipFill>
        <p:spPr>
          <a:xfrm>
            <a:off x="397500" y="1668337"/>
            <a:ext cx="390525" cy="590550"/>
          </a:xfrm>
          <a:prstGeom prst="rect">
            <a:avLst/>
          </a:prstGeom>
          <a:noFill/>
          <a:ln>
            <a:noFill/>
          </a:ln>
        </p:spPr>
      </p:pic>
      <p:sp>
        <p:nvSpPr>
          <p:cNvPr id="516" name="Shape 516"/>
          <p:cNvSpPr txBox="1"/>
          <p:nvPr/>
        </p:nvSpPr>
        <p:spPr>
          <a:xfrm>
            <a:off x="241775" y="2243658"/>
            <a:ext cx="702000" cy="225900"/>
          </a:xfrm>
          <a:prstGeom prst="rect">
            <a:avLst/>
          </a:prstGeom>
          <a:noFill/>
          <a:ln>
            <a:noFill/>
          </a:ln>
        </p:spPr>
        <p:txBody>
          <a:bodyPr anchorCtr="0" anchor="ctr" bIns="91425" lIns="91425" rIns="91425" tIns="91425">
            <a:noAutofit/>
          </a:bodyPr>
          <a:lstStyle/>
          <a:p>
            <a:pPr indent="0" lvl="0" marL="0" marR="0" rtl="0" algn="ctr">
              <a:lnSpc>
                <a:spcPct val="100000"/>
              </a:lnSpc>
              <a:spcBef>
                <a:spcPts val="0"/>
              </a:spcBef>
              <a:spcAft>
                <a:spcPts val="0"/>
              </a:spcAft>
              <a:buNone/>
            </a:pPr>
            <a:r>
              <a:rPr b="1" lang="en" sz="1200">
                <a:solidFill>
                  <a:srgbClr val="666666"/>
                </a:solidFill>
                <a:latin typeface="Calibri"/>
                <a:ea typeface="Calibri"/>
                <a:cs typeface="Calibri"/>
                <a:sym typeface="Calibri"/>
              </a:rPr>
              <a:t>RTE</a:t>
            </a:r>
          </a:p>
        </p:txBody>
      </p:sp>
      <p:sp>
        <p:nvSpPr>
          <p:cNvPr id="517" name="Shape 517"/>
          <p:cNvSpPr/>
          <p:nvPr/>
        </p:nvSpPr>
        <p:spPr>
          <a:xfrm>
            <a:off x="3570900" y="745450"/>
            <a:ext cx="1909200" cy="1674600"/>
          </a:xfrm>
          <a:prstGeom prst="foldedCorner">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69850" lvl="0" marL="0" marR="0" rtl="0" algn="l">
              <a:lnSpc>
                <a:spcPct val="100000"/>
              </a:lnSpc>
              <a:spcBef>
                <a:spcPts val="1000"/>
              </a:spcBef>
              <a:spcAft>
                <a:spcPts val="0"/>
              </a:spcAft>
              <a:buClr>
                <a:srgbClr val="000000"/>
              </a:buClr>
              <a:buSzPct val="110000"/>
              <a:buFont typeface="Arial"/>
              <a:buNone/>
            </a:pPr>
            <a:r>
              <a:rPr lang="en" sz="1000">
                <a:solidFill>
                  <a:schemeClr val="dk1"/>
                </a:solidFill>
                <a:latin typeface="Calibri"/>
                <a:ea typeface="Calibri"/>
                <a:cs typeface="Calibri"/>
                <a:sym typeface="Calibri"/>
              </a:rPr>
              <a:t>- </a:t>
            </a:r>
            <a:r>
              <a:rPr b="1" lang="en" sz="1000">
                <a:solidFill>
                  <a:schemeClr val="dk1"/>
                </a:solidFill>
                <a:latin typeface="Calibri"/>
                <a:ea typeface="Calibri"/>
                <a:cs typeface="Calibri"/>
                <a:sym typeface="Calibri"/>
              </a:rPr>
              <a:t>Keep silent if possible as an observer.</a:t>
            </a:r>
            <a:r>
              <a:rPr lang="en" sz="1000">
                <a:solidFill>
                  <a:schemeClr val="dk1"/>
                </a:solidFill>
                <a:latin typeface="Calibri"/>
                <a:ea typeface="Calibri"/>
                <a:cs typeface="Calibri"/>
                <a:sym typeface="Calibri"/>
              </a:rPr>
              <a:t> Not the focus or speaker in Daily Stand-Up.</a:t>
            </a:r>
            <a:br>
              <a:rPr lang="en" sz="1000">
                <a:solidFill>
                  <a:schemeClr val="dk1"/>
                </a:solidFill>
                <a:latin typeface="Calibri"/>
                <a:ea typeface="Calibri"/>
                <a:cs typeface="Calibri"/>
                <a:sym typeface="Calibri"/>
              </a:rPr>
            </a:br>
            <a:r>
              <a:rPr lang="en" sz="1000">
                <a:solidFill>
                  <a:schemeClr val="dk1"/>
                </a:solidFill>
                <a:latin typeface="Calibri"/>
                <a:ea typeface="Calibri"/>
                <a:cs typeface="Calibri"/>
                <a:sym typeface="Calibri"/>
              </a:rPr>
              <a:t>- Find individuals to follow up if there's any problem that not compliant with agile principles.</a:t>
            </a:r>
          </a:p>
        </p:txBody>
      </p:sp>
      <p:sp>
        <p:nvSpPr>
          <p:cNvPr id="518" name="Shape 518"/>
          <p:cNvSpPr/>
          <p:nvPr/>
        </p:nvSpPr>
        <p:spPr>
          <a:xfrm>
            <a:off x="2605075" y="3712800"/>
            <a:ext cx="2185800" cy="900000"/>
          </a:xfrm>
          <a:prstGeom prst="foldedCorner">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1000"/>
              </a:spcBef>
              <a:spcAft>
                <a:spcPts val="1000"/>
              </a:spcAft>
              <a:buNone/>
            </a:pPr>
            <a:r>
              <a:rPr lang="en" sz="1000">
                <a:solidFill>
                  <a:schemeClr val="dk1"/>
                </a:solidFill>
                <a:latin typeface="Calibri"/>
                <a:ea typeface="Calibri"/>
                <a:cs typeface="Calibri"/>
                <a:sym typeface="Calibri"/>
              </a:rPr>
              <a:t>- </a:t>
            </a:r>
            <a:r>
              <a:rPr b="1" lang="en" sz="1000">
                <a:solidFill>
                  <a:schemeClr val="dk1"/>
                </a:solidFill>
                <a:latin typeface="Calibri"/>
                <a:ea typeface="Calibri"/>
                <a:cs typeface="Calibri"/>
                <a:sym typeface="Calibri"/>
              </a:rPr>
              <a:t>Standby for question answer on PBI</a:t>
            </a:r>
          </a:p>
        </p:txBody>
      </p:sp>
      <p:sp>
        <p:nvSpPr>
          <p:cNvPr id="519" name="Shape 519"/>
          <p:cNvSpPr/>
          <p:nvPr/>
        </p:nvSpPr>
        <p:spPr>
          <a:xfrm>
            <a:off x="6827175" y="3129675"/>
            <a:ext cx="2185800" cy="1597800"/>
          </a:xfrm>
          <a:prstGeom prst="foldedCorner">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69850" lvl="0" marL="0" marR="0" rtl="0" algn="l">
              <a:lnSpc>
                <a:spcPct val="100000"/>
              </a:lnSpc>
              <a:spcBef>
                <a:spcPts val="1000"/>
              </a:spcBef>
              <a:spcAft>
                <a:spcPts val="1000"/>
              </a:spcAft>
              <a:buClr>
                <a:srgbClr val="000000"/>
              </a:buClr>
              <a:buSzPct val="110000"/>
              <a:buFont typeface="Arial"/>
              <a:buNone/>
            </a:pPr>
            <a:r>
              <a:rPr lang="en" sz="1000">
                <a:solidFill>
                  <a:schemeClr val="dk1"/>
                </a:solidFill>
                <a:latin typeface="Calibri"/>
                <a:ea typeface="Calibri"/>
                <a:cs typeface="Calibri"/>
                <a:sym typeface="Calibri"/>
              </a:rPr>
              <a:t>- </a:t>
            </a:r>
            <a:r>
              <a:rPr b="1" lang="en" sz="1000">
                <a:solidFill>
                  <a:schemeClr val="dk1"/>
                </a:solidFill>
                <a:latin typeface="Calibri"/>
                <a:ea typeface="Calibri"/>
                <a:cs typeface="Calibri"/>
                <a:sym typeface="Calibri"/>
              </a:rPr>
              <a:t>Answer the three questions</a:t>
            </a:r>
            <a:r>
              <a:rPr lang="en" sz="1000">
                <a:solidFill>
                  <a:schemeClr val="dk1"/>
                </a:solidFill>
                <a:latin typeface="Calibri"/>
                <a:ea typeface="Calibri"/>
                <a:cs typeface="Calibri"/>
                <a:sym typeface="Calibri"/>
              </a:rPr>
              <a:t>:</a:t>
            </a:r>
            <a:br>
              <a:rPr lang="en" sz="1000">
                <a:solidFill>
                  <a:schemeClr val="dk1"/>
                </a:solidFill>
                <a:latin typeface="Calibri"/>
                <a:ea typeface="Calibri"/>
                <a:cs typeface="Calibri"/>
                <a:sym typeface="Calibri"/>
              </a:rPr>
            </a:br>
            <a:r>
              <a:rPr lang="en" sz="1000">
                <a:solidFill>
                  <a:schemeClr val="dk1"/>
                </a:solidFill>
                <a:latin typeface="Calibri"/>
                <a:ea typeface="Calibri"/>
                <a:cs typeface="Calibri"/>
                <a:sym typeface="Calibri"/>
              </a:rPr>
              <a:t>   . What did I get DONE yesterday?</a:t>
            </a:r>
            <a:br>
              <a:rPr lang="en" sz="1000">
                <a:solidFill>
                  <a:schemeClr val="dk1"/>
                </a:solidFill>
                <a:latin typeface="Calibri"/>
                <a:ea typeface="Calibri"/>
                <a:cs typeface="Calibri"/>
                <a:sym typeface="Calibri"/>
              </a:rPr>
            </a:br>
            <a:r>
              <a:rPr lang="en" sz="1000">
                <a:solidFill>
                  <a:schemeClr val="dk1"/>
                </a:solidFill>
                <a:latin typeface="Calibri"/>
                <a:ea typeface="Calibri"/>
                <a:cs typeface="Calibri"/>
                <a:sym typeface="Calibri"/>
              </a:rPr>
              <a:t>   . What will I get DONE today?</a:t>
            </a:r>
            <a:br>
              <a:rPr lang="en" sz="1000">
                <a:solidFill>
                  <a:schemeClr val="dk1"/>
                </a:solidFill>
                <a:latin typeface="Calibri"/>
                <a:ea typeface="Calibri"/>
                <a:cs typeface="Calibri"/>
                <a:sym typeface="Calibri"/>
              </a:rPr>
            </a:br>
            <a:r>
              <a:rPr lang="en" sz="1000">
                <a:solidFill>
                  <a:schemeClr val="dk1"/>
                </a:solidFill>
                <a:latin typeface="Calibri"/>
                <a:ea typeface="Calibri"/>
                <a:cs typeface="Calibri"/>
                <a:sym typeface="Calibri"/>
              </a:rPr>
              <a:t>   . Any impediments blocking me ?</a:t>
            </a:r>
          </a:p>
        </p:txBody>
      </p:sp>
      <p:sp>
        <p:nvSpPr>
          <p:cNvPr id="520" name="Shape 520"/>
          <p:cNvSpPr/>
          <p:nvPr/>
        </p:nvSpPr>
        <p:spPr>
          <a:xfrm>
            <a:off x="7120800" y="745350"/>
            <a:ext cx="1711500" cy="900000"/>
          </a:xfrm>
          <a:prstGeom prst="foldedCorner">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69850" lvl="0" marL="0" marR="0" rtl="0" algn="l">
              <a:lnSpc>
                <a:spcPct val="100000"/>
              </a:lnSpc>
              <a:spcBef>
                <a:spcPts val="1000"/>
              </a:spcBef>
              <a:spcAft>
                <a:spcPts val="0"/>
              </a:spcAft>
              <a:buClr>
                <a:srgbClr val="000000"/>
              </a:buClr>
              <a:buSzPct val="110000"/>
              <a:buFont typeface="Arial"/>
              <a:buNone/>
            </a:pPr>
            <a:r>
              <a:rPr lang="en" sz="1000">
                <a:solidFill>
                  <a:schemeClr val="dk1"/>
                </a:solidFill>
                <a:latin typeface="Calibri"/>
                <a:ea typeface="Calibri"/>
                <a:cs typeface="Calibri"/>
                <a:sym typeface="Calibri"/>
              </a:rPr>
              <a:t>- Sampling attendance to find opportunity</a:t>
            </a:r>
          </a:p>
        </p:txBody>
      </p:sp>
      <p:cxnSp>
        <p:nvCxnSpPr>
          <p:cNvPr id="521" name="Shape 521"/>
          <p:cNvCxnSpPr>
            <a:stCxn id="516" idx="2"/>
            <a:endCxn id="522" idx="1"/>
          </p:cNvCxnSpPr>
          <p:nvPr/>
        </p:nvCxnSpPr>
        <p:spPr>
          <a:xfrm flipH="1" rot="-5400000">
            <a:off x="1495175" y="1567158"/>
            <a:ext cx="466200" cy="2271000"/>
          </a:xfrm>
          <a:prstGeom prst="bentConnector2">
            <a:avLst/>
          </a:prstGeom>
          <a:noFill/>
          <a:ln cap="flat" cmpd="sng" w="9525">
            <a:solidFill>
              <a:schemeClr val="dk2"/>
            </a:solidFill>
            <a:prstDash val="solid"/>
            <a:round/>
            <a:headEnd len="lg" w="lg" type="none"/>
            <a:tailEnd len="lg" w="lg" type="none"/>
          </a:ln>
        </p:spPr>
      </p:cxnSp>
      <p:cxnSp>
        <p:nvCxnSpPr>
          <p:cNvPr id="523" name="Shape 523"/>
          <p:cNvCxnSpPr>
            <a:stCxn id="508" idx="2"/>
          </p:cNvCxnSpPr>
          <p:nvPr/>
        </p:nvCxnSpPr>
        <p:spPr>
          <a:xfrm flipH="1" rot="-5400000">
            <a:off x="2863100" y="2099700"/>
            <a:ext cx="795900" cy="600"/>
          </a:xfrm>
          <a:prstGeom prst="bentConnector3">
            <a:avLst>
              <a:gd fmla="val 50000" name="adj1"/>
            </a:avLst>
          </a:prstGeom>
          <a:noFill/>
          <a:ln cap="flat" cmpd="sng" w="9525">
            <a:solidFill>
              <a:schemeClr val="dk2"/>
            </a:solidFill>
            <a:prstDash val="solid"/>
            <a:round/>
            <a:headEnd len="lg" w="lg" type="none"/>
            <a:tailEnd len="lg" w="lg" type="none"/>
          </a:ln>
        </p:spPr>
      </p:cxnSp>
      <p:cxnSp>
        <p:nvCxnSpPr>
          <p:cNvPr id="524" name="Shape 524"/>
          <p:cNvCxnSpPr>
            <a:stCxn id="514" idx="2"/>
            <a:endCxn id="525" idx="3"/>
          </p:cNvCxnSpPr>
          <p:nvPr/>
        </p:nvCxnSpPr>
        <p:spPr>
          <a:xfrm rot="5400000">
            <a:off x="5823500" y="2028012"/>
            <a:ext cx="1433100" cy="403800"/>
          </a:xfrm>
          <a:prstGeom prst="bentConnector2">
            <a:avLst/>
          </a:prstGeom>
          <a:noFill/>
          <a:ln cap="flat" cmpd="sng" w="9525">
            <a:solidFill>
              <a:schemeClr val="dk2"/>
            </a:solidFill>
            <a:prstDash val="solid"/>
            <a:round/>
            <a:headEnd len="lg" w="lg" type="none"/>
            <a:tailEnd len="lg" w="lg" type="none"/>
          </a:ln>
        </p:spPr>
      </p:cxnSp>
      <p:cxnSp>
        <p:nvCxnSpPr>
          <p:cNvPr id="526" name="Shape 526"/>
          <p:cNvCxnSpPr>
            <a:endCxn id="506" idx="1"/>
          </p:cNvCxnSpPr>
          <p:nvPr/>
        </p:nvCxnSpPr>
        <p:spPr>
          <a:xfrm flipH="1" rot="-5400000">
            <a:off x="5082850" y="3709075"/>
            <a:ext cx="900000" cy="249000"/>
          </a:xfrm>
          <a:prstGeom prst="bentConnector2">
            <a:avLst/>
          </a:prstGeom>
          <a:noFill/>
          <a:ln cap="flat" cmpd="sng" w="9525">
            <a:solidFill>
              <a:schemeClr val="dk2"/>
            </a:solidFill>
            <a:prstDash val="solid"/>
            <a:round/>
            <a:headEnd len="lg" w="lg" type="none"/>
            <a:tailEnd len="lg" w="lg" type="none"/>
          </a:ln>
        </p:spPr>
      </p:cxnSp>
      <p:cxnSp>
        <p:nvCxnSpPr>
          <p:cNvPr id="527" name="Shape 527"/>
          <p:cNvCxnSpPr>
            <a:endCxn id="511" idx="0"/>
          </p:cNvCxnSpPr>
          <p:nvPr/>
        </p:nvCxnSpPr>
        <p:spPr>
          <a:xfrm flipH="1">
            <a:off x="2303475" y="3169199"/>
            <a:ext cx="568800" cy="543600"/>
          </a:xfrm>
          <a:prstGeom prst="bentConnector2">
            <a:avLst/>
          </a:prstGeom>
          <a:noFill/>
          <a:ln cap="flat" cmpd="sng" w="9525">
            <a:solidFill>
              <a:schemeClr val="dk2"/>
            </a:solidFill>
            <a:prstDash val="solid"/>
            <a:round/>
            <a:headEnd len="lg" w="lg" type="none"/>
            <a:tailEnd len="lg" w="lg" type="none"/>
          </a:ln>
        </p:spPr>
      </p:cxnSp>
      <p:cxnSp>
        <p:nvCxnSpPr>
          <p:cNvPr id="528" name="Shape 528"/>
          <p:cNvCxnSpPr>
            <a:stCxn id="522" idx="1"/>
            <a:endCxn id="503" idx="0"/>
          </p:cNvCxnSpPr>
          <p:nvPr/>
        </p:nvCxnSpPr>
        <p:spPr>
          <a:xfrm flipH="1">
            <a:off x="585875" y="2935887"/>
            <a:ext cx="2277900" cy="389100"/>
          </a:xfrm>
          <a:prstGeom prst="bentConnector2">
            <a:avLst/>
          </a:prstGeom>
          <a:noFill/>
          <a:ln cap="flat" cmpd="sng" w="9525">
            <a:solidFill>
              <a:schemeClr val="dk2"/>
            </a:solidFill>
            <a:prstDash val="solid"/>
            <a:round/>
            <a:headEnd len="lg" w="lg" type="none"/>
            <a:tailEnd len="lg" w="lg" type="none"/>
          </a:ln>
        </p:spPr>
      </p:cxnSp>
      <p:sp>
        <p:nvSpPr>
          <p:cNvPr id="525" name="Shape 525"/>
          <p:cNvSpPr txBox="1"/>
          <p:nvPr/>
        </p:nvSpPr>
        <p:spPr>
          <a:xfrm>
            <a:off x="2863775" y="2520002"/>
            <a:ext cx="3474300" cy="853200"/>
          </a:xfrm>
          <a:prstGeom prst="rect">
            <a:avLst/>
          </a:prstGeom>
          <a:solidFill>
            <a:srgbClr val="CFE2F3"/>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indent="-69850" lvl="0" marL="0" marR="0" rtl="0" algn="ctr">
              <a:lnSpc>
                <a:spcPct val="100000"/>
              </a:lnSpc>
              <a:spcBef>
                <a:spcPts val="0"/>
              </a:spcBef>
              <a:spcAft>
                <a:spcPts val="0"/>
              </a:spcAft>
              <a:buClr>
                <a:srgbClr val="000000"/>
              </a:buClr>
              <a:buSzPct val="61111"/>
              <a:buFont typeface="Arial"/>
              <a:buNone/>
            </a:pPr>
            <a:r>
              <a:rPr lang="en" sz="1800">
                <a:solidFill>
                  <a:schemeClr val="dk1"/>
                </a:solidFill>
              </a:rPr>
              <a:t>Daily Stand-Up</a:t>
            </a:r>
          </a:p>
        </p:txBody>
      </p:sp>
      <p:sp>
        <p:nvSpPr>
          <p:cNvPr id="529" name="Shape 529"/>
          <p:cNvSpPr txBox="1"/>
          <p:nvPr/>
        </p:nvSpPr>
        <p:spPr>
          <a:xfrm>
            <a:off x="447975" y="4776750"/>
            <a:ext cx="2076000" cy="306600"/>
          </a:xfrm>
          <a:prstGeom prst="rect">
            <a:avLst/>
          </a:prstGeom>
          <a:noFill/>
          <a:ln>
            <a:noFill/>
          </a:ln>
        </p:spPr>
        <p:txBody>
          <a:bodyPr anchorCtr="0" anchor="ctr" bIns="91425" lIns="91425" rIns="91425" tIns="91425">
            <a:noAutofit/>
          </a:bodyPr>
          <a:lstStyle/>
          <a:p>
            <a:pPr lvl="0" rtl="0">
              <a:spcBef>
                <a:spcPts val="0"/>
              </a:spcBef>
              <a:buNone/>
            </a:pPr>
            <a:r>
              <a:rPr lang="en" u="sng">
                <a:solidFill>
                  <a:srgbClr val="1155CC"/>
                </a:solidFill>
                <a:hlinkClick r:id="rId9"/>
              </a:rPr>
              <a:t>Detail refer to R&amp;R</a:t>
            </a: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3" name="Shape 533"/>
        <p:cNvGrpSpPr/>
        <p:nvPr/>
      </p:nvGrpSpPr>
      <p:grpSpPr>
        <a:xfrm>
          <a:off x="0" y="0"/>
          <a:ext cx="0" cy="0"/>
          <a:chOff x="0" y="0"/>
          <a:chExt cx="0" cy="0"/>
        </a:xfrm>
      </p:grpSpPr>
      <p:sp>
        <p:nvSpPr>
          <p:cNvPr id="534" name="Shape 534"/>
          <p:cNvSpPr txBox="1"/>
          <p:nvPr>
            <p:ph type="title"/>
          </p:nvPr>
        </p:nvSpPr>
        <p:spPr>
          <a:xfrm>
            <a:off x="311700" y="56850"/>
            <a:ext cx="8520600" cy="5727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None/>
            </a:pPr>
            <a:r>
              <a:rPr b="1" lang="en" sz="3000">
                <a:solidFill>
                  <a:schemeClr val="dk2"/>
                </a:solidFill>
              </a:rPr>
              <a:t>Role and Responsibility - Sprint Review</a:t>
            </a:r>
          </a:p>
        </p:txBody>
      </p:sp>
      <p:grpSp>
        <p:nvGrpSpPr>
          <p:cNvPr id="535" name="Shape 535"/>
          <p:cNvGrpSpPr/>
          <p:nvPr/>
        </p:nvGrpSpPr>
        <p:grpSpPr>
          <a:xfrm>
            <a:off x="190625" y="3324987"/>
            <a:ext cx="790500" cy="853137"/>
            <a:chOff x="5012050" y="3030112"/>
            <a:chExt cx="790500" cy="853137"/>
          </a:xfrm>
        </p:grpSpPr>
        <p:pic>
          <p:nvPicPr>
            <p:cNvPr id="536" name="Shape 536"/>
            <p:cNvPicPr preferRelativeResize="0"/>
            <p:nvPr/>
          </p:nvPicPr>
          <p:blipFill>
            <a:blip r:embed="rId3">
              <a:alphaModFix/>
            </a:blip>
            <a:stretch>
              <a:fillRect/>
            </a:stretch>
          </p:blipFill>
          <p:spPr>
            <a:xfrm>
              <a:off x="5169175" y="3030112"/>
              <a:ext cx="476250" cy="504825"/>
            </a:xfrm>
            <a:prstGeom prst="rect">
              <a:avLst/>
            </a:prstGeom>
            <a:noFill/>
            <a:ln>
              <a:noFill/>
            </a:ln>
          </p:spPr>
        </p:pic>
        <p:sp>
          <p:nvSpPr>
            <p:cNvPr id="537" name="Shape 537"/>
            <p:cNvSpPr txBox="1"/>
            <p:nvPr/>
          </p:nvSpPr>
          <p:spPr>
            <a:xfrm>
              <a:off x="5012050" y="3534950"/>
              <a:ext cx="790500" cy="348300"/>
            </a:xfrm>
            <a:prstGeom prst="rect">
              <a:avLst/>
            </a:prstGeom>
            <a:noFill/>
            <a:ln>
              <a:noFill/>
            </a:ln>
          </p:spPr>
          <p:txBody>
            <a:bodyPr anchorCtr="0" anchor="ctr" bIns="91425" lIns="91425" rIns="91425" tIns="91425">
              <a:noAutofit/>
            </a:bodyPr>
            <a:lstStyle/>
            <a:p>
              <a:pPr lvl="0" rtl="0" algn="ctr">
                <a:spcBef>
                  <a:spcPts val="0"/>
                </a:spcBef>
                <a:buNone/>
              </a:pPr>
              <a:r>
                <a:rPr b="1" lang="en" sz="1200">
                  <a:solidFill>
                    <a:srgbClr val="666666"/>
                  </a:solidFill>
                  <a:latin typeface="Calibri"/>
                  <a:ea typeface="Calibri"/>
                  <a:cs typeface="Calibri"/>
                  <a:sym typeface="Calibri"/>
                </a:rPr>
                <a:t>Product Manager</a:t>
              </a:r>
            </a:p>
          </p:txBody>
        </p:sp>
      </p:grpSp>
      <p:pic>
        <p:nvPicPr>
          <p:cNvPr id="538" name="Shape 538"/>
          <p:cNvPicPr preferRelativeResize="0"/>
          <p:nvPr/>
        </p:nvPicPr>
        <p:blipFill>
          <a:blip r:embed="rId4">
            <a:alphaModFix/>
          </a:blip>
          <a:stretch>
            <a:fillRect/>
          </a:stretch>
        </p:blipFill>
        <p:spPr>
          <a:xfrm>
            <a:off x="5657347" y="3473147"/>
            <a:ext cx="1113000" cy="690827"/>
          </a:xfrm>
          <a:prstGeom prst="rect">
            <a:avLst/>
          </a:prstGeom>
          <a:noFill/>
          <a:ln>
            <a:noFill/>
          </a:ln>
        </p:spPr>
      </p:pic>
      <p:sp>
        <p:nvSpPr>
          <p:cNvPr id="539" name="Shape 539"/>
          <p:cNvSpPr txBox="1"/>
          <p:nvPr/>
        </p:nvSpPr>
        <p:spPr>
          <a:xfrm>
            <a:off x="5657350" y="4123975"/>
            <a:ext cx="1113000" cy="319200"/>
          </a:xfrm>
          <a:prstGeom prst="rect">
            <a:avLst/>
          </a:prstGeom>
          <a:noFill/>
          <a:ln>
            <a:noFill/>
          </a:ln>
        </p:spPr>
        <p:txBody>
          <a:bodyPr anchorCtr="0" anchor="ctr" bIns="91425" lIns="91425" rIns="91425" tIns="91425">
            <a:noAutofit/>
          </a:bodyPr>
          <a:lstStyle/>
          <a:p>
            <a:pPr indent="0" lvl="0" marL="0" marR="0" rtl="0" algn="ctr">
              <a:lnSpc>
                <a:spcPct val="100000"/>
              </a:lnSpc>
              <a:spcBef>
                <a:spcPts val="0"/>
              </a:spcBef>
              <a:spcAft>
                <a:spcPts val="0"/>
              </a:spcAft>
              <a:buNone/>
            </a:pPr>
            <a:r>
              <a:rPr b="1" lang="en" sz="1200">
                <a:solidFill>
                  <a:srgbClr val="666666"/>
                </a:solidFill>
                <a:latin typeface="Calibri"/>
                <a:ea typeface="Calibri"/>
                <a:cs typeface="Calibri"/>
                <a:sym typeface="Calibri"/>
              </a:rPr>
              <a:t>Agile Team</a:t>
            </a:r>
          </a:p>
        </p:txBody>
      </p:sp>
      <p:pic>
        <p:nvPicPr>
          <p:cNvPr id="540" name="Shape 540"/>
          <p:cNvPicPr preferRelativeResize="0"/>
          <p:nvPr/>
        </p:nvPicPr>
        <p:blipFill>
          <a:blip r:embed="rId5">
            <a:alphaModFix/>
          </a:blip>
          <a:stretch>
            <a:fillRect/>
          </a:stretch>
        </p:blipFill>
        <p:spPr>
          <a:xfrm>
            <a:off x="3011174" y="745349"/>
            <a:ext cx="499146" cy="572699"/>
          </a:xfrm>
          <a:prstGeom prst="rect">
            <a:avLst/>
          </a:prstGeom>
          <a:noFill/>
          <a:ln>
            <a:noFill/>
          </a:ln>
        </p:spPr>
      </p:pic>
      <p:sp>
        <p:nvSpPr>
          <p:cNvPr id="541" name="Shape 541"/>
          <p:cNvSpPr txBox="1"/>
          <p:nvPr/>
        </p:nvSpPr>
        <p:spPr>
          <a:xfrm>
            <a:off x="2909750" y="1318050"/>
            <a:ext cx="702000" cy="384000"/>
          </a:xfrm>
          <a:prstGeom prst="rect">
            <a:avLst/>
          </a:prstGeom>
          <a:noFill/>
          <a:ln>
            <a:noFill/>
          </a:ln>
        </p:spPr>
        <p:txBody>
          <a:bodyPr anchorCtr="0" anchor="ctr" bIns="91425" lIns="91425" rIns="91425" tIns="91425">
            <a:noAutofit/>
          </a:bodyPr>
          <a:lstStyle/>
          <a:p>
            <a:pPr indent="0" lvl="0" marL="0" marR="0" rtl="0" algn="ctr">
              <a:lnSpc>
                <a:spcPct val="100000"/>
              </a:lnSpc>
              <a:spcBef>
                <a:spcPts val="0"/>
              </a:spcBef>
              <a:spcAft>
                <a:spcPts val="0"/>
              </a:spcAft>
              <a:buNone/>
            </a:pPr>
            <a:r>
              <a:rPr b="1" lang="en" sz="1200">
                <a:solidFill>
                  <a:srgbClr val="666666"/>
                </a:solidFill>
                <a:latin typeface="Calibri"/>
                <a:ea typeface="Calibri"/>
                <a:cs typeface="Calibri"/>
                <a:sym typeface="Calibri"/>
              </a:rPr>
              <a:t>Scrum Master</a:t>
            </a:r>
          </a:p>
        </p:txBody>
      </p:sp>
      <p:pic>
        <p:nvPicPr>
          <p:cNvPr id="542" name="Shape 542"/>
          <p:cNvPicPr preferRelativeResize="0"/>
          <p:nvPr/>
        </p:nvPicPr>
        <p:blipFill>
          <a:blip r:embed="rId6">
            <a:alphaModFix/>
          </a:blip>
          <a:stretch>
            <a:fillRect/>
          </a:stretch>
        </p:blipFill>
        <p:spPr>
          <a:xfrm>
            <a:off x="6541925" y="706425"/>
            <a:ext cx="400050" cy="466725"/>
          </a:xfrm>
          <a:prstGeom prst="rect">
            <a:avLst/>
          </a:prstGeom>
          <a:noFill/>
          <a:ln>
            <a:noFill/>
          </a:ln>
        </p:spPr>
      </p:pic>
      <p:pic>
        <p:nvPicPr>
          <p:cNvPr id="543" name="Shape 543"/>
          <p:cNvPicPr preferRelativeResize="0"/>
          <p:nvPr/>
        </p:nvPicPr>
        <p:blipFill>
          <a:blip r:embed="rId7">
            <a:alphaModFix/>
          </a:blip>
          <a:stretch>
            <a:fillRect/>
          </a:stretch>
        </p:blipFill>
        <p:spPr>
          <a:xfrm>
            <a:off x="447975" y="745349"/>
            <a:ext cx="364300" cy="521149"/>
          </a:xfrm>
          <a:prstGeom prst="rect">
            <a:avLst/>
          </a:prstGeom>
          <a:noFill/>
          <a:ln>
            <a:noFill/>
          </a:ln>
        </p:spPr>
      </p:pic>
      <p:pic>
        <p:nvPicPr>
          <p:cNvPr id="544" name="Shape 544"/>
          <p:cNvPicPr preferRelativeResize="0"/>
          <p:nvPr/>
        </p:nvPicPr>
        <p:blipFill>
          <a:blip r:embed="rId7">
            <a:alphaModFix/>
          </a:blip>
          <a:stretch>
            <a:fillRect/>
          </a:stretch>
        </p:blipFill>
        <p:spPr>
          <a:xfrm>
            <a:off x="2121325" y="3712799"/>
            <a:ext cx="364300" cy="521149"/>
          </a:xfrm>
          <a:prstGeom prst="rect">
            <a:avLst/>
          </a:prstGeom>
          <a:noFill/>
          <a:ln>
            <a:noFill/>
          </a:ln>
        </p:spPr>
      </p:pic>
      <p:sp>
        <p:nvSpPr>
          <p:cNvPr id="545" name="Shape 545"/>
          <p:cNvSpPr txBox="1"/>
          <p:nvPr/>
        </p:nvSpPr>
        <p:spPr>
          <a:xfrm>
            <a:off x="279125" y="1266500"/>
            <a:ext cx="702000" cy="340200"/>
          </a:xfrm>
          <a:prstGeom prst="rect">
            <a:avLst/>
          </a:prstGeom>
          <a:noFill/>
          <a:ln>
            <a:noFill/>
          </a:ln>
        </p:spPr>
        <p:txBody>
          <a:bodyPr anchorCtr="0" anchor="ctr" bIns="91425" lIns="91425" rIns="91425" tIns="91425">
            <a:noAutofit/>
          </a:bodyPr>
          <a:lstStyle/>
          <a:p>
            <a:pPr indent="0" lvl="0" marL="0" marR="0" rtl="0" algn="ctr">
              <a:lnSpc>
                <a:spcPct val="100000"/>
              </a:lnSpc>
              <a:spcBef>
                <a:spcPts val="0"/>
              </a:spcBef>
              <a:spcAft>
                <a:spcPts val="0"/>
              </a:spcAft>
              <a:buNone/>
            </a:pPr>
            <a:r>
              <a:rPr b="1" lang="en" sz="1200">
                <a:solidFill>
                  <a:srgbClr val="666666"/>
                </a:solidFill>
                <a:latin typeface="Calibri"/>
                <a:ea typeface="Calibri"/>
                <a:cs typeface="Calibri"/>
                <a:sym typeface="Calibri"/>
              </a:rPr>
              <a:t>Product Owner</a:t>
            </a:r>
          </a:p>
        </p:txBody>
      </p:sp>
      <p:sp>
        <p:nvSpPr>
          <p:cNvPr id="546" name="Shape 546"/>
          <p:cNvSpPr txBox="1"/>
          <p:nvPr/>
        </p:nvSpPr>
        <p:spPr>
          <a:xfrm>
            <a:off x="1930275" y="4233950"/>
            <a:ext cx="746400" cy="225900"/>
          </a:xfrm>
          <a:prstGeom prst="rect">
            <a:avLst/>
          </a:prstGeom>
          <a:noFill/>
          <a:ln>
            <a:noFill/>
          </a:ln>
        </p:spPr>
        <p:txBody>
          <a:bodyPr anchorCtr="0" anchor="ctr" bIns="91425" lIns="91425" rIns="91425" tIns="91425">
            <a:noAutofit/>
          </a:bodyPr>
          <a:lstStyle/>
          <a:p>
            <a:pPr indent="0" lvl="0" marL="0" marR="0" rtl="0" algn="ctr">
              <a:lnSpc>
                <a:spcPct val="100000"/>
              </a:lnSpc>
              <a:spcBef>
                <a:spcPts val="0"/>
              </a:spcBef>
              <a:spcAft>
                <a:spcPts val="0"/>
              </a:spcAft>
              <a:buNone/>
            </a:pPr>
            <a:r>
              <a:rPr b="1" lang="en" sz="1200">
                <a:solidFill>
                  <a:srgbClr val="666666"/>
                </a:solidFill>
                <a:latin typeface="Calibri"/>
                <a:ea typeface="Calibri"/>
                <a:cs typeface="Calibri"/>
                <a:sym typeface="Calibri"/>
              </a:rPr>
              <a:t>Local PO</a:t>
            </a:r>
          </a:p>
        </p:txBody>
      </p:sp>
      <p:sp>
        <p:nvSpPr>
          <p:cNvPr id="547" name="Shape 547"/>
          <p:cNvSpPr txBox="1"/>
          <p:nvPr/>
        </p:nvSpPr>
        <p:spPr>
          <a:xfrm>
            <a:off x="6316550" y="1173162"/>
            <a:ext cx="850800" cy="340200"/>
          </a:xfrm>
          <a:prstGeom prst="rect">
            <a:avLst/>
          </a:prstGeom>
          <a:noFill/>
          <a:ln>
            <a:noFill/>
          </a:ln>
        </p:spPr>
        <p:txBody>
          <a:bodyPr anchorCtr="0" anchor="ctr" bIns="91425" lIns="91425" rIns="91425" tIns="91425">
            <a:noAutofit/>
          </a:bodyPr>
          <a:lstStyle/>
          <a:p>
            <a:pPr indent="0" lvl="0" marL="0" marR="0" rtl="0" algn="ctr">
              <a:lnSpc>
                <a:spcPct val="100000"/>
              </a:lnSpc>
              <a:spcBef>
                <a:spcPts val="0"/>
              </a:spcBef>
              <a:spcAft>
                <a:spcPts val="0"/>
              </a:spcAft>
              <a:buNone/>
            </a:pPr>
            <a:r>
              <a:rPr b="1" lang="en" sz="1200">
                <a:solidFill>
                  <a:srgbClr val="666666"/>
                </a:solidFill>
                <a:latin typeface="Calibri"/>
                <a:ea typeface="Calibri"/>
                <a:cs typeface="Calibri"/>
                <a:sym typeface="Calibri"/>
              </a:rPr>
              <a:t>Resource Manager</a:t>
            </a:r>
          </a:p>
        </p:txBody>
      </p:sp>
      <p:pic>
        <p:nvPicPr>
          <p:cNvPr id="548" name="Shape 548"/>
          <p:cNvPicPr preferRelativeResize="0"/>
          <p:nvPr/>
        </p:nvPicPr>
        <p:blipFill>
          <a:blip r:embed="rId8">
            <a:alphaModFix/>
          </a:blip>
          <a:stretch>
            <a:fillRect/>
          </a:stretch>
        </p:blipFill>
        <p:spPr>
          <a:xfrm>
            <a:off x="397500" y="1668337"/>
            <a:ext cx="390525" cy="590550"/>
          </a:xfrm>
          <a:prstGeom prst="rect">
            <a:avLst/>
          </a:prstGeom>
          <a:noFill/>
          <a:ln>
            <a:noFill/>
          </a:ln>
        </p:spPr>
      </p:pic>
      <p:sp>
        <p:nvSpPr>
          <p:cNvPr id="549" name="Shape 549"/>
          <p:cNvSpPr txBox="1"/>
          <p:nvPr/>
        </p:nvSpPr>
        <p:spPr>
          <a:xfrm>
            <a:off x="241775" y="2243658"/>
            <a:ext cx="702000" cy="225900"/>
          </a:xfrm>
          <a:prstGeom prst="rect">
            <a:avLst/>
          </a:prstGeom>
          <a:noFill/>
          <a:ln>
            <a:noFill/>
          </a:ln>
        </p:spPr>
        <p:txBody>
          <a:bodyPr anchorCtr="0" anchor="ctr" bIns="91425" lIns="91425" rIns="91425" tIns="91425">
            <a:noAutofit/>
          </a:bodyPr>
          <a:lstStyle/>
          <a:p>
            <a:pPr indent="0" lvl="0" marL="0" marR="0" rtl="0" algn="ctr">
              <a:lnSpc>
                <a:spcPct val="100000"/>
              </a:lnSpc>
              <a:spcBef>
                <a:spcPts val="0"/>
              </a:spcBef>
              <a:spcAft>
                <a:spcPts val="0"/>
              </a:spcAft>
              <a:buNone/>
            </a:pPr>
            <a:r>
              <a:rPr b="1" lang="en" sz="1200">
                <a:solidFill>
                  <a:srgbClr val="666666"/>
                </a:solidFill>
                <a:latin typeface="Calibri"/>
                <a:ea typeface="Calibri"/>
                <a:cs typeface="Calibri"/>
                <a:sym typeface="Calibri"/>
              </a:rPr>
              <a:t>RTE</a:t>
            </a:r>
          </a:p>
        </p:txBody>
      </p:sp>
      <p:sp>
        <p:nvSpPr>
          <p:cNvPr id="550" name="Shape 550"/>
          <p:cNvSpPr/>
          <p:nvPr/>
        </p:nvSpPr>
        <p:spPr>
          <a:xfrm>
            <a:off x="902725" y="745350"/>
            <a:ext cx="1626000" cy="1674600"/>
          </a:xfrm>
          <a:prstGeom prst="foldedCorner">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1000"/>
              </a:spcBef>
              <a:buNone/>
            </a:pPr>
            <a:r>
              <a:rPr lang="en" sz="1000">
                <a:solidFill>
                  <a:schemeClr val="dk1"/>
                </a:solidFill>
                <a:latin typeface="Calibri"/>
                <a:ea typeface="Calibri"/>
                <a:cs typeface="Calibri"/>
                <a:sym typeface="Calibri"/>
              </a:rPr>
              <a:t>- Attend Sprint Review meeting and provide feedback</a:t>
            </a:r>
            <a:br>
              <a:rPr lang="en" sz="1000">
                <a:solidFill>
                  <a:schemeClr val="dk1"/>
                </a:solidFill>
                <a:latin typeface="Calibri"/>
                <a:ea typeface="Calibri"/>
                <a:cs typeface="Calibri"/>
                <a:sym typeface="Calibri"/>
              </a:rPr>
            </a:br>
            <a:r>
              <a:rPr lang="en" sz="1000">
                <a:solidFill>
                  <a:schemeClr val="dk1"/>
                </a:solidFill>
                <a:latin typeface="Calibri"/>
                <a:ea typeface="Calibri"/>
                <a:cs typeface="Calibri"/>
                <a:sym typeface="Calibri"/>
              </a:rPr>
              <a:t> - </a:t>
            </a:r>
            <a:r>
              <a:rPr b="1" lang="en" sz="1000">
                <a:solidFill>
                  <a:schemeClr val="dk1"/>
                </a:solidFill>
                <a:latin typeface="Calibri"/>
                <a:ea typeface="Calibri"/>
                <a:cs typeface="Calibri"/>
                <a:sym typeface="Calibri"/>
              </a:rPr>
              <a:t>Say "Yes" or "No" to Sprint Goals achieved or not according to Demo result</a:t>
            </a:r>
            <a:br>
              <a:rPr b="1" lang="en" sz="1000">
                <a:solidFill>
                  <a:schemeClr val="dk1"/>
                </a:solidFill>
                <a:latin typeface="Calibri"/>
                <a:ea typeface="Calibri"/>
                <a:cs typeface="Calibri"/>
                <a:sym typeface="Calibri"/>
              </a:rPr>
            </a:br>
            <a:r>
              <a:rPr lang="en" sz="1000">
                <a:solidFill>
                  <a:schemeClr val="dk1"/>
                </a:solidFill>
                <a:latin typeface="Calibri"/>
                <a:ea typeface="Calibri"/>
                <a:cs typeface="Calibri"/>
                <a:sym typeface="Calibri"/>
              </a:rPr>
              <a:t> - Assess delivery progress to PI Objectives.</a:t>
            </a:r>
          </a:p>
        </p:txBody>
      </p:sp>
      <p:sp>
        <p:nvSpPr>
          <p:cNvPr id="551" name="Shape 551"/>
          <p:cNvSpPr/>
          <p:nvPr/>
        </p:nvSpPr>
        <p:spPr>
          <a:xfrm>
            <a:off x="3570900" y="745450"/>
            <a:ext cx="2595900" cy="1674600"/>
          </a:xfrm>
          <a:prstGeom prst="foldedCorner">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69850" lvl="0" marL="0" marR="0" rtl="0" algn="l">
              <a:lnSpc>
                <a:spcPct val="100000"/>
              </a:lnSpc>
              <a:spcBef>
                <a:spcPts val="1000"/>
              </a:spcBef>
              <a:spcAft>
                <a:spcPts val="0"/>
              </a:spcAft>
              <a:buClr>
                <a:srgbClr val="000000"/>
              </a:buClr>
              <a:buSzPct val="110000"/>
              <a:buFont typeface="Arial"/>
              <a:buNone/>
            </a:pPr>
            <a:r>
              <a:rPr lang="en" sz="1000">
                <a:solidFill>
                  <a:schemeClr val="dk1"/>
                </a:solidFill>
                <a:latin typeface="Calibri"/>
                <a:ea typeface="Calibri"/>
                <a:cs typeface="Calibri"/>
                <a:sym typeface="Calibri"/>
              </a:rPr>
              <a:t>- </a:t>
            </a:r>
            <a:r>
              <a:rPr b="1" lang="en" sz="1000">
                <a:solidFill>
                  <a:schemeClr val="dk1"/>
                </a:solidFill>
                <a:latin typeface="Calibri"/>
                <a:ea typeface="Calibri"/>
                <a:cs typeface="Calibri"/>
                <a:sym typeface="Calibri"/>
              </a:rPr>
              <a:t>Help team and PO to hold the demo meeting.</a:t>
            </a:r>
            <a:br>
              <a:rPr lang="en" sz="1000">
                <a:solidFill>
                  <a:schemeClr val="dk1"/>
                </a:solidFill>
                <a:latin typeface="Calibri"/>
                <a:ea typeface="Calibri"/>
                <a:cs typeface="Calibri"/>
                <a:sym typeface="Calibri"/>
              </a:rPr>
            </a:br>
            <a:r>
              <a:rPr lang="en" sz="1000">
                <a:solidFill>
                  <a:schemeClr val="dk1"/>
                </a:solidFill>
                <a:latin typeface="Calibri"/>
                <a:ea typeface="Calibri"/>
                <a:cs typeface="Calibri"/>
                <a:sym typeface="Calibri"/>
              </a:rPr>
              <a:t>- Keep the meeting timeboxed to an hour or less.</a:t>
            </a:r>
            <a:br>
              <a:rPr lang="en" sz="1000">
                <a:solidFill>
                  <a:schemeClr val="dk1"/>
                </a:solidFill>
                <a:latin typeface="Calibri"/>
                <a:ea typeface="Calibri"/>
                <a:cs typeface="Calibri"/>
                <a:sym typeface="Calibri"/>
              </a:rPr>
            </a:br>
            <a:r>
              <a:rPr lang="en" sz="1000">
                <a:solidFill>
                  <a:schemeClr val="dk1"/>
                </a:solidFill>
                <a:latin typeface="Calibri"/>
                <a:ea typeface="Calibri"/>
                <a:cs typeface="Calibri"/>
                <a:sym typeface="Calibri"/>
              </a:rPr>
              <a:t>- Make sure share demo responsibilities among development team members and PO who have new features to demonstrate.</a:t>
            </a:r>
            <a:br>
              <a:rPr lang="en" sz="1000">
                <a:solidFill>
                  <a:schemeClr val="dk1"/>
                </a:solidFill>
                <a:latin typeface="Calibri"/>
                <a:ea typeface="Calibri"/>
                <a:cs typeface="Calibri"/>
                <a:sym typeface="Calibri"/>
              </a:rPr>
            </a:br>
            <a:r>
              <a:rPr lang="en" sz="1000">
                <a:solidFill>
                  <a:schemeClr val="dk1"/>
                </a:solidFill>
                <a:latin typeface="Calibri"/>
                <a:ea typeface="Calibri"/>
                <a:cs typeface="Calibri"/>
                <a:sym typeface="Calibri"/>
              </a:rPr>
              <a:t>- Make sure only demonstrate working and tested features.</a:t>
            </a:r>
            <a:r>
              <a:rPr b="1" lang="en" sz="1000">
                <a:solidFill>
                  <a:schemeClr val="dk1"/>
                </a:solidFill>
                <a:latin typeface="Calibri"/>
                <a:ea typeface="Calibri"/>
                <a:cs typeface="Calibri"/>
                <a:sym typeface="Calibri"/>
              </a:rPr>
              <a:t> Don't waste time on fail case. Log it for further action!</a:t>
            </a:r>
          </a:p>
        </p:txBody>
      </p:sp>
      <p:sp>
        <p:nvSpPr>
          <p:cNvPr id="552" name="Shape 552"/>
          <p:cNvSpPr/>
          <p:nvPr/>
        </p:nvSpPr>
        <p:spPr>
          <a:xfrm>
            <a:off x="2605075" y="3712800"/>
            <a:ext cx="1967700" cy="853200"/>
          </a:xfrm>
          <a:prstGeom prst="foldedCorner">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1000"/>
              </a:spcBef>
              <a:spcAft>
                <a:spcPts val="1000"/>
              </a:spcAft>
              <a:buNone/>
            </a:pPr>
            <a:r>
              <a:rPr lang="en" sz="1000">
                <a:solidFill>
                  <a:schemeClr val="dk1"/>
                </a:solidFill>
                <a:latin typeface="Calibri"/>
                <a:ea typeface="Calibri"/>
                <a:cs typeface="Calibri"/>
                <a:sym typeface="Calibri"/>
              </a:rPr>
              <a:t>- Q&amp;A</a:t>
            </a:r>
            <a:br>
              <a:rPr lang="en" sz="1000">
                <a:solidFill>
                  <a:schemeClr val="dk1"/>
                </a:solidFill>
                <a:latin typeface="Calibri"/>
                <a:ea typeface="Calibri"/>
                <a:cs typeface="Calibri"/>
                <a:sym typeface="Calibri"/>
              </a:rPr>
            </a:br>
            <a:r>
              <a:rPr lang="en" sz="1000">
                <a:solidFill>
                  <a:schemeClr val="dk1"/>
                </a:solidFill>
                <a:latin typeface="Calibri"/>
                <a:ea typeface="Calibri"/>
                <a:cs typeface="Calibri"/>
                <a:sym typeface="Calibri"/>
              </a:rPr>
              <a:t>- </a:t>
            </a:r>
            <a:r>
              <a:rPr b="1" lang="en" sz="1000">
                <a:solidFill>
                  <a:schemeClr val="dk1"/>
                </a:solidFill>
                <a:latin typeface="Calibri"/>
                <a:ea typeface="Calibri"/>
                <a:cs typeface="Calibri"/>
                <a:sym typeface="Calibri"/>
              </a:rPr>
              <a:t>Identify risks and impediments</a:t>
            </a:r>
          </a:p>
        </p:txBody>
      </p:sp>
      <p:sp>
        <p:nvSpPr>
          <p:cNvPr id="553" name="Shape 553"/>
          <p:cNvSpPr/>
          <p:nvPr/>
        </p:nvSpPr>
        <p:spPr>
          <a:xfrm>
            <a:off x="6827175" y="3288700"/>
            <a:ext cx="2185800" cy="1313700"/>
          </a:xfrm>
          <a:prstGeom prst="foldedCorner">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69850" lvl="0" marL="0" marR="0" rtl="0" algn="l">
              <a:lnSpc>
                <a:spcPct val="100000"/>
              </a:lnSpc>
              <a:spcBef>
                <a:spcPts val="1000"/>
              </a:spcBef>
              <a:spcAft>
                <a:spcPts val="0"/>
              </a:spcAft>
              <a:buClr>
                <a:srgbClr val="000000"/>
              </a:buClr>
              <a:buSzPct val="110000"/>
              <a:buFont typeface="Arial"/>
              <a:buNone/>
            </a:pPr>
            <a:r>
              <a:rPr lang="en" sz="1000">
                <a:solidFill>
                  <a:schemeClr val="dk1"/>
                </a:solidFill>
                <a:latin typeface="Calibri"/>
                <a:ea typeface="Calibri"/>
                <a:cs typeface="Calibri"/>
                <a:sym typeface="Calibri"/>
              </a:rPr>
              <a:t>- </a:t>
            </a:r>
            <a:r>
              <a:rPr b="1" lang="en" sz="1000">
                <a:solidFill>
                  <a:schemeClr val="dk1"/>
                </a:solidFill>
                <a:latin typeface="Calibri"/>
                <a:ea typeface="Calibri"/>
                <a:cs typeface="Calibri"/>
                <a:sym typeface="Calibri"/>
              </a:rPr>
              <a:t>Responsible for running the product/feature demo</a:t>
            </a:r>
            <a:br>
              <a:rPr lang="en" sz="1000">
                <a:solidFill>
                  <a:schemeClr val="dk1"/>
                </a:solidFill>
                <a:latin typeface="Calibri"/>
                <a:ea typeface="Calibri"/>
                <a:cs typeface="Calibri"/>
                <a:sym typeface="Calibri"/>
              </a:rPr>
            </a:br>
            <a:r>
              <a:rPr lang="en" sz="1000">
                <a:solidFill>
                  <a:schemeClr val="dk1"/>
                </a:solidFill>
                <a:latin typeface="Calibri"/>
                <a:ea typeface="Calibri"/>
                <a:cs typeface="Calibri"/>
                <a:sym typeface="Calibri"/>
              </a:rPr>
              <a:t> - Q&amp;A</a:t>
            </a:r>
            <a:br>
              <a:rPr lang="en" sz="1000">
                <a:solidFill>
                  <a:schemeClr val="dk1"/>
                </a:solidFill>
                <a:latin typeface="Calibri"/>
                <a:ea typeface="Calibri"/>
                <a:cs typeface="Calibri"/>
                <a:sym typeface="Calibri"/>
              </a:rPr>
            </a:br>
            <a:r>
              <a:rPr lang="en" sz="1000">
                <a:solidFill>
                  <a:schemeClr val="dk1"/>
                </a:solidFill>
                <a:latin typeface="Calibri"/>
                <a:ea typeface="Calibri"/>
                <a:cs typeface="Calibri"/>
                <a:sym typeface="Calibri"/>
              </a:rPr>
              <a:t> - Wrap up by summarizing progress, feedback, and action items.</a:t>
            </a:r>
          </a:p>
        </p:txBody>
      </p:sp>
      <p:cxnSp>
        <p:nvCxnSpPr>
          <p:cNvPr id="554" name="Shape 554"/>
          <p:cNvCxnSpPr>
            <a:stCxn id="549" idx="2"/>
            <a:endCxn id="555" idx="1"/>
          </p:cNvCxnSpPr>
          <p:nvPr/>
        </p:nvCxnSpPr>
        <p:spPr>
          <a:xfrm flipH="1" rot="-5400000">
            <a:off x="1495175" y="1567158"/>
            <a:ext cx="466200" cy="2271000"/>
          </a:xfrm>
          <a:prstGeom prst="bentConnector2">
            <a:avLst/>
          </a:prstGeom>
          <a:noFill/>
          <a:ln cap="flat" cmpd="sng" w="9525">
            <a:solidFill>
              <a:schemeClr val="dk2"/>
            </a:solidFill>
            <a:prstDash val="solid"/>
            <a:round/>
            <a:headEnd len="lg" w="lg" type="none"/>
            <a:tailEnd len="lg" w="lg" type="none"/>
          </a:ln>
        </p:spPr>
      </p:cxnSp>
      <p:cxnSp>
        <p:nvCxnSpPr>
          <p:cNvPr id="556" name="Shape 556"/>
          <p:cNvCxnSpPr>
            <a:stCxn id="541" idx="2"/>
          </p:cNvCxnSpPr>
          <p:nvPr/>
        </p:nvCxnSpPr>
        <p:spPr>
          <a:xfrm flipH="1" rot="-5400000">
            <a:off x="2863100" y="2099700"/>
            <a:ext cx="795900" cy="600"/>
          </a:xfrm>
          <a:prstGeom prst="bentConnector3">
            <a:avLst>
              <a:gd fmla="val 50000" name="adj1"/>
            </a:avLst>
          </a:prstGeom>
          <a:noFill/>
          <a:ln cap="flat" cmpd="sng" w="9525">
            <a:solidFill>
              <a:schemeClr val="dk2"/>
            </a:solidFill>
            <a:prstDash val="solid"/>
            <a:round/>
            <a:headEnd len="lg" w="lg" type="none"/>
            <a:tailEnd len="lg" w="lg" type="none"/>
          </a:ln>
        </p:spPr>
      </p:cxnSp>
      <p:cxnSp>
        <p:nvCxnSpPr>
          <p:cNvPr id="557" name="Shape 557"/>
          <p:cNvCxnSpPr>
            <a:stCxn id="547" idx="2"/>
            <a:endCxn id="558" idx="3"/>
          </p:cNvCxnSpPr>
          <p:nvPr/>
        </p:nvCxnSpPr>
        <p:spPr>
          <a:xfrm rot="5400000">
            <a:off x="5823500" y="2028012"/>
            <a:ext cx="1433100" cy="403800"/>
          </a:xfrm>
          <a:prstGeom prst="bentConnector2">
            <a:avLst/>
          </a:prstGeom>
          <a:noFill/>
          <a:ln cap="flat" cmpd="sng" w="9525">
            <a:solidFill>
              <a:schemeClr val="dk2"/>
            </a:solidFill>
            <a:prstDash val="solid"/>
            <a:round/>
            <a:headEnd len="lg" w="lg" type="none"/>
            <a:tailEnd len="lg" w="lg" type="none"/>
          </a:ln>
        </p:spPr>
      </p:cxnSp>
      <p:cxnSp>
        <p:nvCxnSpPr>
          <p:cNvPr id="559" name="Shape 559"/>
          <p:cNvCxnSpPr>
            <a:endCxn id="539" idx="1"/>
          </p:cNvCxnSpPr>
          <p:nvPr/>
        </p:nvCxnSpPr>
        <p:spPr>
          <a:xfrm flipH="1" rot="-5400000">
            <a:off x="5082850" y="3709075"/>
            <a:ext cx="900000" cy="249000"/>
          </a:xfrm>
          <a:prstGeom prst="bentConnector2">
            <a:avLst/>
          </a:prstGeom>
          <a:noFill/>
          <a:ln cap="flat" cmpd="sng" w="9525">
            <a:solidFill>
              <a:schemeClr val="dk2"/>
            </a:solidFill>
            <a:prstDash val="solid"/>
            <a:round/>
            <a:headEnd len="lg" w="lg" type="none"/>
            <a:tailEnd len="lg" w="lg" type="none"/>
          </a:ln>
        </p:spPr>
      </p:cxnSp>
      <p:cxnSp>
        <p:nvCxnSpPr>
          <p:cNvPr id="560" name="Shape 560"/>
          <p:cNvCxnSpPr>
            <a:endCxn id="544" idx="0"/>
          </p:cNvCxnSpPr>
          <p:nvPr/>
        </p:nvCxnSpPr>
        <p:spPr>
          <a:xfrm flipH="1">
            <a:off x="2303475" y="3169199"/>
            <a:ext cx="568800" cy="543600"/>
          </a:xfrm>
          <a:prstGeom prst="bentConnector2">
            <a:avLst/>
          </a:prstGeom>
          <a:noFill/>
          <a:ln cap="flat" cmpd="sng" w="9525">
            <a:solidFill>
              <a:schemeClr val="dk2"/>
            </a:solidFill>
            <a:prstDash val="solid"/>
            <a:round/>
            <a:headEnd len="lg" w="lg" type="none"/>
            <a:tailEnd len="lg" w="lg" type="none"/>
          </a:ln>
        </p:spPr>
      </p:cxnSp>
      <p:cxnSp>
        <p:nvCxnSpPr>
          <p:cNvPr id="561" name="Shape 561"/>
          <p:cNvCxnSpPr>
            <a:stCxn id="555" idx="1"/>
            <a:endCxn id="536" idx="0"/>
          </p:cNvCxnSpPr>
          <p:nvPr/>
        </p:nvCxnSpPr>
        <p:spPr>
          <a:xfrm flipH="1">
            <a:off x="585875" y="2935887"/>
            <a:ext cx="2277900" cy="389100"/>
          </a:xfrm>
          <a:prstGeom prst="bentConnector2">
            <a:avLst/>
          </a:prstGeom>
          <a:noFill/>
          <a:ln cap="flat" cmpd="sng" w="9525">
            <a:solidFill>
              <a:schemeClr val="dk2"/>
            </a:solidFill>
            <a:prstDash val="solid"/>
            <a:round/>
            <a:headEnd len="lg" w="lg" type="none"/>
            <a:tailEnd len="lg" w="lg" type="none"/>
          </a:ln>
        </p:spPr>
      </p:cxnSp>
      <p:sp>
        <p:nvSpPr>
          <p:cNvPr id="558" name="Shape 558"/>
          <p:cNvSpPr txBox="1"/>
          <p:nvPr/>
        </p:nvSpPr>
        <p:spPr>
          <a:xfrm>
            <a:off x="2863775" y="2520002"/>
            <a:ext cx="3474300" cy="853200"/>
          </a:xfrm>
          <a:prstGeom prst="rect">
            <a:avLst/>
          </a:prstGeom>
          <a:solidFill>
            <a:srgbClr val="CFE2F3"/>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None/>
            </a:pPr>
            <a:r>
              <a:rPr lang="en" sz="1800">
                <a:solidFill>
                  <a:schemeClr val="dk1"/>
                </a:solidFill>
              </a:rPr>
              <a:t>Sprint Review</a:t>
            </a:r>
          </a:p>
        </p:txBody>
      </p:sp>
      <p:sp>
        <p:nvSpPr>
          <p:cNvPr id="562" name="Shape 562"/>
          <p:cNvSpPr txBox="1"/>
          <p:nvPr/>
        </p:nvSpPr>
        <p:spPr>
          <a:xfrm>
            <a:off x="447975" y="4776750"/>
            <a:ext cx="2076000" cy="306600"/>
          </a:xfrm>
          <a:prstGeom prst="rect">
            <a:avLst/>
          </a:prstGeom>
          <a:noFill/>
          <a:ln>
            <a:noFill/>
          </a:ln>
        </p:spPr>
        <p:txBody>
          <a:bodyPr anchorCtr="0" anchor="ctr" bIns="91425" lIns="91425" rIns="91425" tIns="91425">
            <a:noAutofit/>
          </a:bodyPr>
          <a:lstStyle/>
          <a:p>
            <a:pPr lvl="0" rtl="0">
              <a:spcBef>
                <a:spcPts val="0"/>
              </a:spcBef>
              <a:buNone/>
            </a:pPr>
            <a:r>
              <a:rPr lang="en" u="sng">
                <a:solidFill>
                  <a:srgbClr val="1155CC"/>
                </a:solidFill>
                <a:hlinkClick r:id="rId9"/>
              </a:rPr>
              <a:t>Detail refer to R&amp;R</a:t>
            </a:r>
          </a:p>
        </p:txBody>
      </p:sp>
      <p:sp>
        <p:nvSpPr>
          <p:cNvPr id="563" name="Shape 563"/>
          <p:cNvSpPr/>
          <p:nvPr/>
        </p:nvSpPr>
        <p:spPr>
          <a:xfrm>
            <a:off x="7167350" y="745450"/>
            <a:ext cx="1665000" cy="853200"/>
          </a:xfrm>
          <a:prstGeom prst="foldedCorner">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1000"/>
              </a:spcBef>
              <a:spcAft>
                <a:spcPts val="1000"/>
              </a:spcAft>
              <a:buNone/>
            </a:pPr>
            <a:r>
              <a:rPr lang="en" sz="1000">
                <a:solidFill>
                  <a:schemeClr val="dk1"/>
                </a:solidFill>
                <a:latin typeface="Calibri"/>
                <a:ea typeface="Calibri"/>
                <a:cs typeface="Calibri"/>
                <a:sym typeface="Calibri"/>
              </a:rPr>
              <a:t>- Optional to attend this review</a:t>
            </a:r>
          </a:p>
        </p:txBody>
      </p:sp>
      <p:sp>
        <p:nvSpPr>
          <p:cNvPr id="564" name="Shape 564"/>
          <p:cNvSpPr/>
          <p:nvPr/>
        </p:nvSpPr>
        <p:spPr>
          <a:xfrm>
            <a:off x="943775" y="3288700"/>
            <a:ext cx="850800" cy="1084200"/>
          </a:xfrm>
          <a:prstGeom prst="foldedCorner">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1000"/>
              </a:spcBef>
              <a:spcAft>
                <a:spcPts val="1000"/>
              </a:spcAft>
              <a:buNone/>
            </a:pPr>
            <a:r>
              <a:rPr lang="en" sz="1000">
                <a:solidFill>
                  <a:schemeClr val="dk1"/>
                </a:solidFill>
                <a:latin typeface="Calibri"/>
                <a:ea typeface="Calibri"/>
                <a:cs typeface="Calibri"/>
                <a:sym typeface="Calibri"/>
              </a:rPr>
              <a:t>- Optional to attend this review</a:t>
            </a: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68" name="Shape 568"/>
        <p:cNvGrpSpPr/>
        <p:nvPr/>
      </p:nvGrpSpPr>
      <p:grpSpPr>
        <a:xfrm>
          <a:off x="0" y="0"/>
          <a:ext cx="0" cy="0"/>
          <a:chOff x="0" y="0"/>
          <a:chExt cx="0" cy="0"/>
        </a:xfrm>
      </p:grpSpPr>
      <p:sp>
        <p:nvSpPr>
          <p:cNvPr id="569" name="Shape 569"/>
          <p:cNvSpPr txBox="1"/>
          <p:nvPr>
            <p:ph type="title"/>
          </p:nvPr>
        </p:nvSpPr>
        <p:spPr>
          <a:xfrm>
            <a:off x="311700" y="56850"/>
            <a:ext cx="8667900" cy="5727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None/>
            </a:pPr>
            <a:r>
              <a:rPr b="1" lang="en" sz="3000">
                <a:solidFill>
                  <a:schemeClr val="dk2"/>
                </a:solidFill>
              </a:rPr>
              <a:t>Role and Responsibility - Sprint Retrospective</a:t>
            </a:r>
          </a:p>
        </p:txBody>
      </p:sp>
      <p:grpSp>
        <p:nvGrpSpPr>
          <p:cNvPr id="570" name="Shape 570"/>
          <p:cNvGrpSpPr/>
          <p:nvPr/>
        </p:nvGrpSpPr>
        <p:grpSpPr>
          <a:xfrm>
            <a:off x="190625" y="3324987"/>
            <a:ext cx="790500" cy="853137"/>
            <a:chOff x="5012050" y="3030112"/>
            <a:chExt cx="790500" cy="853137"/>
          </a:xfrm>
        </p:grpSpPr>
        <p:pic>
          <p:nvPicPr>
            <p:cNvPr id="571" name="Shape 571"/>
            <p:cNvPicPr preferRelativeResize="0"/>
            <p:nvPr/>
          </p:nvPicPr>
          <p:blipFill>
            <a:blip r:embed="rId3">
              <a:alphaModFix/>
            </a:blip>
            <a:stretch>
              <a:fillRect/>
            </a:stretch>
          </p:blipFill>
          <p:spPr>
            <a:xfrm>
              <a:off x="5169175" y="3030112"/>
              <a:ext cx="476250" cy="504825"/>
            </a:xfrm>
            <a:prstGeom prst="rect">
              <a:avLst/>
            </a:prstGeom>
            <a:noFill/>
            <a:ln>
              <a:noFill/>
            </a:ln>
          </p:spPr>
        </p:pic>
        <p:sp>
          <p:nvSpPr>
            <p:cNvPr id="572" name="Shape 572"/>
            <p:cNvSpPr txBox="1"/>
            <p:nvPr/>
          </p:nvSpPr>
          <p:spPr>
            <a:xfrm>
              <a:off x="5012050" y="3534950"/>
              <a:ext cx="790500" cy="348300"/>
            </a:xfrm>
            <a:prstGeom prst="rect">
              <a:avLst/>
            </a:prstGeom>
            <a:noFill/>
            <a:ln>
              <a:noFill/>
            </a:ln>
          </p:spPr>
          <p:txBody>
            <a:bodyPr anchorCtr="0" anchor="ctr" bIns="91425" lIns="91425" rIns="91425" tIns="91425">
              <a:noAutofit/>
            </a:bodyPr>
            <a:lstStyle/>
            <a:p>
              <a:pPr lvl="0" rtl="0" algn="ctr">
                <a:spcBef>
                  <a:spcPts val="0"/>
                </a:spcBef>
                <a:buNone/>
              </a:pPr>
              <a:r>
                <a:rPr b="1" lang="en" sz="1200">
                  <a:solidFill>
                    <a:srgbClr val="666666"/>
                  </a:solidFill>
                  <a:latin typeface="Calibri"/>
                  <a:ea typeface="Calibri"/>
                  <a:cs typeface="Calibri"/>
                  <a:sym typeface="Calibri"/>
                </a:rPr>
                <a:t>Product Manager</a:t>
              </a:r>
            </a:p>
          </p:txBody>
        </p:sp>
      </p:grpSp>
      <p:pic>
        <p:nvPicPr>
          <p:cNvPr id="573" name="Shape 573"/>
          <p:cNvPicPr preferRelativeResize="0"/>
          <p:nvPr/>
        </p:nvPicPr>
        <p:blipFill>
          <a:blip r:embed="rId4">
            <a:alphaModFix/>
          </a:blip>
          <a:stretch>
            <a:fillRect/>
          </a:stretch>
        </p:blipFill>
        <p:spPr>
          <a:xfrm>
            <a:off x="5657347" y="3473147"/>
            <a:ext cx="1113000" cy="690827"/>
          </a:xfrm>
          <a:prstGeom prst="rect">
            <a:avLst/>
          </a:prstGeom>
          <a:noFill/>
          <a:ln>
            <a:noFill/>
          </a:ln>
        </p:spPr>
      </p:pic>
      <p:sp>
        <p:nvSpPr>
          <p:cNvPr id="574" name="Shape 574"/>
          <p:cNvSpPr txBox="1"/>
          <p:nvPr/>
        </p:nvSpPr>
        <p:spPr>
          <a:xfrm>
            <a:off x="5657350" y="4123975"/>
            <a:ext cx="1113000" cy="319200"/>
          </a:xfrm>
          <a:prstGeom prst="rect">
            <a:avLst/>
          </a:prstGeom>
          <a:noFill/>
          <a:ln>
            <a:noFill/>
          </a:ln>
        </p:spPr>
        <p:txBody>
          <a:bodyPr anchorCtr="0" anchor="ctr" bIns="91425" lIns="91425" rIns="91425" tIns="91425">
            <a:noAutofit/>
          </a:bodyPr>
          <a:lstStyle/>
          <a:p>
            <a:pPr indent="0" lvl="0" marL="0" marR="0" rtl="0" algn="ctr">
              <a:lnSpc>
                <a:spcPct val="100000"/>
              </a:lnSpc>
              <a:spcBef>
                <a:spcPts val="0"/>
              </a:spcBef>
              <a:spcAft>
                <a:spcPts val="0"/>
              </a:spcAft>
              <a:buNone/>
            </a:pPr>
            <a:r>
              <a:rPr b="1" lang="en" sz="1200">
                <a:solidFill>
                  <a:srgbClr val="666666"/>
                </a:solidFill>
                <a:latin typeface="Calibri"/>
                <a:ea typeface="Calibri"/>
                <a:cs typeface="Calibri"/>
                <a:sym typeface="Calibri"/>
              </a:rPr>
              <a:t>Agile Team</a:t>
            </a:r>
          </a:p>
        </p:txBody>
      </p:sp>
      <p:pic>
        <p:nvPicPr>
          <p:cNvPr id="575" name="Shape 575"/>
          <p:cNvPicPr preferRelativeResize="0"/>
          <p:nvPr/>
        </p:nvPicPr>
        <p:blipFill>
          <a:blip r:embed="rId5">
            <a:alphaModFix/>
          </a:blip>
          <a:stretch>
            <a:fillRect/>
          </a:stretch>
        </p:blipFill>
        <p:spPr>
          <a:xfrm>
            <a:off x="1702899" y="673249"/>
            <a:ext cx="499146" cy="572699"/>
          </a:xfrm>
          <a:prstGeom prst="rect">
            <a:avLst/>
          </a:prstGeom>
          <a:noFill/>
          <a:ln>
            <a:noFill/>
          </a:ln>
        </p:spPr>
      </p:pic>
      <p:sp>
        <p:nvSpPr>
          <p:cNvPr id="576" name="Shape 576"/>
          <p:cNvSpPr txBox="1"/>
          <p:nvPr/>
        </p:nvSpPr>
        <p:spPr>
          <a:xfrm>
            <a:off x="1601475" y="1245950"/>
            <a:ext cx="702000" cy="384000"/>
          </a:xfrm>
          <a:prstGeom prst="rect">
            <a:avLst/>
          </a:prstGeom>
          <a:noFill/>
          <a:ln>
            <a:noFill/>
          </a:ln>
        </p:spPr>
        <p:txBody>
          <a:bodyPr anchorCtr="0" anchor="ctr" bIns="91425" lIns="91425" rIns="91425" tIns="91425">
            <a:noAutofit/>
          </a:bodyPr>
          <a:lstStyle/>
          <a:p>
            <a:pPr indent="0" lvl="0" marL="0" marR="0" rtl="0" algn="ctr">
              <a:lnSpc>
                <a:spcPct val="100000"/>
              </a:lnSpc>
              <a:spcBef>
                <a:spcPts val="0"/>
              </a:spcBef>
              <a:spcAft>
                <a:spcPts val="0"/>
              </a:spcAft>
              <a:buNone/>
            </a:pPr>
            <a:r>
              <a:rPr b="1" lang="en" sz="1200">
                <a:solidFill>
                  <a:srgbClr val="666666"/>
                </a:solidFill>
                <a:latin typeface="Calibri"/>
                <a:ea typeface="Calibri"/>
                <a:cs typeface="Calibri"/>
                <a:sym typeface="Calibri"/>
              </a:rPr>
              <a:t>Scrum Master</a:t>
            </a:r>
          </a:p>
        </p:txBody>
      </p:sp>
      <p:pic>
        <p:nvPicPr>
          <p:cNvPr id="577" name="Shape 577"/>
          <p:cNvPicPr preferRelativeResize="0"/>
          <p:nvPr/>
        </p:nvPicPr>
        <p:blipFill>
          <a:blip r:embed="rId6">
            <a:alphaModFix/>
          </a:blip>
          <a:stretch>
            <a:fillRect/>
          </a:stretch>
        </p:blipFill>
        <p:spPr>
          <a:xfrm>
            <a:off x="6953075" y="745350"/>
            <a:ext cx="400050" cy="466725"/>
          </a:xfrm>
          <a:prstGeom prst="rect">
            <a:avLst/>
          </a:prstGeom>
          <a:noFill/>
          <a:ln>
            <a:noFill/>
          </a:ln>
        </p:spPr>
      </p:pic>
      <p:pic>
        <p:nvPicPr>
          <p:cNvPr id="578" name="Shape 578"/>
          <p:cNvPicPr preferRelativeResize="0"/>
          <p:nvPr/>
        </p:nvPicPr>
        <p:blipFill>
          <a:blip r:embed="rId7">
            <a:alphaModFix/>
          </a:blip>
          <a:stretch>
            <a:fillRect/>
          </a:stretch>
        </p:blipFill>
        <p:spPr>
          <a:xfrm>
            <a:off x="447975" y="745349"/>
            <a:ext cx="364300" cy="521149"/>
          </a:xfrm>
          <a:prstGeom prst="rect">
            <a:avLst/>
          </a:prstGeom>
          <a:noFill/>
          <a:ln>
            <a:noFill/>
          </a:ln>
        </p:spPr>
      </p:pic>
      <p:pic>
        <p:nvPicPr>
          <p:cNvPr id="579" name="Shape 579"/>
          <p:cNvPicPr preferRelativeResize="0"/>
          <p:nvPr/>
        </p:nvPicPr>
        <p:blipFill>
          <a:blip r:embed="rId7">
            <a:alphaModFix/>
          </a:blip>
          <a:stretch>
            <a:fillRect/>
          </a:stretch>
        </p:blipFill>
        <p:spPr>
          <a:xfrm>
            <a:off x="2121325" y="3712799"/>
            <a:ext cx="364300" cy="521149"/>
          </a:xfrm>
          <a:prstGeom prst="rect">
            <a:avLst/>
          </a:prstGeom>
          <a:noFill/>
          <a:ln>
            <a:noFill/>
          </a:ln>
        </p:spPr>
      </p:pic>
      <p:sp>
        <p:nvSpPr>
          <p:cNvPr id="580" name="Shape 580"/>
          <p:cNvSpPr txBox="1"/>
          <p:nvPr/>
        </p:nvSpPr>
        <p:spPr>
          <a:xfrm>
            <a:off x="279125" y="1266500"/>
            <a:ext cx="702000" cy="340200"/>
          </a:xfrm>
          <a:prstGeom prst="rect">
            <a:avLst/>
          </a:prstGeom>
          <a:noFill/>
          <a:ln>
            <a:noFill/>
          </a:ln>
        </p:spPr>
        <p:txBody>
          <a:bodyPr anchorCtr="0" anchor="ctr" bIns="91425" lIns="91425" rIns="91425" tIns="91425">
            <a:noAutofit/>
          </a:bodyPr>
          <a:lstStyle/>
          <a:p>
            <a:pPr indent="0" lvl="0" marL="0" marR="0" rtl="0" algn="ctr">
              <a:lnSpc>
                <a:spcPct val="100000"/>
              </a:lnSpc>
              <a:spcBef>
                <a:spcPts val="0"/>
              </a:spcBef>
              <a:spcAft>
                <a:spcPts val="0"/>
              </a:spcAft>
              <a:buNone/>
            </a:pPr>
            <a:r>
              <a:rPr b="1" lang="en" sz="1200">
                <a:solidFill>
                  <a:srgbClr val="666666"/>
                </a:solidFill>
                <a:latin typeface="Calibri"/>
                <a:ea typeface="Calibri"/>
                <a:cs typeface="Calibri"/>
                <a:sym typeface="Calibri"/>
              </a:rPr>
              <a:t>Product Owner</a:t>
            </a:r>
          </a:p>
        </p:txBody>
      </p:sp>
      <p:sp>
        <p:nvSpPr>
          <p:cNvPr id="581" name="Shape 581"/>
          <p:cNvSpPr txBox="1"/>
          <p:nvPr/>
        </p:nvSpPr>
        <p:spPr>
          <a:xfrm>
            <a:off x="1930275" y="4233950"/>
            <a:ext cx="746400" cy="225900"/>
          </a:xfrm>
          <a:prstGeom prst="rect">
            <a:avLst/>
          </a:prstGeom>
          <a:noFill/>
          <a:ln>
            <a:noFill/>
          </a:ln>
        </p:spPr>
        <p:txBody>
          <a:bodyPr anchorCtr="0" anchor="ctr" bIns="91425" lIns="91425" rIns="91425" tIns="91425">
            <a:noAutofit/>
          </a:bodyPr>
          <a:lstStyle/>
          <a:p>
            <a:pPr indent="0" lvl="0" marL="0" marR="0" rtl="0" algn="ctr">
              <a:lnSpc>
                <a:spcPct val="100000"/>
              </a:lnSpc>
              <a:spcBef>
                <a:spcPts val="0"/>
              </a:spcBef>
              <a:spcAft>
                <a:spcPts val="0"/>
              </a:spcAft>
              <a:buNone/>
            </a:pPr>
            <a:r>
              <a:rPr b="1" lang="en" sz="1200">
                <a:solidFill>
                  <a:srgbClr val="666666"/>
                </a:solidFill>
                <a:latin typeface="Calibri"/>
                <a:ea typeface="Calibri"/>
                <a:cs typeface="Calibri"/>
                <a:sym typeface="Calibri"/>
              </a:rPr>
              <a:t>Local PO</a:t>
            </a:r>
          </a:p>
        </p:txBody>
      </p:sp>
      <p:sp>
        <p:nvSpPr>
          <p:cNvPr id="582" name="Shape 582"/>
          <p:cNvSpPr txBox="1"/>
          <p:nvPr/>
        </p:nvSpPr>
        <p:spPr>
          <a:xfrm>
            <a:off x="6727700" y="1212087"/>
            <a:ext cx="850800" cy="340200"/>
          </a:xfrm>
          <a:prstGeom prst="rect">
            <a:avLst/>
          </a:prstGeom>
          <a:noFill/>
          <a:ln>
            <a:noFill/>
          </a:ln>
        </p:spPr>
        <p:txBody>
          <a:bodyPr anchorCtr="0" anchor="ctr" bIns="91425" lIns="91425" rIns="91425" tIns="91425">
            <a:noAutofit/>
          </a:bodyPr>
          <a:lstStyle/>
          <a:p>
            <a:pPr indent="0" lvl="0" marL="0" marR="0" rtl="0" algn="ctr">
              <a:lnSpc>
                <a:spcPct val="100000"/>
              </a:lnSpc>
              <a:spcBef>
                <a:spcPts val="0"/>
              </a:spcBef>
              <a:spcAft>
                <a:spcPts val="0"/>
              </a:spcAft>
              <a:buNone/>
            </a:pPr>
            <a:r>
              <a:rPr b="1" lang="en" sz="1200">
                <a:solidFill>
                  <a:srgbClr val="666666"/>
                </a:solidFill>
                <a:latin typeface="Calibri"/>
                <a:ea typeface="Calibri"/>
                <a:cs typeface="Calibri"/>
                <a:sym typeface="Calibri"/>
              </a:rPr>
              <a:t>Resource Manager</a:t>
            </a:r>
          </a:p>
        </p:txBody>
      </p:sp>
      <p:pic>
        <p:nvPicPr>
          <p:cNvPr id="583" name="Shape 583"/>
          <p:cNvPicPr preferRelativeResize="0"/>
          <p:nvPr/>
        </p:nvPicPr>
        <p:blipFill>
          <a:blip r:embed="rId8">
            <a:alphaModFix/>
          </a:blip>
          <a:stretch>
            <a:fillRect/>
          </a:stretch>
        </p:blipFill>
        <p:spPr>
          <a:xfrm>
            <a:off x="397500" y="1668337"/>
            <a:ext cx="390525" cy="590550"/>
          </a:xfrm>
          <a:prstGeom prst="rect">
            <a:avLst/>
          </a:prstGeom>
          <a:noFill/>
          <a:ln>
            <a:noFill/>
          </a:ln>
        </p:spPr>
      </p:pic>
      <p:sp>
        <p:nvSpPr>
          <p:cNvPr id="584" name="Shape 584"/>
          <p:cNvSpPr txBox="1"/>
          <p:nvPr/>
        </p:nvSpPr>
        <p:spPr>
          <a:xfrm>
            <a:off x="241775" y="2243658"/>
            <a:ext cx="702000" cy="225900"/>
          </a:xfrm>
          <a:prstGeom prst="rect">
            <a:avLst/>
          </a:prstGeom>
          <a:noFill/>
          <a:ln>
            <a:noFill/>
          </a:ln>
        </p:spPr>
        <p:txBody>
          <a:bodyPr anchorCtr="0" anchor="ctr" bIns="91425" lIns="91425" rIns="91425" tIns="91425">
            <a:noAutofit/>
          </a:bodyPr>
          <a:lstStyle/>
          <a:p>
            <a:pPr indent="0" lvl="0" marL="0" marR="0" rtl="0" algn="ctr">
              <a:lnSpc>
                <a:spcPct val="100000"/>
              </a:lnSpc>
              <a:spcBef>
                <a:spcPts val="0"/>
              </a:spcBef>
              <a:spcAft>
                <a:spcPts val="0"/>
              </a:spcAft>
              <a:buNone/>
            </a:pPr>
            <a:r>
              <a:rPr b="1" lang="en" sz="1200">
                <a:solidFill>
                  <a:srgbClr val="666666"/>
                </a:solidFill>
                <a:latin typeface="Calibri"/>
                <a:ea typeface="Calibri"/>
                <a:cs typeface="Calibri"/>
                <a:sym typeface="Calibri"/>
              </a:rPr>
              <a:t>RTE</a:t>
            </a:r>
          </a:p>
        </p:txBody>
      </p:sp>
      <p:sp>
        <p:nvSpPr>
          <p:cNvPr id="585" name="Shape 585"/>
          <p:cNvSpPr/>
          <p:nvPr/>
        </p:nvSpPr>
        <p:spPr>
          <a:xfrm>
            <a:off x="2370375" y="629550"/>
            <a:ext cx="4400100" cy="1839900"/>
          </a:xfrm>
          <a:prstGeom prst="foldedCorner">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69850" lvl="0" marL="0" marR="0" rtl="0" algn="l">
              <a:lnSpc>
                <a:spcPct val="100000"/>
              </a:lnSpc>
              <a:spcBef>
                <a:spcPts val="1000"/>
              </a:spcBef>
              <a:spcAft>
                <a:spcPts val="0"/>
              </a:spcAft>
              <a:buClr>
                <a:srgbClr val="000000"/>
              </a:buClr>
              <a:buFont typeface="Arial"/>
              <a:buNone/>
            </a:pPr>
            <a:r>
              <a:t/>
            </a:r>
            <a:endParaRPr sz="1000">
              <a:solidFill>
                <a:schemeClr val="dk1"/>
              </a:solidFill>
              <a:latin typeface="Calibri"/>
              <a:ea typeface="Calibri"/>
              <a:cs typeface="Calibri"/>
              <a:sym typeface="Calibri"/>
            </a:endParaRPr>
          </a:p>
          <a:p>
            <a:pPr indent="-69850" lvl="0" marL="0" marR="0" rtl="0" algn="l">
              <a:lnSpc>
                <a:spcPct val="100000"/>
              </a:lnSpc>
              <a:spcBef>
                <a:spcPts val="1000"/>
              </a:spcBef>
              <a:spcAft>
                <a:spcPts val="0"/>
              </a:spcAft>
              <a:buClr>
                <a:srgbClr val="000000"/>
              </a:buClr>
              <a:buSzPct val="110000"/>
              <a:buFont typeface="Arial"/>
              <a:buNone/>
            </a:pPr>
            <a:r>
              <a:rPr lang="en" sz="1000">
                <a:solidFill>
                  <a:schemeClr val="dk1"/>
                </a:solidFill>
                <a:latin typeface="Calibri"/>
                <a:ea typeface="Calibri"/>
                <a:cs typeface="Calibri"/>
                <a:sym typeface="Calibri"/>
              </a:rPr>
              <a:t>- Prepare well before the meeting, as it is a primary vehicle for improvement. </a:t>
            </a:r>
            <a:br>
              <a:rPr lang="en" sz="1000">
                <a:solidFill>
                  <a:schemeClr val="dk1"/>
                </a:solidFill>
                <a:latin typeface="Calibri"/>
                <a:ea typeface="Calibri"/>
                <a:cs typeface="Calibri"/>
                <a:sym typeface="Calibri"/>
              </a:rPr>
            </a:br>
            <a:r>
              <a:rPr lang="en" sz="1000">
                <a:solidFill>
                  <a:schemeClr val="dk1"/>
                </a:solidFill>
                <a:latin typeface="Calibri"/>
                <a:ea typeface="Calibri"/>
                <a:cs typeface="Calibri"/>
                <a:sym typeface="Calibri"/>
              </a:rPr>
              <a:t>- Keep the meeting timeboxed to an hour or less.</a:t>
            </a:r>
            <a:br>
              <a:rPr lang="en" sz="1000">
                <a:solidFill>
                  <a:schemeClr val="dk1"/>
                </a:solidFill>
                <a:latin typeface="Calibri"/>
                <a:ea typeface="Calibri"/>
                <a:cs typeface="Calibri"/>
                <a:sym typeface="Calibri"/>
              </a:rPr>
            </a:br>
            <a:r>
              <a:rPr lang="en" sz="1000">
                <a:solidFill>
                  <a:schemeClr val="dk1"/>
                </a:solidFill>
                <a:latin typeface="Calibri"/>
                <a:ea typeface="Calibri"/>
                <a:cs typeface="Calibri"/>
                <a:sym typeface="Calibri"/>
              </a:rPr>
              <a:t>- Make sure </a:t>
            </a:r>
            <a:r>
              <a:rPr b="1" lang="en" sz="1000">
                <a:solidFill>
                  <a:schemeClr val="dk1"/>
                </a:solidFill>
                <a:latin typeface="Calibri"/>
                <a:ea typeface="Calibri"/>
                <a:cs typeface="Calibri"/>
                <a:sym typeface="Calibri"/>
              </a:rPr>
              <a:t>only pick one or two things that can be done better for next Sprint for improvement</a:t>
            </a:r>
            <a:r>
              <a:rPr lang="en" sz="1000">
                <a:solidFill>
                  <a:schemeClr val="dk1"/>
                </a:solidFill>
                <a:latin typeface="Calibri"/>
                <a:ea typeface="Calibri"/>
                <a:cs typeface="Calibri"/>
                <a:sym typeface="Calibri"/>
              </a:rPr>
              <a:t>.</a:t>
            </a:r>
            <a:br>
              <a:rPr lang="en" sz="1000">
                <a:solidFill>
                  <a:schemeClr val="dk1"/>
                </a:solidFill>
                <a:latin typeface="Calibri"/>
                <a:ea typeface="Calibri"/>
                <a:cs typeface="Calibri"/>
                <a:sym typeface="Calibri"/>
              </a:rPr>
            </a:br>
            <a:r>
              <a:rPr lang="en" sz="1000">
                <a:solidFill>
                  <a:schemeClr val="dk1"/>
                </a:solidFill>
                <a:latin typeface="Calibri"/>
                <a:ea typeface="Calibri"/>
                <a:cs typeface="Calibri"/>
                <a:sym typeface="Calibri"/>
              </a:rPr>
              <a:t>- </a:t>
            </a:r>
            <a:r>
              <a:rPr b="1" lang="en" sz="1000">
                <a:solidFill>
                  <a:schemeClr val="dk1"/>
                </a:solidFill>
                <a:latin typeface="Calibri"/>
                <a:ea typeface="Calibri"/>
                <a:cs typeface="Calibri"/>
                <a:sym typeface="Calibri"/>
              </a:rPr>
              <a:t>Make sure everyone speak</a:t>
            </a:r>
            <a:br>
              <a:rPr lang="en" sz="1000">
                <a:solidFill>
                  <a:schemeClr val="dk1"/>
                </a:solidFill>
                <a:latin typeface="Calibri"/>
                <a:ea typeface="Calibri"/>
                <a:cs typeface="Calibri"/>
                <a:sym typeface="Calibri"/>
              </a:rPr>
            </a:br>
            <a:r>
              <a:rPr lang="en" sz="1000">
                <a:solidFill>
                  <a:schemeClr val="dk1"/>
                </a:solidFill>
                <a:latin typeface="Calibri"/>
                <a:ea typeface="Calibri"/>
                <a:cs typeface="Calibri"/>
                <a:sym typeface="Calibri"/>
              </a:rPr>
              <a:t>- Make sure team </a:t>
            </a:r>
            <a:r>
              <a:rPr b="1" lang="en" sz="1000">
                <a:solidFill>
                  <a:schemeClr val="dk1"/>
                </a:solidFill>
                <a:latin typeface="Calibri"/>
                <a:ea typeface="Calibri"/>
                <a:cs typeface="Calibri"/>
                <a:sym typeface="Calibri"/>
              </a:rPr>
              <a:t>focus on items the team can control and improve, not on how others can improve</a:t>
            </a:r>
            <a:r>
              <a:rPr lang="en" sz="1000">
                <a:solidFill>
                  <a:schemeClr val="dk1"/>
                </a:solidFill>
                <a:latin typeface="Calibri"/>
                <a:ea typeface="Calibri"/>
                <a:cs typeface="Calibri"/>
                <a:sym typeface="Calibri"/>
              </a:rPr>
              <a:t>.</a:t>
            </a:r>
            <a:br>
              <a:rPr lang="en" sz="1000">
                <a:solidFill>
                  <a:schemeClr val="dk1"/>
                </a:solidFill>
                <a:latin typeface="Calibri"/>
                <a:ea typeface="Calibri"/>
                <a:cs typeface="Calibri"/>
                <a:sym typeface="Calibri"/>
              </a:rPr>
            </a:br>
            <a:r>
              <a:rPr lang="en" sz="1000">
                <a:solidFill>
                  <a:schemeClr val="dk1"/>
                </a:solidFill>
                <a:latin typeface="Calibri"/>
                <a:ea typeface="Calibri"/>
                <a:cs typeface="Calibri"/>
                <a:sym typeface="Calibri"/>
              </a:rPr>
              <a:t>- Make sure improvement stories from the previous sprint are reviewed and the beginning.</a:t>
            </a:r>
            <a:br>
              <a:rPr lang="en" sz="1000">
                <a:solidFill>
                  <a:schemeClr val="dk1"/>
                </a:solidFill>
                <a:latin typeface="Calibri"/>
                <a:ea typeface="Calibri"/>
                <a:cs typeface="Calibri"/>
                <a:sym typeface="Calibri"/>
              </a:rPr>
            </a:br>
            <a:r>
              <a:rPr lang="en" sz="1000">
                <a:solidFill>
                  <a:schemeClr val="dk1"/>
                </a:solidFill>
                <a:latin typeface="Calibri"/>
                <a:ea typeface="Calibri"/>
                <a:cs typeface="Calibri"/>
                <a:sym typeface="Calibri"/>
              </a:rPr>
              <a:t>- This is private meeting, make sure </a:t>
            </a:r>
            <a:r>
              <a:rPr b="1" lang="en" sz="1000">
                <a:solidFill>
                  <a:schemeClr val="dk1"/>
                </a:solidFill>
                <a:latin typeface="Calibri"/>
                <a:ea typeface="Calibri"/>
                <a:cs typeface="Calibri"/>
                <a:sym typeface="Calibri"/>
              </a:rPr>
              <a:t>limited only to development team members</a:t>
            </a:r>
            <a:r>
              <a:rPr lang="en" sz="1000">
                <a:solidFill>
                  <a:schemeClr val="dk1"/>
                </a:solidFill>
                <a:latin typeface="Calibri"/>
                <a:ea typeface="Calibri"/>
                <a:cs typeface="Calibri"/>
                <a:sym typeface="Calibri"/>
              </a:rPr>
              <a:t>.</a:t>
            </a:r>
            <a:br>
              <a:rPr lang="en" sz="1000">
                <a:solidFill>
                  <a:schemeClr val="dk1"/>
                </a:solidFill>
                <a:latin typeface="Calibri"/>
                <a:ea typeface="Calibri"/>
                <a:cs typeface="Calibri"/>
                <a:sym typeface="Calibri"/>
              </a:rPr>
            </a:br>
            <a:r>
              <a:rPr lang="en" sz="1000">
                <a:solidFill>
                  <a:schemeClr val="dk1"/>
                </a:solidFill>
                <a:latin typeface="Calibri"/>
                <a:ea typeface="Calibri"/>
                <a:cs typeface="Calibri"/>
                <a:sym typeface="Calibri"/>
              </a:rPr>
              <a:t>- Talk to PO if necessary.</a:t>
            </a:r>
          </a:p>
        </p:txBody>
      </p:sp>
      <p:sp>
        <p:nvSpPr>
          <p:cNvPr id="586" name="Shape 586"/>
          <p:cNvSpPr/>
          <p:nvPr/>
        </p:nvSpPr>
        <p:spPr>
          <a:xfrm>
            <a:off x="2605075" y="3712800"/>
            <a:ext cx="2185800" cy="900000"/>
          </a:xfrm>
          <a:prstGeom prst="foldedCorner">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1000"/>
              </a:spcBef>
              <a:spcAft>
                <a:spcPts val="1000"/>
              </a:spcAft>
              <a:buNone/>
            </a:pPr>
            <a:r>
              <a:rPr lang="en" sz="1000">
                <a:solidFill>
                  <a:schemeClr val="dk1"/>
                </a:solidFill>
                <a:latin typeface="Calibri"/>
                <a:ea typeface="Calibri"/>
                <a:cs typeface="Calibri"/>
                <a:sym typeface="Calibri"/>
              </a:rPr>
              <a:t>- </a:t>
            </a:r>
            <a:r>
              <a:rPr b="1" lang="en" sz="1000">
                <a:solidFill>
                  <a:schemeClr val="dk1"/>
                </a:solidFill>
                <a:latin typeface="Calibri"/>
                <a:ea typeface="Calibri"/>
                <a:cs typeface="Calibri"/>
                <a:sym typeface="Calibri"/>
              </a:rPr>
              <a:t>Review Improvement stories as the results of the meeting</a:t>
            </a:r>
            <a:r>
              <a:rPr lang="en" sz="1000">
                <a:solidFill>
                  <a:schemeClr val="dk1"/>
                </a:solidFill>
                <a:latin typeface="Calibri"/>
                <a:ea typeface="Calibri"/>
                <a:cs typeface="Calibri"/>
                <a:sym typeface="Calibri"/>
              </a:rPr>
              <a:t>.</a:t>
            </a:r>
          </a:p>
        </p:txBody>
      </p:sp>
      <p:sp>
        <p:nvSpPr>
          <p:cNvPr id="587" name="Shape 587"/>
          <p:cNvSpPr/>
          <p:nvPr/>
        </p:nvSpPr>
        <p:spPr>
          <a:xfrm>
            <a:off x="6827175" y="3129675"/>
            <a:ext cx="2185800" cy="1597800"/>
          </a:xfrm>
          <a:prstGeom prst="foldedCorner">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69850" lvl="0" marL="0" marR="0" rtl="0" algn="l">
              <a:lnSpc>
                <a:spcPct val="100000"/>
              </a:lnSpc>
              <a:spcBef>
                <a:spcPts val="1000"/>
              </a:spcBef>
              <a:spcAft>
                <a:spcPts val="1000"/>
              </a:spcAft>
              <a:buClr>
                <a:srgbClr val="000000"/>
              </a:buClr>
              <a:buFont typeface="Arial"/>
              <a:buNone/>
            </a:pPr>
            <a:r>
              <a:t/>
            </a:r>
            <a:endParaRPr sz="1000">
              <a:solidFill>
                <a:schemeClr val="dk1"/>
              </a:solidFill>
              <a:latin typeface="Calibri"/>
              <a:ea typeface="Calibri"/>
              <a:cs typeface="Calibri"/>
              <a:sym typeface="Calibri"/>
            </a:endParaRPr>
          </a:p>
          <a:p>
            <a:pPr indent="-69850" lvl="0" marL="0" marR="0" rtl="0" algn="l">
              <a:lnSpc>
                <a:spcPct val="100000"/>
              </a:lnSpc>
              <a:spcBef>
                <a:spcPts val="1000"/>
              </a:spcBef>
              <a:spcAft>
                <a:spcPts val="1000"/>
              </a:spcAft>
              <a:buClr>
                <a:srgbClr val="000000"/>
              </a:buClr>
              <a:buSzPct val="110000"/>
              <a:buFont typeface="Arial"/>
              <a:buNone/>
            </a:pPr>
            <a:r>
              <a:rPr lang="en" sz="1000">
                <a:solidFill>
                  <a:schemeClr val="dk1"/>
                </a:solidFill>
                <a:latin typeface="Calibri"/>
                <a:ea typeface="Calibri"/>
                <a:cs typeface="Calibri"/>
                <a:sym typeface="Calibri"/>
              </a:rPr>
              <a:t>- </a:t>
            </a:r>
            <a:r>
              <a:rPr b="1" lang="en" sz="1000">
                <a:solidFill>
                  <a:schemeClr val="dk1"/>
                </a:solidFill>
                <a:latin typeface="Calibri"/>
                <a:ea typeface="Calibri"/>
                <a:cs typeface="Calibri"/>
                <a:sym typeface="Calibri"/>
              </a:rPr>
              <a:t>Review agreed-to sprint metrics</a:t>
            </a:r>
            <a:br>
              <a:rPr lang="en" sz="1000">
                <a:solidFill>
                  <a:schemeClr val="dk1"/>
                </a:solidFill>
                <a:latin typeface="Calibri"/>
                <a:ea typeface="Calibri"/>
                <a:cs typeface="Calibri"/>
                <a:sym typeface="Calibri"/>
              </a:rPr>
            </a:br>
            <a:r>
              <a:rPr lang="en" sz="1000">
                <a:solidFill>
                  <a:schemeClr val="dk1"/>
                </a:solidFill>
                <a:latin typeface="Calibri"/>
                <a:ea typeface="Calibri"/>
                <a:cs typeface="Calibri"/>
                <a:sym typeface="Calibri"/>
              </a:rPr>
              <a:t>- Review the improvement stories from previous Sprints, Were they all accomplished ? If not, what are the further actions.</a:t>
            </a:r>
            <a:br>
              <a:rPr lang="en" sz="1000">
                <a:solidFill>
                  <a:schemeClr val="dk1"/>
                </a:solidFill>
                <a:latin typeface="Calibri"/>
                <a:ea typeface="Calibri"/>
                <a:cs typeface="Calibri"/>
                <a:sym typeface="Calibri"/>
              </a:rPr>
            </a:br>
            <a:r>
              <a:rPr lang="en" sz="1000">
                <a:solidFill>
                  <a:schemeClr val="dk1"/>
                </a:solidFill>
                <a:latin typeface="Calibri"/>
                <a:ea typeface="Calibri"/>
                <a:cs typeface="Calibri"/>
                <a:sym typeface="Calibri"/>
              </a:rPr>
              <a:t> - </a:t>
            </a:r>
            <a:r>
              <a:rPr b="1" lang="en" sz="1000">
                <a:solidFill>
                  <a:schemeClr val="dk1"/>
                </a:solidFill>
                <a:latin typeface="Calibri"/>
                <a:ea typeface="Calibri"/>
                <a:cs typeface="Calibri"/>
                <a:sym typeface="Calibri"/>
              </a:rPr>
              <a:t>For this sprint, analyze </a:t>
            </a:r>
            <a:br>
              <a:rPr b="1" lang="en" sz="1000">
                <a:solidFill>
                  <a:schemeClr val="dk1"/>
                </a:solidFill>
                <a:latin typeface="Calibri"/>
                <a:ea typeface="Calibri"/>
                <a:cs typeface="Calibri"/>
                <a:sym typeface="Calibri"/>
              </a:rPr>
            </a:br>
            <a:r>
              <a:rPr b="1" lang="en" sz="1000">
                <a:solidFill>
                  <a:schemeClr val="dk1"/>
                </a:solidFill>
                <a:latin typeface="Calibri"/>
                <a:ea typeface="Calibri"/>
                <a:cs typeface="Calibri"/>
                <a:sym typeface="Calibri"/>
              </a:rPr>
              <a:t>  . What shall we start doing?</a:t>
            </a:r>
            <a:br>
              <a:rPr b="1" lang="en" sz="1000">
                <a:solidFill>
                  <a:schemeClr val="dk1"/>
                </a:solidFill>
                <a:latin typeface="Calibri"/>
                <a:ea typeface="Calibri"/>
                <a:cs typeface="Calibri"/>
                <a:sym typeface="Calibri"/>
              </a:rPr>
            </a:br>
            <a:r>
              <a:rPr b="1" lang="en" sz="1000">
                <a:solidFill>
                  <a:schemeClr val="dk1"/>
                </a:solidFill>
                <a:latin typeface="Calibri"/>
                <a:ea typeface="Calibri"/>
                <a:cs typeface="Calibri"/>
                <a:sym typeface="Calibri"/>
              </a:rPr>
              <a:t>  . What shall we stop doing?</a:t>
            </a:r>
            <a:br>
              <a:rPr b="1" lang="en" sz="1000">
                <a:solidFill>
                  <a:schemeClr val="dk1"/>
                </a:solidFill>
                <a:latin typeface="Calibri"/>
                <a:ea typeface="Calibri"/>
                <a:cs typeface="Calibri"/>
                <a:sym typeface="Calibri"/>
              </a:rPr>
            </a:br>
            <a:r>
              <a:rPr b="1" lang="en" sz="1000">
                <a:solidFill>
                  <a:schemeClr val="dk1"/>
                </a:solidFill>
                <a:latin typeface="Calibri"/>
                <a:ea typeface="Calibri"/>
                <a:cs typeface="Calibri"/>
                <a:sym typeface="Calibri"/>
              </a:rPr>
              <a:t>  . What shall we keep doing?</a:t>
            </a:r>
          </a:p>
        </p:txBody>
      </p:sp>
      <p:sp>
        <p:nvSpPr>
          <p:cNvPr id="588" name="Shape 588"/>
          <p:cNvSpPr/>
          <p:nvPr/>
        </p:nvSpPr>
        <p:spPr>
          <a:xfrm>
            <a:off x="7639325" y="745350"/>
            <a:ext cx="1193100" cy="1724100"/>
          </a:xfrm>
          <a:prstGeom prst="foldedCorner">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69850" lvl="0" marL="0" marR="0" rtl="0" algn="l">
              <a:lnSpc>
                <a:spcPct val="100000"/>
              </a:lnSpc>
              <a:spcBef>
                <a:spcPts val="1000"/>
              </a:spcBef>
              <a:spcAft>
                <a:spcPts val="0"/>
              </a:spcAft>
              <a:buClr>
                <a:srgbClr val="000000"/>
              </a:buClr>
              <a:buSzPct val="110000"/>
              <a:buFont typeface="Arial"/>
              <a:buNone/>
            </a:pPr>
            <a:r>
              <a:rPr lang="en" sz="1000">
                <a:solidFill>
                  <a:schemeClr val="dk1"/>
                </a:solidFill>
                <a:latin typeface="Calibri"/>
                <a:ea typeface="Calibri"/>
                <a:cs typeface="Calibri"/>
                <a:sym typeface="Calibri"/>
              </a:rPr>
              <a:t>- </a:t>
            </a:r>
            <a:r>
              <a:rPr b="1" lang="en" sz="1000">
                <a:solidFill>
                  <a:schemeClr val="dk1"/>
                </a:solidFill>
                <a:latin typeface="Calibri"/>
                <a:ea typeface="Calibri"/>
                <a:cs typeface="Calibri"/>
                <a:sym typeface="Calibri"/>
              </a:rPr>
              <a:t>Change Owner. Work with ScrumMaster to identify and implement process and tools changes with resource providing or leveraging.</a:t>
            </a:r>
          </a:p>
        </p:txBody>
      </p:sp>
      <p:cxnSp>
        <p:nvCxnSpPr>
          <p:cNvPr id="589" name="Shape 589"/>
          <p:cNvCxnSpPr>
            <a:stCxn id="584" idx="2"/>
            <a:endCxn id="590" idx="1"/>
          </p:cNvCxnSpPr>
          <p:nvPr/>
        </p:nvCxnSpPr>
        <p:spPr>
          <a:xfrm flipH="1" rot="-5400000">
            <a:off x="1495175" y="1567158"/>
            <a:ext cx="466200" cy="2271000"/>
          </a:xfrm>
          <a:prstGeom prst="bentConnector2">
            <a:avLst/>
          </a:prstGeom>
          <a:noFill/>
          <a:ln cap="flat" cmpd="sng" w="9525">
            <a:solidFill>
              <a:schemeClr val="dk2"/>
            </a:solidFill>
            <a:prstDash val="solid"/>
            <a:round/>
            <a:headEnd len="lg" w="lg" type="none"/>
            <a:tailEnd len="lg" w="lg" type="none"/>
          </a:ln>
        </p:spPr>
      </p:cxnSp>
      <p:cxnSp>
        <p:nvCxnSpPr>
          <p:cNvPr id="591" name="Shape 591"/>
          <p:cNvCxnSpPr>
            <a:stCxn id="576" idx="2"/>
            <a:endCxn id="592" idx="1"/>
          </p:cNvCxnSpPr>
          <p:nvPr/>
        </p:nvCxnSpPr>
        <p:spPr>
          <a:xfrm flipH="1" rot="-5400000">
            <a:off x="1749825" y="1832600"/>
            <a:ext cx="1316700" cy="911400"/>
          </a:xfrm>
          <a:prstGeom prst="bentConnector2">
            <a:avLst/>
          </a:prstGeom>
          <a:noFill/>
          <a:ln cap="flat" cmpd="sng" w="9525">
            <a:solidFill>
              <a:schemeClr val="dk2"/>
            </a:solidFill>
            <a:prstDash val="solid"/>
            <a:round/>
            <a:headEnd len="lg" w="lg" type="none"/>
            <a:tailEnd len="lg" w="lg" type="none"/>
          </a:ln>
        </p:spPr>
      </p:cxnSp>
      <p:cxnSp>
        <p:nvCxnSpPr>
          <p:cNvPr id="593" name="Shape 593"/>
          <p:cNvCxnSpPr>
            <a:stCxn id="582" idx="2"/>
            <a:endCxn id="592" idx="3"/>
          </p:cNvCxnSpPr>
          <p:nvPr/>
        </p:nvCxnSpPr>
        <p:spPr>
          <a:xfrm rot="5400000">
            <a:off x="6048350" y="1841937"/>
            <a:ext cx="1394400" cy="815100"/>
          </a:xfrm>
          <a:prstGeom prst="bentConnector2">
            <a:avLst/>
          </a:prstGeom>
          <a:noFill/>
          <a:ln cap="flat" cmpd="sng" w="9525">
            <a:solidFill>
              <a:schemeClr val="dk2"/>
            </a:solidFill>
            <a:prstDash val="solid"/>
            <a:round/>
            <a:headEnd len="lg" w="lg" type="none"/>
            <a:tailEnd len="lg" w="lg" type="none"/>
          </a:ln>
        </p:spPr>
      </p:cxnSp>
      <p:cxnSp>
        <p:nvCxnSpPr>
          <p:cNvPr id="594" name="Shape 594"/>
          <p:cNvCxnSpPr>
            <a:endCxn id="574" idx="1"/>
          </p:cNvCxnSpPr>
          <p:nvPr/>
        </p:nvCxnSpPr>
        <p:spPr>
          <a:xfrm flipH="1" rot="-5400000">
            <a:off x="5082850" y="3709075"/>
            <a:ext cx="900000" cy="249000"/>
          </a:xfrm>
          <a:prstGeom prst="bentConnector2">
            <a:avLst/>
          </a:prstGeom>
          <a:noFill/>
          <a:ln cap="flat" cmpd="sng" w="9525">
            <a:solidFill>
              <a:schemeClr val="dk2"/>
            </a:solidFill>
            <a:prstDash val="solid"/>
            <a:round/>
            <a:headEnd len="lg" w="lg" type="none"/>
            <a:tailEnd len="lg" w="lg" type="none"/>
          </a:ln>
        </p:spPr>
      </p:cxnSp>
      <p:cxnSp>
        <p:nvCxnSpPr>
          <p:cNvPr id="595" name="Shape 595"/>
          <p:cNvCxnSpPr>
            <a:stCxn id="592" idx="1"/>
            <a:endCxn id="579" idx="0"/>
          </p:cNvCxnSpPr>
          <p:nvPr/>
        </p:nvCxnSpPr>
        <p:spPr>
          <a:xfrm flipH="1">
            <a:off x="2303375" y="2946602"/>
            <a:ext cx="560400" cy="766200"/>
          </a:xfrm>
          <a:prstGeom prst="bentConnector2">
            <a:avLst/>
          </a:prstGeom>
          <a:noFill/>
          <a:ln cap="flat" cmpd="sng" w="9525">
            <a:solidFill>
              <a:schemeClr val="dk2"/>
            </a:solidFill>
            <a:prstDash val="solid"/>
            <a:round/>
            <a:headEnd len="lg" w="lg" type="none"/>
            <a:tailEnd len="lg" w="lg" type="none"/>
          </a:ln>
        </p:spPr>
      </p:cxnSp>
      <p:cxnSp>
        <p:nvCxnSpPr>
          <p:cNvPr id="596" name="Shape 596"/>
          <p:cNvCxnSpPr>
            <a:stCxn id="590" idx="1"/>
            <a:endCxn id="571" idx="0"/>
          </p:cNvCxnSpPr>
          <p:nvPr/>
        </p:nvCxnSpPr>
        <p:spPr>
          <a:xfrm flipH="1">
            <a:off x="585875" y="2935887"/>
            <a:ext cx="2277900" cy="389100"/>
          </a:xfrm>
          <a:prstGeom prst="bentConnector2">
            <a:avLst/>
          </a:prstGeom>
          <a:noFill/>
          <a:ln cap="flat" cmpd="sng" w="9525">
            <a:solidFill>
              <a:schemeClr val="dk2"/>
            </a:solidFill>
            <a:prstDash val="solid"/>
            <a:round/>
            <a:headEnd len="lg" w="lg" type="none"/>
            <a:tailEnd len="lg" w="lg" type="none"/>
          </a:ln>
        </p:spPr>
      </p:cxnSp>
      <p:sp>
        <p:nvSpPr>
          <p:cNvPr id="592" name="Shape 592"/>
          <p:cNvSpPr txBox="1"/>
          <p:nvPr/>
        </p:nvSpPr>
        <p:spPr>
          <a:xfrm>
            <a:off x="2863775" y="2520002"/>
            <a:ext cx="3474300" cy="853200"/>
          </a:xfrm>
          <a:prstGeom prst="rect">
            <a:avLst/>
          </a:prstGeom>
          <a:solidFill>
            <a:srgbClr val="CFE2F3"/>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None/>
            </a:pPr>
            <a:r>
              <a:rPr lang="en" sz="1800">
                <a:solidFill>
                  <a:schemeClr val="dk1"/>
                </a:solidFill>
              </a:rPr>
              <a:t>Sprint Retrospective</a:t>
            </a:r>
          </a:p>
        </p:txBody>
      </p:sp>
      <p:sp>
        <p:nvSpPr>
          <p:cNvPr id="597" name="Shape 597"/>
          <p:cNvSpPr txBox="1"/>
          <p:nvPr/>
        </p:nvSpPr>
        <p:spPr>
          <a:xfrm>
            <a:off x="447975" y="4776750"/>
            <a:ext cx="2076000" cy="306600"/>
          </a:xfrm>
          <a:prstGeom prst="rect">
            <a:avLst/>
          </a:prstGeom>
          <a:noFill/>
          <a:ln>
            <a:noFill/>
          </a:ln>
        </p:spPr>
        <p:txBody>
          <a:bodyPr anchorCtr="0" anchor="ctr" bIns="91425" lIns="91425" rIns="91425" tIns="91425">
            <a:noAutofit/>
          </a:bodyPr>
          <a:lstStyle/>
          <a:p>
            <a:pPr lvl="0" rtl="0">
              <a:spcBef>
                <a:spcPts val="0"/>
              </a:spcBef>
              <a:buNone/>
            </a:pPr>
            <a:r>
              <a:rPr lang="en" u="sng">
                <a:solidFill>
                  <a:srgbClr val="1155CC"/>
                </a:solidFill>
                <a:hlinkClick r:id="rId9"/>
              </a:rPr>
              <a:t>Detail refer to R&amp;R</a:t>
            </a: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01" name="Shape 601"/>
        <p:cNvGrpSpPr/>
        <p:nvPr/>
      </p:nvGrpSpPr>
      <p:grpSpPr>
        <a:xfrm>
          <a:off x="0" y="0"/>
          <a:ext cx="0" cy="0"/>
          <a:chOff x="0" y="0"/>
          <a:chExt cx="0" cy="0"/>
        </a:xfrm>
      </p:grpSpPr>
      <p:sp>
        <p:nvSpPr>
          <p:cNvPr id="602" name="Shape 602"/>
          <p:cNvSpPr txBox="1"/>
          <p:nvPr>
            <p:ph type="title"/>
          </p:nvPr>
        </p:nvSpPr>
        <p:spPr>
          <a:xfrm>
            <a:off x="311700" y="56850"/>
            <a:ext cx="8667900" cy="5727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None/>
            </a:pPr>
            <a:r>
              <a:rPr b="1" lang="en" sz="3000">
                <a:solidFill>
                  <a:schemeClr val="dk2"/>
                </a:solidFill>
              </a:rPr>
              <a:t>Role and Responsibility - PI Review</a:t>
            </a:r>
          </a:p>
        </p:txBody>
      </p:sp>
      <p:grpSp>
        <p:nvGrpSpPr>
          <p:cNvPr id="603" name="Shape 603"/>
          <p:cNvGrpSpPr/>
          <p:nvPr/>
        </p:nvGrpSpPr>
        <p:grpSpPr>
          <a:xfrm>
            <a:off x="190625" y="3324987"/>
            <a:ext cx="790500" cy="853137"/>
            <a:chOff x="5012050" y="3030112"/>
            <a:chExt cx="790500" cy="853137"/>
          </a:xfrm>
        </p:grpSpPr>
        <p:pic>
          <p:nvPicPr>
            <p:cNvPr id="604" name="Shape 604"/>
            <p:cNvPicPr preferRelativeResize="0"/>
            <p:nvPr/>
          </p:nvPicPr>
          <p:blipFill>
            <a:blip r:embed="rId3">
              <a:alphaModFix/>
            </a:blip>
            <a:stretch>
              <a:fillRect/>
            </a:stretch>
          </p:blipFill>
          <p:spPr>
            <a:xfrm>
              <a:off x="5169175" y="3030112"/>
              <a:ext cx="476250" cy="504825"/>
            </a:xfrm>
            <a:prstGeom prst="rect">
              <a:avLst/>
            </a:prstGeom>
            <a:noFill/>
            <a:ln>
              <a:noFill/>
            </a:ln>
          </p:spPr>
        </p:pic>
        <p:sp>
          <p:nvSpPr>
            <p:cNvPr id="605" name="Shape 605"/>
            <p:cNvSpPr txBox="1"/>
            <p:nvPr/>
          </p:nvSpPr>
          <p:spPr>
            <a:xfrm>
              <a:off x="5012050" y="3534950"/>
              <a:ext cx="790500" cy="348300"/>
            </a:xfrm>
            <a:prstGeom prst="rect">
              <a:avLst/>
            </a:prstGeom>
            <a:noFill/>
            <a:ln>
              <a:noFill/>
            </a:ln>
          </p:spPr>
          <p:txBody>
            <a:bodyPr anchorCtr="0" anchor="ctr" bIns="91425" lIns="91425" rIns="91425" tIns="91425">
              <a:noAutofit/>
            </a:bodyPr>
            <a:lstStyle/>
            <a:p>
              <a:pPr lvl="0" rtl="0" algn="ctr">
                <a:spcBef>
                  <a:spcPts val="0"/>
                </a:spcBef>
                <a:buNone/>
              </a:pPr>
              <a:r>
                <a:rPr b="1" lang="en" sz="1200">
                  <a:solidFill>
                    <a:srgbClr val="666666"/>
                  </a:solidFill>
                  <a:latin typeface="Calibri"/>
                  <a:ea typeface="Calibri"/>
                  <a:cs typeface="Calibri"/>
                  <a:sym typeface="Calibri"/>
                </a:rPr>
                <a:t>Product Manager</a:t>
              </a:r>
            </a:p>
          </p:txBody>
        </p:sp>
      </p:grpSp>
      <p:pic>
        <p:nvPicPr>
          <p:cNvPr id="606" name="Shape 606"/>
          <p:cNvPicPr preferRelativeResize="0"/>
          <p:nvPr/>
        </p:nvPicPr>
        <p:blipFill>
          <a:blip r:embed="rId4">
            <a:alphaModFix/>
          </a:blip>
          <a:stretch>
            <a:fillRect/>
          </a:stretch>
        </p:blipFill>
        <p:spPr>
          <a:xfrm>
            <a:off x="6905247" y="3462772"/>
            <a:ext cx="1113000" cy="690827"/>
          </a:xfrm>
          <a:prstGeom prst="rect">
            <a:avLst/>
          </a:prstGeom>
          <a:noFill/>
          <a:ln>
            <a:noFill/>
          </a:ln>
        </p:spPr>
      </p:pic>
      <p:sp>
        <p:nvSpPr>
          <p:cNvPr id="607" name="Shape 607"/>
          <p:cNvSpPr txBox="1"/>
          <p:nvPr/>
        </p:nvSpPr>
        <p:spPr>
          <a:xfrm>
            <a:off x="6905250" y="4113600"/>
            <a:ext cx="1113000" cy="319200"/>
          </a:xfrm>
          <a:prstGeom prst="rect">
            <a:avLst/>
          </a:prstGeom>
          <a:noFill/>
          <a:ln>
            <a:noFill/>
          </a:ln>
        </p:spPr>
        <p:txBody>
          <a:bodyPr anchorCtr="0" anchor="ctr" bIns="91425" lIns="91425" rIns="91425" tIns="91425">
            <a:noAutofit/>
          </a:bodyPr>
          <a:lstStyle/>
          <a:p>
            <a:pPr indent="0" lvl="0" marL="0" marR="0" rtl="0" algn="ctr">
              <a:lnSpc>
                <a:spcPct val="100000"/>
              </a:lnSpc>
              <a:spcBef>
                <a:spcPts val="0"/>
              </a:spcBef>
              <a:spcAft>
                <a:spcPts val="0"/>
              </a:spcAft>
              <a:buNone/>
            </a:pPr>
            <a:r>
              <a:rPr b="1" lang="en" sz="1200">
                <a:solidFill>
                  <a:srgbClr val="666666"/>
                </a:solidFill>
                <a:latin typeface="Calibri"/>
                <a:ea typeface="Calibri"/>
                <a:cs typeface="Calibri"/>
                <a:sym typeface="Calibri"/>
              </a:rPr>
              <a:t>Agile Team</a:t>
            </a:r>
          </a:p>
        </p:txBody>
      </p:sp>
      <p:pic>
        <p:nvPicPr>
          <p:cNvPr id="608" name="Shape 608"/>
          <p:cNvPicPr preferRelativeResize="0"/>
          <p:nvPr/>
        </p:nvPicPr>
        <p:blipFill>
          <a:blip r:embed="rId5">
            <a:alphaModFix/>
          </a:blip>
          <a:stretch>
            <a:fillRect/>
          </a:stretch>
        </p:blipFill>
        <p:spPr>
          <a:xfrm>
            <a:off x="3989399" y="708199"/>
            <a:ext cx="499146" cy="572699"/>
          </a:xfrm>
          <a:prstGeom prst="rect">
            <a:avLst/>
          </a:prstGeom>
          <a:noFill/>
          <a:ln>
            <a:noFill/>
          </a:ln>
        </p:spPr>
      </p:pic>
      <p:sp>
        <p:nvSpPr>
          <p:cNvPr id="609" name="Shape 609"/>
          <p:cNvSpPr txBox="1"/>
          <p:nvPr/>
        </p:nvSpPr>
        <p:spPr>
          <a:xfrm>
            <a:off x="3887975" y="1280900"/>
            <a:ext cx="702000" cy="384000"/>
          </a:xfrm>
          <a:prstGeom prst="rect">
            <a:avLst/>
          </a:prstGeom>
          <a:noFill/>
          <a:ln>
            <a:noFill/>
          </a:ln>
        </p:spPr>
        <p:txBody>
          <a:bodyPr anchorCtr="0" anchor="ctr" bIns="91425" lIns="91425" rIns="91425" tIns="91425">
            <a:noAutofit/>
          </a:bodyPr>
          <a:lstStyle/>
          <a:p>
            <a:pPr indent="0" lvl="0" marL="0" marR="0" rtl="0" algn="ctr">
              <a:lnSpc>
                <a:spcPct val="100000"/>
              </a:lnSpc>
              <a:spcBef>
                <a:spcPts val="0"/>
              </a:spcBef>
              <a:spcAft>
                <a:spcPts val="0"/>
              </a:spcAft>
              <a:buNone/>
            </a:pPr>
            <a:r>
              <a:rPr b="1" lang="en" sz="1200">
                <a:solidFill>
                  <a:srgbClr val="666666"/>
                </a:solidFill>
                <a:latin typeface="Calibri"/>
                <a:ea typeface="Calibri"/>
                <a:cs typeface="Calibri"/>
                <a:sym typeface="Calibri"/>
              </a:rPr>
              <a:t>Scrum Master</a:t>
            </a:r>
          </a:p>
        </p:txBody>
      </p:sp>
      <p:pic>
        <p:nvPicPr>
          <p:cNvPr id="610" name="Shape 610"/>
          <p:cNvPicPr preferRelativeResize="0"/>
          <p:nvPr/>
        </p:nvPicPr>
        <p:blipFill>
          <a:blip r:embed="rId6">
            <a:alphaModFix/>
          </a:blip>
          <a:stretch>
            <a:fillRect/>
          </a:stretch>
        </p:blipFill>
        <p:spPr>
          <a:xfrm>
            <a:off x="6953075" y="745350"/>
            <a:ext cx="400050" cy="466725"/>
          </a:xfrm>
          <a:prstGeom prst="rect">
            <a:avLst/>
          </a:prstGeom>
          <a:noFill/>
          <a:ln>
            <a:noFill/>
          </a:ln>
        </p:spPr>
      </p:pic>
      <p:pic>
        <p:nvPicPr>
          <p:cNvPr id="611" name="Shape 611"/>
          <p:cNvPicPr preferRelativeResize="0"/>
          <p:nvPr/>
        </p:nvPicPr>
        <p:blipFill>
          <a:blip r:embed="rId7">
            <a:alphaModFix/>
          </a:blip>
          <a:stretch>
            <a:fillRect/>
          </a:stretch>
        </p:blipFill>
        <p:spPr>
          <a:xfrm>
            <a:off x="447975" y="745349"/>
            <a:ext cx="364300" cy="521149"/>
          </a:xfrm>
          <a:prstGeom prst="rect">
            <a:avLst/>
          </a:prstGeom>
          <a:noFill/>
          <a:ln>
            <a:noFill/>
          </a:ln>
        </p:spPr>
      </p:pic>
      <p:pic>
        <p:nvPicPr>
          <p:cNvPr id="612" name="Shape 612"/>
          <p:cNvPicPr preferRelativeResize="0"/>
          <p:nvPr/>
        </p:nvPicPr>
        <p:blipFill>
          <a:blip r:embed="rId7">
            <a:alphaModFix/>
          </a:blip>
          <a:stretch>
            <a:fillRect/>
          </a:stretch>
        </p:blipFill>
        <p:spPr>
          <a:xfrm>
            <a:off x="3479175" y="3712799"/>
            <a:ext cx="364300" cy="521149"/>
          </a:xfrm>
          <a:prstGeom prst="rect">
            <a:avLst/>
          </a:prstGeom>
          <a:noFill/>
          <a:ln>
            <a:noFill/>
          </a:ln>
        </p:spPr>
      </p:pic>
      <p:sp>
        <p:nvSpPr>
          <p:cNvPr id="613" name="Shape 613"/>
          <p:cNvSpPr txBox="1"/>
          <p:nvPr/>
        </p:nvSpPr>
        <p:spPr>
          <a:xfrm>
            <a:off x="279125" y="1266500"/>
            <a:ext cx="702000" cy="340200"/>
          </a:xfrm>
          <a:prstGeom prst="rect">
            <a:avLst/>
          </a:prstGeom>
          <a:noFill/>
          <a:ln>
            <a:noFill/>
          </a:ln>
        </p:spPr>
        <p:txBody>
          <a:bodyPr anchorCtr="0" anchor="ctr" bIns="91425" lIns="91425" rIns="91425" tIns="91425">
            <a:noAutofit/>
          </a:bodyPr>
          <a:lstStyle/>
          <a:p>
            <a:pPr indent="0" lvl="0" marL="0" marR="0" rtl="0" algn="ctr">
              <a:lnSpc>
                <a:spcPct val="100000"/>
              </a:lnSpc>
              <a:spcBef>
                <a:spcPts val="0"/>
              </a:spcBef>
              <a:spcAft>
                <a:spcPts val="0"/>
              </a:spcAft>
              <a:buNone/>
            </a:pPr>
            <a:r>
              <a:rPr b="1" lang="en" sz="1200">
                <a:solidFill>
                  <a:srgbClr val="666666"/>
                </a:solidFill>
                <a:latin typeface="Calibri"/>
                <a:ea typeface="Calibri"/>
                <a:cs typeface="Calibri"/>
                <a:sym typeface="Calibri"/>
              </a:rPr>
              <a:t>Product Owner</a:t>
            </a:r>
          </a:p>
        </p:txBody>
      </p:sp>
      <p:sp>
        <p:nvSpPr>
          <p:cNvPr id="614" name="Shape 614"/>
          <p:cNvSpPr txBox="1"/>
          <p:nvPr/>
        </p:nvSpPr>
        <p:spPr>
          <a:xfrm>
            <a:off x="3288125" y="4233950"/>
            <a:ext cx="746400" cy="225900"/>
          </a:xfrm>
          <a:prstGeom prst="rect">
            <a:avLst/>
          </a:prstGeom>
          <a:noFill/>
          <a:ln>
            <a:noFill/>
          </a:ln>
        </p:spPr>
        <p:txBody>
          <a:bodyPr anchorCtr="0" anchor="ctr" bIns="91425" lIns="91425" rIns="91425" tIns="91425">
            <a:noAutofit/>
          </a:bodyPr>
          <a:lstStyle/>
          <a:p>
            <a:pPr indent="0" lvl="0" marL="0" marR="0" rtl="0" algn="ctr">
              <a:lnSpc>
                <a:spcPct val="100000"/>
              </a:lnSpc>
              <a:spcBef>
                <a:spcPts val="0"/>
              </a:spcBef>
              <a:spcAft>
                <a:spcPts val="0"/>
              </a:spcAft>
              <a:buNone/>
            </a:pPr>
            <a:r>
              <a:rPr b="1" lang="en" sz="1200">
                <a:solidFill>
                  <a:srgbClr val="666666"/>
                </a:solidFill>
                <a:latin typeface="Calibri"/>
                <a:ea typeface="Calibri"/>
                <a:cs typeface="Calibri"/>
                <a:sym typeface="Calibri"/>
              </a:rPr>
              <a:t>Local PO</a:t>
            </a:r>
          </a:p>
        </p:txBody>
      </p:sp>
      <p:sp>
        <p:nvSpPr>
          <p:cNvPr id="615" name="Shape 615"/>
          <p:cNvSpPr txBox="1"/>
          <p:nvPr/>
        </p:nvSpPr>
        <p:spPr>
          <a:xfrm>
            <a:off x="6727700" y="1212087"/>
            <a:ext cx="850800" cy="340200"/>
          </a:xfrm>
          <a:prstGeom prst="rect">
            <a:avLst/>
          </a:prstGeom>
          <a:noFill/>
          <a:ln>
            <a:noFill/>
          </a:ln>
        </p:spPr>
        <p:txBody>
          <a:bodyPr anchorCtr="0" anchor="ctr" bIns="91425" lIns="91425" rIns="91425" tIns="91425">
            <a:noAutofit/>
          </a:bodyPr>
          <a:lstStyle/>
          <a:p>
            <a:pPr indent="0" lvl="0" marL="0" marR="0" rtl="0" algn="ctr">
              <a:lnSpc>
                <a:spcPct val="100000"/>
              </a:lnSpc>
              <a:spcBef>
                <a:spcPts val="0"/>
              </a:spcBef>
              <a:spcAft>
                <a:spcPts val="0"/>
              </a:spcAft>
              <a:buNone/>
            </a:pPr>
            <a:r>
              <a:rPr b="1" lang="en" sz="1200">
                <a:solidFill>
                  <a:srgbClr val="666666"/>
                </a:solidFill>
                <a:latin typeface="Calibri"/>
                <a:ea typeface="Calibri"/>
                <a:cs typeface="Calibri"/>
                <a:sym typeface="Calibri"/>
              </a:rPr>
              <a:t>Resource Manager</a:t>
            </a:r>
          </a:p>
        </p:txBody>
      </p:sp>
      <p:pic>
        <p:nvPicPr>
          <p:cNvPr id="616" name="Shape 616"/>
          <p:cNvPicPr preferRelativeResize="0"/>
          <p:nvPr/>
        </p:nvPicPr>
        <p:blipFill>
          <a:blip r:embed="rId8">
            <a:alphaModFix/>
          </a:blip>
          <a:stretch>
            <a:fillRect/>
          </a:stretch>
        </p:blipFill>
        <p:spPr>
          <a:xfrm>
            <a:off x="397500" y="1668337"/>
            <a:ext cx="390525" cy="590550"/>
          </a:xfrm>
          <a:prstGeom prst="rect">
            <a:avLst/>
          </a:prstGeom>
          <a:noFill/>
          <a:ln>
            <a:noFill/>
          </a:ln>
        </p:spPr>
      </p:pic>
      <p:sp>
        <p:nvSpPr>
          <p:cNvPr id="617" name="Shape 617"/>
          <p:cNvSpPr txBox="1"/>
          <p:nvPr/>
        </p:nvSpPr>
        <p:spPr>
          <a:xfrm>
            <a:off x="241775" y="2243658"/>
            <a:ext cx="702000" cy="225900"/>
          </a:xfrm>
          <a:prstGeom prst="rect">
            <a:avLst/>
          </a:prstGeom>
          <a:noFill/>
          <a:ln>
            <a:noFill/>
          </a:ln>
        </p:spPr>
        <p:txBody>
          <a:bodyPr anchorCtr="0" anchor="ctr" bIns="91425" lIns="91425" rIns="91425" tIns="91425">
            <a:noAutofit/>
          </a:bodyPr>
          <a:lstStyle/>
          <a:p>
            <a:pPr indent="0" lvl="0" marL="0" marR="0" rtl="0" algn="ctr">
              <a:lnSpc>
                <a:spcPct val="100000"/>
              </a:lnSpc>
              <a:spcBef>
                <a:spcPts val="0"/>
              </a:spcBef>
              <a:spcAft>
                <a:spcPts val="0"/>
              </a:spcAft>
              <a:buNone/>
            </a:pPr>
            <a:r>
              <a:rPr b="1" lang="en" sz="1200">
                <a:solidFill>
                  <a:srgbClr val="666666"/>
                </a:solidFill>
                <a:latin typeface="Calibri"/>
                <a:ea typeface="Calibri"/>
                <a:cs typeface="Calibri"/>
                <a:sym typeface="Calibri"/>
              </a:rPr>
              <a:t>RTE</a:t>
            </a:r>
          </a:p>
        </p:txBody>
      </p:sp>
      <p:sp>
        <p:nvSpPr>
          <p:cNvPr id="618" name="Shape 618"/>
          <p:cNvSpPr/>
          <p:nvPr/>
        </p:nvSpPr>
        <p:spPr>
          <a:xfrm>
            <a:off x="1010225" y="745350"/>
            <a:ext cx="2277900" cy="1535400"/>
          </a:xfrm>
          <a:prstGeom prst="foldedCorner">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69850" lvl="0" marL="0" marR="0" rtl="0" algn="l">
              <a:lnSpc>
                <a:spcPct val="100000"/>
              </a:lnSpc>
              <a:spcBef>
                <a:spcPts val="1000"/>
              </a:spcBef>
              <a:spcAft>
                <a:spcPts val="1000"/>
              </a:spcAft>
              <a:buClr>
                <a:srgbClr val="000000"/>
              </a:buClr>
              <a:buFont typeface="Arial"/>
              <a:buNone/>
            </a:pPr>
            <a:r>
              <a:t/>
            </a:r>
            <a:endParaRPr sz="1000">
              <a:solidFill>
                <a:schemeClr val="dk1"/>
              </a:solidFill>
              <a:latin typeface="Calibri"/>
              <a:ea typeface="Calibri"/>
              <a:cs typeface="Calibri"/>
              <a:sym typeface="Calibri"/>
            </a:endParaRPr>
          </a:p>
          <a:p>
            <a:pPr indent="-69850" lvl="0" marL="0" marR="0" rtl="0" algn="l">
              <a:lnSpc>
                <a:spcPct val="100000"/>
              </a:lnSpc>
              <a:spcBef>
                <a:spcPts val="1000"/>
              </a:spcBef>
              <a:spcAft>
                <a:spcPts val="1000"/>
              </a:spcAft>
              <a:buClr>
                <a:srgbClr val="000000"/>
              </a:buClr>
              <a:buSzPct val="110000"/>
              <a:buFont typeface="Arial"/>
              <a:buNone/>
            </a:pPr>
            <a:r>
              <a:rPr lang="en" sz="1000">
                <a:solidFill>
                  <a:schemeClr val="dk1"/>
                </a:solidFill>
                <a:latin typeface="Calibri"/>
                <a:ea typeface="Calibri"/>
                <a:cs typeface="Calibri"/>
                <a:sym typeface="Calibri"/>
              </a:rPr>
              <a:t>- </a:t>
            </a:r>
            <a:r>
              <a:rPr b="1" lang="en" sz="1000">
                <a:solidFill>
                  <a:schemeClr val="dk1"/>
                </a:solidFill>
                <a:latin typeface="Calibri"/>
                <a:ea typeface="Calibri"/>
                <a:cs typeface="Calibri"/>
                <a:sym typeface="Calibri"/>
              </a:rPr>
              <a:t>Demo all the PI Objectives</a:t>
            </a:r>
            <a:r>
              <a:rPr lang="en" sz="1000">
                <a:solidFill>
                  <a:schemeClr val="dk1"/>
                </a:solidFill>
                <a:latin typeface="Calibri"/>
                <a:ea typeface="Calibri"/>
                <a:cs typeface="Calibri"/>
                <a:sym typeface="Calibri"/>
              </a:rPr>
              <a:t> implemented in current PI.</a:t>
            </a:r>
            <a:br>
              <a:rPr lang="en" sz="1000">
                <a:solidFill>
                  <a:schemeClr val="dk1"/>
                </a:solidFill>
                <a:latin typeface="Calibri"/>
                <a:ea typeface="Calibri"/>
                <a:cs typeface="Calibri"/>
                <a:sym typeface="Calibri"/>
              </a:rPr>
            </a:br>
            <a:r>
              <a:rPr lang="en" sz="1000">
                <a:solidFill>
                  <a:schemeClr val="dk1"/>
                </a:solidFill>
                <a:latin typeface="Calibri"/>
                <a:ea typeface="Calibri"/>
                <a:cs typeface="Calibri"/>
                <a:sym typeface="Calibri"/>
              </a:rPr>
              <a:t> - Work with Product Manager to find opportunity.</a:t>
            </a:r>
            <a:br>
              <a:rPr lang="en" sz="1000">
                <a:solidFill>
                  <a:schemeClr val="dk1"/>
                </a:solidFill>
                <a:latin typeface="Calibri"/>
                <a:ea typeface="Calibri"/>
                <a:cs typeface="Calibri"/>
                <a:sym typeface="Calibri"/>
              </a:rPr>
            </a:br>
            <a:r>
              <a:rPr lang="en" sz="1000">
                <a:solidFill>
                  <a:schemeClr val="dk1"/>
                </a:solidFill>
                <a:latin typeface="Calibri"/>
                <a:ea typeface="Calibri"/>
                <a:cs typeface="Calibri"/>
                <a:sym typeface="Calibri"/>
              </a:rPr>
              <a:t> - </a:t>
            </a:r>
            <a:r>
              <a:rPr b="1" lang="en" sz="1000">
                <a:solidFill>
                  <a:schemeClr val="dk1"/>
                </a:solidFill>
                <a:latin typeface="Calibri"/>
                <a:ea typeface="Calibri"/>
                <a:cs typeface="Calibri"/>
                <a:sym typeface="Calibri"/>
              </a:rPr>
              <a:t>Wrap all the opportunities with priority and work with team to put them into PBI stack</a:t>
            </a:r>
            <a:r>
              <a:rPr lang="en" sz="1000">
                <a:solidFill>
                  <a:schemeClr val="dk1"/>
                </a:solidFill>
                <a:latin typeface="Calibri"/>
                <a:ea typeface="Calibri"/>
                <a:cs typeface="Calibri"/>
                <a:sym typeface="Calibri"/>
              </a:rPr>
              <a:t>.</a:t>
            </a:r>
          </a:p>
        </p:txBody>
      </p:sp>
      <p:sp>
        <p:nvSpPr>
          <p:cNvPr id="619" name="Shape 619"/>
          <p:cNvSpPr/>
          <p:nvPr/>
        </p:nvSpPr>
        <p:spPr>
          <a:xfrm>
            <a:off x="4068575" y="3616525"/>
            <a:ext cx="1959600" cy="900000"/>
          </a:xfrm>
          <a:prstGeom prst="foldedCorner">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1000"/>
              </a:spcBef>
              <a:spcAft>
                <a:spcPts val="1000"/>
              </a:spcAft>
              <a:buNone/>
            </a:pPr>
            <a:r>
              <a:rPr lang="en" sz="1000">
                <a:solidFill>
                  <a:schemeClr val="dk1"/>
                </a:solidFill>
                <a:latin typeface="Calibri"/>
                <a:ea typeface="Calibri"/>
                <a:cs typeface="Calibri"/>
                <a:sym typeface="Calibri"/>
              </a:rPr>
              <a:t>-</a:t>
            </a:r>
            <a:r>
              <a:rPr b="1" lang="en" sz="1000">
                <a:solidFill>
                  <a:schemeClr val="dk1"/>
                </a:solidFill>
                <a:latin typeface="Calibri"/>
                <a:ea typeface="Calibri"/>
                <a:cs typeface="Calibri"/>
                <a:sym typeface="Calibri"/>
              </a:rPr>
              <a:t> Help PO/RTE to prepare the demo to Product Manager and other stakeholders</a:t>
            </a:r>
            <a:r>
              <a:rPr lang="en" sz="1000">
                <a:solidFill>
                  <a:schemeClr val="dk1"/>
                </a:solidFill>
                <a:latin typeface="Calibri"/>
                <a:ea typeface="Calibri"/>
                <a:cs typeface="Calibri"/>
                <a:sym typeface="Calibri"/>
              </a:rPr>
              <a:t>.</a:t>
            </a:r>
          </a:p>
        </p:txBody>
      </p:sp>
      <p:sp>
        <p:nvSpPr>
          <p:cNvPr id="620" name="Shape 620"/>
          <p:cNvSpPr/>
          <p:nvPr/>
        </p:nvSpPr>
        <p:spPr>
          <a:xfrm>
            <a:off x="943775" y="3174475"/>
            <a:ext cx="1572000" cy="1784100"/>
          </a:xfrm>
          <a:prstGeom prst="foldedCorner">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69850" lvl="0" marL="0" marR="0" rtl="0" algn="l">
              <a:lnSpc>
                <a:spcPct val="100000"/>
              </a:lnSpc>
              <a:spcBef>
                <a:spcPts val="1000"/>
              </a:spcBef>
              <a:spcAft>
                <a:spcPts val="1000"/>
              </a:spcAft>
              <a:buClr>
                <a:srgbClr val="000000"/>
              </a:buClr>
              <a:buFont typeface="Arial"/>
              <a:buNone/>
            </a:pPr>
            <a:r>
              <a:t/>
            </a:r>
            <a:endParaRPr sz="1000">
              <a:solidFill>
                <a:schemeClr val="dk1"/>
              </a:solidFill>
              <a:latin typeface="Calibri"/>
              <a:ea typeface="Calibri"/>
              <a:cs typeface="Calibri"/>
              <a:sym typeface="Calibri"/>
            </a:endParaRPr>
          </a:p>
          <a:p>
            <a:pPr indent="-69850" lvl="0" marL="0" marR="0" rtl="0" algn="l">
              <a:lnSpc>
                <a:spcPct val="100000"/>
              </a:lnSpc>
              <a:spcBef>
                <a:spcPts val="1000"/>
              </a:spcBef>
              <a:spcAft>
                <a:spcPts val="1000"/>
              </a:spcAft>
              <a:buClr>
                <a:srgbClr val="000000"/>
              </a:buClr>
              <a:buSzPct val="110000"/>
              <a:buFont typeface="Arial"/>
              <a:buNone/>
            </a:pPr>
            <a:r>
              <a:rPr lang="en" sz="1000">
                <a:solidFill>
                  <a:schemeClr val="dk1"/>
                </a:solidFill>
                <a:latin typeface="Calibri"/>
                <a:ea typeface="Calibri"/>
                <a:cs typeface="Calibri"/>
                <a:sym typeface="Calibri"/>
              </a:rPr>
              <a:t>- </a:t>
            </a:r>
            <a:r>
              <a:rPr b="1" lang="en" sz="1000">
                <a:solidFill>
                  <a:schemeClr val="dk1"/>
                </a:solidFill>
                <a:latin typeface="Calibri"/>
                <a:ea typeface="Calibri"/>
                <a:cs typeface="Calibri"/>
                <a:sym typeface="Calibri"/>
              </a:rPr>
              <a:t>Review Demo</a:t>
            </a:r>
            <a:r>
              <a:rPr lang="en" sz="1000">
                <a:solidFill>
                  <a:schemeClr val="dk1"/>
                </a:solidFill>
                <a:latin typeface="Calibri"/>
                <a:ea typeface="Calibri"/>
                <a:cs typeface="Calibri"/>
                <a:sym typeface="Calibri"/>
              </a:rPr>
              <a:t>.</a:t>
            </a:r>
            <a:br>
              <a:rPr lang="en" sz="1000">
                <a:solidFill>
                  <a:schemeClr val="dk1"/>
                </a:solidFill>
                <a:latin typeface="Calibri"/>
                <a:ea typeface="Calibri"/>
                <a:cs typeface="Calibri"/>
                <a:sym typeface="Calibri"/>
              </a:rPr>
            </a:br>
            <a:r>
              <a:rPr lang="en" sz="1000">
                <a:solidFill>
                  <a:schemeClr val="dk1"/>
                </a:solidFill>
                <a:latin typeface="Calibri"/>
                <a:ea typeface="Calibri"/>
                <a:cs typeface="Calibri"/>
                <a:sym typeface="Calibri"/>
              </a:rPr>
              <a:t>- </a:t>
            </a:r>
            <a:r>
              <a:rPr b="1" lang="en" sz="1000">
                <a:solidFill>
                  <a:schemeClr val="dk1"/>
                </a:solidFill>
                <a:latin typeface="Calibri"/>
                <a:ea typeface="Calibri"/>
                <a:cs typeface="Calibri"/>
                <a:sym typeface="Calibri"/>
              </a:rPr>
              <a:t>Checking whether all the PI Objectives are met or not</a:t>
            </a:r>
            <a:r>
              <a:rPr lang="en" sz="1000">
                <a:solidFill>
                  <a:schemeClr val="dk1"/>
                </a:solidFill>
                <a:latin typeface="Calibri"/>
                <a:ea typeface="Calibri"/>
                <a:cs typeface="Calibri"/>
                <a:sym typeface="Calibri"/>
              </a:rPr>
              <a:t>. If there is any PI Objective not meet, discuss with PO (facing biz) for follow-ups.</a:t>
            </a:r>
            <a:br>
              <a:rPr lang="en" sz="1000">
                <a:solidFill>
                  <a:schemeClr val="dk1"/>
                </a:solidFill>
                <a:latin typeface="Calibri"/>
                <a:ea typeface="Calibri"/>
                <a:cs typeface="Calibri"/>
                <a:sym typeface="Calibri"/>
              </a:rPr>
            </a:br>
            <a:r>
              <a:rPr lang="en" sz="1000">
                <a:solidFill>
                  <a:schemeClr val="dk1"/>
                </a:solidFill>
                <a:latin typeface="Calibri"/>
                <a:ea typeface="Calibri"/>
                <a:cs typeface="Calibri"/>
                <a:sym typeface="Calibri"/>
              </a:rPr>
              <a:t>- </a:t>
            </a:r>
            <a:r>
              <a:rPr b="1" lang="en" sz="1000">
                <a:solidFill>
                  <a:schemeClr val="dk1"/>
                </a:solidFill>
                <a:latin typeface="Calibri"/>
                <a:ea typeface="Calibri"/>
                <a:cs typeface="Calibri"/>
                <a:sym typeface="Calibri"/>
              </a:rPr>
              <a:t>Assess the impact to value stream and ART</a:t>
            </a:r>
            <a:r>
              <a:rPr lang="en" sz="1000">
                <a:solidFill>
                  <a:schemeClr val="dk1"/>
                </a:solidFill>
                <a:latin typeface="Calibri"/>
                <a:ea typeface="Calibri"/>
                <a:cs typeface="Calibri"/>
                <a:sym typeface="Calibri"/>
              </a:rPr>
              <a:t>.</a:t>
            </a:r>
          </a:p>
        </p:txBody>
      </p:sp>
      <p:cxnSp>
        <p:nvCxnSpPr>
          <p:cNvPr id="621" name="Shape 621"/>
          <p:cNvCxnSpPr>
            <a:stCxn id="617" idx="2"/>
            <a:endCxn id="622" idx="1"/>
          </p:cNvCxnSpPr>
          <p:nvPr/>
        </p:nvCxnSpPr>
        <p:spPr>
          <a:xfrm flipH="1" rot="-5400000">
            <a:off x="1495175" y="1567158"/>
            <a:ext cx="466200" cy="2271000"/>
          </a:xfrm>
          <a:prstGeom prst="bentConnector2">
            <a:avLst/>
          </a:prstGeom>
          <a:noFill/>
          <a:ln cap="flat" cmpd="sng" w="9525">
            <a:solidFill>
              <a:schemeClr val="dk2"/>
            </a:solidFill>
            <a:prstDash val="solid"/>
            <a:round/>
            <a:headEnd len="lg" w="lg" type="none"/>
            <a:tailEnd len="lg" w="lg" type="none"/>
          </a:ln>
        </p:spPr>
      </p:cxnSp>
      <p:cxnSp>
        <p:nvCxnSpPr>
          <p:cNvPr id="623" name="Shape 623"/>
          <p:cNvCxnSpPr>
            <a:stCxn id="609" idx="2"/>
          </p:cNvCxnSpPr>
          <p:nvPr/>
        </p:nvCxnSpPr>
        <p:spPr>
          <a:xfrm flipH="1" rot="-5400000">
            <a:off x="3830375" y="2073500"/>
            <a:ext cx="817800" cy="600"/>
          </a:xfrm>
          <a:prstGeom prst="bentConnector3">
            <a:avLst>
              <a:gd fmla="val 50000" name="adj1"/>
            </a:avLst>
          </a:prstGeom>
          <a:noFill/>
          <a:ln cap="flat" cmpd="sng" w="9525">
            <a:solidFill>
              <a:schemeClr val="dk2"/>
            </a:solidFill>
            <a:prstDash val="solid"/>
            <a:round/>
            <a:headEnd len="med" w="med" type="none"/>
            <a:tailEnd len="med" w="med" type="none"/>
          </a:ln>
        </p:spPr>
      </p:cxnSp>
      <p:cxnSp>
        <p:nvCxnSpPr>
          <p:cNvPr id="624" name="Shape 624"/>
          <p:cNvCxnSpPr>
            <a:stCxn id="615" idx="2"/>
            <a:endCxn id="625" idx="3"/>
          </p:cNvCxnSpPr>
          <p:nvPr/>
        </p:nvCxnSpPr>
        <p:spPr>
          <a:xfrm rot="5400000">
            <a:off x="6048350" y="1841937"/>
            <a:ext cx="1394400" cy="815100"/>
          </a:xfrm>
          <a:prstGeom prst="bentConnector2">
            <a:avLst/>
          </a:prstGeom>
          <a:noFill/>
          <a:ln cap="flat" cmpd="sng" w="9525">
            <a:solidFill>
              <a:schemeClr val="dk2"/>
            </a:solidFill>
            <a:prstDash val="solid"/>
            <a:round/>
            <a:headEnd len="lg" w="lg" type="none"/>
            <a:tailEnd len="lg" w="lg" type="none"/>
          </a:ln>
        </p:spPr>
      </p:cxnSp>
      <p:cxnSp>
        <p:nvCxnSpPr>
          <p:cNvPr id="626" name="Shape 626"/>
          <p:cNvCxnSpPr>
            <a:stCxn id="625" idx="3"/>
            <a:endCxn id="606" idx="0"/>
          </p:cNvCxnSpPr>
          <p:nvPr/>
        </p:nvCxnSpPr>
        <p:spPr>
          <a:xfrm>
            <a:off x="6338075" y="2946602"/>
            <a:ext cx="1123800" cy="516300"/>
          </a:xfrm>
          <a:prstGeom prst="bentConnector2">
            <a:avLst/>
          </a:prstGeom>
          <a:noFill/>
          <a:ln cap="flat" cmpd="sng" w="9525">
            <a:solidFill>
              <a:schemeClr val="dk2"/>
            </a:solidFill>
            <a:prstDash val="solid"/>
            <a:round/>
            <a:headEnd len="lg" w="lg" type="none"/>
            <a:tailEnd len="lg" w="lg" type="none"/>
          </a:ln>
        </p:spPr>
      </p:cxnSp>
      <p:cxnSp>
        <p:nvCxnSpPr>
          <p:cNvPr id="627" name="Shape 627"/>
          <p:cNvCxnSpPr>
            <a:stCxn id="625" idx="1"/>
            <a:endCxn id="612" idx="0"/>
          </p:cNvCxnSpPr>
          <p:nvPr/>
        </p:nvCxnSpPr>
        <p:spPr>
          <a:xfrm>
            <a:off x="2863775" y="2946602"/>
            <a:ext cx="797700" cy="766200"/>
          </a:xfrm>
          <a:prstGeom prst="bentConnector4">
            <a:avLst>
              <a:gd fmla="val -29851" name="adj1"/>
              <a:gd fmla="val 77839" name="adj2"/>
            </a:avLst>
          </a:prstGeom>
          <a:noFill/>
          <a:ln cap="flat" cmpd="sng" w="9525">
            <a:solidFill>
              <a:schemeClr val="dk2"/>
            </a:solidFill>
            <a:prstDash val="solid"/>
            <a:round/>
            <a:headEnd len="lg" w="lg" type="none"/>
            <a:tailEnd len="lg" w="lg" type="none"/>
          </a:ln>
        </p:spPr>
      </p:cxnSp>
      <p:cxnSp>
        <p:nvCxnSpPr>
          <p:cNvPr id="628" name="Shape 628"/>
          <p:cNvCxnSpPr>
            <a:stCxn id="622" idx="1"/>
            <a:endCxn id="604" idx="0"/>
          </p:cNvCxnSpPr>
          <p:nvPr/>
        </p:nvCxnSpPr>
        <p:spPr>
          <a:xfrm flipH="1">
            <a:off x="585875" y="2935887"/>
            <a:ext cx="2277900" cy="389100"/>
          </a:xfrm>
          <a:prstGeom prst="bentConnector2">
            <a:avLst/>
          </a:prstGeom>
          <a:noFill/>
          <a:ln cap="flat" cmpd="sng" w="9525">
            <a:solidFill>
              <a:schemeClr val="dk2"/>
            </a:solidFill>
            <a:prstDash val="solid"/>
            <a:round/>
            <a:headEnd len="lg" w="lg" type="none"/>
            <a:tailEnd len="lg" w="lg" type="none"/>
          </a:ln>
        </p:spPr>
      </p:cxnSp>
      <p:sp>
        <p:nvSpPr>
          <p:cNvPr id="625" name="Shape 625"/>
          <p:cNvSpPr txBox="1"/>
          <p:nvPr/>
        </p:nvSpPr>
        <p:spPr>
          <a:xfrm>
            <a:off x="2863775" y="2520002"/>
            <a:ext cx="3474300" cy="853200"/>
          </a:xfrm>
          <a:prstGeom prst="rect">
            <a:avLst/>
          </a:prstGeom>
          <a:solidFill>
            <a:srgbClr val="CFE2F3"/>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None/>
            </a:pPr>
            <a:r>
              <a:rPr lang="en" sz="1800">
                <a:solidFill>
                  <a:schemeClr val="dk1"/>
                </a:solidFill>
              </a:rPr>
              <a:t>PI Review</a:t>
            </a:r>
          </a:p>
        </p:txBody>
      </p:sp>
      <p:sp>
        <p:nvSpPr>
          <p:cNvPr id="629" name="Shape 629"/>
          <p:cNvSpPr txBox="1"/>
          <p:nvPr/>
        </p:nvSpPr>
        <p:spPr>
          <a:xfrm>
            <a:off x="6903600" y="4737025"/>
            <a:ext cx="2076000" cy="306600"/>
          </a:xfrm>
          <a:prstGeom prst="rect">
            <a:avLst/>
          </a:prstGeom>
          <a:noFill/>
          <a:ln>
            <a:noFill/>
          </a:ln>
        </p:spPr>
        <p:txBody>
          <a:bodyPr anchorCtr="0" anchor="ctr" bIns="91425" lIns="91425" rIns="91425" tIns="91425">
            <a:noAutofit/>
          </a:bodyPr>
          <a:lstStyle/>
          <a:p>
            <a:pPr lvl="0" rtl="0">
              <a:spcBef>
                <a:spcPts val="0"/>
              </a:spcBef>
              <a:buNone/>
            </a:pPr>
            <a:r>
              <a:rPr lang="en" u="sng">
                <a:solidFill>
                  <a:srgbClr val="1155CC"/>
                </a:solidFill>
                <a:hlinkClick r:id="rId9"/>
              </a:rPr>
              <a:t>Detail refer to R&amp;R</a:t>
            </a: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33" name="Shape 633"/>
        <p:cNvGrpSpPr/>
        <p:nvPr/>
      </p:nvGrpSpPr>
      <p:grpSpPr>
        <a:xfrm>
          <a:off x="0" y="0"/>
          <a:ext cx="0" cy="0"/>
          <a:chOff x="0" y="0"/>
          <a:chExt cx="0" cy="0"/>
        </a:xfrm>
      </p:grpSpPr>
      <p:sp>
        <p:nvSpPr>
          <p:cNvPr id="634" name="Shape 634"/>
          <p:cNvSpPr txBox="1"/>
          <p:nvPr>
            <p:ph idx="1" type="body"/>
          </p:nvPr>
        </p:nvSpPr>
        <p:spPr>
          <a:xfrm>
            <a:off x="660375" y="971000"/>
            <a:ext cx="8520600" cy="3416400"/>
          </a:xfrm>
          <a:prstGeom prst="rect">
            <a:avLst/>
          </a:prstGeom>
        </p:spPr>
        <p:txBody>
          <a:bodyPr anchorCtr="0" anchor="t" bIns="91425" lIns="91425" rIns="91425" tIns="91425">
            <a:noAutofit/>
          </a:bodyPr>
          <a:lstStyle/>
          <a:p>
            <a:pPr indent="-228600" lvl="0" marL="457200" rtl="0">
              <a:lnSpc>
                <a:spcPct val="200000"/>
              </a:lnSpc>
              <a:spcBef>
                <a:spcPts val="0"/>
              </a:spcBef>
              <a:spcAft>
                <a:spcPts val="0"/>
              </a:spcAft>
              <a:buChar char="★"/>
            </a:pPr>
            <a:r>
              <a:rPr b="1" lang="en" u="sng">
                <a:solidFill>
                  <a:schemeClr val="hlink"/>
                </a:solidFill>
                <a:hlinkClick r:id="rId3"/>
              </a:rPr>
              <a:t>Scaled Agile Framework (SAFe) Web Page</a:t>
            </a:r>
          </a:p>
          <a:p>
            <a:pPr indent="-228600" lvl="0" marL="457200" rtl="0">
              <a:lnSpc>
                <a:spcPct val="200000"/>
              </a:lnSpc>
              <a:spcBef>
                <a:spcPts val="0"/>
              </a:spcBef>
              <a:spcAft>
                <a:spcPts val="0"/>
              </a:spcAft>
              <a:buChar char="★"/>
            </a:pPr>
            <a:r>
              <a:rPr b="1" lang="en" u="sng">
                <a:solidFill>
                  <a:schemeClr val="hlink"/>
                </a:solidFill>
                <a:hlinkClick r:id="rId4"/>
              </a:rPr>
              <a:t>DM Feature Management Process</a:t>
            </a:r>
          </a:p>
          <a:p>
            <a:pPr indent="-228600" lvl="0" marL="457200" rtl="0">
              <a:lnSpc>
                <a:spcPct val="200000"/>
              </a:lnSpc>
              <a:spcBef>
                <a:spcPts val="0"/>
              </a:spcBef>
              <a:spcAft>
                <a:spcPts val="0"/>
              </a:spcAft>
              <a:buChar char="★"/>
            </a:pPr>
            <a:r>
              <a:rPr b="1" lang="en" u="sng">
                <a:solidFill>
                  <a:schemeClr val="hlink"/>
                </a:solidFill>
                <a:hlinkClick r:id="rId5"/>
              </a:rPr>
              <a:t>DM Release Train</a:t>
            </a:r>
          </a:p>
          <a:p>
            <a:pPr indent="-228600" lvl="0" marL="457200" rtl="0">
              <a:lnSpc>
                <a:spcPct val="200000"/>
              </a:lnSpc>
              <a:spcBef>
                <a:spcPts val="0"/>
              </a:spcBef>
              <a:spcAft>
                <a:spcPts val="0"/>
              </a:spcAft>
              <a:buChar char="★"/>
            </a:pPr>
            <a:r>
              <a:rPr b="1" lang="en" u="sng">
                <a:solidFill>
                  <a:schemeClr val="hlink"/>
                </a:solidFill>
                <a:hlinkClick r:id="rId6"/>
              </a:rPr>
              <a:t>Detailed DM SAFe Role and Responsibility</a:t>
            </a:r>
          </a:p>
          <a:p>
            <a:pPr lvl="0">
              <a:lnSpc>
                <a:spcPct val="200000"/>
              </a:lnSpc>
              <a:spcBef>
                <a:spcPts val="0"/>
              </a:spcBef>
              <a:buNone/>
            </a:pPr>
            <a:r>
              <a:t/>
            </a:r>
            <a:endParaRPr b="1"/>
          </a:p>
        </p:txBody>
      </p:sp>
      <p:sp>
        <p:nvSpPr>
          <p:cNvPr id="635" name="Shape 635"/>
          <p:cNvSpPr txBox="1"/>
          <p:nvPr>
            <p:ph type="title"/>
          </p:nvPr>
        </p:nvSpPr>
        <p:spPr>
          <a:xfrm>
            <a:off x="311712" y="133750"/>
            <a:ext cx="8520600" cy="572700"/>
          </a:xfrm>
          <a:prstGeom prst="rect">
            <a:avLst/>
          </a:prstGeom>
        </p:spPr>
        <p:txBody>
          <a:bodyPr anchorCtr="0" anchor="t" bIns="91425" lIns="91425" rIns="91425" tIns="91425">
            <a:noAutofit/>
          </a:bodyPr>
          <a:lstStyle/>
          <a:p>
            <a:pPr indent="0" lvl="0" marL="0" marR="0" rtl="0" algn="l">
              <a:lnSpc>
                <a:spcPct val="100000"/>
              </a:lnSpc>
              <a:spcBef>
                <a:spcPts val="0"/>
              </a:spcBef>
              <a:spcAft>
                <a:spcPts val="0"/>
              </a:spcAft>
              <a:buNone/>
            </a:pPr>
            <a:r>
              <a:rPr b="1" lang="en" sz="3000">
                <a:solidFill>
                  <a:schemeClr val="dk2"/>
                </a:solidFill>
              </a:rPr>
              <a:t>Reference</a:t>
            </a: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39" name="Shape 639"/>
        <p:cNvGrpSpPr/>
        <p:nvPr/>
      </p:nvGrpSpPr>
      <p:grpSpPr>
        <a:xfrm>
          <a:off x="0" y="0"/>
          <a:ext cx="0" cy="0"/>
          <a:chOff x="0" y="0"/>
          <a:chExt cx="0" cy="0"/>
        </a:xfrm>
      </p:grpSpPr>
      <p:sp>
        <p:nvSpPr>
          <p:cNvPr id="640" name="Shape 640"/>
          <p:cNvSpPr txBox="1"/>
          <p:nvPr>
            <p:ph idx="4294967295" type="ctrTitle"/>
          </p:nvPr>
        </p:nvSpPr>
        <p:spPr>
          <a:xfrm>
            <a:off x="2558099" y="2207850"/>
            <a:ext cx="4027800" cy="727800"/>
          </a:xfrm>
          <a:prstGeom prst="rect">
            <a:avLst/>
          </a:prstGeom>
        </p:spPr>
        <p:txBody>
          <a:bodyPr anchorCtr="0" anchor="ctr" bIns="91425" lIns="91425" rIns="91425" tIns="91425">
            <a:noAutofit/>
          </a:bodyPr>
          <a:lstStyle/>
          <a:p>
            <a:pPr lvl="0" rtl="0" algn="ctr">
              <a:spcBef>
                <a:spcPts val="0"/>
              </a:spcBef>
              <a:buNone/>
            </a:pPr>
            <a:r>
              <a:rPr b="1" lang="en" sz="4800">
                <a:solidFill>
                  <a:srgbClr val="666666"/>
                </a:solidFill>
              </a:rPr>
              <a:t>Thank You!</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9" name="Shape 69"/>
        <p:cNvGrpSpPr/>
        <p:nvPr/>
      </p:nvGrpSpPr>
      <p:grpSpPr>
        <a:xfrm>
          <a:off x="0" y="0"/>
          <a:ext cx="0" cy="0"/>
          <a:chOff x="0" y="0"/>
          <a:chExt cx="0" cy="0"/>
        </a:xfrm>
      </p:grpSpPr>
      <p:sp>
        <p:nvSpPr>
          <p:cNvPr id="70" name="Shape 70"/>
          <p:cNvSpPr txBox="1"/>
          <p:nvPr>
            <p:ph type="title"/>
          </p:nvPr>
        </p:nvSpPr>
        <p:spPr>
          <a:xfrm>
            <a:off x="311700" y="87050"/>
            <a:ext cx="8520600" cy="572700"/>
          </a:xfrm>
          <a:prstGeom prst="rect">
            <a:avLst/>
          </a:prstGeom>
        </p:spPr>
        <p:txBody>
          <a:bodyPr anchorCtr="0" anchor="t" bIns="91425" lIns="91425" rIns="91425" tIns="91425">
            <a:noAutofit/>
          </a:bodyPr>
          <a:lstStyle/>
          <a:p>
            <a:pPr indent="0" lvl="0" marL="0" marR="0" rtl="0" algn="l">
              <a:lnSpc>
                <a:spcPct val="100000"/>
              </a:lnSpc>
              <a:spcBef>
                <a:spcPts val="0"/>
              </a:spcBef>
              <a:spcAft>
                <a:spcPts val="0"/>
              </a:spcAft>
              <a:buClr>
                <a:schemeClr val="dk2"/>
              </a:buClr>
              <a:buSzPct val="25000"/>
              <a:buFont typeface="Arial"/>
              <a:buNone/>
            </a:pPr>
            <a:r>
              <a:rPr b="1" lang="en" sz="2600">
                <a:solidFill>
                  <a:srgbClr val="565656"/>
                </a:solidFill>
              </a:rPr>
              <a:t>Organize the Portfolio around value</a:t>
            </a:r>
          </a:p>
        </p:txBody>
      </p:sp>
      <p:pic>
        <p:nvPicPr>
          <p:cNvPr id="71" name="Shape 71"/>
          <p:cNvPicPr preferRelativeResize="0"/>
          <p:nvPr/>
        </p:nvPicPr>
        <p:blipFill>
          <a:blip r:embed="rId3">
            <a:alphaModFix/>
          </a:blip>
          <a:stretch>
            <a:fillRect/>
          </a:stretch>
        </p:blipFill>
        <p:spPr>
          <a:xfrm>
            <a:off x="471475" y="1074950"/>
            <a:ext cx="8201025" cy="1524000"/>
          </a:xfrm>
          <a:prstGeom prst="rect">
            <a:avLst/>
          </a:prstGeom>
          <a:noFill/>
          <a:ln>
            <a:noFill/>
          </a:ln>
        </p:spPr>
      </p:pic>
      <p:sp>
        <p:nvSpPr>
          <p:cNvPr id="72" name="Shape 72"/>
          <p:cNvSpPr txBox="1"/>
          <p:nvPr/>
        </p:nvSpPr>
        <p:spPr>
          <a:xfrm>
            <a:off x="471450" y="2860675"/>
            <a:ext cx="8201100" cy="1826100"/>
          </a:xfrm>
          <a:prstGeom prst="rect">
            <a:avLst/>
          </a:prstGeom>
          <a:noFill/>
          <a:ln>
            <a:noFill/>
          </a:ln>
        </p:spPr>
        <p:txBody>
          <a:bodyPr anchorCtr="0" anchor="t" bIns="91425" lIns="91425" rIns="91425" tIns="91425">
            <a:noAutofit/>
          </a:bodyPr>
          <a:lstStyle/>
          <a:p>
            <a:pPr indent="-355600" lvl="0" marL="457200" rtl="0">
              <a:lnSpc>
                <a:spcPct val="110000"/>
              </a:lnSpc>
              <a:spcBef>
                <a:spcPts val="500"/>
              </a:spcBef>
              <a:spcAft>
                <a:spcPts val="600"/>
              </a:spcAft>
              <a:buSzPct val="100000"/>
              <a:buChar char="❖"/>
            </a:pPr>
            <a:r>
              <a:rPr lang="en" sz="2000">
                <a:solidFill>
                  <a:srgbClr val="3C3C3C"/>
                </a:solidFill>
              </a:rPr>
              <a:t>Identify and organize around Value Streams</a:t>
            </a:r>
          </a:p>
          <a:p>
            <a:pPr indent="-355600" lvl="0" marL="457200" rtl="0">
              <a:lnSpc>
                <a:spcPct val="110000"/>
              </a:lnSpc>
              <a:spcBef>
                <a:spcPts val="500"/>
              </a:spcBef>
              <a:spcAft>
                <a:spcPts val="600"/>
              </a:spcAft>
              <a:buSzPct val="100000"/>
              <a:buChar char="❖"/>
            </a:pPr>
            <a:r>
              <a:rPr lang="en" sz="2000">
                <a:solidFill>
                  <a:srgbClr val="3C3C3C"/>
                </a:solidFill>
              </a:rPr>
              <a:t>Communicate enterprise strategy with Strategic Themes</a:t>
            </a:r>
          </a:p>
          <a:p>
            <a:pPr indent="-355600" lvl="0" marL="457200" rtl="0">
              <a:lnSpc>
                <a:spcPct val="110000"/>
              </a:lnSpc>
              <a:spcBef>
                <a:spcPts val="500"/>
              </a:spcBef>
              <a:spcAft>
                <a:spcPts val="600"/>
              </a:spcAft>
              <a:buSzPct val="100000"/>
              <a:buChar char="❖"/>
            </a:pPr>
            <a:r>
              <a:rPr lang="en" sz="2000">
                <a:solidFill>
                  <a:srgbClr val="3C3C3C"/>
                </a:solidFill>
              </a:rPr>
              <a:t>Empower decision makers with Lean-Agile Budgeting</a:t>
            </a:r>
          </a:p>
          <a:p>
            <a:pPr indent="-355600" lvl="0" marL="457200" rtl="0">
              <a:lnSpc>
                <a:spcPct val="110000"/>
              </a:lnSpc>
              <a:spcBef>
                <a:spcPts val="500"/>
              </a:spcBef>
              <a:spcAft>
                <a:spcPts val="600"/>
              </a:spcAft>
              <a:buSzPct val="100000"/>
              <a:buChar char="❖"/>
            </a:pPr>
            <a:r>
              <a:rPr lang="en" sz="2000">
                <a:solidFill>
                  <a:srgbClr val="3C3C3C"/>
                </a:solidFill>
              </a:rPr>
              <a:t>Provide visibility and governance to cross-cutting initiatives with Kanban</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6" name="Shape 76"/>
        <p:cNvGrpSpPr/>
        <p:nvPr/>
      </p:nvGrpSpPr>
      <p:grpSpPr>
        <a:xfrm>
          <a:off x="0" y="0"/>
          <a:ext cx="0" cy="0"/>
          <a:chOff x="0" y="0"/>
          <a:chExt cx="0" cy="0"/>
        </a:xfrm>
      </p:grpSpPr>
      <p:sp>
        <p:nvSpPr>
          <p:cNvPr id="77" name="Shape 77"/>
          <p:cNvSpPr txBox="1"/>
          <p:nvPr>
            <p:ph type="title"/>
          </p:nvPr>
        </p:nvSpPr>
        <p:spPr>
          <a:xfrm>
            <a:off x="311700" y="87050"/>
            <a:ext cx="8520600" cy="572700"/>
          </a:xfrm>
          <a:prstGeom prst="rect">
            <a:avLst/>
          </a:prstGeom>
        </p:spPr>
        <p:txBody>
          <a:bodyPr anchorCtr="0" anchor="t" bIns="91425" lIns="91425" rIns="91425" tIns="91425">
            <a:noAutofit/>
          </a:bodyPr>
          <a:lstStyle/>
          <a:p>
            <a:pPr indent="0" lvl="0" marL="0" marR="0" rtl="0" algn="l">
              <a:lnSpc>
                <a:spcPct val="100000"/>
              </a:lnSpc>
              <a:spcBef>
                <a:spcPts val="0"/>
              </a:spcBef>
              <a:spcAft>
                <a:spcPts val="0"/>
              </a:spcAft>
              <a:buClr>
                <a:schemeClr val="dk2"/>
              </a:buClr>
              <a:buSzPct val="25000"/>
              <a:buFont typeface="Arial"/>
              <a:buNone/>
            </a:pPr>
            <a:r>
              <a:rPr b="1" lang="en" sz="2600">
                <a:solidFill>
                  <a:srgbClr val="565656"/>
                </a:solidFill>
              </a:rPr>
              <a:t>Coordinate large Value Streams</a:t>
            </a:r>
          </a:p>
        </p:txBody>
      </p:sp>
      <p:sp>
        <p:nvSpPr>
          <p:cNvPr id="78" name="Shape 78"/>
          <p:cNvSpPr txBox="1"/>
          <p:nvPr/>
        </p:nvSpPr>
        <p:spPr>
          <a:xfrm>
            <a:off x="523875" y="2553900"/>
            <a:ext cx="8201100" cy="2432700"/>
          </a:xfrm>
          <a:prstGeom prst="rect">
            <a:avLst/>
          </a:prstGeom>
          <a:noFill/>
          <a:ln>
            <a:noFill/>
          </a:ln>
        </p:spPr>
        <p:txBody>
          <a:bodyPr anchorCtr="0" anchor="t" bIns="91425" lIns="91425" rIns="91425" tIns="91425">
            <a:noAutofit/>
          </a:bodyPr>
          <a:lstStyle/>
          <a:p>
            <a:pPr indent="-355600" lvl="0" marL="457200" rtl="0">
              <a:lnSpc>
                <a:spcPct val="110000"/>
              </a:lnSpc>
              <a:spcBef>
                <a:spcPts val="1600"/>
              </a:spcBef>
              <a:spcAft>
                <a:spcPts val="200"/>
              </a:spcAft>
              <a:buSzPct val="100000"/>
              <a:buChar char="❖"/>
            </a:pPr>
            <a:r>
              <a:rPr lang="en" sz="2000">
                <a:solidFill>
                  <a:srgbClr val="565656"/>
                </a:solidFill>
              </a:rPr>
              <a:t>Apply cadence and synchronization</a:t>
            </a:r>
          </a:p>
          <a:p>
            <a:pPr indent="-355600" lvl="0" marL="457200" rtl="0">
              <a:lnSpc>
                <a:spcPct val="110000"/>
              </a:lnSpc>
              <a:spcBef>
                <a:spcPts val="1600"/>
              </a:spcBef>
              <a:spcAft>
                <a:spcPts val="200"/>
              </a:spcAft>
              <a:buSzPct val="100000"/>
              <a:buChar char="❖"/>
            </a:pPr>
            <a:r>
              <a:rPr lang="en" sz="2000">
                <a:solidFill>
                  <a:srgbClr val="565656"/>
                </a:solidFill>
              </a:rPr>
              <a:t>Establish governance with Value Stream roles and an Economic Framework</a:t>
            </a:r>
          </a:p>
          <a:p>
            <a:pPr indent="-355600" lvl="0" marL="457200" rtl="0">
              <a:lnSpc>
                <a:spcPct val="110000"/>
              </a:lnSpc>
              <a:spcBef>
                <a:spcPts val="1600"/>
              </a:spcBef>
              <a:spcAft>
                <a:spcPts val="200"/>
              </a:spcAft>
              <a:buSzPct val="100000"/>
              <a:buChar char="❖"/>
            </a:pPr>
            <a:r>
              <a:rPr lang="en" sz="2000">
                <a:solidFill>
                  <a:srgbClr val="565656"/>
                </a:solidFill>
              </a:rPr>
              <a:t>Manage fixed and variable Solution Intent</a:t>
            </a:r>
          </a:p>
          <a:p>
            <a:pPr indent="-355600" lvl="0" marL="457200" rtl="0">
              <a:lnSpc>
                <a:spcPct val="110000"/>
              </a:lnSpc>
              <a:spcBef>
                <a:spcPts val="1600"/>
              </a:spcBef>
              <a:spcAft>
                <a:spcPts val="200"/>
              </a:spcAft>
              <a:buSzPct val="100000"/>
              <a:buChar char="❖"/>
            </a:pPr>
            <a:r>
              <a:rPr lang="en" sz="2000">
                <a:solidFill>
                  <a:srgbClr val="565656"/>
                </a:solidFill>
              </a:rPr>
              <a:t>Manage the flow of Capabilities with the Value Stream Kanban</a:t>
            </a:r>
          </a:p>
          <a:p>
            <a:pPr indent="-355600" lvl="0" marL="457200" rtl="0">
              <a:lnSpc>
                <a:spcPct val="110000"/>
              </a:lnSpc>
              <a:spcBef>
                <a:spcPts val="1600"/>
              </a:spcBef>
              <a:spcAft>
                <a:spcPts val="200"/>
              </a:spcAft>
              <a:buSzPct val="100000"/>
              <a:buChar char="❖"/>
            </a:pPr>
            <a:r>
              <a:rPr lang="en" sz="2000">
                <a:solidFill>
                  <a:srgbClr val="565656"/>
                </a:solidFill>
              </a:rPr>
              <a:t>Frequently integrate and validate Customer Solutions</a:t>
            </a:r>
          </a:p>
        </p:txBody>
      </p:sp>
      <p:pic>
        <p:nvPicPr>
          <p:cNvPr id="79" name="Shape 79"/>
          <p:cNvPicPr preferRelativeResize="0"/>
          <p:nvPr/>
        </p:nvPicPr>
        <p:blipFill>
          <a:blip r:embed="rId3">
            <a:alphaModFix/>
          </a:blip>
          <a:stretch>
            <a:fillRect/>
          </a:stretch>
        </p:blipFill>
        <p:spPr>
          <a:xfrm>
            <a:off x="523875" y="770212"/>
            <a:ext cx="8096250" cy="20478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x="0" y="0"/>
          <a:ext cx="0" cy="0"/>
          <a:chOff x="0" y="0"/>
          <a:chExt cx="0" cy="0"/>
        </a:xfrm>
      </p:grpSpPr>
      <p:sp>
        <p:nvSpPr>
          <p:cNvPr id="84" name="Shape 84"/>
          <p:cNvSpPr txBox="1"/>
          <p:nvPr>
            <p:ph type="title"/>
          </p:nvPr>
        </p:nvSpPr>
        <p:spPr>
          <a:xfrm>
            <a:off x="311700" y="87050"/>
            <a:ext cx="8520600" cy="572700"/>
          </a:xfrm>
          <a:prstGeom prst="rect">
            <a:avLst/>
          </a:prstGeom>
        </p:spPr>
        <p:txBody>
          <a:bodyPr anchorCtr="0" anchor="t" bIns="91425" lIns="91425" rIns="91425" tIns="91425">
            <a:noAutofit/>
          </a:bodyPr>
          <a:lstStyle/>
          <a:p>
            <a:pPr indent="0" lvl="0" marL="0" marR="0" rtl="0" algn="l">
              <a:lnSpc>
                <a:spcPct val="100000"/>
              </a:lnSpc>
              <a:spcBef>
                <a:spcPts val="0"/>
              </a:spcBef>
              <a:spcAft>
                <a:spcPts val="0"/>
              </a:spcAft>
              <a:buClr>
                <a:schemeClr val="dk2"/>
              </a:buClr>
              <a:buSzPct val="25000"/>
              <a:buFont typeface="Arial"/>
              <a:buNone/>
            </a:pPr>
            <a:r>
              <a:rPr b="1" lang="en" sz="2600">
                <a:solidFill>
                  <a:srgbClr val="565656"/>
                </a:solidFill>
              </a:rPr>
              <a:t>Build value with Agile Release Trains</a:t>
            </a:r>
          </a:p>
        </p:txBody>
      </p:sp>
      <p:sp>
        <p:nvSpPr>
          <p:cNvPr id="85" name="Shape 85"/>
          <p:cNvSpPr txBox="1"/>
          <p:nvPr/>
        </p:nvSpPr>
        <p:spPr>
          <a:xfrm>
            <a:off x="471450" y="659750"/>
            <a:ext cx="8201100" cy="1826100"/>
          </a:xfrm>
          <a:prstGeom prst="rect">
            <a:avLst/>
          </a:prstGeom>
          <a:noFill/>
          <a:ln>
            <a:noFill/>
          </a:ln>
        </p:spPr>
        <p:txBody>
          <a:bodyPr anchorCtr="0" anchor="t" bIns="91425" lIns="91425" rIns="91425" tIns="91425">
            <a:noAutofit/>
          </a:bodyPr>
          <a:lstStyle/>
          <a:p>
            <a:pPr indent="-355600" lvl="0" marL="457200" rtl="0">
              <a:lnSpc>
                <a:spcPct val="110000"/>
              </a:lnSpc>
              <a:spcBef>
                <a:spcPts val="600"/>
              </a:spcBef>
              <a:spcAft>
                <a:spcPts val="200"/>
              </a:spcAft>
              <a:buSzPct val="105263"/>
              <a:buChar char="❖"/>
            </a:pPr>
            <a:r>
              <a:rPr lang="en" sz="1900">
                <a:solidFill>
                  <a:srgbClr val="565656"/>
                </a:solidFill>
              </a:rPr>
              <a:t>Align to a common mission</a:t>
            </a:r>
          </a:p>
          <a:p>
            <a:pPr indent="-355600" lvl="0" marL="457200" rtl="0">
              <a:lnSpc>
                <a:spcPct val="110000"/>
              </a:lnSpc>
              <a:spcBef>
                <a:spcPts val="600"/>
              </a:spcBef>
              <a:spcAft>
                <a:spcPts val="200"/>
              </a:spcAft>
              <a:buSzPct val="105263"/>
              <a:buChar char="❖"/>
            </a:pPr>
            <a:r>
              <a:rPr lang="en" sz="1900">
                <a:solidFill>
                  <a:srgbClr val="565656"/>
                </a:solidFill>
              </a:rPr>
              <a:t>Apply cadence and synchronization</a:t>
            </a:r>
          </a:p>
          <a:p>
            <a:pPr indent="-355600" lvl="0" marL="457200" rtl="0">
              <a:lnSpc>
                <a:spcPct val="110000"/>
              </a:lnSpc>
              <a:spcBef>
                <a:spcPts val="600"/>
              </a:spcBef>
              <a:spcAft>
                <a:spcPts val="200"/>
              </a:spcAft>
              <a:buSzPct val="105263"/>
              <a:buChar char="❖"/>
            </a:pPr>
            <a:r>
              <a:rPr lang="en" sz="1900">
                <a:solidFill>
                  <a:srgbClr val="565656"/>
                </a:solidFill>
              </a:rPr>
              <a:t>Communicate with Vision, Roadmap, architectural guidance</a:t>
            </a:r>
          </a:p>
          <a:p>
            <a:pPr indent="-355600" lvl="0" marL="457200" rtl="0">
              <a:lnSpc>
                <a:spcPct val="110000"/>
              </a:lnSpc>
              <a:spcBef>
                <a:spcPts val="600"/>
              </a:spcBef>
              <a:spcAft>
                <a:spcPts val="200"/>
              </a:spcAft>
              <a:buSzPct val="105263"/>
              <a:buChar char="❖"/>
            </a:pPr>
            <a:r>
              <a:rPr lang="en" sz="1900">
                <a:solidFill>
                  <a:srgbClr val="565656"/>
                </a:solidFill>
              </a:rPr>
              <a:t>Apply objective Milestones to measure progress</a:t>
            </a:r>
          </a:p>
        </p:txBody>
      </p:sp>
      <p:pic>
        <p:nvPicPr>
          <p:cNvPr id="86" name="Shape 86"/>
          <p:cNvPicPr preferRelativeResize="0"/>
          <p:nvPr/>
        </p:nvPicPr>
        <p:blipFill>
          <a:blip r:embed="rId3">
            <a:alphaModFix/>
          </a:blip>
          <a:stretch>
            <a:fillRect/>
          </a:stretch>
        </p:blipFill>
        <p:spPr>
          <a:xfrm>
            <a:off x="1065050" y="2231675"/>
            <a:ext cx="7013900" cy="291182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 name="Shape 90"/>
        <p:cNvGrpSpPr/>
        <p:nvPr/>
      </p:nvGrpSpPr>
      <p:grpSpPr>
        <a:xfrm>
          <a:off x="0" y="0"/>
          <a:ext cx="0" cy="0"/>
          <a:chOff x="0" y="0"/>
          <a:chExt cx="0" cy="0"/>
        </a:xfrm>
      </p:grpSpPr>
      <p:sp>
        <p:nvSpPr>
          <p:cNvPr id="91" name="Shape 91"/>
          <p:cNvSpPr txBox="1"/>
          <p:nvPr>
            <p:ph type="title"/>
          </p:nvPr>
        </p:nvSpPr>
        <p:spPr>
          <a:xfrm>
            <a:off x="306550" y="189262"/>
            <a:ext cx="8229600" cy="6057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2"/>
              </a:buClr>
              <a:buSzPct val="25000"/>
              <a:buFont typeface="Arial"/>
              <a:buNone/>
            </a:pPr>
            <a:r>
              <a:rPr b="1" lang="en">
                <a:solidFill>
                  <a:srgbClr val="666666"/>
                </a:solidFill>
              </a:rPr>
              <a:t>SAFe Philosophies</a:t>
            </a:r>
          </a:p>
        </p:txBody>
      </p:sp>
      <p:sp>
        <p:nvSpPr>
          <p:cNvPr id="92" name="Shape 92"/>
          <p:cNvSpPr txBox="1"/>
          <p:nvPr/>
        </p:nvSpPr>
        <p:spPr>
          <a:xfrm>
            <a:off x="502350" y="3274743"/>
            <a:ext cx="8377500" cy="1059000"/>
          </a:xfrm>
          <a:prstGeom prst="rect">
            <a:avLst/>
          </a:prstGeom>
          <a:solidFill>
            <a:srgbClr val="999999"/>
          </a:solidFill>
          <a:ln>
            <a:noFill/>
          </a:ln>
        </p:spPr>
        <p:txBody>
          <a:bodyPr anchorCtr="0" anchor="t" bIns="91425" lIns="91425" rIns="91425" tIns="91425">
            <a:noAutofit/>
          </a:bodyPr>
          <a:lstStyle/>
          <a:p>
            <a:pPr lvl="0" rtl="0">
              <a:spcBef>
                <a:spcPts val="0"/>
              </a:spcBef>
              <a:buNone/>
            </a:pPr>
            <a:r>
              <a:rPr b="1" lang="en" sz="2400">
                <a:solidFill>
                  <a:srgbClr val="FFFFFF"/>
                </a:solidFill>
              </a:rPr>
              <a:t>Practices*</a:t>
            </a:r>
          </a:p>
        </p:txBody>
      </p:sp>
      <p:sp>
        <p:nvSpPr>
          <p:cNvPr id="93" name="Shape 93"/>
          <p:cNvSpPr txBox="1"/>
          <p:nvPr/>
        </p:nvSpPr>
        <p:spPr>
          <a:xfrm>
            <a:off x="2597600" y="3355406"/>
            <a:ext cx="6180000" cy="897900"/>
          </a:xfrm>
          <a:prstGeom prst="rect">
            <a:avLst/>
          </a:prstGeom>
          <a:solidFill>
            <a:srgbClr val="000000"/>
          </a:solidFill>
          <a:ln>
            <a:noFill/>
          </a:ln>
        </p:spPr>
        <p:txBody>
          <a:bodyPr anchorCtr="0" anchor="t" bIns="91425" lIns="91425" rIns="91425" tIns="91425">
            <a:noAutofit/>
          </a:bodyPr>
          <a:lstStyle/>
          <a:p>
            <a:pPr lvl="0">
              <a:spcBef>
                <a:spcPts val="0"/>
              </a:spcBef>
              <a:buNone/>
            </a:pPr>
            <a:r>
              <a:t/>
            </a:r>
            <a:endParaRPr/>
          </a:p>
        </p:txBody>
      </p:sp>
      <p:sp>
        <p:nvSpPr>
          <p:cNvPr id="94" name="Shape 94"/>
          <p:cNvSpPr txBox="1"/>
          <p:nvPr/>
        </p:nvSpPr>
        <p:spPr>
          <a:xfrm>
            <a:off x="2726825" y="3398962"/>
            <a:ext cx="1141500" cy="361800"/>
          </a:xfrm>
          <a:prstGeom prst="rect">
            <a:avLst/>
          </a:prstGeom>
          <a:solidFill>
            <a:srgbClr val="E69138"/>
          </a:solidFill>
          <a:ln>
            <a:noFill/>
          </a:ln>
        </p:spPr>
        <p:txBody>
          <a:bodyPr anchorCtr="0" anchor="ctr" bIns="91425" lIns="91425" rIns="91425" tIns="91425">
            <a:noAutofit/>
          </a:bodyPr>
          <a:lstStyle/>
          <a:p>
            <a:pPr lvl="0" rtl="0" algn="ctr">
              <a:spcBef>
                <a:spcPts val="0"/>
              </a:spcBef>
              <a:buNone/>
            </a:pPr>
            <a:r>
              <a:rPr b="1" lang="en" sz="1200">
                <a:solidFill>
                  <a:srgbClr val="FFFFFF"/>
                </a:solidFill>
              </a:rPr>
              <a:t>Continuous Integration</a:t>
            </a:r>
          </a:p>
        </p:txBody>
      </p:sp>
      <p:sp>
        <p:nvSpPr>
          <p:cNvPr id="95" name="Shape 95"/>
          <p:cNvSpPr txBox="1"/>
          <p:nvPr/>
        </p:nvSpPr>
        <p:spPr>
          <a:xfrm>
            <a:off x="6351350" y="3831618"/>
            <a:ext cx="1141500" cy="361800"/>
          </a:xfrm>
          <a:prstGeom prst="rect">
            <a:avLst/>
          </a:prstGeom>
          <a:solidFill>
            <a:srgbClr val="E69138"/>
          </a:solidFill>
          <a:ln>
            <a:noFill/>
          </a:ln>
        </p:spPr>
        <p:txBody>
          <a:bodyPr anchorCtr="0" anchor="ctr" bIns="91425" lIns="91425" rIns="91425" tIns="91425">
            <a:noAutofit/>
          </a:bodyPr>
          <a:lstStyle/>
          <a:p>
            <a:pPr lvl="0" rtl="0" algn="ctr">
              <a:spcBef>
                <a:spcPts val="0"/>
              </a:spcBef>
              <a:buNone/>
            </a:pPr>
            <a:r>
              <a:rPr b="1" lang="en" sz="1200">
                <a:solidFill>
                  <a:srgbClr val="FFFFFF"/>
                </a:solidFill>
              </a:rPr>
              <a:t>Team Demo</a:t>
            </a:r>
          </a:p>
        </p:txBody>
      </p:sp>
      <p:sp>
        <p:nvSpPr>
          <p:cNvPr id="96" name="Shape 96"/>
          <p:cNvSpPr txBox="1"/>
          <p:nvPr/>
        </p:nvSpPr>
        <p:spPr>
          <a:xfrm>
            <a:off x="3935000" y="3398962"/>
            <a:ext cx="1141500" cy="361800"/>
          </a:xfrm>
          <a:prstGeom prst="rect">
            <a:avLst/>
          </a:prstGeom>
          <a:solidFill>
            <a:srgbClr val="E69138"/>
          </a:solidFill>
          <a:ln>
            <a:noFill/>
          </a:ln>
        </p:spPr>
        <p:txBody>
          <a:bodyPr anchorCtr="0" anchor="ctr" bIns="91425" lIns="91425" rIns="91425" tIns="91425">
            <a:noAutofit/>
          </a:bodyPr>
          <a:lstStyle/>
          <a:p>
            <a:pPr lvl="0" rtl="0" algn="ctr">
              <a:spcBef>
                <a:spcPts val="0"/>
              </a:spcBef>
              <a:buNone/>
            </a:pPr>
            <a:r>
              <a:rPr b="1" lang="en" sz="1200">
                <a:solidFill>
                  <a:srgbClr val="FFFFFF"/>
                </a:solidFill>
              </a:rPr>
              <a:t>Automated Testing</a:t>
            </a:r>
          </a:p>
        </p:txBody>
      </p:sp>
      <p:sp>
        <p:nvSpPr>
          <p:cNvPr id="97" name="Shape 97"/>
          <p:cNvSpPr txBox="1"/>
          <p:nvPr/>
        </p:nvSpPr>
        <p:spPr>
          <a:xfrm>
            <a:off x="3935000" y="3831618"/>
            <a:ext cx="1141500" cy="361800"/>
          </a:xfrm>
          <a:prstGeom prst="rect">
            <a:avLst/>
          </a:prstGeom>
          <a:solidFill>
            <a:srgbClr val="E69138"/>
          </a:solidFill>
          <a:ln>
            <a:noFill/>
          </a:ln>
        </p:spPr>
        <p:txBody>
          <a:bodyPr anchorCtr="0" anchor="ctr" bIns="91425" lIns="91425" rIns="91425" tIns="91425">
            <a:noAutofit/>
          </a:bodyPr>
          <a:lstStyle/>
          <a:p>
            <a:pPr lvl="0" rtl="0" algn="ctr">
              <a:spcBef>
                <a:spcPts val="0"/>
              </a:spcBef>
              <a:buNone/>
            </a:pPr>
            <a:r>
              <a:rPr b="1" lang="en" sz="1200">
                <a:solidFill>
                  <a:srgbClr val="FFFFFF"/>
                </a:solidFill>
              </a:rPr>
              <a:t>Kanban</a:t>
            </a:r>
          </a:p>
        </p:txBody>
      </p:sp>
      <p:sp>
        <p:nvSpPr>
          <p:cNvPr id="98" name="Shape 98"/>
          <p:cNvSpPr txBox="1"/>
          <p:nvPr/>
        </p:nvSpPr>
        <p:spPr>
          <a:xfrm>
            <a:off x="7559525" y="3831618"/>
            <a:ext cx="1141500" cy="361800"/>
          </a:xfrm>
          <a:prstGeom prst="rect">
            <a:avLst/>
          </a:prstGeom>
          <a:solidFill>
            <a:srgbClr val="E69138"/>
          </a:solidFill>
          <a:ln>
            <a:noFill/>
          </a:ln>
        </p:spPr>
        <p:txBody>
          <a:bodyPr anchorCtr="0" anchor="ctr" bIns="91425" lIns="91425" rIns="91425" tIns="91425">
            <a:noAutofit/>
          </a:bodyPr>
          <a:lstStyle/>
          <a:p>
            <a:pPr lvl="0" rtl="0" algn="ctr">
              <a:spcBef>
                <a:spcPts val="0"/>
              </a:spcBef>
              <a:buNone/>
            </a:pPr>
            <a:r>
              <a:rPr b="1" lang="en" sz="1100">
                <a:solidFill>
                  <a:srgbClr val="FFFFFF"/>
                </a:solidFill>
              </a:rPr>
              <a:t>Retrospective</a:t>
            </a:r>
          </a:p>
        </p:txBody>
      </p:sp>
      <p:sp>
        <p:nvSpPr>
          <p:cNvPr id="99" name="Shape 99"/>
          <p:cNvSpPr txBox="1"/>
          <p:nvPr/>
        </p:nvSpPr>
        <p:spPr>
          <a:xfrm>
            <a:off x="5143175" y="3398962"/>
            <a:ext cx="1141500" cy="361800"/>
          </a:xfrm>
          <a:prstGeom prst="rect">
            <a:avLst/>
          </a:prstGeom>
          <a:solidFill>
            <a:srgbClr val="E69138"/>
          </a:solidFill>
          <a:ln>
            <a:noFill/>
          </a:ln>
        </p:spPr>
        <p:txBody>
          <a:bodyPr anchorCtr="0" anchor="ctr" bIns="91425" lIns="91425" rIns="91425" tIns="91425">
            <a:noAutofit/>
          </a:bodyPr>
          <a:lstStyle/>
          <a:p>
            <a:pPr lvl="0" rtl="0" algn="ctr">
              <a:spcBef>
                <a:spcPts val="0"/>
              </a:spcBef>
              <a:buNone/>
            </a:pPr>
            <a:r>
              <a:rPr b="1" lang="en" sz="1200">
                <a:solidFill>
                  <a:srgbClr val="FFFFFF"/>
                </a:solidFill>
              </a:rPr>
              <a:t>Refactoring</a:t>
            </a:r>
          </a:p>
        </p:txBody>
      </p:sp>
      <p:sp>
        <p:nvSpPr>
          <p:cNvPr id="100" name="Shape 100"/>
          <p:cNvSpPr txBox="1"/>
          <p:nvPr/>
        </p:nvSpPr>
        <p:spPr>
          <a:xfrm>
            <a:off x="6351350" y="3398962"/>
            <a:ext cx="1141500" cy="361800"/>
          </a:xfrm>
          <a:prstGeom prst="rect">
            <a:avLst/>
          </a:prstGeom>
          <a:solidFill>
            <a:srgbClr val="E69138"/>
          </a:solidFill>
          <a:ln>
            <a:noFill/>
          </a:ln>
        </p:spPr>
        <p:txBody>
          <a:bodyPr anchorCtr="0" anchor="ctr" bIns="91425" lIns="91425" rIns="91425" tIns="91425">
            <a:noAutofit/>
          </a:bodyPr>
          <a:lstStyle/>
          <a:p>
            <a:pPr lvl="0" rtl="0" algn="ctr">
              <a:spcBef>
                <a:spcPts val="0"/>
              </a:spcBef>
              <a:buNone/>
            </a:pPr>
            <a:r>
              <a:rPr b="1" lang="en" sz="1200">
                <a:solidFill>
                  <a:srgbClr val="FFFFFF"/>
                </a:solidFill>
              </a:rPr>
              <a:t>TDD</a:t>
            </a:r>
          </a:p>
        </p:txBody>
      </p:sp>
      <p:sp>
        <p:nvSpPr>
          <p:cNvPr id="101" name="Shape 101"/>
          <p:cNvSpPr txBox="1"/>
          <p:nvPr/>
        </p:nvSpPr>
        <p:spPr>
          <a:xfrm>
            <a:off x="7559525" y="3398962"/>
            <a:ext cx="1141500" cy="361800"/>
          </a:xfrm>
          <a:prstGeom prst="rect">
            <a:avLst/>
          </a:prstGeom>
          <a:solidFill>
            <a:srgbClr val="E69138"/>
          </a:solidFill>
          <a:ln>
            <a:noFill/>
          </a:ln>
        </p:spPr>
        <p:txBody>
          <a:bodyPr anchorCtr="0" anchor="ctr" bIns="91425" lIns="91425" rIns="91425" tIns="91425">
            <a:noAutofit/>
          </a:bodyPr>
          <a:lstStyle/>
          <a:p>
            <a:pPr lvl="0" rtl="0" algn="ctr">
              <a:spcBef>
                <a:spcPts val="0"/>
              </a:spcBef>
              <a:buNone/>
            </a:pPr>
            <a:r>
              <a:rPr b="1" lang="en" sz="1200">
                <a:solidFill>
                  <a:srgbClr val="FFFFFF"/>
                </a:solidFill>
              </a:rPr>
              <a:t>Daily Stand-up</a:t>
            </a:r>
          </a:p>
        </p:txBody>
      </p:sp>
      <p:sp>
        <p:nvSpPr>
          <p:cNvPr id="102" name="Shape 102"/>
          <p:cNvSpPr txBox="1"/>
          <p:nvPr/>
        </p:nvSpPr>
        <p:spPr>
          <a:xfrm>
            <a:off x="5143175" y="3831618"/>
            <a:ext cx="1141500" cy="361800"/>
          </a:xfrm>
          <a:prstGeom prst="rect">
            <a:avLst/>
          </a:prstGeom>
          <a:solidFill>
            <a:srgbClr val="E69138"/>
          </a:solidFill>
          <a:ln>
            <a:noFill/>
          </a:ln>
        </p:spPr>
        <p:txBody>
          <a:bodyPr anchorCtr="0" anchor="ctr" bIns="91425" lIns="91425" rIns="91425" tIns="91425">
            <a:noAutofit/>
          </a:bodyPr>
          <a:lstStyle/>
          <a:p>
            <a:pPr lvl="0" rtl="0" algn="ctr">
              <a:spcBef>
                <a:spcPts val="0"/>
              </a:spcBef>
              <a:buNone/>
            </a:pPr>
            <a:r>
              <a:rPr b="1" lang="en" sz="1200">
                <a:solidFill>
                  <a:srgbClr val="FFFFFF"/>
                </a:solidFill>
              </a:rPr>
              <a:t>Planning</a:t>
            </a:r>
          </a:p>
        </p:txBody>
      </p:sp>
      <p:sp>
        <p:nvSpPr>
          <p:cNvPr id="103" name="Shape 103"/>
          <p:cNvSpPr txBox="1"/>
          <p:nvPr/>
        </p:nvSpPr>
        <p:spPr>
          <a:xfrm>
            <a:off x="2726825" y="3831618"/>
            <a:ext cx="1141500" cy="361800"/>
          </a:xfrm>
          <a:prstGeom prst="rect">
            <a:avLst/>
          </a:prstGeom>
          <a:solidFill>
            <a:srgbClr val="E69138"/>
          </a:solidFill>
          <a:ln>
            <a:noFill/>
          </a:ln>
        </p:spPr>
        <p:txBody>
          <a:bodyPr anchorCtr="0" anchor="ctr" bIns="91425" lIns="91425" rIns="91425" tIns="91425">
            <a:noAutofit/>
          </a:bodyPr>
          <a:lstStyle/>
          <a:p>
            <a:pPr lvl="0" rtl="0" algn="ctr">
              <a:spcBef>
                <a:spcPts val="0"/>
              </a:spcBef>
              <a:buNone/>
            </a:pPr>
            <a:r>
              <a:rPr b="1" lang="en" sz="1200">
                <a:solidFill>
                  <a:srgbClr val="FFFFFF"/>
                </a:solidFill>
              </a:rPr>
              <a:t>Develop on Cadence</a:t>
            </a:r>
          </a:p>
        </p:txBody>
      </p:sp>
      <p:sp>
        <p:nvSpPr>
          <p:cNvPr id="104" name="Shape 104"/>
          <p:cNvSpPr txBox="1"/>
          <p:nvPr/>
        </p:nvSpPr>
        <p:spPr>
          <a:xfrm>
            <a:off x="502350" y="2126812"/>
            <a:ext cx="8377500" cy="1059000"/>
          </a:xfrm>
          <a:prstGeom prst="rect">
            <a:avLst/>
          </a:prstGeom>
          <a:solidFill>
            <a:srgbClr val="999999"/>
          </a:solidFill>
          <a:ln>
            <a:noFill/>
          </a:ln>
        </p:spPr>
        <p:txBody>
          <a:bodyPr anchorCtr="0" anchor="t" bIns="91425" lIns="91425" rIns="91425" tIns="91425">
            <a:noAutofit/>
          </a:bodyPr>
          <a:lstStyle/>
          <a:p>
            <a:pPr lvl="0" rtl="0">
              <a:spcBef>
                <a:spcPts val="0"/>
              </a:spcBef>
              <a:buNone/>
            </a:pPr>
            <a:r>
              <a:rPr b="1" lang="en" sz="2400">
                <a:solidFill>
                  <a:srgbClr val="FFFFFF"/>
                </a:solidFill>
              </a:rPr>
              <a:t>Process </a:t>
            </a:r>
          </a:p>
          <a:p>
            <a:pPr lvl="0" rtl="0">
              <a:spcBef>
                <a:spcPts val="0"/>
              </a:spcBef>
              <a:buNone/>
            </a:pPr>
            <a:r>
              <a:rPr b="1" lang="en" sz="2400">
                <a:solidFill>
                  <a:srgbClr val="FFFFFF"/>
                </a:solidFill>
              </a:rPr>
              <a:t>Frameworks</a:t>
            </a:r>
          </a:p>
        </p:txBody>
      </p:sp>
      <p:sp>
        <p:nvSpPr>
          <p:cNvPr id="105" name="Shape 105"/>
          <p:cNvSpPr txBox="1"/>
          <p:nvPr/>
        </p:nvSpPr>
        <p:spPr>
          <a:xfrm>
            <a:off x="2597600" y="2207475"/>
            <a:ext cx="6170700" cy="897900"/>
          </a:xfrm>
          <a:prstGeom prst="rect">
            <a:avLst/>
          </a:prstGeom>
          <a:solidFill>
            <a:srgbClr val="000000"/>
          </a:solidFill>
          <a:ln>
            <a:noFill/>
          </a:ln>
        </p:spPr>
        <p:txBody>
          <a:bodyPr anchorCtr="0" anchor="t" bIns="91425" lIns="91425" rIns="91425" tIns="91425">
            <a:noAutofit/>
          </a:bodyPr>
          <a:lstStyle/>
          <a:p>
            <a:pPr lvl="0" rtl="0">
              <a:spcBef>
                <a:spcPts val="0"/>
              </a:spcBef>
              <a:buNone/>
            </a:pPr>
            <a:r>
              <a:t/>
            </a:r>
            <a:endParaRPr/>
          </a:p>
        </p:txBody>
      </p:sp>
      <p:sp>
        <p:nvSpPr>
          <p:cNvPr id="106" name="Shape 106"/>
          <p:cNvSpPr txBox="1"/>
          <p:nvPr/>
        </p:nvSpPr>
        <p:spPr>
          <a:xfrm>
            <a:off x="2810300" y="2303775"/>
            <a:ext cx="2765400" cy="320100"/>
          </a:xfrm>
          <a:prstGeom prst="rect">
            <a:avLst/>
          </a:prstGeom>
          <a:solidFill>
            <a:srgbClr val="CC0000"/>
          </a:solidFill>
          <a:ln>
            <a:noFill/>
          </a:ln>
        </p:spPr>
        <p:txBody>
          <a:bodyPr anchorCtr="0" anchor="ctr" bIns="91425" lIns="91425" rIns="91425" tIns="91425">
            <a:noAutofit/>
          </a:bodyPr>
          <a:lstStyle/>
          <a:p>
            <a:pPr lvl="0" rtl="0" algn="ctr">
              <a:spcBef>
                <a:spcPts val="0"/>
              </a:spcBef>
              <a:buNone/>
            </a:pPr>
            <a:r>
              <a:rPr b="1" lang="en" sz="2400">
                <a:solidFill>
                  <a:srgbClr val="FFFFFF"/>
                </a:solidFill>
              </a:rPr>
              <a:t>Scrum</a:t>
            </a:r>
          </a:p>
        </p:txBody>
      </p:sp>
      <p:sp>
        <p:nvSpPr>
          <p:cNvPr id="107" name="Shape 107"/>
          <p:cNvSpPr txBox="1"/>
          <p:nvPr/>
        </p:nvSpPr>
        <p:spPr>
          <a:xfrm>
            <a:off x="5770750" y="2303775"/>
            <a:ext cx="2821200" cy="320100"/>
          </a:xfrm>
          <a:prstGeom prst="rect">
            <a:avLst/>
          </a:prstGeom>
          <a:solidFill>
            <a:srgbClr val="CC0000"/>
          </a:solidFill>
          <a:ln>
            <a:noFill/>
          </a:ln>
        </p:spPr>
        <p:txBody>
          <a:bodyPr anchorCtr="0" anchor="ctr" bIns="91425" lIns="91425" rIns="91425" tIns="91425">
            <a:noAutofit/>
          </a:bodyPr>
          <a:lstStyle/>
          <a:p>
            <a:pPr lvl="0" rtl="0" algn="ctr">
              <a:spcBef>
                <a:spcPts val="0"/>
              </a:spcBef>
              <a:buNone/>
            </a:pPr>
            <a:r>
              <a:rPr b="1" lang="en" sz="2400">
                <a:solidFill>
                  <a:srgbClr val="FFFFFF"/>
                </a:solidFill>
              </a:rPr>
              <a:t>Kanban</a:t>
            </a:r>
          </a:p>
        </p:txBody>
      </p:sp>
      <p:sp>
        <p:nvSpPr>
          <p:cNvPr id="108" name="Shape 108"/>
          <p:cNvSpPr txBox="1"/>
          <p:nvPr/>
        </p:nvSpPr>
        <p:spPr>
          <a:xfrm>
            <a:off x="2810300" y="2723868"/>
            <a:ext cx="5781600" cy="320100"/>
          </a:xfrm>
          <a:prstGeom prst="rect">
            <a:avLst/>
          </a:prstGeom>
          <a:solidFill>
            <a:srgbClr val="CC0000"/>
          </a:solidFill>
          <a:ln>
            <a:noFill/>
          </a:ln>
        </p:spPr>
        <p:txBody>
          <a:bodyPr anchorCtr="0" anchor="ctr" bIns="91425" lIns="91425" rIns="91425" tIns="91425">
            <a:noAutofit/>
          </a:bodyPr>
          <a:lstStyle/>
          <a:p>
            <a:pPr lvl="0" rtl="0" algn="ctr">
              <a:spcBef>
                <a:spcPts val="0"/>
              </a:spcBef>
              <a:buNone/>
            </a:pPr>
            <a:r>
              <a:rPr b="1" lang="en" sz="2400">
                <a:solidFill>
                  <a:srgbClr val="FFFFFF"/>
                </a:solidFill>
              </a:rPr>
              <a:t>Extreme Programming (XP)</a:t>
            </a:r>
          </a:p>
        </p:txBody>
      </p:sp>
      <p:sp>
        <p:nvSpPr>
          <p:cNvPr id="109" name="Shape 109"/>
          <p:cNvSpPr txBox="1"/>
          <p:nvPr/>
        </p:nvSpPr>
        <p:spPr>
          <a:xfrm>
            <a:off x="502350" y="978881"/>
            <a:ext cx="8377500" cy="1059000"/>
          </a:xfrm>
          <a:prstGeom prst="rect">
            <a:avLst/>
          </a:prstGeom>
          <a:solidFill>
            <a:srgbClr val="999999"/>
          </a:solidFill>
          <a:ln>
            <a:noFill/>
          </a:ln>
        </p:spPr>
        <p:txBody>
          <a:bodyPr anchorCtr="0" anchor="t" bIns="91425" lIns="91425" rIns="91425" tIns="91425">
            <a:noAutofit/>
          </a:bodyPr>
          <a:lstStyle/>
          <a:p>
            <a:pPr lvl="0" rtl="0">
              <a:spcBef>
                <a:spcPts val="0"/>
              </a:spcBef>
              <a:buNone/>
            </a:pPr>
            <a:r>
              <a:rPr b="1" lang="en" sz="2400">
                <a:solidFill>
                  <a:srgbClr val="FFFFFF"/>
                </a:solidFill>
              </a:rPr>
              <a:t>Philosophies</a:t>
            </a:r>
          </a:p>
        </p:txBody>
      </p:sp>
      <p:sp>
        <p:nvSpPr>
          <p:cNvPr id="110" name="Shape 110"/>
          <p:cNvSpPr txBox="1"/>
          <p:nvPr/>
        </p:nvSpPr>
        <p:spPr>
          <a:xfrm>
            <a:off x="2597600" y="1059543"/>
            <a:ext cx="6170700" cy="897900"/>
          </a:xfrm>
          <a:prstGeom prst="rect">
            <a:avLst/>
          </a:prstGeom>
          <a:solidFill>
            <a:srgbClr val="000000"/>
          </a:solidFill>
          <a:ln>
            <a:noFill/>
          </a:ln>
        </p:spPr>
        <p:txBody>
          <a:bodyPr anchorCtr="0" anchor="t" bIns="91425" lIns="91425" rIns="91425" tIns="91425">
            <a:noAutofit/>
          </a:bodyPr>
          <a:lstStyle/>
          <a:p>
            <a:pPr lvl="0" rtl="0">
              <a:spcBef>
                <a:spcPts val="0"/>
              </a:spcBef>
              <a:buNone/>
            </a:pPr>
            <a:r>
              <a:t/>
            </a:r>
            <a:endParaRPr/>
          </a:p>
        </p:txBody>
      </p:sp>
      <p:sp>
        <p:nvSpPr>
          <p:cNvPr id="111" name="Shape 111"/>
          <p:cNvSpPr txBox="1"/>
          <p:nvPr/>
        </p:nvSpPr>
        <p:spPr>
          <a:xfrm>
            <a:off x="2810300" y="1155843"/>
            <a:ext cx="2765400" cy="690900"/>
          </a:xfrm>
          <a:prstGeom prst="rect">
            <a:avLst/>
          </a:prstGeom>
          <a:solidFill>
            <a:srgbClr val="C27BA0"/>
          </a:solidFill>
          <a:ln>
            <a:noFill/>
          </a:ln>
        </p:spPr>
        <p:txBody>
          <a:bodyPr anchorCtr="0" anchor="ctr" bIns="91425" lIns="91425" rIns="91425" tIns="91425">
            <a:noAutofit/>
          </a:bodyPr>
          <a:lstStyle/>
          <a:p>
            <a:pPr lvl="0" rtl="0" algn="ctr">
              <a:spcBef>
                <a:spcPts val="0"/>
              </a:spcBef>
              <a:buNone/>
            </a:pPr>
            <a:r>
              <a:rPr b="1" lang="en" sz="2400">
                <a:solidFill>
                  <a:srgbClr val="FFFFFF"/>
                </a:solidFill>
              </a:rPr>
              <a:t>Agile</a:t>
            </a:r>
          </a:p>
        </p:txBody>
      </p:sp>
      <p:sp>
        <p:nvSpPr>
          <p:cNvPr id="112" name="Shape 112"/>
          <p:cNvSpPr txBox="1"/>
          <p:nvPr/>
        </p:nvSpPr>
        <p:spPr>
          <a:xfrm>
            <a:off x="5770750" y="1155843"/>
            <a:ext cx="2765400" cy="690900"/>
          </a:xfrm>
          <a:prstGeom prst="rect">
            <a:avLst/>
          </a:prstGeom>
          <a:solidFill>
            <a:srgbClr val="C27BA0"/>
          </a:solidFill>
          <a:ln>
            <a:noFill/>
          </a:ln>
        </p:spPr>
        <p:txBody>
          <a:bodyPr anchorCtr="0" anchor="ctr" bIns="91425" lIns="91425" rIns="91425" tIns="91425">
            <a:noAutofit/>
          </a:bodyPr>
          <a:lstStyle/>
          <a:p>
            <a:pPr lvl="0" rtl="0" algn="ctr">
              <a:spcBef>
                <a:spcPts val="0"/>
              </a:spcBef>
              <a:buNone/>
            </a:pPr>
            <a:r>
              <a:rPr b="1" lang="en" sz="2400">
                <a:solidFill>
                  <a:srgbClr val="FFFFFF"/>
                </a:solidFill>
              </a:rPr>
              <a:t>Lean</a:t>
            </a:r>
          </a:p>
        </p:txBody>
      </p:sp>
      <p:sp>
        <p:nvSpPr>
          <p:cNvPr id="113" name="Shape 113"/>
          <p:cNvSpPr txBox="1"/>
          <p:nvPr/>
        </p:nvSpPr>
        <p:spPr>
          <a:xfrm>
            <a:off x="272025" y="4409850"/>
            <a:ext cx="8246700" cy="721500"/>
          </a:xfrm>
          <a:prstGeom prst="rect">
            <a:avLst/>
          </a:prstGeom>
          <a:noFill/>
          <a:ln>
            <a:noFill/>
          </a:ln>
        </p:spPr>
        <p:txBody>
          <a:bodyPr anchorCtr="0" anchor="t" bIns="91425" lIns="91425" rIns="91425" tIns="91425">
            <a:noAutofit/>
          </a:bodyPr>
          <a:lstStyle/>
          <a:p>
            <a:pPr lvl="0" rtl="0">
              <a:spcBef>
                <a:spcPts val="0"/>
              </a:spcBef>
              <a:buNone/>
            </a:pPr>
            <a:r>
              <a:rPr lang="en"/>
              <a:t>*Note: it’s not a full set of practices, but some typical examples used in SAFe.</a:t>
            </a:r>
          </a:p>
        </p:txBody>
      </p:sp>
      <p:sp>
        <p:nvSpPr>
          <p:cNvPr id="114" name="Shape 114"/>
          <p:cNvSpPr txBox="1"/>
          <p:nvPr/>
        </p:nvSpPr>
        <p:spPr>
          <a:xfrm>
            <a:off x="2331600" y="1077325"/>
            <a:ext cx="5484000" cy="944100"/>
          </a:xfrm>
          <a:prstGeom prst="rect">
            <a:avLst/>
          </a:prstGeom>
          <a:solidFill>
            <a:srgbClr val="CC4125"/>
          </a:solidFill>
          <a:ln>
            <a:noFill/>
          </a:ln>
        </p:spPr>
        <p:txBody>
          <a:bodyPr anchorCtr="0" anchor="ctr" bIns="91425" lIns="91425" rIns="91425" tIns="91425">
            <a:noAutofit/>
          </a:bodyPr>
          <a:lstStyle/>
          <a:p>
            <a:pPr lvl="0" rtl="0" algn="ctr">
              <a:spcBef>
                <a:spcPts val="0"/>
              </a:spcBef>
              <a:buNone/>
            </a:pPr>
            <a:r>
              <a:rPr b="1" lang="en" sz="4800">
                <a:solidFill>
                  <a:srgbClr val="FFFFFF"/>
                </a:solidFill>
              </a:rPr>
              <a:t>Doing Agile.</a:t>
            </a:r>
          </a:p>
        </p:txBody>
      </p:sp>
      <p:sp>
        <p:nvSpPr>
          <p:cNvPr id="115" name="Shape 115"/>
          <p:cNvSpPr txBox="1"/>
          <p:nvPr/>
        </p:nvSpPr>
        <p:spPr>
          <a:xfrm>
            <a:off x="2331600" y="3143975"/>
            <a:ext cx="5484000" cy="897900"/>
          </a:xfrm>
          <a:prstGeom prst="rect">
            <a:avLst/>
          </a:prstGeom>
          <a:solidFill>
            <a:srgbClr val="3D85C6"/>
          </a:solidFill>
          <a:ln>
            <a:noFill/>
          </a:ln>
        </p:spPr>
        <p:txBody>
          <a:bodyPr anchorCtr="0" anchor="ctr" bIns="91425" lIns="91425" rIns="91425" tIns="91425">
            <a:noAutofit/>
          </a:bodyPr>
          <a:lstStyle/>
          <a:p>
            <a:pPr lvl="0" rtl="0" algn="ctr">
              <a:spcBef>
                <a:spcPts val="0"/>
              </a:spcBef>
              <a:buNone/>
            </a:pPr>
            <a:r>
              <a:rPr b="1" lang="en" sz="4800">
                <a:solidFill>
                  <a:srgbClr val="FFFFFF"/>
                </a:solidFill>
              </a:rPr>
              <a:t>Being Agile</a:t>
            </a:r>
          </a:p>
        </p:txBody>
      </p:sp>
      <p:cxnSp>
        <p:nvCxnSpPr>
          <p:cNvPr id="116" name="Shape 116"/>
          <p:cNvCxnSpPr/>
          <p:nvPr/>
        </p:nvCxnSpPr>
        <p:spPr>
          <a:xfrm>
            <a:off x="4069400" y="1082850"/>
            <a:ext cx="2052300" cy="925500"/>
          </a:xfrm>
          <a:prstGeom prst="straightConnector1">
            <a:avLst/>
          </a:prstGeom>
          <a:noFill/>
          <a:ln cap="flat" cmpd="sng" w="38100">
            <a:solidFill>
              <a:srgbClr val="980000"/>
            </a:solidFill>
            <a:prstDash val="solid"/>
            <a:round/>
            <a:headEnd len="lg" w="lg" type="none"/>
            <a:tailEnd len="lg" w="lg" type="none"/>
          </a:ln>
        </p:spPr>
      </p:cxnSp>
      <p:cxnSp>
        <p:nvCxnSpPr>
          <p:cNvPr id="117" name="Shape 117"/>
          <p:cNvCxnSpPr/>
          <p:nvPr/>
        </p:nvCxnSpPr>
        <p:spPr>
          <a:xfrm flipH="1">
            <a:off x="4104375" y="1091575"/>
            <a:ext cx="2025900" cy="925500"/>
          </a:xfrm>
          <a:prstGeom prst="straightConnector1">
            <a:avLst/>
          </a:prstGeom>
          <a:noFill/>
          <a:ln cap="flat" cmpd="sng" w="38100">
            <a:solidFill>
              <a:srgbClr val="980000"/>
            </a:solidFill>
            <a:prstDash val="solid"/>
            <a:round/>
            <a:headEnd len="lg" w="lg" type="none"/>
            <a:tailEnd len="lg" w="lg" type="none"/>
          </a:ln>
        </p:spPr>
      </p:cxnSp>
      <p:sp>
        <p:nvSpPr>
          <p:cNvPr id="118" name="Shape 118"/>
          <p:cNvSpPr/>
          <p:nvPr/>
        </p:nvSpPr>
        <p:spPr>
          <a:xfrm>
            <a:off x="4920750" y="2064787"/>
            <a:ext cx="305700" cy="1052400"/>
          </a:xfrm>
          <a:prstGeom prst="downArrow">
            <a:avLst>
              <a:gd fmla="val 50000" name="adj1"/>
              <a:gd fmla="val 50000" name="adj2"/>
            </a:avLst>
          </a:prstGeom>
          <a:solidFill>
            <a:srgbClr val="3D85C6"/>
          </a:solidFill>
          <a:ln cap="flat" cmpd="sng" w="9525">
            <a:solidFill>
              <a:srgbClr val="9900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gtEl>
                                        <p:attrNameLst>
                                          <p:attrName>style.visibility</p:attrName>
                                        </p:attrNameLst>
                                      </p:cBhvr>
                                      <p:to>
                                        <p:strVal val="visible"/>
                                      </p:to>
                                    </p:set>
                                    <p:animEffect filter="fade" transition="in">
                                      <p:cBhvr>
                                        <p:cTn dur="1000"/>
                                        <p:tgtEl>
                                          <p:spTgt spid="1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16"/>
                                        </p:tgtEl>
                                        <p:attrNameLst>
                                          <p:attrName>style.visibility</p:attrName>
                                        </p:attrNameLst>
                                      </p:cBhvr>
                                      <p:to>
                                        <p:strVal val="visible"/>
                                      </p:to>
                                    </p:set>
                                    <p:anim calcmode="lin" valueType="num">
                                      <p:cBhvr additive="base">
                                        <p:cTn dur="1000"/>
                                        <p:tgtEl>
                                          <p:spTgt spid="116"/>
                                        </p:tgtEl>
                                        <p:attrNameLst>
                                          <p:attrName>ppt_w</p:attrName>
                                        </p:attrNameLst>
                                      </p:cBhvr>
                                      <p:tavLst>
                                        <p:tav fmla="" tm="0">
                                          <p:val>
                                            <p:strVal val="0"/>
                                          </p:val>
                                        </p:tav>
                                        <p:tav fmla="" tm="100000">
                                          <p:val>
                                            <p:strVal val="#ppt_w"/>
                                          </p:val>
                                        </p:tav>
                                      </p:tavLst>
                                    </p:anim>
                                    <p:anim calcmode="lin" valueType="num">
                                      <p:cBhvr additive="base">
                                        <p:cTn dur="1000"/>
                                        <p:tgtEl>
                                          <p:spTgt spid="116"/>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117"/>
                                        </p:tgtEl>
                                        <p:attrNameLst>
                                          <p:attrName>style.visibility</p:attrName>
                                        </p:attrNameLst>
                                      </p:cBhvr>
                                      <p:to>
                                        <p:strVal val="visible"/>
                                      </p:to>
                                    </p:set>
                                    <p:anim calcmode="lin" valueType="num">
                                      <p:cBhvr additive="base">
                                        <p:cTn dur="1000"/>
                                        <p:tgtEl>
                                          <p:spTgt spid="117"/>
                                        </p:tgtEl>
                                        <p:attrNameLst>
                                          <p:attrName>ppt_w</p:attrName>
                                        </p:attrNameLst>
                                      </p:cBhvr>
                                      <p:tavLst>
                                        <p:tav fmla="" tm="0">
                                          <p:val>
                                            <p:strVal val="0"/>
                                          </p:val>
                                        </p:tav>
                                        <p:tav fmla="" tm="100000">
                                          <p:val>
                                            <p:strVal val="#ppt_w"/>
                                          </p:val>
                                        </p:tav>
                                      </p:tavLst>
                                    </p:anim>
                                    <p:anim calcmode="lin" valueType="num">
                                      <p:cBhvr additive="base">
                                        <p:cTn dur="1000"/>
                                        <p:tgtEl>
                                          <p:spTgt spid="117"/>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
                                        </p:tgtEl>
                                        <p:attrNameLst>
                                          <p:attrName>style.visibility</p:attrName>
                                        </p:attrNameLst>
                                      </p:cBhvr>
                                      <p:to>
                                        <p:strVal val="visible"/>
                                      </p:to>
                                    </p:set>
                                    <p:animEffect filter="fade" transition="in">
                                      <p:cBhvr>
                                        <p:cTn dur="1000"/>
                                        <p:tgtEl>
                                          <p:spTgt spid="11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
                                        </p:tgtEl>
                                        <p:attrNameLst>
                                          <p:attrName>style.visibility</p:attrName>
                                        </p:attrNameLst>
                                      </p:cBhvr>
                                      <p:to>
                                        <p:strVal val="visible"/>
                                      </p:to>
                                    </p:set>
                                    <p:animEffect filter="fade" transition="in">
                                      <p:cBhvr>
                                        <p:cTn dur="1000"/>
                                        <p:tgtEl>
                                          <p:spTgt spid="11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2" name="Shape 122"/>
        <p:cNvGrpSpPr/>
        <p:nvPr/>
      </p:nvGrpSpPr>
      <p:grpSpPr>
        <a:xfrm>
          <a:off x="0" y="0"/>
          <a:ext cx="0" cy="0"/>
          <a:chOff x="0" y="0"/>
          <a:chExt cx="0" cy="0"/>
        </a:xfrm>
      </p:grpSpPr>
      <p:sp>
        <p:nvSpPr>
          <p:cNvPr id="123" name="Shape 123"/>
          <p:cNvSpPr txBox="1"/>
          <p:nvPr>
            <p:ph type="title"/>
          </p:nvPr>
        </p:nvSpPr>
        <p:spPr>
          <a:xfrm>
            <a:off x="311700" y="186925"/>
            <a:ext cx="8520600" cy="572700"/>
          </a:xfrm>
          <a:prstGeom prst="rect">
            <a:avLst/>
          </a:prstGeom>
        </p:spPr>
        <p:txBody>
          <a:bodyPr anchorCtr="0" anchor="t" bIns="91425" lIns="91425" rIns="91425" tIns="91425">
            <a:noAutofit/>
          </a:bodyPr>
          <a:lstStyle/>
          <a:p>
            <a:pPr indent="0" lvl="0" marL="0" marR="0" rtl="0" algn="l">
              <a:lnSpc>
                <a:spcPct val="100000"/>
              </a:lnSpc>
              <a:spcBef>
                <a:spcPts val="0"/>
              </a:spcBef>
              <a:spcAft>
                <a:spcPts val="0"/>
              </a:spcAft>
              <a:buClr>
                <a:schemeClr val="dk2"/>
              </a:buClr>
              <a:buSzPct val="25000"/>
              <a:buFont typeface="Arial"/>
              <a:buNone/>
            </a:pPr>
            <a:r>
              <a:rPr b="1" lang="en" sz="1800">
                <a:solidFill>
                  <a:srgbClr val="666666"/>
                </a:solidFill>
              </a:rPr>
              <a:t>A Closer Look at DM Use of SAFe: Program Increments &amp; Iterations</a:t>
            </a:r>
          </a:p>
        </p:txBody>
      </p:sp>
      <p:sp>
        <p:nvSpPr>
          <p:cNvPr id="124" name="Shape 124"/>
          <p:cNvSpPr txBox="1"/>
          <p:nvPr/>
        </p:nvSpPr>
        <p:spPr>
          <a:xfrm>
            <a:off x="2918350" y="3866550"/>
            <a:ext cx="2189400" cy="849000"/>
          </a:xfrm>
          <a:prstGeom prst="rect">
            <a:avLst/>
          </a:prstGeom>
          <a:noFill/>
          <a:ln>
            <a:noFill/>
          </a:ln>
        </p:spPr>
        <p:txBody>
          <a:bodyPr anchorCtr="0" anchor="t" bIns="91425" lIns="91425" rIns="91425" tIns="91425">
            <a:noAutofit/>
          </a:bodyPr>
          <a:lstStyle/>
          <a:p>
            <a:pPr indent="0" lvl="0" marL="0" rtl="0">
              <a:lnSpc>
                <a:spcPct val="115000"/>
              </a:lnSpc>
              <a:spcBef>
                <a:spcPts val="0"/>
              </a:spcBef>
              <a:buNone/>
            </a:pPr>
            <a:r>
              <a:rPr lang="en" sz="1200">
                <a:solidFill>
                  <a:schemeClr val="dk1"/>
                </a:solidFill>
              </a:rPr>
              <a:t>Iteration: Timebox in which teams deliver incremental value</a:t>
            </a:r>
          </a:p>
        </p:txBody>
      </p:sp>
      <p:pic>
        <p:nvPicPr>
          <p:cNvPr id="125" name="Shape 125"/>
          <p:cNvPicPr preferRelativeResize="0"/>
          <p:nvPr/>
        </p:nvPicPr>
        <p:blipFill>
          <a:blip r:embed="rId3">
            <a:alphaModFix/>
          </a:blip>
          <a:stretch>
            <a:fillRect/>
          </a:stretch>
        </p:blipFill>
        <p:spPr>
          <a:xfrm>
            <a:off x="645925" y="2040274"/>
            <a:ext cx="7852148" cy="1500150"/>
          </a:xfrm>
          <a:prstGeom prst="rect">
            <a:avLst/>
          </a:prstGeom>
          <a:noFill/>
          <a:ln>
            <a:noFill/>
          </a:ln>
        </p:spPr>
      </p:pic>
      <p:sp>
        <p:nvSpPr>
          <p:cNvPr id="126" name="Shape 126"/>
          <p:cNvSpPr txBox="1"/>
          <p:nvPr/>
        </p:nvSpPr>
        <p:spPr>
          <a:xfrm>
            <a:off x="5218050" y="3866550"/>
            <a:ext cx="2189400" cy="1119900"/>
          </a:xfrm>
          <a:prstGeom prst="rect">
            <a:avLst/>
          </a:prstGeom>
          <a:noFill/>
          <a:ln>
            <a:noFill/>
          </a:ln>
        </p:spPr>
        <p:txBody>
          <a:bodyPr anchorCtr="0" anchor="t" bIns="91425" lIns="91425" rIns="91425" tIns="91425">
            <a:noAutofit/>
          </a:bodyPr>
          <a:lstStyle/>
          <a:p>
            <a:pPr indent="0" lvl="0" marL="0" rtl="0">
              <a:lnSpc>
                <a:spcPct val="115000"/>
              </a:lnSpc>
              <a:spcBef>
                <a:spcPts val="0"/>
              </a:spcBef>
              <a:buNone/>
            </a:pPr>
            <a:r>
              <a:rPr lang="en" sz="1200">
                <a:solidFill>
                  <a:schemeClr val="dk1"/>
                </a:solidFill>
              </a:rPr>
              <a:t>Program Increment: A larger timebox synchronized across teams.</a:t>
            </a:r>
          </a:p>
        </p:txBody>
      </p:sp>
      <p:sp>
        <p:nvSpPr>
          <p:cNvPr id="127" name="Shape 127"/>
          <p:cNvSpPr/>
          <p:nvPr/>
        </p:nvSpPr>
        <p:spPr>
          <a:xfrm rot="5400000">
            <a:off x="3581200" y="3502650"/>
            <a:ext cx="335400" cy="363900"/>
          </a:xfrm>
          <a:prstGeom prst="rightBrace">
            <a:avLst>
              <a:gd fmla="val 8333" name="adj1"/>
              <a:gd fmla="val 50000" name="adj2"/>
            </a:avLst>
          </a:prstGeom>
          <a:noFill/>
          <a:ln cap="flat" cmpd="sng" w="28575">
            <a:solidFill>
              <a:srgbClr val="38761D"/>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28" name="Shape 128"/>
          <p:cNvSpPr/>
          <p:nvPr/>
        </p:nvSpPr>
        <p:spPr>
          <a:xfrm rot="5400000">
            <a:off x="6070825" y="2655875"/>
            <a:ext cx="335400" cy="2104500"/>
          </a:xfrm>
          <a:prstGeom prst="rightBrace">
            <a:avLst>
              <a:gd fmla="val 8333" name="adj1"/>
              <a:gd fmla="val 50000" name="adj2"/>
            </a:avLst>
          </a:prstGeom>
          <a:noFill/>
          <a:ln cap="flat" cmpd="sng" w="28575">
            <a:solidFill>
              <a:srgbClr val="38761D"/>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2" name="Shape 132"/>
        <p:cNvGrpSpPr/>
        <p:nvPr/>
      </p:nvGrpSpPr>
      <p:grpSpPr>
        <a:xfrm>
          <a:off x="0" y="0"/>
          <a:ext cx="0" cy="0"/>
          <a:chOff x="0" y="0"/>
          <a:chExt cx="0" cy="0"/>
        </a:xfrm>
      </p:grpSpPr>
      <p:sp>
        <p:nvSpPr>
          <p:cNvPr id="133" name="Shape 133"/>
          <p:cNvSpPr txBox="1"/>
          <p:nvPr>
            <p:ph type="title"/>
          </p:nvPr>
        </p:nvSpPr>
        <p:spPr>
          <a:xfrm>
            <a:off x="311700" y="186925"/>
            <a:ext cx="8520600" cy="572700"/>
          </a:xfrm>
          <a:prstGeom prst="rect">
            <a:avLst/>
          </a:prstGeom>
        </p:spPr>
        <p:txBody>
          <a:bodyPr anchorCtr="0" anchor="t" bIns="91425" lIns="91425" rIns="91425" tIns="91425">
            <a:noAutofit/>
          </a:bodyPr>
          <a:lstStyle/>
          <a:p>
            <a:pPr indent="0" lvl="0" marL="0" marR="0" rtl="0" algn="l">
              <a:lnSpc>
                <a:spcPct val="100000"/>
              </a:lnSpc>
              <a:spcBef>
                <a:spcPts val="0"/>
              </a:spcBef>
              <a:spcAft>
                <a:spcPts val="0"/>
              </a:spcAft>
              <a:buClr>
                <a:schemeClr val="dk2"/>
              </a:buClr>
              <a:buSzPct val="25000"/>
              <a:buFont typeface="Arial"/>
              <a:buNone/>
            </a:pPr>
            <a:r>
              <a:rPr b="1" lang="en" sz="1800">
                <a:solidFill>
                  <a:srgbClr val="666666"/>
                </a:solidFill>
              </a:rPr>
              <a:t>A Closer Look at DM Use of SAFe: DM Feature Backlog</a:t>
            </a:r>
          </a:p>
        </p:txBody>
      </p:sp>
      <p:sp>
        <p:nvSpPr>
          <p:cNvPr id="134" name="Shape 134"/>
          <p:cNvSpPr txBox="1"/>
          <p:nvPr/>
        </p:nvSpPr>
        <p:spPr>
          <a:xfrm>
            <a:off x="2918350" y="3866550"/>
            <a:ext cx="2189400" cy="849000"/>
          </a:xfrm>
          <a:prstGeom prst="rect">
            <a:avLst/>
          </a:prstGeom>
          <a:noFill/>
          <a:ln>
            <a:noFill/>
          </a:ln>
        </p:spPr>
        <p:txBody>
          <a:bodyPr anchorCtr="0" anchor="t" bIns="91425" lIns="91425" rIns="91425" tIns="91425">
            <a:noAutofit/>
          </a:bodyPr>
          <a:lstStyle/>
          <a:p>
            <a:pPr indent="0" lvl="0" marL="0" rtl="0">
              <a:lnSpc>
                <a:spcPct val="115000"/>
              </a:lnSpc>
              <a:spcBef>
                <a:spcPts val="0"/>
              </a:spcBef>
              <a:buNone/>
            </a:pPr>
            <a:r>
              <a:rPr lang="en" sz="1200">
                <a:solidFill>
                  <a:schemeClr val="dk1"/>
                </a:solidFill>
              </a:rPr>
              <a:t>Iteration: Timebox in which teams deliver incremental value</a:t>
            </a:r>
          </a:p>
        </p:txBody>
      </p:sp>
      <p:pic>
        <p:nvPicPr>
          <p:cNvPr id="135" name="Shape 135"/>
          <p:cNvPicPr preferRelativeResize="0"/>
          <p:nvPr/>
        </p:nvPicPr>
        <p:blipFill>
          <a:blip r:embed="rId3">
            <a:alphaModFix/>
          </a:blip>
          <a:stretch>
            <a:fillRect/>
          </a:stretch>
        </p:blipFill>
        <p:spPr>
          <a:xfrm>
            <a:off x="645925" y="2040274"/>
            <a:ext cx="7852148" cy="1500150"/>
          </a:xfrm>
          <a:prstGeom prst="rect">
            <a:avLst/>
          </a:prstGeom>
          <a:noFill/>
          <a:ln>
            <a:noFill/>
          </a:ln>
        </p:spPr>
      </p:pic>
      <p:sp>
        <p:nvSpPr>
          <p:cNvPr id="136" name="Shape 136"/>
          <p:cNvSpPr txBox="1"/>
          <p:nvPr/>
        </p:nvSpPr>
        <p:spPr>
          <a:xfrm>
            <a:off x="5218050" y="3866550"/>
            <a:ext cx="2189400" cy="1119900"/>
          </a:xfrm>
          <a:prstGeom prst="rect">
            <a:avLst/>
          </a:prstGeom>
          <a:noFill/>
          <a:ln>
            <a:noFill/>
          </a:ln>
        </p:spPr>
        <p:txBody>
          <a:bodyPr anchorCtr="0" anchor="t" bIns="91425" lIns="91425" rIns="91425" tIns="91425">
            <a:noAutofit/>
          </a:bodyPr>
          <a:lstStyle/>
          <a:p>
            <a:pPr indent="0" lvl="0" marL="0" rtl="0">
              <a:lnSpc>
                <a:spcPct val="115000"/>
              </a:lnSpc>
              <a:spcBef>
                <a:spcPts val="0"/>
              </a:spcBef>
              <a:buNone/>
            </a:pPr>
            <a:r>
              <a:rPr lang="en" sz="1200">
                <a:solidFill>
                  <a:schemeClr val="dk1"/>
                </a:solidFill>
              </a:rPr>
              <a:t>Program Increment: A larger timebox synchronized across teams.</a:t>
            </a:r>
          </a:p>
        </p:txBody>
      </p:sp>
      <p:sp>
        <p:nvSpPr>
          <p:cNvPr id="137" name="Shape 137"/>
          <p:cNvSpPr/>
          <p:nvPr/>
        </p:nvSpPr>
        <p:spPr>
          <a:xfrm rot="5400000">
            <a:off x="3581200" y="3502650"/>
            <a:ext cx="335400" cy="363900"/>
          </a:xfrm>
          <a:prstGeom prst="rightBrace">
            <a:avLst>
              <a:gd fmla="val 8333" name="adj1"/>
              <a:gd fmla="val 50000" name="adj2"/>
            </a:avLst>
          </a:prstGeom>
          <a:noFill/>
          <a:ln cap="flat" cmpd="sng" w="28575">
            <a:solidFill>
              <a:srgbClr val="38761D"/>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38" name="Shape 138"/>
          <p:cNvSpPr/>
          <p:nvPr/>
        </p:nvSpPr>
        <p:spPr>
          <a:xfrm rot="5400000">
            <a:off x="6070825" y="2655875"/>
            <a:ext cx="335400" cy="2104500"/>
          </a:xfrm>
          <a:prstGeom prst="rightBrace">
            <a:avLst>
              <a:gd fmla="val 8333" name="adj1"/>
              <a:gd fmla="val 50000" name="adj2"/>
            </a:avLst>
          </a:prstGeom>
          <a:noFill/>
          <a:ln cap="flat" cmpd="sng" w="28575">
            <a:solidFill>
              <a:srgbClr val="38761D"/>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39" name="Shape 139"/>
          <p:cNvSpPr txBox="1"/>
          <p:nvPr/>
        </p:nvSpPr>
        <p:spPr>
          <a:xfrm>
            <a:off x="645925" y="727750"/>
            <a:ext cx="2189400" cy="1119900"/>
          </a:xfrm>
          <a:prstGeom prst="rect">
            <a:avLst/>
          </a:prstGeom>
          <a:noFill/>
          <a:ln>
            <a:noFill/>
          </a:ln>
        </p:spPr>
        <p:txBody>
          <a:bodyPr anchorCtr="0" anchor="t" bIns="91425" lIns="91425" rIns="91425" tIns="91425">
            <a:noAutofit/>
          </a:bodyPr>
          <a:lstStyle/>
          <a:p>
            <a:pPr indent="0" lvl="0" marL="0" rtl="0">
              <a:lnSpc>
                <a:spcPct val="115000"/>
              </a:lnSpc>
              <a:spcBef>
                <a:spcPts val="0"/>
              </a:spcBef>
              <a:buNone/>
            </a:pPr>
            <a:r>
              <a:rPr lang="en" sz="1200">
                <a:solidFill>
                  <a:schemeClr val="dk1"/>
                </a:solidFill>
              </a:rPr>
              <a:t>DM Feature Backlog:</a:t>
            </a:r>
          </a:p>
          <a:p>
            <a:pPr indent="0" lvl="0" marL="0" rtl="0">
              <a:lnSpc>
                <a:spcPct val="115000"/>
              </a:lnSpc>
              <a:spcBef>
                <a:spcPts val="0"/>
              </a:spcBef>
              <a:buNone/>
            </a:pPr>
            <a:r>
              <a:rPr lang="en" sz="1200">
                <a:solidFill>
                  <a:schemeClr val="dk1"/>
                </a:solidFill>
              </a:rPr>
              <a:t>Product features broken down into PBIs</a:t>
            </a:r>
          </a:p>
          <a:p>
            <a:pPr indent="0" lvl="0" marL="0" rtl="0">
              <a:lnSpc>
                <a:spcPct val="115000"/>
              </a:lnSpc>
              <a:spcBef>
                <a:spcPts val="0"/>
              </a:spcBef>
              <a:buNone/>
            </a:pPr>
            <a:r>
              <a:t/>
            </a:r>
            <a:endParaRPr sz="1200">
              <a:solidFill>
                <a:schemeClr val="dk1"/>
              </a:solidFill>
            </a:endParaRPr>
          </a:p>
        </p:txBody>
      </p:sp>
      <p:sp>
        <p:nvSpPr>
          <p:cNvPr id="140" name="Shape 140"/>
          <p:cNvSpPr/>
          <p:nvPr/>
        </p:nvSpPr>
        <p:spPr>
          <a:xfrm>
            <a:off x="1291225" y="1626475"/>
            <a:ext cx="207000" cy="572700"/>
          </a:xfrm>
          <a:prstGeom prst="downArrow">
            <a:avLst>
              <a:gd fmla="val 50000" name="adj1"/>
              <a:gd fmla="val 50000" name="adj2"/>
            </a:avLst>
          </a:prstGeom>
          <a:solidFill>
            <a:srgbClr val="38761D"/>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