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4639125-E4BE-4195-9390-BB15D7A0EDF7}">
  <a:tblStyle styleId="{F4639125-E4BE-4195-9390-BB15D7A0EDF7}" styleName="Table_0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Content1_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271462" y="1143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Arial"/>
              <a:buNone/>
              <a:defRPr b="1" i="0" sz="4400" u="none" cap="none" strike="noStrike">
                <a:solidFill>
                  <a:srgbClr val="0063B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Open Sans"/>
              <a:buNone/>
              <a:defRPr b="1" i="0" sz="4400" u="none" cap="none" strike="noStrike">
                <a:solidFill>
                  <a:srgbClr val="0063BE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Open Sans"/>
              <a:buNone/>
              <a:defRPr b="1" i="0" sz="4400" u="none" cap="none" strike="noStrike">
                <a:solidFill>
                  <a:srgbClr val="0063BE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Open Sans"/>
              <a:buNone/>
              <a:defRPr b="1" i="0" sz="4400" u="none" cap="none" strike="noStrike">
                <a:solidFill>
                  <a:srgbClr val="0063BE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Open Sans"/>
              <a:buNone/>
              <a:defRPr b="1" i="0" sz="4400" u="none" cap="none" strike="noStrike">
                <a:solidFill>
                  <a:srgbClr val="0063BE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Arial"/>
              <a:buNone/>
              <a:defRPr b="1" i="0" sz="4400" u="none" cap="none" strike="noStrike">
                <a:solidFill>
                  <a:srgbClr val="0063B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Arial"/>
              <a:buNone/>
              <a:defRPr b="1" i="0" sz="4400" u="none" cap="none" strike="noStrike">
                <a:solidFill>
                  <a:srgbClr val="0063B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Arial"/>
              <a:buNone/>
              <a:defRPr b="1" i="0" sz="4400" u="none" cap="none" strike="noStrike">
                <a:solidFill>
                  <a:srgbClr val="0063B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Arial"/>
              <a:buNone/>
              <a:defRPr b="1" i="0" sz="4400" u="none" cap="none" strike="noStrike">
                <a:solidFill>
                  <a:srgbClr val="0063B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285750" y="1524000"/>
            <a:ext cx="418306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4625" lvl="0" marL="17462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3025" lvl="1" marL="5746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63BE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93662" lvl="2" marL="79533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3BE"/>
              </a:buClr>
              <a:buSzPct val="100000"/>
              <a:buFont typeface="Arial"/>
              <a:buChar char="-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621212" y="1524000"/>
            <a:ext cx="418306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4625" lvl="0" marL="17462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3025" lvl="1" marL="5746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63BE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93662" lvl="2" marL="79533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3BE"/>
              </a:buClr>
              <a:buSzPct val="100000"/>
              <a:buFont typeface="Arial"/>
              <a:buChar char="-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761228" y="6677246"/>
            <a:ext cx="363722" cy="180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155446"/>
            <a:ext cx="8229600" cy="1252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Arial"/>
              <a:buNone/>
              <a:defRPr b="1" i="0" sz="4400" u="none" cap="none" strike="noStrike">
                <a:solidFill>
                  <a:srgbClr val="0063B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Open Sans"/>
              <a:buNone/>
              <a:defRPr b="1" i="0" sz="4400" u="none" cap="none" strike="noStrike">
                <a:solidFill>
                  <a:srgbClr val="0063BE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Open Sans"/>
              <a:buNone/>
              <a:defRPr b="1" i="0" sz="4400" u="none" cap="none" strike="noStrike">
                <a:solidFill>
                  <a:srgbClr val="0063BE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Open Sans"/>
              <a:buNone/>
              <a:defRPr b="1" i="0" sz="4400" u="none" cap="none" strike="noStrike">
                <a:solidFill>
                  <a:srgbClr val="0063BE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Open Sans"/>
              <a:buNone/>
              <a:defRPr b="1" i="0" sz="4400" u="none" cap="none" strike="noStrike">
                <a:solidFill>
                  <a:srgbClr val="0063BE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Arial"/>
              <a:buNone/>
              <a:defRPr b="1" i="0" sz="4400" u="none" cap="none" strike="noStrike">
                <a:solidFill>
                  <a:srgbClr val="0063B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Arial"/>
              <a:buNone/>
              <a:defRPr b="1" i="0" sz="4400" u="none" cap="none" strike="noStrike">
                <a:solidFill>
                  <a:srgbClr val="0063B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Arial"/>
              <a:buNone/>
              <a:defRPr b="1" i="0" sz="4400" u="none" cap="none" strike="noStrike">
                <a:solidFill>
                  <a:srgbClr val="0063B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Arial"/>
              <a:buNone/>
              <a:defRPr b="1" i="0" sz="4400" u="none" cap="none" strike="noStrike">
                <a:solidFill>
                  <a:srgbClr val="0063B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285750" y="1476375"/>
            <a:ext cx="85185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4625" lvl="0" marL="1746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3025" lvl="1" marL="5746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63BE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93662" lvl="2" marL="79533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3BE"/>
              </a:buClr>
              <a:buSzPct val="100000"/>
              <a:buFont typeface="Arial"/>
              <a:buChar char="-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976300" y="6613724"/>
            <a:ext cx="21336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1_single colum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271462" y="1143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Arial"/>
              <a:buNone/>
              <a:defRPr b="1" i="0" sz="4400" u="none" cap="none" strike="noStrike">
                <a:solidFill>
                  <a:srgbClr val="0063B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Open Sans"/>
              <a:buNone/>
              <a:defRPr b="1" i="0" sz="4400" u="none" cap="none" strike="noStrike">
                <a:solidFill>
                  <a:srgbClr val="0063BE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Open Sans"/>
              <a:buNone/>
              <a:defRPr b="1" i="0" sz="4400" u="none" cap="none" strike="noStrike">
                <a:solidFill>
                  <a:srgbClr val="0063BE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Open Sans"/>
              <a:buNone/>
              <a:defRPr b="1" i="0" sz="4400" u="none" cap="none" strike="noStrike">
                <a:solidFill>
                  <a:srgbClr val="0063BE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Open Sans"/>
              <a:buNone/>
              <a:defRPr b="1" i="0" sz="4400" u="none" cap="none" strike="noStrike">
                <a:solidFill>
                  <a:srgbClr val="0063BE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Arial"/>
              <a:buNone/>
              <a:defRPr b="1" i="0" sz="4400" u="none" cap="none" strike="noStrike">
                <a:solidFill>
                  <a:srgbClr val="0063B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Arial"/>
              <a:buNone/>
              <a:defRPr b="1" i="0" sz="4400" u="none" cap="none" strike="noStrike">
                <a:solidFill>
                  <a:srgbClr val="0063B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Arial"/>
              <a:buNone/>
              <a:defRPr b="1" i="0" sz="4400" u="none" cap="none" strike="noStrike">
                <a:solidFill>
                  <a:srgbClr val="0063B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Arial"/>
              <a:buNone/>
              <a:defRPr b="1" i="0" sz="4400" u="none" cap="none" strike="noStrike">
                <a:solidFill>
                  <a:srgbClr val="0063B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287337" y="1637412"/>
            <a:ext cx="8580435" cy="474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984" lvl="0" marL="3397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002" lvl="1" marL="6270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63BE"/>
              </a:buClr>
              <a:buSzPct val="9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6987" lvl="2" marL="86201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3BE"/>
              </a:buClr>
              <a:buSzPct val="100000"/>
              <a:buFont typeface="Arial"/>
              <a:buChar char="-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3337" lvl="3" marL="15414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989153" y="6634714"/>
            <a:ext cx="2133598" cy="203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ontent1_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271462" y="1143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Arial"/>
              <a:buNone/>
              <a:defRPr b="1" i="0" sz="4400" u="none" cap="none" strike="noStrike">
                <a:solidFill>
                  <a:srgbClr val="0063B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Open Sans"/>
              <a:buNone/>
              <a:defRPr b="1" i="0" sz="4400" u="none" cap="none" strike="noStrike">
                <a:solidFill>
                  <a:srgbClr val="0063BE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Open Sans"/>
              <a:buNone/>
              <a:defRPr b="1" i="0" sz="4400" u="none" cap="none" strike="noStrike">
                <a:solidFill>
                  <a:srgbClr val="0063BE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Open Sans"/>
              <a:buNone/>
              <a:defRPr b="1" i="0" sz="4400" u="none" cap="none" strike="noStrike">
                <a:solidFill>
                  <a:srgbClr val="0063BE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Open Sans"/>
              <a:buNone/>
              <a:defRPr b="1" i="0" sz="4400" u="none" cap="none" strike="noStrike">
                <a:solidFill>
                  <a:srgbClr val="0063BE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Arial"/>
              <a:buNone/>
              <a:defRPr b="1" i="0" sz="4400" u="none" cap="none" strike="noStrike">
                <a:solidFill>
                  <a:srgbClr val="0063B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Arial"/>
              <a:buNone/>
              <a:defRPr b="1" i="0" sz="4400" u="none" cap="none" strike="noStrike">
                <a:solidFill>
                  <a:srgbClr val="0063B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Arial"/>
              <a:buNone/>
              <a:defRPr b="1" i="0" sz="4400" u="none" cap="none" strike="noStrike">
                <a:solidFill>
                  <a:srgbClr val="0063B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Arial"/>
              <a:buNone/>
              <a:defRPr b="1" i="0" sz="4400" u="none" cap="none" strike="noStrike">
                <a:solidFill>
                  <a:srgbClr val="0063B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761228" y="6677246"/>
            <a:ext cx="363722" cy="180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Content1_blank w/log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2" type="sldNum"/>
          </p:nvPr>
        </p:nvSpPr>
        <p:spPr>
          <a:xfrm>
            <a:off x="8761228" y="6677246"/>
            <a:ext cx="363722" cy="180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body"/>
          </p:nvPr>
        </p:nvSpPr>
        <p:spPr>
          <a:xfrm>
            <a:off x="285750" y="1476375"/>
            <a:ext cx="85185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4625" lvl="0" marL="1746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3025" lvl="1" marL="5746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63BE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93662" lvl="2" marL="79533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3BE"/>
              </a:buClr>
              <a:buSzPct val="100000"/>
              <a:buFont typeface="Arial"/>
              <a:buChar char="-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271462" y="1143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Arial"/>
              <a:buNone/>
              <a:defRPr b="1" i="0" sz="4400" u="none" cap="none" strike="noStrike">
                <a:solidFill>
                  <a:srgbClr val="0063B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Open Sans"/>
              <a:buNone/>
              <a:defRPr b="1" i="0" sz="4400" u="none" cap="none" strike="noStrike">
                <a:solidFill>
                  <a:srgbClr val="0063BE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Open Sans"/>
              <a:buNone/>
              <a:defRPr b="1" i="0" sz="4400" u="none" cap="none" strike="noStrike">
                <a:solidFill>
                  <a:srgbClr val="0063BE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Open Sans"/>
              <a:buNone/>
              <a:defRPr b="1" i="0" sz="4400" u="none" cap="none" strike="noStrike">
                <a:solidFill>
                  <a:srgbClr val="0063BE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Open Sans"/>
              <a:buNone/>
              <a:defRPr b="1" i="0" sz="4400" u="none" cap="none" strike="noStrike">
                <a:solidFill>
                  <a:srgbClr val="0063BE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Arial"/>
              <a:buNone/>
              <a:defRPr b="1" i="0" sz="4400" u="none" cap="none" strike="noStrike">
                <a:solidFill>
                  <a:srgbClr val="0063B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Arial"/>
              <a:buNone/>
              <a:defRPr b="1" i="0" sz="4400" u="none" cap="none" strike="noStrike">
                <a:solidFill>
                  <a:srgbClr val="0063B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Arial"/>
              <a:buNone/>
              <a:defRPr b="1" i="0" sz="4400" u="none" cap="none" strike="noStrike">
                <a:solidFill>
                  <a:srgbClr val="0063B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Font typeface="Arial"/>
              <a:buNone/>
              <a:defRPr b="1" i="0" sz="4400" u="none" cap="none" strike="noStrike">
                <a:solidFill>
                  <a:srgbClr val="0063B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2" name="Shape 12"/>
          <p:cNvGrpSpPr/>
          <p:nvPr/>
        </p:nvGrpSpPr>
        <p:grpSpPr>
          <a:xfrm>
            <a:off x="8442250" y="169082"/>
            <a:ext cx="505047" cy="508033"/>
            <a:chOff x="1631" y="1247"/>
            <a:chExt cx="2614" cy="2614"/>
          </a:xfrm>
        </p:grpSpPr>
        <p:sp>
          <p:nvSpPr>
            <p:cNvPr id="13" name="Shape 13"/>
            <p:cNvSpPr/>
            <p:nvPr/>
          </p:nvSpPr>
          <p:spPr>
            <a:xfrm>
              <a:off x="1755" y="1372"/>
              <a:ext cx="2367" cy="2367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1544" y="75"/>
                  </a:lnTo>
                  <a:lnTo>
                    <a:pt x="63088" y="126"/>
                  </a:lnTo>
                  <a:lnTo>
                    <a:pt x="64632" y="202"/>
                  </a:lnTo>
                  <a:lnTo>
                    <a:pt x="66151" y="354"/>
                  </a:lnTo>
                  <a:lnTo>
                    <a:pt x="67645" y="531"/>
                  </a:lnTo>
                  <a:lnTo>
                    <a:pt x="69139" y="734"/>
                  </a:lnTo>
                  <a:lnTo>
                    <a:pt x="70607" y="961"/>
                  </a:lnTo>
                  <a:lnTo>
                    <a:pt x="72101" y="1265"/>
                  </a:lnTo>
                  <a:lnTo>
                    <a:pt x="73569" y="1569"/>
                  </a:lnTo>
                  <a:lnTo>
                    <a:pt x="74987" y="1923"/>
                  </a:lnTo>
                  <a:lnTo>
                    <a:pt x="76430" y="2303"/>
                  </a:lnTo>
                  <a:lnTo>
                    <a:pt x="77848" y="2758"/>
                  </a:lnTo>
                  <a:lnTo>
                    <a:pt x="79240" y="3189"/>
                  </a:lnTo>
                  <a:lnTo>
                    <a:pt x="80607" y="3670"/>
                  </a:lnTo>
                  <a:lnTo>
                    <a:pt x="82000" y="4201"/>
                  </a:lnTo>
                  <a:lnTo>
                    <a:pt x="83367" y="4758"/>
                  </a:lnTo>
                  <a:lnTo>
                    <a:pt x="84708" y="5340"/>
                  </a:lnTo>
                  <a:lnTo>
                    <a:pt x="86025" y="5948"/>
                  </a:lnTo>
                  <a:lnTo>
                    <a:pt x="87316" y="6606"/>
                  </a:lnTo>
                  <a:lnTo>
                    <a:pt x="88607" y="7264"/>
                  </a:lnTo>
                  <a:lnTo>
                    <a:pt x="89873" y="7998"/>
                  </a:lnTo>
                  <a:lnTo>
                    <a:pt x="91113" y="8732"/>
                  </a:lnTo>
                  <a:lnTo>
                    <a:pt x="92354" y="9491"/>
                  </a:lnTo>
                  <a:lnTo>
                    <a:pt x="93544" y="10276"/>
                  </a:lnTo>
                  <a:lnTo>
                    <a:pt x="94734" y="11111"/>
                  </a:lnTo>
                  <a:lnTo>
                    <a:pt x="95898" y="11972"/>
                  </a:lnTo>
                  <a:lnTo>
                    <a:pt x="97037" y="12832"/>
                  </a:lnTo>
                  <a:lnTo>
                    <a:pt x="98177" y="13743"/>
                  </a:lnTo>
                  <a:lnTo>
                    <a:pt x="99265" y="14680"/>
                  </a:lnTo>
                  <a:lnTo>
                    <a:pt x="100329" y="15642"/>
                  </a:lnTo>
                  <a:lnTo>
                    <a:pt x="101392" y="16604"/>
                  </a:lnTo>
                  <a:lnTo>
                    <a:pt x="102430" y="17616"/>
                  </a:lnTo>
                  <a:lnTo>
                    <a:pt x="103417" y="18628"/>
                  </a:lnTo>
                  <a:lnTo>
                    <a:pt x="104430" y="19692"/>
                  </a:lnTo>
                  <a:lnTo>
                    <a:pt x="105392" y="20755"/>
                  </a:lnTo>
                  <a:lnTo>
                    <a:pt x="106278" y="21868"/>
                  </a:lnTo>
                  <a:lnTo>
                    <a:pt x="107189" y="22982"/>
                  </a:lnTo>
                  <a:lnTo>
                    <a:pt x="108101" y="24146"/>
                  </a:lnTo>
                  <a:lnTo>
                    <a:pt x="108936" y="25285"/>
                  </a:lnTo>
                  <a:lnTo>
                    <a:pt x="109746" y="26475"/>
                  </a:lnTo>
                  <a:lnTo>
                    <a:pt x="110556" y="27715"/>
                  </a:lnTo>
                  <a:lnTo>
                    <a:pt x="111291" y="28930"/>
                  </a:lnTo>
                  <a:lnTo>
                    <a:pt x="112050" y="30145"/>
                  </a:lnTo>
                  <a:lnTo>
                    <a:pt x="112759" y="31436"/>
                  </a:lnTo>
                  <a:lnTo>
                    <a:pt x="113443" y="32727"/>
                  </a:lnTo>
                  <a:lnTo>
                    <a:pt x="114075" y="34018"/>
                  </a:lnTo>
                  <a:lnTo>
                    <a:pt x="114708" y="35359"/>
                  </a:lnTo>
                  <a:lnTo>
                    <a:pt x="115291" y="36701"/>
                  </a:lnTo>
                  <a:lnTo>
                    <a:pt x="115848" y="38042"/>
                  </a:lnTo>
                  <a:lnTo>
                    <a:pt x="116354" y="39409"/>
                  </a:lnTo>
                  <a:lnTo>
                    <a:pt x="116835" y="40776"/>
                  </a:lnTo>
                  <a:lnTo>
                    <a:pt x="117316" y="42193"/>
                  </a:lnTo>
                  <a:lnTo>
                    <a:pt x="117721" y="43611"/>
                  </a:lnTo>
                  <a:lnTo>
                    <a:pt x="118126" y="45028"/>
                  </a:lnTo>
                  <a:lnTo>
                    <a:pt x="118481" y="46496"/>
                  </a:lnTo>
                  <a:lnTo>
                    <a:pt x="118810" y="47939"/>
                  </a:lnTo>
                  <a:lnTo>
                    <a:pt x="119063" y="49407"/>
                  </a:lnTo>
                  <a:lnTo>
                    <a:pt x="119316" y="50900"/>
                  </a:lnTo>
                  <a:lnTo>
                    <a:pt x="119518" y="52368"/>
                  </a:lnTo>
                  <a:lnTo>
                    <a:pt x="119696" y="53887"/>
                  </a:lnTo>
                  <a:lnTo>
                    <a:pt x="119822" y="55406"/>
                  </a:lnTo>
                  <a:lnTo>
                    <a:pt x="119924" y="56924"/>
                  </a:lnTo>
                  <a:lnTo>
                    <a:pt x="120000" y="58468"/>
                  </a:lnTo>
                  <a:lnTo>
                    <a:pt x="120000" y="60012"/>
                  </a:lnTo>
                  <a:lnTo>
                    <a:pt x="120000" y="61556"/>
                  </a:lnTo>
                  <a:lnTo>
                    <a:pt x="119924" y="63100"/>
                  </a:lnTo>
                  <a:lnTo>
                    <a:pt x="119822" y="64619"/>
                  </a:lnTo>
                  <a:lnTo>
                    <a:pt x="119696" y="66137"/>
                  </a:lnTo>
                  <a:lnTo>
                    <a:pt x="119518" y="67656"/>
                  </a:lnTo>
                  <a:lnTo>
                    <a:pt x="119316" y="69149"/>
                  </a:lnTo>
                  <a:lnTo>
                    <a:pt x="119063" y="70618"/>
                  </a:lnTo>
                  <a:lnTo>
                    <a:pt x="118810" y="72086"/>
                  </a:lnTo>
                  <a:lnTo>
                    <a:pt x="118481" y="73554"/>
                  </a:lnTo>
                  <a:lnTo>
                    <a:pt x="118126" y="74996"/>
                  </a:lnTo>
                  <a:lnTo>
                    <a:pt x="117721" y="76439"/>
                  </a:lnTo>
                  <a:lnTo>
                    <a:pt x="117316" y="77831"/>
                  </a:lnTo>
                  <a:lnTo>
                    <a:pt x="116835" y="79274"/>
                  </a:lnTo>
                  <a:lnTo>
                    <a:pt x="116354" y="80641"/>
                  </a:lnTo>
                  <a:lnTo>
                    <a:pt x="115848" y="82008"/>
                  </a:lnTo>
                  <a:lnTo>
                    <a:pt x="115291" y="83349"/>
                  </a:lnTo>
                  <a:lnTo>
                    <a:pt x="114708" y="84690"/>
                  </a:lnTo>
                  <a:lnTo>
                    <a:pt x="114075" y="86032"/>
                  </a:lnTo>
                  <a:lnTo>
                    <a:pt x="113443" y="87298"/>
                  </a:lnTo>
                  <a:lnTo>
                    <a:pt x="112759" y="88588"/>
                  </a:lnTo>
                  <a:lnTo>
                    <a:pt x="112050" y="89879"/>
                  </a:lnTo>
                  <a:lnTo>
                    <a:pt x="111291" y="91094"/>
                  </a:lnTo>
                  <a:lnTo>
                    <a:pt x="110556" y="92334"/>
                  </a:lnTo>
                  <a:lnTo>
                    <a:pt x="109746" y="93549"/>
                  </a:lnTo>
                  <a:lnTo>
                    <a:pt x="108936" y="94739"/>
                  </a:lnTo>
                  <a:lnTo>
                    <a:pt x="108101" y="95878"/>
                  </a:lnTo>
                  <a:lnTo>
                    <a:pt x="107189" y="97042"/>
                  </a:lnTo>
                  <a:lnTo>
                    <a:pt x="106278" y="98156"/>
                  </a:lnTo>
                  <a:lnTo>
                    <a:pt x="105392" y="99270"/>
                  </a:lnTo>
                  <a:lnTo>
                    <a:pt x="104430" y="100333"/>
                  </a:lnTo>
                  <a:lnTo>
                    <a:pt x="103417" y="101396"/>
                  </a:lnTo>
                  <a:lnTo>
                    <a:pt x="102430" y="102408"/>
                  </a:lnTo>
                  <a:lnTo>
                    <a:pt x="101392" y="103446"/>
                  </a:lnTo>
                  <a:lnTo>
                    <a:pt x="100329" y="104408"/>
                  </a:lnTo>
                  <a:lnTo>
                    <a:pt x="99265" y="105370"/>
                  </a:lnTo>
                  <a:lnTo>
                    <a:pt x="98177" y="106281"/>
                  </a:lnTo>
                  <a:lnTo>
                    <a:pt x="97037" y="107192"/>
                  </a:lnTo>
                  <a:lnTo>
                    <a:pt x="95898" y="108078"/>
                  </a:lnTo>
                  <a:lnTo>
                    <a:pt x="94734" y="108913"/>
                  </a:lnTo>
                  <a:lnTo>
                    <a:pt x="93544" y="109774"/>
                  </a:lnTo>
                  <a:lnTo>
                    <a:pt x="92354" y="110558"/>
                  </a:lnTo>
                  <a:lnTo>
                    <a:pt x="91113" y="111318"/>
                  </a:lnTo>
                  <a:lnTo>
                    <a:pt x="89873" y="112026"/>
                  </a:lnTo>
                  <a:lnTo>
                    <a:pt x="88607" y="112761"/>
                  </a:lnTo>
                  <a:lnTo>
                    <a:pt x="87316" y="113444"/>
                  </a:lnTo>
                  <a:lnTo>
                    <a:pt x="86025" y="114077"/>
                  </a:lnTo>
                  <a:lnTo>
                    <a:pt x="84708" y="114684"/>
                  </a:lnTo>
                  <a:lnTo>
                    <a:pt x="83367" y="115266"/>
                  </a:lnTo>
                  <a:lnTo>
                    <a:pt x="82000" y="115823"/>
                  </a:lnTo>
                  <a:lnTo>
                    <a:pt x="80607" y="116355"/>
                  </a:lnTo>
                  <a:lnTo>
                    <a:pt x="79240" y="116836"/>
                  </a:lnTo>
                  <a:lnTo>
                    <a:pt x="77848" y="117291"/>
                  </a:lnTo>
                  <a:lnTo>
                    <a:pt x="76430" y="117721"/>
                  </a:lnTo>
                  <a:lnTo>
                    <a:pt x="74987" y="118101"/>
                  </a:lnTo>
                  <a:lnTo>
                    <a:pt x="73569" y="118456"/>
                  </a:lnTo>
                  <a:lnTo>
                    <a:pt x="72101" y="118785"/>
                  </a:lnTo>
                  <a:lnTo>
                    <a:pt x="70607" y="119063"/>
                  </a:lnTo>
                  <a:lnTo>
                    <a:pt x="69139" y="119291"/>
                  </a:lnTo>
                  <a:lnTo>
                    <a:pt x="67645" y="119493"/>
                  </a:lnTo>
                  <a:lnTo>
                    <a:pt x="66151" y="119670"/>
                  </a:lnTo>
                  <a:lnTo>
                    <a:pt x="64632" y="119822"/>
                  </a:lnTo>
                  <a:lnTo>
                    <a:pt x="63088" y="119898"/>
                  </a:lnTo>
                  <a:lnTo>
                    <a:pt x="61544" y="119974"/>
                  </a:lnTo>
                  <a:lnTo>
                    <a:pt x="60000" y="120000"/>
                  </a:lnTo>
                  <a:lnTo>
                    <a:pt x="58455" y="119974"/>
                  </a:lnTo>
                  <a:lnTo>
                    <a:pt x="56936" y="119898"/>
                  </a:lnTo>
                  <a:lnTo>
                    <a:pt x="55392" y="119822"/>
                  </a:lnTo>
                  <a:lnTo>
                    <a:pt x="53873" y="119670"/>
                  </a:lnTo>
                  <a:lnTo>
                    <a:pt x="52354" y="119493"/>
                  </a:lnTo>
                  <a:lnTo>
                    <a:pt x="50860" y="119291"/>
                  </a:lnTo>
                  <a:lnTo>
                    <a:pt x="49392" y="119063"/>
                  </a:lnTo>
                  <a:lnTo>
                    <a:pt x="47924" y="118785"/>
                  </a:lnTo>
                  <a:lnTo>
                    <a:pt x="46455" y="118456"/>
                  </a:lnTo>
                  <a:lnTo>
                    <a:pt x="45012" y="118101"/>
                  </a:lnTo>
                  <a:lnTo>
                    <a:pt x="43569" y="117721"/>
                  </a:lnTo>
                  <a:lnTo>
                    <a:pt x="42177" y="117291"/>
                  </a:lnTo>
                  <a:lnTo>
                    <a:pt x="40784" y="116836"/>
                  </a:lnTo>
                  <a:lnTo>
                    <a:pt x="39392" y="116355"/>
                  </a:lnTo>
                  <a:lnTo>
                    <a:pt x="38000" y="115823"/>
                  </a:lnTo>
                  <a:lnTo>
                    <a:pt x="36658" y="115266"/>
                  </a:lnTo>
                  <a:lnTo>
                    <a:pt x="35316" y="114684"/>
                  </a:lnTo>
                  <a:lnTo>
                    <a:pt x="34025" y="114077"/>
                  </a:lnTo>
                  <a:lnTo>
                    <a:pt x="32708" y="113444"/>
                  </a:lnTo>
                  <a:lnTo>
                    <a:pt x="31417" y="112761"/>
                  </a:lnTo>
                  <a:lnTo>
                    <a:pt x="30151" y="112026"/>
                  </a:lnTo>
                  <a:lnTo>
                    <a:pt x="28911" y="111318"/>
                  </a:lnTo>
                  <a:lnTo>
                    <a:pt x="27696" y="110558"/>
                  </a:lnTo>
                  <a:lnTo>
                    <a:pt x="26455" y="109774"/>
                  </a:lnTo>
                  <a:lnTo>
                    <a:pt x="25291" y="108913"/>
                  </a:lnTo>
                  <a:lnTo>
                    <a:pt x="24126" y="108078"/>
                  </a:lnTo>
                  <a:lnTo>
                    <a:pt x="22987" y="107192"/>
                  </a:lnTo>
                  <a:lnTo>
                    <a:pt x="21848" y="106281"/>
                  </a:lnTo>
                  <a:lnTo>
                    <a:pt x="20734" y="105370"/>
                  </a:lnTo>
                  <a:lnTo>
                    <a:pt x="19670" y="104408"/>
                  </a:lnTo>
                  <a:lnTo>
                    <a:pt x="18607" y="103446"/>
                  </a:lnTo>
                  <a:lnTo>
                    <a:pt x="17594" y="102408"/>
                  </a:lnTo>
                  <a:lnTo>
                    <a:pt x="16607" y="101396"/>
                  </a:lnTo>
                  <a:lnTo>
                    <a:pt x="15620" y="100333"/>
                  </a:lnTo>
                  <a:lnTo>
                    <a:pt x="14658" y="99270"/>
                  </a:lnTo>
                  <a:lnTo>
                    <a:pt x="13721" y="98156"/>
                  </a:lnTo>
                  <a:lnTo>
                    <a:pt x="12810" y="97042"/>
                  </a:lnTo>
                  <a:lnTo>
                    <a:pt x="11924" y="95878"/>
                  </a:lnTo>
                  <a:lnTo>
                    <a:pt x="11088" y="94739"/>
                  </a:lnTo>
                  <a:lnTo>
                    <a:pt x="10278" y="93549"/>
                  </a:lnTo>
                  <a:lnTo>
                    <a:pt x="9493" y="92334"/>
                  </a:lnTo>
                  <a:lnTo>
                    <a:pt x="8708" y="91094"/>
                  </a:lnTo>
                  <a:lnTo>
                    <a:pt x="7974" y="89879"/>
                  </a:lnTo>
                  <a:lnTo>
                    <a:pt x="7265" y="88588"/>
                  </a:lnTo>
                  <a:lnTo>
                    <a:pt x="6556" y="87298"/>
                  </a:lnTo>
                  <a:lnTo>
                    <a:pt x="5924" y="86032"/>
                  </a:lnTo>
                  <a:lnTo>
                    <a:pt x="5316" y="84690"/>
                  </a:lnTo>
                  <a:lnTo>
                    <a:pt x="4734" y="83349"/>
                  </a:lnTo>
                  <a:lnTo>
                    <a:pt x="4177" y="82008"/>
                  </a:lnTo>
                  <a:lnTo>
                    <a:pt x="3645" y="80641"/>
                  </a:lnTo>
                  <a:lnTo>
                    <a:pt x="3164" y="79274"/>
                  </a:lnTo>
                  <a:lnTo>
                    <a:pt x="2708" y="77831"/>
                  </a:lnTo>
                  <a:lnTo>
                    <a:pt x="2278" y="76439"/>
                  </a:lnTo>
                  <a:lnTo>
                    <a:pt x="1898" y="74996"/>
                  </a:lnTo>
                  <a:lnTo>
                    <a:pt x="1544" y="73554"/>
                  </a:lnTo>
                  <a:lnTo>
                    <a:pt x="1240" y="72086"/>
                  </a:lnTo>
                  <a:lnTo>
                    <a:pt x="936" y="70618"/>
                  </a:lnTo>
                  <a:lnTo>
                    <a:pt x="708" y="69149"/>
                  </a:lnTo>
                  <a:lnTo>
                    <a:pt x="506" y="67656"/>
                  </a:lnTo>
                  <a:lnTo>
                    <a:pt x="329" y="66137"/>
                  </a:lnTo>
                  <a:lnTo>
                    <a:pt x="177" y="64619"/>
                  </a:lnTo>
                  <a:lnTo>
                    <a:pt x="101" y="63100"/>
                  </a:lnTo>
                  <a:lnTo>
                    <a:pt x="25" y="61556"/>
                  </a:lnTo>
                  <a:lnTo>
                    <a:pt x="0" y="60012"/>
                  </a:lnTo>
                  <a:lnTo>
                    <a:pt x="25" y="58468"/>
                  </a:lnTo>
                  <a:lnTo>
                    <a:pt x="101" y="56924"/>
                  </a:lnTo>
                  <a:lnTo>
                    <a:pt x="177" y="55406"/>
                  </a:lnTo>
                  <a:lnTo>
                    <a:pt x="329" y="53887"/>
                  </a:lnTo>
                  <a:lnTo>
                    <a:pt x="506" y="52368"/>
                  </a:lnTo>
                  <a:lnTo>
                    <a:pt x="708" y="50900"/>
                  </a:lnTo>
                  <a:lnTo>
                    <a:pt x="936" y="49407"/>
                  </a:lnTo>
                  <a:lnTo>
                    <a:pt x="1240" y="47939"/>
                  </a:lnTo>
                  <a:lnTo>
                    <a:pt x="1544" y="46496"/>
                  </a:lnTo>
                  <a:lnTo>
                    <a:pt x="1898" y="45028"/>
                  </a:lnTo>
                  <a:lnTo>
                    <a:pt x="2278" y="43611"/>
                  </a:lnTo>
                  <a:lnTo>
                    <a:pt x="2708" y="42193"/>
                  </a:lnTo>
                  <a:lnTo>
                    <a:pt x="3164" y="40776"/>
                  </a:lnTo>
                  <a:lnTo>
                    <a:pt x="3645" y="39409"/>
                  </a:lnTo>
                  <a:lnTo>
                    <a:pt x="4177" y="38042"/>
                  </a:lnTo>
                  <a:lnTo>
                    <a:pt x="4734" y="36701"/>
                  </a:lnTo>
                  <a:lnTo>
                    <a:pt x="5316" y="35359"/>
                  </a:lnTo>
                  <a:lnTo>
                    <a:pt x="5924" y="34018"/>
                  </a:lnTo>
                  <a:lnTo>
                    <a:pt x="6556" y="32727"/>
                  </a:lnTo>
                  <a:lnTo>
                    <a:pt x="7265" y="31436"/>
                  </a:lnTo>
                  <a:lnTo>
                    <a:pt x="7974" y="30145"/>
                  </a:lnTo>
                  <a:lnTo>
                    <a:pt x="8708" y="28930"/>
                  </a:lnTo>
                  <a:lnTo>
                    <a:pt x="9493" y="27715"/>
                  </a:lnTo>
                  <a:lnTo>
                    <a:pt x="10278" y="26475"/>
                  </a:lnTo>
                  <a:lnTo>
                    <a:pt x="11088" y="25285"/>
                  </a:lnTo>
                  <a:lnTo>
                    <a:pt x="11924" y="24146"/>
                  </a:lnTo>
                  <a:lnTo>
                    <a:pt x="12810" y="22982"/>
                  </a:lnTo>
                  <a:lnTo>
                    <a:pt x="13721" y="21868"/>
                  </a:lnTo>
                  <a:lnTo>
                    <a:pt x="14658" y="20755"/>
                  </a:lnTo>
                  <a:lnTo>
                    <a:pt x="15620" y="19692"/>
                  </a:lnTo>
                  <a:lnTo>
                    <a:pt x="16607" y="18628"/>
                  </a:lnTo>
                  <a:lnTo>
                    <a:pt x="17594" y="17616"/>
                  </a:lnTo>
                  <a:lnTo>
                    <a:pt x="18607" y="16604"/>
                  </a:lnTo>
                  <a:lnTo>
                    <a:pt x="19670" y="15642"/>
                  </a:lnTo>
                  <a:lnTo>
                    <a:pt x="20734" y="14680"/>
                  </a:lnTo>
                  <a:lnTo>
                    <a:pt x="21848" y="13743"/>
                  </a:lnTo>
                  <a:lnTo>
                    <a:pt x="22987" y="12832"/>
                  </a:lnTo>
                  <a:lnTo>
                    <a:pt x="24126" y="11972"/>
                  </a:lnTo>
                  <a:lnTo>
                    <a:pt x="25291" y="11111"/>
                  </a:lnTo>
                  <a:lnTo>
                    <a:pt x="26455" y="10276"/>
                  </a:lnTo>
                  <a:lnTo>
                    <a:pt x="27696" y="9491"/>
                  </a:lnTo>
                  <a:lnTo>
                    <a:pt x="28911" y="8732"/>
                  </a:lnTo>
                  <a:lnTo>
                    <a:pt x="30151" y="7998"/>
                  </a:lnTo>
                  <a:lnTo>
                    <a:pt x="31417" y="7264"/>
                  </a:lnTo>
                  <a:lnTo>
                    <a:pt x="32708" y="6606"/>
                  </a:lnTo>
                  <a:lnTo>
                    <a:pt x="34025" y="5948"/>
                  </a:lnTo>
                  <a:lnTo>
                    <a:pt x="35316" y="5340"/>
                  </a:lnTo>
                  <a:lnTo>
                    <a:pt x="36658" y="4758"/>
                  </a:lnTo>
                  <a:lnTo>
                    <a:pt x="38000" y="4201"/>
                  </a:lnTo>
                  <a:lnTo>
                    <a:pt x="39392" y="3670"/>
                  </a:lnTo>
                  <a:lnTo>
                    <a:pt x="40784" y="3189"/>
                  </a:lnTo>
                  <a:lnTo>
                    <a:pt x="42177" y="2758"/>
                  </a:lnTo>
                  <a:lnTo>
                    <a:pt x="43569" y="2303"/>
                  </a:lnTo>
                  <a:lnTo>
                    <a:pt x="45012" y="1923"/>
                  </a:lnTo>
                  <a:lnTo>
                    <a:pt x="46455" y="1569"/>
                  </a:lnTo>
                  <a:lnTo>
                    <a:pt x="47924" y="1265"/>
                  </a:lnTo>
                  <a:lnTo>
                    <a:pt x="49392" y="961"/>
                  </a:lnTo>
                  <a:lnTo>
                    <a:pt x="50860" y="734"/>
                  </a:lnTo>
                  <a:lnTo>
                    <a:pt x="52354" y="531"/>
                  </a:lnTo>
                  <a:lnTo>
                    <a:pt x="53873" y="354"/>
                  </a:lnTo>
                  <a:lnTo>
                    <a:pt x="55392" y="202"/>
                  </a:lnTo>
                  <a:lnTo>
                    <a:pt x="56936" y="126"/>
                  </a:lnTo>
                  <a:lnTo>
                    <a:pt x="58455" y="75"/>
                  </a:lnTo>
                  <a:lnTo>
                    <a:pt x="60000" y="25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1631" y="1247"/>
              <a:ext cx="2614" cy="2614"/>
            </a:xfrm>
            <a:custGeom>
              <a:pathLst>
                <a:path extrusionOk="0" h="120000" w="120000">
                  <a:moveTo>
                    <a:pt x="60000" y="119977"/>
                  </a:moveTo>
                  <a:lnTo>
                    <a:pt x="58462" y="119977"/>
                  </a:lnTo>
                  <a:lnTo>
                    <a:pt x="56924" y="119931"/>
                  </a:lnTo>
                  <a:lnTo>
                    <a:pt x="55409" y="119839"/>
                  </a:lnTo>
                  <a:lnTo>
                    <a:pt x="53871" y="119678"/>
                  </a:lnTo>
                  <a:lnTo>
                    <a:pt x="52356" y="119517"/>
                  </a:lnTo>
                  <a:lnTo>
                    <a:pt x="50887" y="119311"/>
                  </a:lnTo>
                  <a:lnTo>
                    <a:pt x="49395" y="119081"/>
                  </a:lnTo>
                  <a:lnTo>
                    <a:pt x="47926" y="118783"/>
                  </a:lnTo>
                  <a:lnTo>
                    <a:pt x="46457" y="118462"/>
                  </a:lnTo>
                  <a:lnTo>
                    <a:pt x="45011" y="118117"/>
                  </a:lnTo>
                  <a:lnTo>
                    <a:pt x="43588" y="117727"/>
                  </a:lnTo>
                  <a:lnTo>
                    <a:pt x="42188" y="117314"/>
                  </a:lnTo>
                  <a:lnTo>
                    <a:pt x="40765" y="116855"/>
                  </a:lnTo>
                  <a:lnTo>
                    <a:pt x="39364" y="116350"/>
                  </a:lnTo>
                  <a:lnTo>
                    <a:pt x="38033" y="115845"/>
                  </a:lnTo>
                  <a:lnTo>
                    <a:pt x="36656" y="115294"/>
                  </a:lnTo>
                  <a:lnTo>
                    <a:pt x="35325" y="114720"/>
                  </a:lnTo>
                  <a:lnTo>
                    <a:pt x="34016" y="114078"/>
                  </a:lnTo>
                  <a:lnTo>
                    <a:pt x="32708" y="113435"/>
                  </a:lnTo>
                  <a:lnTo>
                    <a:pt x="31423" y="112746"/>
                  </a:lnTo>
                  <a:lnTo>
                    <a:pt x="30137" y="112035"/>
                  </a:lnTo>
                  <a:lnTo>
                    <a:pt x="28898" y="111300"/>
                  </a:lnTo>
                  <a:lnTo>
                    <a:pt x="27681" y="110543"/>
                  </a:lnTo>
                  <a:lnTo>
                    <a:pt x="26465" y="109739"/>
                  </a:lnTo>
                  <a:lnTo>
                    <a:pt x="25271" y="108913"/>
                  </a:lnTo>
                  <a:lnTo>
                    <a:pt x="24123" y="108087"/>
                  </a:lnTo>
                  <a:lnTo>
                    <a:pt x="22976" y="107214"/>
                  </a:lnTo>
                  <a:lnTo>
                    <a:pt x="21851" y="106296"/>
                  </a:lnTo>
                  <a:lnTo>
                    <a:pt x="20749" y="105378"/>
                  </a:lnTo>
                  <a:lnTo>
                    <a:pt x="19671" y="104391"/>
                  </a:lnTo>
                  <a:lnTo>
                    <a:pt x="18615" y="103427"/>
                  </a:lnTo>
                  <a:lnTo>
                    <a:pt x="17582" y="102417"/>
                  </a:lnTo>
                  <a:lnTo>
                    <a:pt x="16572" y="101384"/>
                  </a:lnTo>
                  <a:lnTo>
                    <a:pt x="15608" y="100328"/>
                  </a:lnTo>
                  <a:lnTo>
                    <a:pt x="14644" y="99273"/>
                  </a:lnTo>
                  <a:lnTo>
                    <a:pt x="13726" y="98171"/>
                  </a:lnTo>
                  <a:lnTo>
                    <a:pt x="12807" y="97046"/>
                  </a:lnTo>
                  <a:lnTo>
                    <a:pt x="11935" y="95876"/>
                  </a:lnTo>
                  <a:lnTo>
                    <a:pt x="11086" y="94728"/>
                  </a:lnTo>
                  <a:lnTo>
                    <a:pt x="10260" y="93534"/>
                  </a:lnTo>
                  <a:lnTo>
                    <a:pt x="9456" y="92341"/>
                  </a:lnTo>
                  <a:lnTo>
                    <a:pt x="8699" y="91101"/>
                  </a:lnTo>
                  <a:lnTo>
                    <a:pt x="7964" y="89862"/>
                  </a:lnTo>
                  <a:lnTo>
                    <a:pt x="7253" y="88599"/>
                  </a:lnTo>
                  <a:lnTo>
                    <a:pt x="6587" y="87314"/>
                  </a:lnTo>
                  <a:lnTo>
                    <a:pt x="5921" y="86006"/>
                  </a:lnTo>
                  <a:lnTo>
                    <a:pt x="5325" y="84674"/>
                  </a:lnTo>
                  <a:lnTo>
                    <a:pt x="4728" y="83343"/>
                  </a:lnTo>
                  <a:lnTo>
                    <a:pt x="4177" y="82012"/>
                  </a:lnTo>
                  <a:lnTo>
                    <a:pt x="3649" y="80635"/>
                  </a:lnTo>
                  <a:lnTo>
                    <a:pt x="3144" y="79234"/>
                  </a:lnTo>
                  <a:lnTo>
                    <a:pt x="2708" y="77834"/>
                  </a:lnTo>
                  <a:lnTo>
                    <a:pt x="2272" y="76434"/>
                  </a:lnTo>
                  <a:lnTo>
                    <a:pt x="1905" y="74988"/>
                  </a:lnTo>
                  <a:lnTo>
                    <a:pt x="1537" y="73542"/>
                  </a:lnTo>
                  <a:lnTo>
                    <a:pt x="1216" y="72096"/>
                  </a:lnTo>
                  <a:lnTo>
                    <a:pt x="941" y="70604"/>
                  </a:lnTo>
                  <a:lnTo>
                    <a:pt x="688" y="69135"/>
                  </a:lnTo>
                  <a:lnTo>
                    <a:pt x="482" y="67643"/>
                  </a:lnTo>
                  <a:lnTo>
                    <a:pt x="321" y="66128"/>
                  </a:lnTo>
                  <a:lnTo>
                    <a:pt x="183" y="64613"/>
                  </a:lnTo>
                  <a:lnTo>
                    <a:pt x="68" y="63098"/>
                  </a:lnTo>
                  <a:lnTo>
                    <a:pt x="22" y="61560"/>
                  </a:lnTo>
                  <a:lnTo>
                    <a:pt x="0" y="60000"/>
                  </a:lnTo>
                  <a:lnTo>
                    <a:pt x="22" y="58439"/>
                  </a:lnTo>
                  <a:lnTo>
                    <a:pt x="68" y="56901"/>
                  </a:lnTo>
                  <a:lnTo>
                    <a:pt x="183" y="55386"/>
                  </a:lnTo>
                  <a:lnTo>
                    <a:pt x="321" y="53871"/>
                  </a:lnTo>
                  <a:lnTo>
                    <a:pt x="482" y="52356"/>
                  </a:lnTo>
                  <a:lnTo>
                    <a:pt x="688" y="50887"/>
                  </a:lnTo>
                  <a:lnTo>
                    <a:pt x="941" y="49395"/>
                  </a:lnTo>
                  <a:lnTo>
                    <a:pt x="1216" y="47926"/>
                  </a:lnTo>
                  <a:lnTo>
                    <a:pt x="1537" y="46457"/>
                  </a:lnTo>
                  <a:lnTo>
                    <a:pt x="1905" y="45011"/>
                  </a:lnTo>
                  <a:lnTo>
                    <a:pt x="2272" y="43588"/>
                  </a:lnTo>
                  <a:lnTo>
                    <a:pt x="2708" y="42188"/>
                  </a:lnTo>
                  <a:lnTo>
                    <a:pt x="3144" y="40788"/>
                  </a:lnTo>
                  <a:lnTo>
                    <a:pt x="3649" y="39387"/>
                  </a:lnTo>
                  <a:lnTo>
                    <a:pt x="4177" y="38010"/>
                  </a:lnTo>
                  <a:lnTo>
                    <a:pt x="4728" y="36656"/>
                  </a:lnTo>
                  <a:lnTo>
                    <a:pt x="5325" y="35325"/>
                  </a:lnTo>
                  <a:lnTo>
                    <a:pt x="5921" y="34016"/>
                  </a:lnTo>
                  <a:lnTo>
                    <a:pt x="6587" y="32685"/>
                  </a:lnTo>
                  <a:lnTo>
                    <a:pt x="7253" y="31423"/>
                  </a:lnTo>
                  <a:lnTo>
                    <a:pt x="7964" y="30137"/>
                  </a:lnTo>
                  <a:lnTo>
                    <a:pt x="8699" y="28898"/>
                  </a:lnTo>
                  <a:lnTo>
                    <a:pt x="9456" y="27658"/>
                  </a:lnTo>
                  <a:lnTo>
                    <a:pt x="10260" y="26465"/>
                  </a:lnTo>
                  <a:lnTo>
                    <a:pt x="11086" y="25294"/>
                  </a:lnTo>
                  <a:lnTo>
                    <a:pt x="11935" y="24123"/>
                  </a:lnTo>
                  <a:lnTo>
                    <a:pt x="12807" y="22953"/>
                  </a:lnTo>
                  <a:lnTo>
                    <a:pt x="13726" y="21851"/>
                  </a:lnTo>
                  <a:lnTo>
                    <a:pt x="14644" y="20726"/>
                  </a:lnTo>
                  <a:lnTo>
                    <a:pt x="15608" y="19671"/>
                  </a:lnTo>
                  <a:lnTo>
                    <a:pt x="16572" y="18615"/>
                  </a:lnTo>
                  <a:lnTo>
                    <a:pt x="17582" y="17582"/>
                  </a:lnTo>
                  <a:lnTo>
                    <a:pt x="18615" y="16572"/>
                  </a:lnTo>
                  <a:lnTo>
                    <a:pt x="19671" y="15608"/>
                  </a:lnTo>
                  <a:lnTo>
                    <a:pt x="20749" y="14621"/>
                  </a:lnTo>
                  <a:lnTo>
                    <a:pt x="21851" y="13703"/>
                  </a:lnTo>
                  <a:lnTo>
                    <a:pt x="22976" y="12807"/>
                  </a:lnTo>
                  <a:lnTo>
                    <a:pt x="24123" y="11935"/>
                  </a:lnTo>
                  <a:lnTo>
                    <a:pt x="25271" y="11086"/>
                  </a:lnTo>
                  <a:lnTo>
                    <a:pt x="26465" y="10260"/>
                  </a:lnTo>
                  <a:lnTo>
                    <a:pt x="27681" y="9479"/>
                  </a:lnTo>
                  <a:lnTo>
                    <a:pt x="28898" y="8699"/>
                  </a:lnTo>
                  <a:lnTo>
                    <a:pt x="30137" y="7964"/>
                  </a:lnTo>
                  <a:lnTo>
                    <a:pt x="31423" y="7253"/>
                  </a:lnTo>
                  <a:lnTo>
                    <a:pt x="32708" y="6564"/>
                  </a:lnTo>
                  <a:lnTo>
                    <a:pt x="34016" y="5921"/>
                  </a:lnTo>
                  <a:lnTo>
                    <a:pt x="35325" y="5302"/>
                  </a:lnTo>
                  <a:lnTo>
                    <a:pt x="36656" y="4705"/>
                  </a:lnTo>
                  <a:lnTo>
                    <a:pt x="38033" y="4154"/>
                  </a:lnTo>
                  <a:lnTo>
                    <a:pt x="39364" y="3649"/>
                  </a:lnTo>
                  <a:lnTo>
                    <a:pt x="40765" y="3144"/>
                  </a:lnTo>
                  <a:lnTo>
                    <a:pt x="42188" y="2708"/>
                  </a:lnTo>
                  <a:lnTo>
                    <a:pt x="43588" y="2272"/>
                  </a:lnTo>
                  <a:lnTo>
                    <a:pt x="45011" y="1882"/>
                  </a:lnTo>
                  <a:lnTo>
                    <a:pt x="46457" y="1537"/>
                  </a:lnTo>
                  <a:lnTo>
                    <a:pt x="47926" y="1216"/>
                  </a:lnTo>
                  <a:lnTo>
                    <a:pt x="49395" y="918"/>
                  </a:lnTo>
                  <a:lnTo>
                    <a:pt x="50887" y="688"/>
                  </a:lnTo>
                  <a:lnTo>
                    <a:pt x="52356" y="482"/>
                  </a:lnTo>
                  <a:lnTo>
                    <a:pt x="53871" y="321"/>
                  </a:lnTo>
                  <a:lnTo>
                    <a:pt x="55409" y="183"/>
                  </a:lnTo>
                  <a:lnTo>
                    <a:pt x="56924" y="91"/>
                  </a:lnTo>
                  <a:lnTo>
                    <a:pt x="58462" y="22"/>
                  </a:lnTo>
                  <a:lnTo>
                    <a:pt x="60000" y="0"/>
                  </a:lnTo>
                  <a:lnTo>
                    <a:pt x="61560" y="22"/>
                  </a:lnTo>
                  <a:lnTo>
                    <a:pt x="63098" y="91"/>
                  </a:lnTo>
                  <a:lnTo>
                    <a:pt x="64636" y="183"/>
                  </a:lnTo>
                  <a:lnTo>
                    <a:pt x="66128" y="321"/>
                  </a:lnTo>
                  <a:lnTo>
                    <a:pt x="67643" y="482"/>
                  </a:lnTo>
                  <a:lnTo>
                    <a:pt x="69158" y="688"/>
                  </a:lnTo>
                  <a:lnTo>
                    <a:pt x="70627" y="918"/>
                  </a:lnTo>
                  <a:lnTo>
                    <a:pt x="72073" y="1216"/>
                  </a:lnTo>
                  <a:lnTo>
                    <a:pt x="73565" y="1537"/>
                  </a:lnTo>
                  <a:lnTo>
                    <a:pt x="74988" y="1882"/>
                  </a:lnTo>
                  <a:lnTo>
                    <a:pt x="76411" y="2272"/>
                  </a:lnTo>
                  <a:lnTo>
                    <a:pt x="77857" y="2708"/>
                  </a:lnTo>
                  <a:lnTo>
                    <a:pt x="79257" y="3144"/>
                  </a:lnTo>
                  <a:lnTo>
                    <a:pt x="80635" y="3649"/>
                  </a:lnTo>
                  <a:lnTo>
                    <a:pt x="82012" y="4154"/>
                  </a:lnTo>
                  <a:lnTo>
                    <a:pt x="83343" y="4705"/>
                  </a:lnTo>
                  <a:lnTo>
                    <a:pt x="84697" y="5302"/>
                  </a:lnTo>
                  <a:lnTo>
                    <a:pt x="86029" y="5921"/>
                  </a:lnTo>
                  <a:lnTo>
                    <a:pt x="87314" y="6564"/>
                  </a:lnTo>
                  <a:lnTo>
                    <a:pt x="88622" y="7253"/>
                  </a:lnTo>
                  <a:lnTo>
                    <a:pt x="89862" y="7964"/>
                  </a:lnTo>
                  <a:lnTo>
                    <a:pt x="91124" y="8699"/>
                  </a:lnTo>
                  <a:lnTo>
                    <a:pt x="92341" y="9479"/>
                  </a:lnTo>
                  <a:lnTo>
                    <a:pt x="93557" y="10260"/>
                  </a:lnTo>
                  <a:lnTo>
                    <a:pt x="94751" y="11086"/>
                  </a:lnTo>
                  <a:lnTo>
                    <a:pt x="95899" y="11935"/>
                  </a:lnTo>
                  <a:lnTo>
                    <a:pt x="97046" y="12807"/>
                  </a:lnTo>
                  <a:lnTo>
                    <a:pt x="98148" y="13703"/>
                  </a:lnTo>
                  <a:lnTo>
                    <a:pt x="99273" y="14621"/>
                  </a:lnTo>
                  <a:lnTo>
                    <a:pt x="100351" y="15608"/>
                  </a:lnTo>
                  <a:lnTo>
                    <a:pt x="101407" y="16572"/>
                  </a:lnTo>
                  <a:lnTo>
                    <a:pt x="102440" y="17582"/>
                  </a:lnTo>
                  <a:lnTo>
                    <a:pt x="103450" y="18615"/>
                  </a:lnTo>
                  <a:lnTo>
                    <a:pt x="104414" y="19671"/>
                  </a:lnTo>
                  <a:lnTo>
                    <a:pt x="105378" y="20726"/>
                  </a:lnTo>
                  <a:lnTo>
                    <a:pt x="106296" y="21851"/>
                  </a:lnTo>
                  <a:lnTo>
                    <a:pt x="107192" y="22953"/>
                  </a:lnTo>
                  <a:lnTo>
                    <a:pt x="108064" y="24123"/>
                  </a:lnTo>
                  <a:lnTo>
                    <a:pt x="108936" y="25294"/>
                  </a:lnTo>
                  <a:lnTo>
                    <a:pt x="109762" y="26465"/>
                  </a:lnTo>
                  <a:lnTo>
                    <a:pt x="110566" y="27658"/>
                  </a:lnTo>
                  <a:lnTo>
                    <a:pt x="111323" y="28898"/>
                  </a:lnTo>
                  <a:lnTo>
                    <a:pt x="112058" y="30137"/>
                  </a:lnTo>
                  <a:lnTo>
                    <a:pt x="112746" y="31423"/>
                  </a:lnTo>
                  <a:lnTo>
                    <a:pt x="113435" y="32685"/>
                  </a:lnTo>
                  <a:lnTo>
                    <a:pt x="114100" y="34016"/>
                  </a:lnTo>
                  <a:lnTo>
                    <a:pt x="114720" y="35325"/>
                  </a:lnTo>
                  <a:lnTo>
                    <a:pt x="115294" y="36656"/>
                  </a:lnTo>
                  <a:lnTo>
                    <a:pt x="115845" y="38010"/>
                  </a:lnTo>
                  <a:lnTo>
                    <a:pt x="116373" y="39387"/>
                  </a:lnTo>
                  <a:lnTo>
                    <a:pt x="116855" y="40788"/>
                  </a:lnTo>
                  <a:lnTo>
                    <a:pt x="117291" y="42188"/>
                  </a:lnTo>
                  <a:lnTo>
                    <a:pt x="117727" y="43588"/>
                  </a:lnTo>
                  <a:lnTo>
                    <a:pt x="118117" y="45011"/>
                  </a:lnTo>
                  <a:lnTo>
                    <a:pt x="118462" y="46457"/>
                  </a:lnTo>
                  <a:lnTo>
                    <a:pt x="118783" y="47926"/>
                  </a:lnTo>
                  <a:lnTo>
                    <a:pt x="119081" y="49395"/>
                  </a:lnTo>
                  <a:lnTo>
                    <a:pt x="119311" y="50887"/>
                  </a:lnTo>
                  <a:lnTo>
                    <a:pt x="119517" y="52356"/>
                  </a:lnTo>
                  <a:lnTo>
                    <a:pt x="119701" y="53871"/>
                  </a:lnTo>
                  <a:lnTo>
                    <a:pt x="119839" y="55386"/>
                  </a:lnTo>
                  <a:lnTo>
                    <a:pt x="119931" y="56901"/>
                  </a:lnTo>
                  <a:lnTo>
                    <a:pt x="120000" y="58439"/>
                  </a:lnTo>
                  <a:lnTo>
                    <a:pt x="120000" y="60000"/>
                  </a:lnTo>
                  <a:lnTo>
                    <a:pt x="120000" y="61560"/>
                  </a:lnTo>
                  <a:lnTo>
                    <a:pt x="119931" y="63098"/>
                  </a:lnTo>
                  <a:lnTo>
                    <a:pt x="119839" y="64613"/>
                  </a:lnTo>
                  <a:lnTo>
                    <a:pt x="119701" y="66128"/>
                  </a:lnTo>
                  <a:lnTo>
                    <a:pt x="119517" y="67643"/>
                  </a:lnTo>
                  <a:lnTo>
                    <a:pt x="119311" y="69135"/>
                  </a:lnTo>
                  <a:lnTo>
                    <a:pt x="119081" y="70604"/>
                  </a:lnTo>
                  <a:lnTo>
                    <a:pt x="118783" y="72096"/>
                  </a:lnTo>
                  <a:lnTo>
                    <a:pt x="118462" y="73542"/>
                  </a:lnTo>
                  <a:lnTo>
                    <a:pt x="118117" y="74988"/>
                  </a:lnTo>
                  <a:lnTo>
                    <a:pt x="117727" y="76434"/>
                  </a:lnTo>
                  <a:lnTo>
                    <a:pt x="117291" y="77834"/>
                  </a:lnTo>
                  <a:lnTo>
                    <a:pt x="116855" y="79234"/>
                  </a:lnTo>
                  <a:lnTo>
                    <a:pt x="116373" y="80635"/>
                  </a:lnTo>
                  <a:lnTo>
                    <a:pt x="115845" y="82012"/>
                  </a:lnTo>
                  <a:lnTo>
                    <a:pt x="115294" y="83343"/>
                  </a:lnTo>
                  <a:lnTo>
                    <a:pt x="114720" y="84674"/>
                  </a:lnTo>
                  <a:lnTo>
                    <a:pt x="114100" y="86006"/>
                  </a:lnTo>
                  <a:lnTo>
                    <a:pt x="113435" y="87314"/>
                  </a:lnTo>
                  <a:lnTo>
                    <a:pt x="112746" y="88599"/>
                  </a:lnTo>
                  <a:lnTo>
                    <a:pt x="112058" y="89862"/>
                  </a:lnTo>
                  <a:lnTo>
                    <a:pt x="111323" y="91101"/>
                  </a:lnTo>
                  <a:lnTo>
                    <a:pt x="110566" y="92341"/>
                  </a:lnTo>
                  <a:lnTo>
                    <a:pt x="109762" y="93534"/>
                  </a:lnTo>
                  <a:lnTo>
                    <a:pt x="108936" y="94728"/>
                  </a:lnTo>
                  <a:lnTo>
                    <a:pt x="108064" y="95876"/>
                  </a:lnTo>
                  <a:lnTo>
                    <a:pt x="107192" y="97046"/>
                  </a:lnTo>
                  <a:lnTo>
                    <a:pt x="106296" y="98171"/>
                  </a:lnTo>
                  <a:lnTo>
                    <a:pt x="105378" y="99273"/>
                  </a:lnTo>
                  <a:lnTo>
                    <a:pt x="104414" y="100328"/>
                  </a:lnTo>
                  <a:lnTo>
                    <a:pt x="103450" y="101384"/>
                  </a:lnTo>
                  <a:lnTo>
                    <a:pt x="102440" y="102417"/>
                  </a:lnTo>
                  <a:lnTo>
                    <a:pt x="101407" y="103427"/>
                  </a:lnTo>
                  <a:lnTo>
                    <a:pt x="100351" y="104391"/>
                  </a:lnTo>
                  <a:lnTo>
                    <a:pt x="99273" y="105378"/>
                  </a:lnTo>
                  <a:lnTo>
                    <a:pt x="98148" y="106296"/>
                  </a:lnTo>
                  <a:lnTo>
                    <a:pt x="97046" y="107214"/>
                  </a:lnTo>
                  <a:lnTo>
                    <a:pt x="95899" y="108087"/>
                  </a:lnTo>
                  <a:lnTo>
                    <a:pt x="94751" y="108913"/>
                  </a:lnTo>
                  <a:lnTo>
                    <a:pt x="93557" y="109739"/>
                  </a:lnTo>
                  <a:lnTo>
                    <a:pt x="92341" y="110543"/>
                  </a:lnTo>
                  <a:lnTo>
                    <a:pt x="91124" y="111300"/>
                  </a:lnTo>
                  <a:lnTo>
                    <a:pt x="89862" y="112035"/>
                  </a:lnTo>
                  <a:lnTo>
                    <a:pt x="88622" y="112746"/>
                  </a:lnTo>
                  <a:lnTo>
                    <a:pt x="87314" y="113435"/>
                  </a:lnTo>
                  <a:lnTo>
                    <a:pt x="86029" y="114078"/>
                  </a:lnTo>
                  <a:lnTo>
                    <a:pt x="84697" y="114720"/>
                  </a:lnTo>
                  <a:lnTo>
                    <a:pt x="83343" y="115294"/>
                  </a:lnTo>
                  <a:lnTo>
                    <a:pt x="82012" y="115845"/>
                  </a:lnTo>
                  <a:lnTo>
                    <a:pt x="80635" y="116350"/>
                  </a:lnTo>
                  <a:lnTo>
                    <a:pt x="79257" y="116855"/>
                  </a:lnTo>
                  <a:lnTo>
                    <a:pt x="77857" y="117314"/>
                  </a:lnTo>
                  <a:lnTo>
                    <a:pt x="76411" y="117727"/>
                  </a:lnTo>
                  <a:lnTo>
                    <a:pt x="74988" y="118117"/>
                  </a:lnTo>
                  <a:lnTo>
                    <a:pt x="73565" y="118462"/>
                  </a:lnTo>
                  <a:lnTo>
                    <a:pt x="72073" y="118783"/>
                  </a:lnTo>
                  <a:lnTo>
                    <a:pt x="70627" y="119081"/>
                  </a:lnTo>
                  <a:lnTo>
                    <a:pt x="69158" y="119311"/>
                  </a:lnTo>
                  <a:lnTo>
                    <a:pt x="67643" y="119517"/>
                  </a:lnTo>
                  <a:lnTo>
                    <a:pt x="66128" y="119678"/>
                  </a:lnTo>
                  <a:lnTo>
                    <a:pt x="64636" y="119839"/>
                  </a:lnTo>
                  <a:lnTo>
                    <a:pt x="63098" y="119931"/>
                  </a:lnTo>
                  <a:lnTo>
                    <a:pt x="61560" y="119977"/>
                  </a:lnTo>
                  <a:lnTo>
                    <a:pt x="60000" y="120000"/>
                  </a:lnTo>
                  <a:lnTo>
                    <a:pt x="60000" y="119977"/>
                  </a:lnTo>
                  <a:close/>
                  <a:moveTo>
                    <a:pt x="25960" y="87658"/>
                  </a:moveTo>
                  <a:lnTo>
                    <a:pt x="26465" y="85730"/>
                  </a:lnTo>
                  <a:lnTo>
                    <a:pt x="26993" y="83802"/>
                  </a:lnTo>
                  <a:lnTo>
                    <a:pt x="27498" y="81943"/>
                  </a:lnTo>
                  <a:lnTo>
                    <a:pt x="28048" y="80175"/>
                  </a:lnTo>
                  <a:lnTo>
                    <a:pt x="28324" y="79303"/>
                  </a:lnTo>
                  <a:lnTo>
                    <a:pt x="28622" y="78431"/>
                  </a:lnTo>
                  <a:lnTo>
                    <a:pt x="28875" y="77605"/>
                  </a:lnTo>
                  <a:lnTo>
                    <a:pt x="29173" y="76778"/>
                  </a:lnTo>
                  <a:lnTo>
                    <a:pt x="29449" y="75975"/>
                  </a:lnTo>
                  <a:lnTo>
                    <a:pt x="29747" y="75172"/>
                  </a:lnTo>
                  <a:lnTo>
                    <a:pt x="30045" y="74414"/>
                  </a:lnTo>
                  <a:lnTo>
                    <a:pt x="30321" y="73680"/>
                  </a:lnTo>
                  <a:lnTo>
                    <a:pt x="30642" y="72968"/>
                  </a:lnTo>
                  <a:lnTo>
                    <a:pt x="30941" y="72257"/>
                  </a:lnTo>
                  <a:lnTo>
                    <a:pt x="31262" y="71568"/>
                  </a:lnTo>
                  <a:lnTo>
                    <a:pt x="31583" y="70902"/>
                  </a:lnTo>
                  <a:lnTo>
                    <a:pt x="31882" y="70260"/>
                  </a:lnTo>
                  <a:lnTo>
                    <a:pt x="32203" y="69617"/>
                  </a:lnTo>
                  <a:lnTo>
                    <a:pt x="32547" y="69043"/>
                  </a:lnTo>
                  <a:lnTo>
                    <a:pt x="32869" y="68469"/>
                  </a:lnTo>
                  <a:lnTo>
                    <a:pt x="33213" y="67918"/>
                  </a:lnTo>
                  <a:lnTo>
                    <a:pt x="33557" y="67390"/>
                  </a:lnTo>
                  <a:lnTo>
                    <a:pt x="33902" y="66885"/>
                  </a:lnTo>
                  <a:lnTo>
                    <a:pt x="34246" y="66403"/>
                  </a:lnTo>
                  <a:lnTo>
                    <a:pt x="34613" y="65944"/>
                  </a:lnTo>
                  <a:lnTo>
                    <a:pt x="34980" y="65531"/>
                  </a:lnTo>
                  <a:lnTo>
                    <a:pt x="35325" y="65141"/>
                  </a:lnTo>
                  <a:lnTo>
                    <a:pt x="35715" y="64774"/>
                  </a:lnTo>
                  <a:lnTo>
                    <a:pt x="36128" y="64361"/>
                  </a:lnTo>
                  <a:lnTo>
                    <a:pt x="36518" y="63970"/>
                  </a:lnTo>
                  <a:lnTo>
                    <a:pt x="36931" y="63626"/>
                  </a:lnTo>
                  <a:lnTo>
                    <a:pt x="37390" y="63282"/>
                  </a:lnTo>
                  <a:lnTo>
                    <a:pt x="37850" y="62960"/>
                  </a:lnTo>
                  <a:lnTo>
                    <a:pt x="38286" y="62639"/>
                  </a:lnTo>
                  <a:lnTo>
                    <a:pt x="38791" y="62387"/>
                  </a:lnTo>
                  <a:lnTo>
                    <a:pt x="39273" y="62111"/>
                  </a:lnTo>
                  <a:lnTo>
                    <a:pt x="39778" y="61905"/>
                  </a:lnTo>
                  <a:lnTo>
                    <a:pt x="40306" y="61698"/>
                  </a:lnTo>
                  <a:lnTo>
                    <a:pt x="40856" y="61537"/>
                  </a:lnTo>
                  <a:lnTo>
                    <a:pt x="41407" y="61377"/>
                  </a:lnTo>
                  <a:lnTo>
                    <a:pt x="41981" y="61262"/>
                  </a:lnTo>
                  <a:lnTo>
                    <a:pt x="42578" y="61193"/>
                  </a:lnTo>
                  <a:lnTo>
                    <a:pt x="43175" y="61147"/>
                  </a:lnTo>
                  <a:lnTo>
                    <a:pt x="43817" y="61124"/>
                  </a:lnTo>
                  <a:lnTo>
                    <a:pt x="44231" y="61124"/>
                  </a:lnTo>
                  <a:lnTo>
                    <a:pt x="44667" y="61147"/>
                  </a:lnTo>
                  <a:lnTo>
                    <a:pt x="45080" y="61193"/>
                  </a:lnTo>
                  <a:lnTo>
                    <a:pt x="45516" y="61239"/>
                  </a:lnTo>
                  <a:lnTo>
                    <a:pt x="45929" y="61331"/>
                  </a:lnTo>
                  <a:lnTo>
                    <a:pt x="46388" y="61469"/>
                  </a:lnTo>
                  <a:lnTo>
                    <a:pt x="46801" y="61583"/>
                  </a:lnTo>
                  <a:lnTo>
                    <a:pt x="47283" y="61767"/>
                  </a:lnTo>
                  <a:lnTo>
                    <a:pt x="47719" y="61996"/>
                  </a:lnTo>
                  <a:lnTo>
                    <a:pt x="48201" y="62226"/>
                  </a:lnTo>
                  <a:lnTo>
                    <a:pt x="48706" y="62524"/>
                  </a:lnTo>
                  <a:lnTo>
                    <a:pt x="49211" y="62869"/>
                  </a:lnTo>
                  <a:lnTo>
                    <a:pt x="49716" y="63259"/>
                  </a:lnTo>
                  <a:lnTo>
                    <a:pt x="50244" y="63672"/>
                  </a:lnTo>
                  <a:lnTo>
                    <a:pt x="50795" y="64177"/>
                  </a:lnTo>
                  <a:lnTo>
                    <a:pt x="51346" y="64728"/>
                  </a:lnTo>
                  <a:lnTo>
                    <a:pt x="51782" y="65164"/>
                  </a:lnTo>
                  <a:lnTo>
                    <a:pt x="52218" y="65646"/>
                  </a:lnTo>
                  <a:lnTo>
                    <a:pt x="52677" y="66128"/>
                  </a:lnTo>
                  <a:lnTo>
                    <a:pt x="53114" y="66702"/>
                  </a:lnTo>
                  <a:lnTo>
                    <a:pt x="53573" y="67299"/>
                  </a:lnTo>
                  <a:lnTo>
                    <a:pt x="54032" y="67941"/>
                  </a:lnTo>
                  <a:lnTo>
                    <a:pt x="54491" y="68630"/>
                  </a:lnTo>
                  <a:lnTo>
                    <a:pt x="54973" y="69342"/>
                  </a:lnTo>
                  <a:lnTo>
                    <a:pt x="55432" y="70099"/>
                  </a:lnTo>
                  <a:lnTo>
                    <a:pt x="55891" y="70925"/>
                  </a:lnTo>
                  <a:lnTo>
                    <a:pt x="56373" y="71775"/>
                  </a:lnTo>
                  <a:lnTo>
                    <a:pt x="56878" y="72670"/>
                  </a:lnTo>
                  <a:lnTo>
                    <a:pt x="57360" y="73611"/>
                  </a:lnTo>
                  <a:lnTo>
                    <a:pt x="57865" y="74598"/>
                  </a:lnTo>
                  <a:lnTo>
                    <a:pt x="58370" y="75631"/>
                  </a:lnTo>
                  <a:lnTo>
                    <a:pt x="58852" y="76710"/>
                  </a:lnTo>
                  <a:lnTo>
                    <a:pt x="60000" y="79326"/>
                  </a:lnTo>
                  <a:lnTo>
                    <a:pt x="61170" y="76687"/>
                  </a:lnTo>
                  <a:lnTo>
                    <a:pt x="61675" y="75631"/>
                  </a:lnTo>
                  <a:lnTo>
                    <a:pt x="62157" y="74598"/>
                  </a:lnTo>
                  <a:lnTo>
                    <a:pt x="62662" y="73611"/>
                  </a:lnTo>
                  <a:lnTo>
                    <a:pt x="63144" y="72670"/>
                  </a:lnTo>
                  <a:lnTo>
                    <a:pt x="63649" y="71775"/>
                  </a:lnTo>
                  <a:lnTo>
                    <a:pt x="64131" y="70925"/>
                  </a:lnTo>
                  <a:lnTo>
                    <a:pt x="64590" y="70099"/>
                  </a:lnTo>
                  <a:lnTo>
                    <a:pt x="65072" y="69342"/>
                  </a:lnTo>
                  <a:lnTo>
                    <a:pt x="65531" y="68630"/>
                  </a:lnTo>
                  <a:lnTo>
                    <a:pt x="66013" y="67941"/>
                  </a:lnTo>
                  <a:lnTo>
                    <a:pt x="66449" y="67299"/>
                  </a:lnTo>
                  <a:lnTo>
                    <a:pt x="66908" y="66702"/>
                  </a:lnTo>
                  <a:lnTo>
                    <a:pt x="67345" y="66128"/>
                  </a:lnTo>
                  <a:lnTo>
                    <a:pt x="67804" y="65646"/>
                  </a:lnTo>
                  <a:lnTo>
                    <a:pt x="68240" y="65164"/>
                  </a:lnTo>
                  <a:lnTo>
                    <a:pt x="68676" y="64728"/>
                  </a:lnTo>
                  <a:lnTo>
                    <a:pt x="69227" y="64177"/>
                  </a:lnTo>
                  <a:lnTo>
                    <a:pt x="69778" y="63672"/>
                  </a:lnTo>
                  <a:lnTo>
                    <a:pt x="70306" y="63259"/>
                  </a:lnTo>
                  <a:lnTo>
                    <a:pt x="70811" y="62869"/>
                  </a:lnTo>
                  <a:lnTo>
                    <a:pt x="71315" y="62524"/>
                  </a:lnTo>
                  <a:lnTo>
                    <a:pt x="71798" y="62226"/>
                  </a:lnTo>
                  <a:lnTo>
                    <a:pt x="72280" y="61996"/>
                  </a:lnTo>
                  <a:lnTo>
                    <a:pt x="72739" y="61767"/>
                  </a:lnTo>
                  <a:lnTo>
                    <a:pt x="73198" y="61583"/>
                  </a:lnTo>
                  <a:lnTo>
                    <a:pt x="73634" y="61469"/>
                  </a:lnTo>
                  <a:lnTo>
                    <a:pt x="74093" y="61331"/>
                  </a:lnTo>
                  <a:lnTo>
                    <a:pt x="74506" y="61239"/>
                  </a:lnTo>
                  <a:lnTo>
                    <a:pt x="74942" y="61193"/>
                  </a:lnTo>
                  <a:lnTo>
                    <a:pt x="75355" y="61147"/>
                  </a:lnTo>
                  <a:lnTo>
                    <a:pt x="76182" y="61124"/>
                  </a:lnTo>
                  <a:lnTo>
                    <a:pt x="76824" y="61147"/>
                  </a:lnTo>
                  <a:lnTo>
                    <a:pt x="77421" y="61193"/>
                  </a:lnTo>
                  <a:lnTo>
                    <a:pt x="78041" y="61262"/>
                  </a:lnTo>
                  <a:lnTo>
                    <a:pt x="78615" y="61377"/>
                  </a:lnTo>
                  <a:lnTo>
                    <a:pt x="79166" y="61537"/>
                  </a:lnTo>
                  <a:lnTo>
                    <a:pt x="79693" y="61698"/>
                  </a:lnTo>
                  <a:lnTo>
                    <a:pt x="80221" y="61905"/>
                  </a:lnTo>
                  <a:lnTo>
                    <a:pt x="80726" y="62111"/>
                  </a:lnTo>
                  <a:lnTo>
                    <a:pt x="81231" y="62387"/>
                  </a:lnTo>
                  <a:lnTo>
                    <a:pt x="81713" y="62639"/>
                  </a:lnTo>
                  <a:lnTo>
                    <a:pt x="82195" y="62960"/>
                  </a:lnTo>
                  <a:lnTo>
                    <a:pt x="82631" y="63282"/>
                  </a:lnTo>
                  <a:lnTo>
                    <a:pt x="83068" y="63626"/>
                  </a:lnTo>
                  <a:lnTo>
                    <a:pt x="83481" y="63970"/>
                  </a:lnTo>
                  <a:lnTo>
                    <a:pt x="83894" y="64361"/>
                  </a:lnTo>
                  <a:lnTo>
                    <a:pt x="84307" y="64774"/>
                  </a:lnTo>
                  <a:lnTo>
                    <a:pt x="84674" y="65141"/>
                  </a:lnTo>
                  <a:lnTo>
                    <a:pt x="85042" y="65531"/>
                  </a:lnTo>
                  <a:lnTo>
                    <a:pt x="85409" y="65944"/>
                  </a:lnTo>
                  <a:lnTo>
                    <a:pt x="85753" y="66403"/>
                  </a:lnTo>
                  <a:lnTo>
                    <a:pt x="86097" y="66885"/>
                  </a:lnTo>
                  <a:lnTo>
                    <a:pt x="86465" y="67390"/>
                  </a:lnTo>
                  <a:lnTo>
                    <a:pt x="86809" y="67918"/>
                  </a:lnTo>
                  <a:lnTo>
                    <a:pt x="87130" y="68469"/>
                  </a:lnTo>
                  <a:lnTo>
                    <a:pt x="87475" y="69043"/>
                  </a:lnTo>
                  <a:lnTo>
                    <a:pt x="87796" y="69617"/>
                  </a:lnTo>
                  <a:lnTo>
                    <a:pt x="88140" y="70260"/>
                  </a:lnTo>
                  <a:lnTo>
                    <a:pt x="88462" y="70902"/>
                  </a:lnTo>
                  <a:lnTo>
                    <a:pt x="88760" y="71568"/>
                  </a:lnTo>
                  <a:lnTo>
                    <a:pt x="89058" y="72257"/>
                  </a:lnTo>
                  <a:lnTo>
                    <a:pt x="89380" y="72968"/>
                  </a:lnTo>
                  <a:lnTo>
                    <a:pt x="89678" y="73680"/>
                  </a:lnTo>
                  <a:lnTo>
                    <a:pt x="89977" y="74414"/>
                  </a:lnTo>
                  <a:lnTo>
                    <a:pt x="90275" y="75172"/>
                  </a:lnTo>
                  <a:lnTo>
                    <a:pt x="90573" y="75975"/>
                  </a:lnTo>
                  <a:lnTo>
                    <a:pt x="90849" y="76778"/>
                  </a:lnTo>
                  <a:lnTo>
                    <a:pt x="91124" y="77605"/>
                  </a:lnTo>
                  <a:lnTo>
                    <a:pt x="91423" y="78431"/>
                  </a:lnTo>
                  <a:lnTo>
                    <a:pt x="91675" y="79303"/>
                  </a:lnTo>
                  <a:lnTo>
                    <a:pt x="91973" y="80175"/>
                  </a:lnTo>
                  <a:lnTo>
                    <a:pt x="92501" y="81943"/>
                  </a:lnTo>
                  <a:lnTo>
                    <a:pt x="93029" y="83802"/>
                  </a:lnTo>
                  <a:lnTo>
                    <a:pt x="93534" y="85730"/>
                  </a:lnTo>
                  <a:lnTo>
                    <a:pt x="94039" y="87681"/>
                  </a:lnTo>
                  <a:lnTo>
                    <a:pt x="97964" y="87658"/>
                  </a:lnTo>
                  <a:lnTo>
                    <a:pt x="76641" y="17857"/>
                  </a:lnTo>
                  <a:lnTo>
                    <a:pt x="60137" y="72555"/>
                  </a:lnTo>
                  <a:lnTo>
                    <a:pt x="60000" y="72555"/>
                  </a:lnTo>
                  <a:lnTo>
                    <a:pt x="59862" y="72555"/>
                  </a:lnTo>
                  <a:lnTo>
                    <a:pt x="43358" y="17857"/>
                  </a:lnTo>
                  <a:lnTo>
                    <a:pt x="22058" y="87658"/>
                  </a:lnTo>
                  <a:lnTo>
                    <a:pt x="25960" y="876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Shape 15"/>
          <p:cNvSpPr txBox="1"/>
          <p:nvPr>
            <p:ph idx="12" type="sldNum"/>
          </p:nvPr>
        </p:nvSpPr>
        <p:spPr>
          <a:xfrm>
            <a:off x="6976300" y="6613724"/>
            <a:ext cx="21336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" name="Shape 16"/>
          <p:cNvSpPr txBox="1"/>
          <p:nvPr/>
        </p:nvSpPr>
        <p:spPr>
          <a:xfrm>
            <a:off x="3114675" y="6677025"/>
            <a:ext cx="28956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Motorola Solutions Internal</a:t>
            </a:r>
          </a:p>
        </p:txBody>
      </p:sp>
      <p:sp>
        <p:nvSpPr>
          <p:cNvPr id="17" name="Shape 17"/>
          <p:cNvSpPr txBox="1"/>
          <p:nvPr/>
        </p:nvSpPr>
        <p:spPr>
          <a:xfrm>
            <a:off x="72375" y="6677025"/>
            <a:ext cx="28233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1" lang="en-US" sz="800">
                <a:solidFill>
                  <a:srgbClr val="4A86E8"/>
                </a:solidFill>
              </a:rPr>
              <a:t>DEVICES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366700" y="2236499"/>
            <a:ext cx="8405700" cy="147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SzPct val="25000"/>
              <a:buFont typeface="Arial"/>
              <a:buNone/>
            </a:pPr>
            <a:r>
              <a:rPr lang="en-US" sz="4800"/>
              <a:t>DEVICE MANAGEMENT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rgbClr val="0063BE"/>
                </a:solidFill>
                <a:latin typeface="Arial"/>
                <a:ea typeface="Arial"/>
                <a:cs typeface="Arial"/>
                <a:sym typeface="Arial"/>
              </a:rPr>
              <a:t>TEST STRATEGY FOR SAFe</a:t>
            </a:r>
          </a:p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761228" y="6677246"/>
            <a:ext cx="3636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14675" y="6677025"/>
            <a:ext cx="2895600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Motorola Solutions Internal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hape 47"/>
          <p:cNvCxnSpPr/>
          <p:nvPr/>
        </p:nvCxnSpPr>
        <p:spPr>
          <a:xfrm flipH="1" rot="10800000">
            <a:off x="1259712" y="5151689"/>
            <a:ext cx="7840126" cy="630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457200" y="155450"/>
            <a:ext cx="82296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0063BE"/>
                </a:solidFill>
                <a:latin typeface="Arial"/>
                <a:ea typeface="Arial"/>
                <a:cs typeface="Arial"/>
                <a:sym typeface="Arial"/>
              </a:rPr>
              <a:t>Test in lifecycle</a:t>
            </a:r>
          </a:p>
        </p:txBody>
      </p:sp>
      <p:cxnSp>
        <p:nvCxnSpPr>
          <p:cNvPr id="49" name="Shape 49"/>
          <p:cNvCxnSpPr/>
          <p:nvPr/>
        </p:nvCxnSpPr>
        <p:spPr>
          <a:xfrm>
            <a:off x="1184228" y="4629573"/>
            <a:ext cx="7925587" cy="10793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50" name="Shape 50"/>
          <p:cNvSpPr/>
          <p:nvPr/>
        </p:nvSpPr>
        <p:spPr>
          <a:xfrm>
            <a:off x="79826" y="5457932"/>
            <a:ext cx="18069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Test</a:t>
            </a:r>
            <a:r>
              <a:rPr b="1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1206341" y="6222876"/>
            <a:ext cx="9476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developer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2589535" y="6178417"/>
            <a:ext cx="94769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developer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+ tester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4139932" y="6222876"/>
            <a:ext cx="7806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tester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6824878" y="6225239"/>
            <a:ext cx="7806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tester</a:t>
            </a:r>
          </a:p>
        </p:txBody>
      </p:sp>
      <p:grpSp>
        <p:nvGrpSpPr>
          <p:cNvPr id="55" name="Shape 55"/>
          <p:cNvGrpSpPr/>
          <p:nvPr/>
        </p:nvGrpSpPr>
        <p:grpSpPr>
          <a:xfrm>
            <a:off x="2917596" y="3940363"/>
            <a:ext cx="893242" cy="922184"/>
            <a:chOff x="3208160" y="4307841"/>
            <a:chExt cx="893242" cy="922184"/>
          </a:xfrm>
        </p:grpSpPr>
        <p:sp>
          <p:nvSpPr>
            <p:cNvPr id="56" name="Shape 56"/>
            <p:cNvSpPr/>
            <p:nvPr/>
          </p:nvSpPr>
          <p:spPr>
            <a:xfrm>
              <a:off x="3208160" y="4811282"/>
              <a:ext cx="893242" cy="418744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Validation Test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Expert/UX Test</a:t>
              </a:r>
            </a:p>
          </p:txBody>
        </p:sp>
        <p:grpSp>
          <p:nvGrpSpPr>
            <p:cNvPr id="57" name="Shape 57"/>
            <p:cNvGrpSpPr/>
            <p:nvPr/>
          </p:nvGrpSpPr>
          <p:grpSpPr>
            <a:xfrm>
              <a:off x="3213260" y="4307841"/>
              <a:ext cx="739066" cy="544823"/>
              <a:chOff x="3503651" y="4600914"/>
              <a:chExt cx="739066" cy="544823"/>
            </a:xfrm>
          </p:grpSpPr>
          <p:pic>
            <p:nvPicPr>
              <p:cNvPr id="58" name="Shape 5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503651" y="4783294"/>
                <a:ext cx="195087" cy="323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Shape 5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658598" y="4697471"/>
                <a:ext cx="195087" cy="323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Shape 6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813546" y="4822623"/>
                <a:ext cx="195087" cy="323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Shape 6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047630" y="4767330"/>
                <a:ext cx="195087" cy="323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" name="Shape 6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901000" y="4600914"/>
                <a:ext cx="195087" cy="3231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3" name="Shape 63"/>
          <p:cNvSpPr/>
          <p:nvPr/>
        </p:nvSpPr>
        <p:spPr>
          <a:xfrm>
            <a:off x="2166350" y="4534005"/>
            <a:ext cx="478562" cy="18753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grpSp>
        <p:nvGrpSpPr>
          <p:cNvPr id="64" name="Shape 64"/>
          <p:cNvGrpSpPr/>
          <p:nvPr/>
        </p:nvGrpSpPr>
        <p:grpSpPr>
          <a:xfrm>
            <a:off x="1061722" y="3904756"/>
            <a:ext cx="893242" cy="922184"/>
            <a:chOff x="3208160" y="4307841"/>
            <a:chExt cx="893242" cy="922184"/>
          </a:xfrm>
        </p:grpSpPr>
        <p:sp>
          <p:nvSpPr>
            <p:cNvPr id="65" name="Shape 65"/>
            <p:cNvSpPr/>
            <p:nvPr/>
          </p:nvSpPr>
          <p:spPr>
            <a:xfrm>
              <a:off x="3208160" y="4811282"/>
              <a:ext cx="893242" cy="418744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Validation Test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Expert/UX Test</a:t>
              </a:r>
            </a:p>
          </p:txBody>
        </p:sp>
        <p:grpSp>
          <p:nvGrpSpPr>
            <p:cNvPr id="66" name="Shape 66"/>
            <p:cNvGrpSpPr/>
            <p:nvPr/>
          </p:nvGrpSpPr>
          <p:grpSpPr>
            <a:xfrm>
              <a:off x="3213260" y="4307841"/>
              <a:ext cx="739066" cy="544823"/>
              <a:chOff x="3503651" y="4600914"/>
              <a:chExt cx="739066" cy="544823"/>
            </a:xfrm>
          </p:grpSpPr>
          <p:pic>
            <p:nvPicPr>
              <p:cNvPr id="67" name="Shape 6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503651" y="4783294"/>
                <a:ext cx="195087" cy="323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Shape 6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658598" y="4697471"/>
                <a:ext cx="195087" cy="323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" name="Shape 6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813546" y="4822623"/>
                <a:ext cx="195087" cy="323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" name="Shape 7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047630" y="4767330"/>
                <a:ext cx="195087" cy="323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" name="Shape 7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901000" y="4600914"/>
                <a:ext cx="195087" cy="3231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72" name="Shape 72"/>
          <p:cNvGrpSpPr/>
          <p:nvPr/>
        </p:nvGrpSpPr>
        <p:grpSpPr>
          <a:xfrm>
            <a:off x="7620000" y="3973122"/>
            <a:ext cx="893242" cy="922184"/>
            <a:chOff x="3208160" y="4307841"/>
            <a:chExt cx="893242" cy="922184"/>
          </a:xfrm>
        </p:grpSpPr>
        <p:sp>
          <p:nvSpPr>
            <p:cNvPr id="73" name="Shape 73"/>
            <p:cNvSpPr/>
            <p:nvPr/>
          </p:nvSpPr>
          <p:spPr>
            <a:xfrm>
              <a:off x="3208160" y="4811282"/>
              <a:ext cx="893242" cy="418744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Validation Test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Expert/UX Test</a:t>
              </a:r>
            </a:p>
          </p:txBody>
        </p:sp>
        <p:grpSp>
          <p:nvGrpSpPr>
            <p:cNvPr id="74" name="Shape 74"/>
            <p:cNvGrpSpPr/>
            <p:nvPr/>
          </p:nvGrpSpPr>
          <p:grpSpPr>
            <a:xfrm>
              <a:off x="3213260" y="4307841"/>
              <a:ext cx="739066" cy="544823"/>
              <a:chOff x="3503651" y="4600914"/>
              <a:chExt cx="739066" cy="544823"/>
            </a:xfrm>
          </p:grpSpPr>
          <p:pic>
            <p:nvPicPr>
              <p:cNvPr id="75" name="Shape 7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503651" y="4783294"/>
                <a:ext cx="195087" cy="323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6" name="Shape 7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658598" y="4697471"/>
                <a:ext cx="195087" cy="323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Shape 7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813546" y="4822623"/>
                <a:ext cx="195087" cy="323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" name="Shape 7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047630" y="4767330"/>
                <a:ext cx="195087" cy="323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" name="Shape 7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901000" y="4600914"/>
                <a:ext cx="195087" cy="3231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80" name="Shape 80"/>
          <p:cNvSpPr/>
          <p:nvPr/>
        </p:nvSpPr>
        <p:spPr>
          <a:xfrm>
            <a:off x="5769837" y="4549671"/>
            <a:ext cx="478562" cy="18753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grpSp>
        <p:nvGrpSpPr>
          <p:cNvPr id="81" name="Shape 81"/>
          <p:cNvGrpSpPr/>
          <p:nvPr/>
        </p:nvGrpSpPr>
        <p:grpSpPr>
          <a:xfrm>
            <a:off x="4820447" y="3937515"/>
            <a:ext cx="893242" cy="922184"/>
            <a:chOff x="3208160" y="4307841"/>
            <a:chExt cx="893242" cy="922184"/>
          </a:xfrm>
        </p:grpSpPr>
        <p:sp>
          <p:nvSpPr>
            <p:cNvPr id="82" name="Shape 82"/>
            <p:cNvSpPr/>
            <p:nvPr/>
          </p:nvSpPr>
          <p:spPr>
            <a:xfrm>
              <a:off x="3208160" y="4811282"/>
              <a:ext cx="893242" cy="418744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Validation Test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Expert/UX Test</a:t>
              </a:r>
            </a:p>
          </p:txBody>
        </p:sp>
        <p:grpSp>
          <p:nvGrpSpPr>
            <p:cNvPr id="83" name="Shape 83"/>
            <p:cNvGrpSpPr/>
            <p:nvPr/>
          </p:nvGrpSpPr>
          <p:grpSpPr>
            <a:xfrm>
              <a:off x="3213260" y="4307841"/>
              <a:ext cx="739066" cy="544823"/>
              <a:chOff x="3503651" y="4600914"/>
              <a:chExt cx="739066" cy="544823"/>
            </a:xfrm>
          </p:grpSpPr>
          <p:pic>
            <p:nvPicPr>
              <p:cNvPr id="84" name="Shape 8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503651" y="4783294"/>
                <a:ext cx="195087" cy="323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Shape 8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658598" y="4697471"/>
                <a:ext cx="195087" cy="323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Shape 8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813546" y="4822623"/>
                <a:ext cx="195087" cy="323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Shape 8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047630" y="4767330"/>
                <a:ext cx="195087" cy="323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" name="Shape 8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901000" y="4600914"/>
                <a:ext cx="195087" cy="3231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89" name="Shape 89"/>
          <p:cNvSpPr/>
          <p:nvPr/>
        </p:nvSpPr>
        <p:spPr>
          <a:xfrm>
            <a:off x="8589236" y="4525448"/>
            <a:ext cx="478562" cy="18753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90" name="Shape 90"/>
          <p:cNvSpPr/>
          <p:nvPr/>
        </p:nvSpPr>
        <p:spPr>
          <a:xfrm>
            <a:off x="1060295" y="4962260"/>
            <a:ext cx="1204339" cy="41874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NFR Test</a:t>
            </a:r>
          </a:p>
        </p:txBody>
      </p:sp>
      <p:sp>
        <p:nvSpPr>
          <p:cNvPr id="91" name="Shape 91"/>
          <p:cNvSpPr/>
          <p:nvPr/>
        </p:nvSpPr>
        <p:spPr>
          <a:xfrm>
            <a:off x="2289466" y="4960835"/>
            <a:ext cx="1204339" cy="41874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NFR Test</a:t>
            </a:r>
          </a:p>
        </p:txBody>
      </p:sp>
      <p:sp>
        <p:nvSpPr>
          <p:cNvPr id="92" name="Shape 92"/>
          <p:cNvSpPr/>
          <p:nvPr/>
        </p:nvSpPr>
        <p:spPr>
          <a:xfrm>
            <a:off x="5996917" y="4959410"/>
            <a:ext cx="1204339" cy="41874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NFR Test</a:t>
            </a:r>
          </a:p>
        </p:txBody>
      </p:sp>
      <p:sp>
        <p:nvSpPr>
          <p:cNvPr id="93" name="Shape 93"/>
          <p:cNvSpPr/>
          <p:nvPr/>
        </p:nvSpPr>
        <p:spPr>
          <a:xfrm>
            <a:off x="7234632" y="4966532"/>
            <a:ext cx="1204339" cy="41874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NFR Test</a:t>
            </a:r>
          </a:p>
        </p:txBody>
      </p:sp>
      <p:sp>
        <p:nvSpPr>
          <p:cNvPr id="94" name="Shape 94"/>
          <p:cNvSpPr/>
          <p:nvPr/>
        </p:nvSpPr>
        <p:spPr>
          <a:xfrm>
            <a:off x="8505907" y="5062407"/>
            <a:ext cx="478562" cy="18753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95" name="Shape 95"/>
          <p:cNvSpPr/>
          <p:nvPr/>
        </p:nvSpPr>
        <p:spPr>
          <a:xfrm>
            <a:off x="4604753" y="5069530"/>
            <a:ext cx="478500" cy="18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grpSp>
        <p:nvGrpSpPr>
          <p:cNvPr id="96" name="Shape 96"/>
          <p:cNvGrpSpPr/>
          <p:nvPr/>
        </p:nvGrpSpPr>
        <p:grpSpPr>
          <a:xfrm>
            <a:off x="3817142" y="3937514"/>
            <a:ext cx="754857" cy="923610"/>
            <a:chOff x="3902602" y="4262262"/>
            <a:chExt cx="754857" cy="923610"/>
          </a:xfrm>
        </p:grpSpPr>
        <p:sp>
          <p:nvSpPr>
            <p:cNvPr id="97" name="Shape 97"/>
            <p:cNvSpPr/>
            <p:nvPr/>
          </p:nvSpPr>
          <p:spPr>
            <a:xfrm>
              <a:off x="3958760" y="4767128"/>
              <a:ext cx="698699" cy="418744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Final 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Validation  Test</a:t>
              </a:r>
            </a:p>
          </p:txBody>
        </p:sp>
        <p:grpSp>
          <p:nvGrpSpPr>
            <p:cNvPr id="98" name="Shape 98"/>
            <p:cNvGrpSpPr/>
            <p:nvPr/>
          </p:nvGrpSpPr>
          <p:grpSpPr>
            <a:xfrm>
              <a:off x="3902602" y="4262262"/>
              <a:ext cx="739066" cy="544823"/>
              <a:chOff x="3503651" y="4600914"/>
              <a:chExt cx="739066" cy="544823"/>
            </a:xfrm>
          </p:grpSpPr>
          <p:pic>
            <p:nvPicPr>
              <p:cNvPr id="99" name="Shape 9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503651" y="4783294"/>
                <a:ext cx="195087" cy="323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Shape 10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658598" y="4697471"/>
                <a:ext cx="195087" cy="323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Shape 10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813546" y="4822623"/>
                <a:ext cx="195087" cy="323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Shape 10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047630" y="4767330"/>
                <a:ext cx="195087" cy="323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3" name="Shape 10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901000" y="4600914"/>
                <a:ext cx="195087" cy="3231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04" name="Shape 104"/>
          <p:cNvGrpSpPr/>
          <p:nvPr/>
        </p:nvGrpSpPr>
        <p:grpSpPr>
          <a:xfrm>
            <a:off x="6303157" y="3961727"/>
            <a:ext cx="835308" cy="923610"/>
            <a:chOff x="3806360" y="4262262"/>
            <a:chExt cx="835308" cy="923610"/>
          </a:xfrm>
        </p:grpSpPr>
        <p:sp>
          <p:nvSpPr>
            <p:cNvPr id="105" name="Shape 105"/>
            <p:cNvSpPr/>
            <p:nvPr/>
          </p:nvSpPr>
          <p:spPr>
            <a:xfrm>
              <a:off x="3806360" y="4767128"/>
              <a:ext cx="707242" cy="418744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Final Validation Test</a:t>
              </a:r>
            </a:p>
          </p:txBody>
        </p:sp>
        <p:grpSp>
          <p:nvGrpSpPr>
            <p:cNvPr id="106" name="Shape 106"/>
            <p:cNvGrpSpPr/>
            <p:nvPr/>
          </p:nvGrpSpPr>
          <p:grpSpPr>
            <a:xfrm>
              <a:off x="3902602" y="4262262"/>
              <a:ext cx="739066" cy="544823"/>
              <a:chOff x="3503651" y="4600914"/>
              <a:chExt cx="739066" cy="544823"/>
            </a:xfrm>
          </p:grpSpPr>
          <p:pic>
            <p:nvPicPr>
              <p:cNvPr id="107" name="Shape 10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503651" y="4783294"/>
                <a:ext cx="195087" cy="323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" name="Shape 10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658598" y="4697471"/>
                <a:ext cx="195087" cy="323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9" name="Shape 10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813546" y="4822623"/>
                <a:ext cx="195087" cy="323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Shape 1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047630" y="4767330"/>
                <a:ext cx="195087" cy="323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1" name="Shape 11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901000" y="4600914"/>
                <a:ext cx="195087" cy="3231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12" name="Shape 112"/>
          <p:cNvSpPr/>
          <p:nvPr/>
        </p:nvSpPr>
        <p:spPr>
          <a:xfrm>
            <a:off x="725000" y="3805000"/>
            <a:ext cx="3840600" cy="1101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4696212" y="3805000"/>
            <a:ext cx="3838188" cy="1101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7065236" y="4572000"/>
            <a:ext cx="478562" cy="18753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5642145" y="5902300"/>
            <a:ext cx="19779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800"/>
              <a:t>UT: Unit Test</a:t>
            </a:r>
          </a:p>
          <a:p>
            <a:pPr lvl="0">
              <a:spcBef>
                <a:spcPts val="0"/>
              </a:spcBef>
              <a:buNone/>
            </a:pPr>
            <a:r>
              <a:rPr lang="en-US" sz="800"/>
              <a:t>IT: Integration Test</a:t>
            </a:r>
          </a:p>
          <a:p>
            <a:pPr lvl="0">
              <a:spcBef>
                <a:spcPts val="0"/>
              </a:spcBef>
              <a:buNone/>
            </a:pPr>
            <a:r>
              <a:rPr lang="en-US" sz="800"/>
              <a:t>FT: Function Test</a:t>
            </a:r>
          </a:p>
          <a:p>
            <a:pPr lvl="0">
              <a:spcBef>
                <a:spcPts val="0"/>
              </a:spcBef>
              <a:buNone/>
            </a:pPr>
            <a:r>
              <a:rPr lang="en-US" sz="800"/>
              <a:t>AT: Acceptance Test</a:t>
            </a:r>
          </a:p>
          <a:p>
            <a:pPr lvl="0">
              <a:spcBef>
                <a:spcPts val="0"/>
              </a:spcBef>
              <a:buNone/>
            </a:pPr>
            <a:r>
              <a:rPr lang="en-US" sz="800"/>
              <a:t>NFR: Non-Functional Requirement</a:t>
            </a: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6976300" y="6613724"/>
            <a:ext cx="2133600" cy="2442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pSp>
        <p:nvGrpSpPr>
          <p:cNvPr id="117" name="Shape 117"/>
          <p:cNvGrpSpPr/>
          <p:nvPr/>
        </p:nvGrpSpPr>
        <p:grpSpPr>
          <a:xfrm>
            <a:off x="3044" y="1563873"/>
            <a:ext cx="8551288" cy="2505806"/>
            <a:chOff x="3044" y="1563873"/>
            <a:chExt cx="8551288" cy="2505806"/>
          </a:xfrm>
        </p:grpSpPr>
        <p:sp>
          <p:nvSpPr>
            <p:cNvPr id="118" name="Shape 118"/>
            <p:cNvSpPr/>
            <p:nvPr/>
          </p:nvSpPr>
          <p:spPr>
            <a:xfrm rot="3813608">
              <a:off x="3563932" y="3468395"/>
              <a:ext cx="913465" cy="259018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-457200" lvl="0" marL="457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Off Ramp</a:t>
              </a:r>
            </a:p>
          </p:txBody>
        </p:sp>
        <p:cxnSp>
          <p:nvCxnSpPr>
            <p:cNvPr id="119" name="Shape 119"/>
            <p:cNvCxnSpPr/>
            <p:nvPr/>
          </p:nvCxnSpPr>
          <p:spPr>
            <a:xfrm>
              <a:off x="407212" y="2715959"/>
              <a:ext cx="8147119" cy="15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0000">
                <a:srgbClr val="000000">
                  <a:alpha val="37254"/>
                </a:srgbClr>
              </a:outerShdw>
            </a:effectLst>
          </p:spPr>
        </p:cxnSp>
        <p:sp>
          <p:nvSpPr>
            <p:cNvPr id="120" name="Shape 120"/>
            <p:cNvSpPr txBox="1"/>
            <p:nvPr/>
          </p:nvSpPr>
          <p:spPr>
            <a:xfrm>
              <a:off x="3044" y="1563873"/>
              <a:ext cx="21932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Scrum Team</a:t>
              </a:r>
            </a:p>
          </p:txBody>
        </p:sp>
        <p:cxnSp>
          <p:nvCxnSpPr>
            <p:cNvPr id="121" name="Shape 121"/>
            <p:cNvCxnSpPr/>
            <p:nvPr/>
          </p:nvCxnSpPr>
          <p:spPr>
            <a:xfrm>
              <a:off x="1358775" y="2871376"/>
              <a:ext cx="94004" cy="1110953"/>
            </a:xfrm>
            <a:prstGeom prst="straightConnector1">
              <a:avLst/>
            </a:prstGeom>
            <a:noFill/>
            <a:ln cap="flat" cmpd="sng" w="25400">
              <a:solidFill>
                <a:srgbClr val="999999"/>
              </a:solidFill>
              <a:prstDash val="solid"/>
              <a:round/>
              <a:headEnd len="med" w="med" type="none"/>
              <a:tailEnd len="lg" w="lg" type="triangle"/>
            </a:ln>
            <a:effectLst>
              <a:outerShdw blurRad="39999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122" name="Shape 122"/>
            <p:cNvCxnSpPr/>
            <p:nvPr/>
          </p:nvCxnSpPr>
          <p:spPr>
            <a:xfrm>
              <a:off x="3481425" y="2901724"/>
              <a:ext cx="55800" cy="1062899"/>
            </a:xfrm>
            <a:prstGeom prst="straightConnector1">
              <a:avLst/>
            </a:prstGeom>
            <a:noFill/>
            <a:ln cap="flat" cmpd="sng" w="25400">
              <a:solidFill>
                <a:srgbClr val="999999"/>
              </a:solidFill>
              <a:prstDash val="solid"/>
              <a:round/>
              <a:headEnd len="med" w="med" type="none"/>
              <a:tailEnd len="lg" w="lg" type="triangle"/>
            </a:ln>
            <a:effectLst>
              <a:outerShdw blurRad="39999" rotWithShape="0" dir="5400000" dist="20000">
                <a:srgbClr val="000000">
                  <a:alpha val="37254"/>
                </a:srgbClr>
              </a:outerShdw>
            </a:effectLst>
          </p:spPr>
        </p:cxnSp>
        <p:grpSp>
          <p:nvGrpSpPr>
            <p:cNvPr id="123" name="Shape 123"/>
            <p:cNvGrpSpPr/>
            <p:nvPr/>
          </p:nvGrpSpPr>
          <p:grpSpPr>
            <a:xfrm>
              <a:off x="3909019" y="1955556"/>
              <a:ext cx="3840583" cy="1216378"/>
              <a:chOff x="4156853" y="2271758"/>
              <a:chExt cx="3840583" cy="1216378"/>
            </a:xfrm>
          </p:grpSpPr>
          <p:sp>
            <p:nvSpPr>
              <p:cNvPr id="124" name="Shape 124"/>
              <p:cNvSpPr/>
              <p:nvPr/>
            </p:nvSpPr>
            <p:spPr>
              <a:xfrm>
                <a:off x="4524869" y="2904910"/>
                <a:ext cx="1044982" cy="251653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39999" rotWithShape="0" dir="5400000" dist="2300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1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UT/IT/FT/AT</a:t>
                </a:r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5766985" y="2930251"/>
                <a:ext cx="478562" cy="187539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39999" rotWithShape="0" dir="5400000" dist="23000">
                  <a:srgbClr val="000000">
                    <a:alpha val="34509"/>
                  </a:srgbClr>
                </a:outerShdw>
              </a:effectLst>
            </p:spPr>
            <p:txBody>
              <a:bodyPr anchorCtr="0" anchor="b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</a:p>
            </p:txBody>
          </p:sp>
          <p:grpSp>
            <p:nvGrpSpPr>
              <p:cNvPr id="126" name="Shape 126"/>
              <p:cNvGrpSpPr/>
              <p:nvPr/>
            </p:nvGrpSpPr>
            <p:grpSpPr>
              <a:xfrm>
                <a:off x="5264412" y="2601070"/>
                <a:ext cx="117671" cy="226979"/>
                <a:chOff x="3322757" y="2107533"/>
                <a:chExt cx="96596" cy="226979"/>
              </a:xfrm>
            </p:grpSpPr>
            <p:sp>
              <p:nvSpPr>
                <p:cNvPr id="127" name="Shape 127"/>
                <p:cNvSpPr/>
                <p:nvPr/>
              </p:nvSpPr>
              <p:spPr>
                <a:xfrm rot="-5400000">
                  <a:off x="3307005" y="2222165"/>
                  <a:ext cx="128100" cy="96596"/>
                </a:xfrm>
                <a:prstGeom prst="homePlate">
                  <a:avLst>
                    <a:gd fmla="val 50000" name="adj"/>
                  </a:avLst>
                </a:prstGeom>
                <a:solidFill>
                  <a:srgbClr val="3F3F3F"/>
                </a:solidFill>
                <a:ln cap="flat" cmpd="sng" w="9525">
                  <a:solidFill>
                    <a:srgbClr val="3F3F3F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39999" rotWithShape="0" dir="5400000" dist="23000">
                    <a:srgbClr val="000000">
                      <a:alpha val="34509"/>
                    </a:srgbClr>
                  </a:outerShdw>
                </a:effectLst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Open Sans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" name="Shape 128"/>
                <p:cNvSpPr/>
                <p:nvPr/>
              </p:nvSpPr>
              <p:spPr>
                <a:xfrm>
                  <a:off x="3337380" y="2107533"/>
                  <a:ext cx="69771" cy="85233"/>
                </a:xfrm>
                <a:prstGeom prst="flowChartConnector">
                  <a:avLst/>
                </a:prstGeom>
                <a:solidFill>
                  <a:srgbClr val="3F3F3F"/>
                </a:solidFill>
                <a:ln cap="flat" cmpd="sng" w="9525">
                  <a:solidFill>
                    <a:srgbClr val="3F3F3F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39999" rotWithShape="0" dir="5400000" dist="23000">
                    <a:srgbClr val="000000">
                      <a:alpha val="34509"/>
                    </a:srgbClr>
                  </a:outerShdw>
                </a:effectLst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9" name="Shape 129"/>
              <p:cNvSpPr/>
              <p:nvPr/>
            </p:nvSpPr>
            <p:spPr>
              <a:xfrm>
                <a:off x="4599042" y="3226527"/>
                <a:ext cx="928458" cy="2616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1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PI2-Sprint 1</a:t>
                </a:r>
              </a:p>
            </p:txBody>
          </p:sp>
          <p:grpSp>
            <p:nvGrpSpPr>
              <p:cNvPr id="130" name="Shape 130"/>
              <p:cNvGrpSpPr/>
              <p:nvPr/>
            </p:nvGrpSpPr>
            <p:grpSpPr>
              <a:xfrm>
                <a:off x="4750243" y="2598938"/>
                <a:ext cx="117671" cy="227250"/>
                <a:chOff x="3105290" y="2097366"/>
                <a:chExt cx="96596" cy="227250"/>
              </a:xfrm>
            </p:grpSpPr>
            <p:sp>
              <p:nvSpPr>
                <p:cNvPr id="131" name="Shape 131"/>
                <p:cNvSpPr/>
                <p:nvPr/>
              </p:nvSpPr>
              <p:spPr>
                <a:xfrm rot="-5400000">
                  <a:off x="3089538" y="2212268"/>
                  <a:ext cx="128100" cy="96596"/>
                </a:xfrm>
                <a:prstGeom prst="homePlate">
                  <a:avLst>
                    <a:gd fmla="val 50000" name="adj"/>
                  </a:avLst>
                </a:prstGeom>
                <a:solidFill>
                  <a:srgbClr val="3F3F3F"/>
                </a:solidFill>
                <a:ln cap="flat" cmpd="sng" w="9525">
                  <a:solidFill>
                    <a:srgbClr val="3F3F3F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39999" rotWithShape="0" dir="5400000" dist="23000">
                    <a:srgbClr val="000000">
                      <a:alpha val="34509"/>
                    </a:srgbClr>
                  </a:outerShdw>
                </a:effectLst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Open Sans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Shape 132"/>
                <p:cNvSpPr/>
                <p:nvPr/>
              </p:nvSpPr>
              <p:spPr>
                <a:xfrm>
                  <a:off x="3119913" y="2097366"/>
                  <a:ext cx="69771" cy="85233"/>
                </a:xfrm>
                <a:prstGeom prst="flowChartConnector">
                  <a:avLst/>
                </a:prstGeom>
                <a:solidFill>
                  <a:srgbClr val="3F3F3F"/>
                </a:solidFill>
                <a:ln cap="flat" cmpd="sng" w="9525">
                  <a:solidFill>
                    <a:srgbClr val="3F3F3F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39999" rotWithShape="0" dir="5400000" dist="23000">
                    <a:srgbClr val="000000">
                      <a:alpha val="34509"/>
                    </a:srgbClr>
                  </a:outerShdw>
                </a:effectLst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3" name="Shape 133"/>
              <p:cNvSpPr/>
              <p:nvPr/>
            </p:nvSpPr>
            <p:spPr>
              <a:xfrm>
                <a:off x="4156853" y="2271758"/>
                <a:ext cx="3840583" cy="1196411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39999" rotWithShape="0" dir="5400000" dist="2300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Open San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4" name="Shape 134"/>
              <p:cNvGrpSpPr/>
              <p:nvPr/>
            </p:nvGrpSpPr>
            <p:grpSpPr>
              <a:xfrm>
                <a:off x="4304331" y="2493548"/>
                <a:ext cx="1357844" cy="520558"/>
                <a:chOff x="1192707" y="1644080"/>
                <a:chExt cx="1060119" cy="520558"/>
              </a:xfrm>
            </p:grpSpPr>
            <p:grpSp>
              <p:nvGrpSpPr>
                <p:cNvPr id="135" name="Shape 135"/>
                <p:cNvGrpSpPr/>
                <p:nvPr/>
              </p:nvGrpSpPr>
              <p:grpSpPr>
                <a:xfrm>
                  <a:off x="1256477" y="1742077"/>
                  <a:ext cx="91871" cy="226979"/>
                  <a:chOff x="1256477" y="1742077"/>
                  <a:chExt cx="91871" cy="226979"/>
                </a:xfrm>
              </p:grpSpPr>
              <p:sp>
                <p:nvSpPr>
                  <p:cNvPr id="136" name="Shape 136"/>
                  <p:cNvSpPr/>
                  <p:nvPr/>
                </p:nvSpPr>
                <p:spPr>
                  <a:xfrm rot="-5400000">
                    <a:off x="1238363" y="1859071"/>
                    <a:ext cx="128100" cy="91871"/>
                  </a:xfrm>
                  <a:prstGeom prst="homePlate">
                    <a:avLst>
                      <a:gd fmla="val 50000" name="adj"/>
                    </a:avLst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Open San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" name="Shape 137"/>
                  <p:cNvSpPr/>
                  <p:nvPr/>
                </p:nvSpPr>
                <p:spPr>
                  <a:xfrm>
                    <a:off x="1270386" y="1742077"/>
                    <a:ext cx="66357" cy="85233"/>
                  </a:xfrm>
                  <a:prstGeom prst="flowChartConnector">
                    <a:avLst/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Open San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38" name="Shape 138"/>
                <p:cNvGrpSpPr/>
                <p:nvPr/>
              </p:nvGrpSpPr>
              <p:grpSpPr>
                <a:xfrm>
                  <a:off x="1399779" y="1657586"/>
                  <a:ext cx="91871" cy="226979"/>
                  <a:chOff x="1256477" y="1742077"/>
                  <a:chExt cx="91871" cy="226979"/>
                </a:xfrm>
              </p:grpSpPr>
              <p:sp>
                <p:nvSpPr>
                  <p:cNvPr id="139" name="Shape 139"/>
                  <p:cNvSpPr/>
                  <p:nvPr/>
                </p:nvSpPr>
                <p:spPr>
                  <a:xfrm rot="-5400000">
                    <a:off x="1238363" y="1859071"/>
                    <a:ext cx="128100" cy="91871"/>
                  </a:xfrm>
                  <a:prstGeom prst="homePlate">
                    <a:avLst>
                      <a:gd fmla="val 50000" name="adj"/>
                    </a:avLst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Open San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0" name="Shape 140"/>
                  <p:cNvSpPr/>
                  <p:nvPr/>
                </p:nvSpPr>
                <p:spPr>
                  <a:xfrm>
                    <a:off x="1270386" y="1742077"/>
                    <a:ext cx="66357" cy="85233"/>
                  </a:xfrm>
                  <a:prstGeom prst="flowChartConnector">
                    <a:avLst/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Open San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41" name="Shape 141"/>
                <p:cNvGrpSpPr/>
                <p:nvPr/>
              </p:nvGrpSpPr>
              <p:grpSpPr>
                <a:xfrm>
                  <a:off x="1685385" y="1649020"/>
                  <a:ext cx="91871" cy="226979"/>
                  <a:chOff x="1256477" y="1742077"/>
                  <a:chExt cx="91871" cy="226979"/>
                </a:xfrm>
              </p:grpSpPr>
              <p:sp>
                <p:nvSpPr>
                  <p:cNvPr id="142" name="Shape 142"/>
                  <p:cNvSpPr/>
                  <p:nvPr/>
                </p:nvSpPr>
                <p:spPr>
                  <a:xfrm rot="-5400000">
                    <a:off x="1238363" y="1859071"/>
                    <a:ext cx="128100" cy="91871"/>
                  </a:xfrm>
                  <a:prstGeom prst="homePlate">
                    <a:avLst>
                      <a:gd fmla="val 50000" name="adj"/>
                    </a:avLst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Open San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" name="Shape 143"/>
                  <p:cNvSpPr/>
                  <p:nvPr/>
                </p:nvSpPr>
                <p:spPr>
                  <a:xfrm>
                    <a:off x="1270386" y="1742077"/>
                    <a:ext cx="66357" cy="85233"/>
                  </a:xfrm>
                  <a:prstGeom prst="flowChartConnector">
                    <a:avLst/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Open San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44" name="Shape 144"/>
                <p:cNvGrpSpPr/>
                <p:nvPr/>
              </p:nvGrpSpPr>
              <p:grpSpPr>
                <a:xfrm>
                  <a:off x="1192707" y="1937659"/>
                  <a:ext cx="91871" cy="226979"/>
                  <a:chOff x="1256477" y="1742077"/>
                  <a:chExt cx="91871" cy="226979"/>
                </a:xfrm>
              </p:grpSpPr>
              <p:sp>
                <p:nvSpPr>
                  <p:cNvPr id="145" name="Shape 145"/>
                  <p:cNvSpPr/>
                  <p:nvPr/>
                </p:nvSpPr>
                <p:spPr>
                  <a:xfrm rot="-5400000">
                    <a:off x="1238363" y="1859071"/>
                    <a:ext cx="128100" cy="91871"/>
                  </a:xfrm>
                  <a:prstGeom prst="homePlate">
                    <a:avLst>
                      <a:gd fmla="val 50000" name="adj"/>
                    </a:avLst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Open San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6" name="Shape 146"/>
                  <p:cNvSpPr/>
                  <p:nvPr/>
                </p:nvSpPr>
                <p:spPr>
                  <a:xfrm>
                    <a:off x="1270386" y="1742077"/>
                    <a:ext cx="66357" cy="85233"/>
                  </a:xfrm>
                  <a:prstGeom prst="flowChartConnector">
                    <a:avLst/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Open San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47" name="Shape 147"/>
                <p:cNvGrpSpPr/>
                <p:nvPr/>
              </p:nvGrpSpPr>
              <p:grpSpPr>
                <a:xfrm>
                  <a:off x="1837030" y="1742077"/>
                  <a:ext cx="91871" cy="226979"/>
                  <a:chOff x="1256477" y="1742077"/>
                  <a:chExt cx="91871" cy="226979"/>
                </a:xfrm>
              </p:grpSpPr>
              <p:sp>
                <p:nvSpPr>
                  <p:cNvPr id="148" name="Shape 148"/>
                  <p:cNvSpPr/>
                  <p:nvPr/>
                </p:nvSpPr>
                <p:spPr>
                  <a:xfrm rot="-5400000">
                    <a:off x="1238363" y="1859071"/>
                    <a:ext cx="128100" cy="91871"/>
                  </a:xfrm>
                  <a:prstGeom prst="homePlate">
                    <a:avLst>
                      <a:gd fmla="val 50000" name="adj"/>
                    </a:avLst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Open San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" name="Shape 149"/>
                  <p:cNvSpPr/>
                  <p:nvPr/>
                </p:nvSpPr>
                <p:spPr>
                  <a:xfrm>
                    <a:off x="1270386" y="1742077"/>
                    <a:ext cx="66357" cy="85233"/>
                  </a:xfrm>
                  <a:prstGeom prst="flowChartConnector">
                    <a:avLst/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Open San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50" name="Shape 150"/>
                <p:cNvGrpSpPr/>
                <p:nvPr/>
              </p:nvGrpSpPr>
              <p:grpSpPr>
                <a:xfrm>
                  <a:off x="2065467" y="1644080"/>
                  <a:ext cx="91871" cy="226979"/>
                  <a:chOff x="1256477" y="1742077"/>
                  <a:chExt cx="91871" cy="226979"/>
                </a:xfrm>
              </p:grpSpPr>
              <p:sp>
                <p:nvSpPr>
                  <p:cNvPr id="151" name="Shape 151"/>
                  <p:cNvSpPr/>
                  <p:nvPr/>
                </p:nvSpPr>
                <p:spPr>
                  <a:xfrm rot="-5400000">
                    <a:off x="1238363" y="1859071"/>
                    <a:ext cx="128100" cy="91871"/>
                  </a:xfrm>
                  <a:prstGeom prst="homePlate">
                    <a:avLst>
                      <a:gd fmla="val 50000" name="adj"/>
                    </a:avLst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Open San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2" name="Shape 152"/>
                  <p:cNvSpPr/>
                  <p:nvPr/>
                </p:nvSpPr>
                <p:spPr>
                  <a:xfrm>
                    <a:off x="1270386" y="1742077"/>
                    <a:ext cx="66357" cy="85233"/>
                  </a:xfrm>
                  <a:prstGeom prst="flowChartConnector">
                    <a:avLst/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Open San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53" name="Shape 153"/>
                <p:cNvGrpSpPr/>
                <p:nvPr/>
              </p:nvGrpSpPr>
              <p:grpSpPr>
                <a:xfrm>
                  <a:off x="2160955" y="1799186"/>
                  <a:ext cx="91871" cy="226979"/>
                  <a:chOff x="1256477" y="1742077"/>
                  <a:chExt cx="91871" cy="226979"/>
                </a:xfrm>
              </p:grpSpPr>
              <p:sp>
                <p:nvSpPr>
                  <p:cNvPr id="154" name="Shape 154"/>
                  <p:cNvSpPr/>
                  <p:nvPr/>
                </p:nvSpPr>
                <p:spPr>
                  <a:xfrm rot="-5400000">
                    <a:off x="1238363" y="1859071"/>
                    <a:ext cx="128100" cy="91871"/>
                  </a:xfrm>
                  <a:prstGeom prst="homePlate">
                    <a:avLst>
                      <a:gd fmla="val 50000" name="adj"/>
                    </a:avLst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Open San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5" name="Shape 155"/>
                  <p:cNvSpPr/>
                  <p:nvPr/>
                </p:nvSpPr>
                <p:spPr>
                  <a:xfrm>
                    <a:off x="1270386" y="1742077"/>
                    <a:ext cx="66357" cy="85233"/>
                  </a:xfrm>
                  <a:prstGeom prst="flowChartConnector">
                    <a:avLst/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Open San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56" name="Shape 156"/>
              <p:cNvGrpSpPr/>
              <p:nvPr/>
            </p:nvGrpSpPr>
            <p:grpSpPr>
              <a:xfrm>
                <a:off x="6396635" y="2475025"/>
                <a:ext cx="1357844" cy="994589"/>
                <a:chOff x="1031303" y="2373899"/>
                <a:chExt cx="1357844" cy="994589"/>
              </a:xfrm>
            </p:grpSpPr>
            <p:sp>
              <p:nvSpPr>
                <p:cNvPr id="157" name="Shape 157"/>
                <p:cNvSpPr/>
                <p:nvPr/>
              </p:nvSpPr>
              <p:spPr>
                <a:xfrm>
                  <a:off x="1251840" y="2785263"/>
                  <a:ext cx="1044982" cy="251653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39999" rotWithShape="0" dir="5400000" dist="23000">
                    <a:srgbClr val="000000">
                      <a:alpha val="34509"/>
                    </a:srgbClr>
                  </a:outerShdw>
                </a:effectLst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UT/IT/FT/AT</a:t>
                  </a:r>
                </a:p>
              </p:txBody>
            </p:sp>
            <p:grpSp>
              <p:nvGrpSpPr>
                <p:cNvPr id="158" name="Shape 158"/>
                <p:cNvGrpSpPr/>
                <p:nvPr/>
              </p:nvGrpSpPr>
              <p:grpSpPr>
                <a:xfrm>
                  <a:off x="1991383" y="2481421"/>
                  <a:ext cx="117671" cy="226979"/>
                  <a:chOff x="3322757" y="2107533"/>
                  <a:chExt cx="96596" cy="226979"/>
                </a:xfrm>
              </p:grpSpPr>
              <p:sp>
                <p:nvSpPr>
                  <p:cNvPr id="159" name="Shape 159"/>
                  <p:cNvSpPr/>
                  <p:nvPr/>
                </p:nvSpPr>
                <p:spPr>
                  <a:xfrm rot="-5400000">
                    <a:off x="3307005" y="2222165"/>
                    <a:ext cx="128100" cy="96596"/>
                  </a:xfrm>
                  <a:prstGeom prst="homePlate">
                    <a:avLst>
                      <a:gd fmla="val 50000" name="adj"/>
                    </a:avLst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0" name="Shape 160"/>
                  <p:cNvSpPr/>
                  <p:nvPr/>
                </p:nvSpPr>
                <p:spPr>
                  <a:xfrm>
                    <a:off x="3337380" y="2107533"/>
                    <a:ext cx="69771" cy="85233"/>
                  </a:xfrm>
                  <a:prstGeom prst="flowChartConnector">
                    <a:avLst/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Open San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61" name="Shape 161"/>
                <p:cNvSpPr/>
                <p:nvPr/>
              </p:nvSpPr>
              <p:spPr>
                <a:xfrm>
                  <a:off x="1313991" y="3106880"/>
                  <a:ext cx="952504" cy="2616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PI2-Sprint N</a:t>
                  </a:r>
                </a:p>
              </p:txBody>
            </p:sp>
            <p:grpSp>
              <p:nvGrpSpPr>
                <p:cNvPr id="162" name="Shape 162"/>
                <p:cNvGrpSpPr/>
                <p:nvPr/>
              </p:nvGrpSpPr>
              <p:grpSpPr>
                <a:xfrm>
                  <a:off x="1477212" y="2479289"/>
                  <a:ext cx="117671" cy="227250"/>
                  <a:chOff x="3105290" y="2097366"/>
                  <a:chExt cx="96596" cy="227250"/>
                </a:xfrm>
              </p:grpSpPr>
              <p:sp>
                <p:nvSpPr>
                  <p:cNvPr id="163" name="Shape 163"/>
                  <p:cNvSpPr/>
                  <p:nvPr/>
                </p:nvSpPr>
                <p:spPr>
                  <a:xfrm rot="-5400000">
                    <a:off x="3089538" y="2212268"/>
                    <a:ext cx="128100" cy="96596"/>
                  </a:xfrm>
                  <a:prstGeom prst="homePlate">
                    <a:avLst>
                      <a:gd fmla="val 50000" name="adj"/>
                    </a:avLst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Open San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4" name="Shape 164"/>
                  <p:cNvSpPr/>
                  <p:nvPr/>
                </p:nvSpPr>
                <p:spPr>
                  <a:xfrm>
                    <a:off x="3119913" y="2097366"/>
                    <a:ext cx="69771" cy="85233"/>
                  </a:xfrm>
                  <a:prstGeom prst="flowChartConnector">
                    <a:avLst/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65" name="Shape 165"/>
                <p:cNvGrpSpPr/>
                <p:nvPr/>
              </p:nvGrpSpPr>
              <p:grpSpPr>
                <a:xfrm>
                  <a:off x="1031303" y="2373899"/>
                  <a:ext cx="1357844" cy="520558"/>
                  <a:chOff x="1192707" y="1644080"/>
                  <a:chExt cx="1060119" cy="520558"/>
                </a:xfrm>
              </p:grpSpPr>
              <p:grpSp>
                <p:nvGrpSpPr>
                  <p:cNvPr id="166" name="Shape 166"/>
                  <p:cNvGrpSpPr/>
                  <p:nvPr/>
                </p:nvGrpSpPr>
                <p:grpSpPr>
                  <a:xfrm>
                    <a:off x="1256477" y="1742077"/>
                    <a:ext cx="91871" cy="226979"/>
                    <a:chOff x="1256477" y="1742077"/>
                    <a:chExt cx="91871" cy="226979"/>
                  </a:xfrm>
                </p:grpSpPr>
                <p:sp>
                  <p:nvSpPr>
                    <p:cNvPr id="167" name="Shape 167"/>
                    <p:cNvSpPr/>
                    <p:nvPr/>
                  </p:nvSpPr>
                  <p:spPr>
                    <a:xfrm rot="-5400000">
                      <a:off x="1238363" y="1859071"/>
                      <a:ext cx="128100" cy="91871"/>
                    </a:xfrm>
                    <a:prstGeom prst="homePlate">
                      <a:avLst>
                        <a:gd fmla="val 50000" name="adj"/>
                      </a:avLst>
                    </a:prstGeom>
                    <a:solidFill>
                      <a:srgbClr val="3F3F3F"/>
                    </a:solidFill>
                    <a:ln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  <a:effectLst>
                      <a:outerShdw blurRad="39999" rotWithShape="0" dir="5400000" dist="23000">
                        <a:srgbClr val="000000">
                          <a:alpha val="34509"/>
                        </a:srgbClr>
                      </a:outerShdw>
                    </a:effectLst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Open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8" name="Shape 168"/>
                    <p:cNvSpPr/>
                    <p:nvPr/>
                  </p:nvSpPr>
                  <p:spPr>
                    <a:xfrm>
                      <a:off x="1270386" y="1742077"/>
                      <a:ext cx="66357" cy="85233"/>
                    </a:xfrm>
                    <a:prstGeom prst="flowChartConnector">
                      <a:avLst/>
                    </a:prstGeom>
                    <a:solidFill>
                      <a:srgbClr val="3F3F3F"/>
                    </a:solidFill>
                    <a:ln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  <a:effectLst>
                      <a:outerShdw blurRad="39999" rotWithShape="0" dir="5400000" dist="23000">
                        <a:srgbClr val="000000">
                          <a:alpha val="34509"/>
                        </a:srgbClr>
                      </a:outerShdw>
                    </a:effectLst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Open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69" name="Shape 169"/>
                  <p:cNvGrpSpPr/>
                  <p:nvPr/>
                </p:nvGrpSpPr>
                <p:grpSpPr>
                  <a:xfrm>
                    <a:off x="1399779" y="1657586"/>
                    <a:ext cx="91871" cy="226979"/>
                    <a:chOff x="1256477" y="1742077"/>
                    <a:chExt cx="91871" cy="226979"/>
                  </a:xfrm>
                </p:grpSpPr>
                <p:sp>
                  <p:nvSpPr>
                    <p:cNvPr id="170" name="Shape 170"/>
                    <p:cNvSpPr/>
                    <p:nvPr/>
                  </p:nvSpPr>
                  <p:spPr>
                    <a:xfrm rot="-5400000">
                      <a:off x="1238363" y="1859071"/>
                      <a:ext cx="128100" cy="91871"/>
                    </a:xfrm>
                    <a:prstGeom prst="homePlate">
                      <a:avLst>
                        <a:gd fmla="val 50000" name="adj"/>
                      </a:avLst>
                    </a:prstGeom>
                    <a:solidFill>
                      <a:srgbClr val="3F3F3F"/>
                    </a:solidFill>
                    <a:ln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  <a:effectLst>
                      <a:outerShdw blurRad="39999" rotWithShape="0" dir="5400000" dist="23000">
                        <a:srgbClr val="000000">
                          <a:alpha val="34509"/>
                        </a:srgbClr>
                      </a:outerShdw>
                    </a:effectLst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Open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71" name="Shape 171"/>
                    <p:cNvSpPr/>
                    <p:nvPr/>
                  </p:nvSpPr>
                  <p:spPr>
                    <a:xfrm>
                      <a:off x="1270386" y="1742077"/>
                      <a:ext cx="66357" cy="85233"/>
                    </a:xfrm>
                    <a:prstGeom prst="flowChartConnector">
                      <a:avLst/>
                    </a:prstGeom>
                    <a:solidFill>
                      <a:srgbClr val="3F3F3F"/>
                    </a:solidFill>
                    <a:ln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  <a:effectLst>
                      <a:outerShdw blurRad="39999" rotWithShape="0" dir="5400000" dist="23000">
                        <a:srgbClr val="000000">
                          <a:alpha val="34509"/>
                        </a:srgbClr>
                      </a:outerShdw>
                    </a:effectLst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Open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72" name="Shape 172"/>
                  <p:cNvGrpSpPr/>
                  <p:nvPr/>
                </p:nvGrpSpPr>
                <p:grpSpPr>
                  <a:xfrm>
                    <a:off x="1685385" y="1649020"/>
                    <a:ext cx="91871" cy="226979"/>
                    <a:chOff x="1256477" y="1742077"/>
                    <a:chExt cx="91871" cy="226979"/>
                  </a:xfrm>
                </p:grpSpPr>
                <p:sp>
                  <p:nvSpPr>
                    <p:cNvPr id="173" name="Shape 173"/>
                    <p:cNvSpPr/>
                    <p:nvPr/>
                  </p:nvSpPr>
                  <p:spPr>
                    <a:xfrm rot="-5400000">
                      <a:off x="1238363" y="1859071"/>
                      <a:ext cx="128100" cy="91871"/>
                    </a:xfrm>
                    <a:prstGeom prst="homePlate">
                      <a:avLst>
                        <a:gd fmla="val 50000" name="adj"/>
                      </a:avLst>
                    </a:prstGeom>
                    <a:solidFill>
                      <a:srgbClr val="3F3F3F"/>
                    </a:solidFill>
                    <a:ln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  <a:effectLst>
                      <a:outerShdw blurRad="39999" rotWithShape="0" dir="5400000" dist="23000">
                        <a:srgbClr val="000000">
                          <a:alpha val="34509"/>
                        </a:srgbClr>
                      </a:outerShdw>
                    </a:effectLst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Open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74" name="Shape 174"/>
                    <p:cNvSpPr/>
                    <p:nvPr/>
                  </p:nvSpPr>
                  <p:spPr>
                    <a:xfrm>
                      <a:off x="1270386" y="1742077"/>
                      <a:ext cx="66357" cy="85233"/>
                    </a:xfrm>
                    <a:prstGeom prst="flowChartConnector">
                      <a:avLst/>
                    </a:prstGeom>
                    <a:solidFill>
                      <a:srgbClr val="3F3F3F"/>
                    </a:solidFill>
                    <a:ln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  <a:effectLst>
                      <a:outerShdw blurRad="39999" rotWithShape="0" dir="5400000" dist="23000">
                        <a:srgbClr val="000000">
                          <a:alpha val="34509"/>
                        </a:srgbClr>
                      </a:outerShdw>
                    </a:effectLst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Open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75" name="Shape 175"/>
                  <p:cNvGrpSpPr/>
                  <p:nvPr/>
                </p:nvGrpSpPr>
                <p:grpSpPr>
                  <a:xfrm>
                    <a:off x="1192707" y="1937659"/>
                    <a:ext cx="91871" cy="226979"/>
                    <a:chOff x="1256477" y="1742077"/>
                    <a:chExt cx="91871" cy="226979"/>
                  </a:xfrm>
                </p:grpSpPr>
                <p:sp>
                  <p:nvSpPr>
                    <p:cNvPr id="176" name="Shape 176"/>
                    <p:cNvSpPr/>
                    <p:nvPr/>
                  </p:nvSpPr>
                  <p:spPr>
                    <a:xfrm rot="-5400000">
                      <a:off x="1238363" y="1859071"/>
                      <a:ext cx="128100" cy="91871"/>
                    </a:xfrm>
                    <a:prstGeom prst="homePlate">
                      <a:avLst>
                        <a:gd fmla="val 50000" name="adj"/>
                      </a:avLst>
                    </a:prstGeom>
                    <a:solidFill>
                      <a:srgbClr val="3F3F3F"/>
                    </a:solidFill>
                    <a:ln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  <a:effectLst>
                      <a:outerShdw blurRad="39999" rotWithShape="0" dir="5400000" dist="23000">
                        <a:srgbClr val="000000">
                          <a:alpha val="34509"/>
                        </a:srgbClr>
                      </a:outerShdw>
                    </a:effectLst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Open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77" name="Shape 177"/>
                    <p:cNvSpPr/>
                    <p:nvPr/>
                  </p:nvSpPr>
                  <p:spPr>
                    <a:xfrm>
                      <a:off x="1270386" y="1742077"/>
                      <a:ext cx="66357" cy="85233"/>
                    </a:xfrm>
                    <a:prstGeom prst="flowChartConnector">
                      <a:avLst/>
                    </a:prstGeom>
                    <a:solidFill>
                      <a:srgbClr val="3F3F3F"/>
                    </a:solidFill>
                    <a:ln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  <a:effectLst>
                      <a:outerShdw blurRad="39999" rotWithShape="0" dir="5400000" dist="23000">
                        <a:srgbClr val="000000">
                          <a:alpha val="34509"/>
                        </a:srgbClr>
                      </a:outerShdw>
                    </a:effectLst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Open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78" name="Shape 178"/>
                  <p:cNvGrpSpPr/>
                  <p:nvPr/>
                </p:nvGrpSpPr>
                <p:grpSpPr>
                  <a:xfrm>
                    <a:off x="1837030" y="1742077"/>
                    <a:ext cx="91871" cy="226979"/>
                    <a:chOff x="1256477" y="1742077"/>
                    <a:chExt cx="91871" cy="226979"/>
                  </a:xfrm>
                </p:grpSpPr>
                <p:sp>
                  <p:nvSpPr>
                    <p:cNvPr id="179" name="Shape 179"/>
                    <p:cNvSpPr/>
                    <p:nvPr/>
                  </p:nvSpPr>
                  <p:spPr>
                    <a:xfrm rot="-5400000">
                      <a:off x="1238363" y="1859071"/>
                      <a:ext cx="128100" cy="91871"/>
                    </a:xfrm>
                    <a:prstGeom prst="homePlate">
                      <a:avLst>
                        <a:gd fmla="val 50000" name="adj"/>
                      </a:avLst>
                    </a:prstGeom>
                    <a:solidFill>
                      <a:srgbClr val="3F3F3F"/>
                    </a:solidFill>
                    <a:ln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  <a:effectLst>
                      <a:outerShdw blurRad="39999" rotWithShape="0" dir="5400000" dist="23000">
                        <a:srgbClr val="000000">
                          <a:alpha val="34509"/>
                        </a:srgbClr>
                      </a:outerShdw>
                    </a:effectLst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Open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80" name="Shape 180"/>
                    <p:cNvSpPr/>
                    <p:nvPr/>
                  </p:nvSpPr>
                  <p:spPr>
                    <a:xfrm>
                      <a:off x="1270386" y="1742077"/>
                      <a:ext cx="66357" cy="85233"/>
                    </a:xfrm>
                    <a:prstGeom prst="flowChartConnector">
                      <a:avLst/>
                    </a:prstGeom>
                    <a:solidFill>
                      <a:srgbClr val="3F3F3F"/>
                    </a:solidFill>
                    <a:ln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  <a:effectLst>
                      <a:outerShdw blurRad="39999" rotWithShape="0" dir="5400000" dist="23000">
                        <a:srgbClr val="000000">
                          <a:alpha val="34509"/>
                        </a:srgbClr>
                      </a:outerShdw>
                    </a:effectLst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Open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81" name="Shape 181"/>
                  <p:cNvGrpSpPr/>
                  <p:nvPr/>
                </p:nvGrpSpPr>
                <p:grpSpPr>
                  <a:xfrm>
                    <a:off x="2065467" y="1644080"/>
                    <a:ext cx="91871" cy="226979"/>
                    <a:chOff x="1256477" y="1742077"/>
                    <a:chExt cx="91871" cy="226979"/>
                  </a:xfrm>
                </p:grpSpPr>
                <p:sp>
                  <p:nvSpPr>
                    <p:cNvPr id="182" name="Shape 182"/>
                    <p:cNvSpPr/>
                    <p:nvPr/>
                  </p:nvSpPr>
                  <p:spPr>
                    <a:xfrm rot="-5400000">
                      <a:off x="1238363" y="1859071"/>
                      <a:ext cx="128100" cy="91871"/>
                    </a:xfrm>
                    <a:prstGeom prst="homePlate">
                      <a:avLst>
                        <a:gd fmla="val 50000" name="adj"/>
                      </a:avLst>
                    </a:prstGeom>
                    <a:solidFill>
                      <a:srgbClr val="3F3F3F"/>
                    </a:solidFill>
                    <a:ln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  <a:effectLst>
                      <a:outerShdw blurRad="39999" rotWithShape="0" dir="5400000" dist="23000">
                        <a:srgbClr val="000000">
                          <a:alpha val="34509"/>
                        </a:srgbClr>
                      </a:outerShdw>
                    </a:effectLst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Open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83" name="Shape 183"/>
                    <p:cNvSpPr/>
                    <p:nvPr/>
                  </p:nvSpPr>
                  <p:spPr>
                    <a:xfrm>
                      <a:off x="1270386" y="1742077"/>
                      <a:ext cx="66357" cy="85233"/>
                    </a:xfrm>
                    <a:prstGeom prst="flowChartConnector">
                      <a:avLst/>
                    </a:prstGeom>
                    <a:solidFill>
                      <a:srgbClr val="3F3F3F"/>
                    </a:solidFill>
                    <a:ln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  <a:effectLst>
                      <a:outerShdw blurRad="39999" rotWithShape="0" dir="5400000" dist="23000">
                        <a:srgbClr val="000000">
                          <a:alpha val="34509"/>
                        </a:srgbClr>
                      </a:outerShdw>
                    </a:effectLst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Open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84" name="Shape 184"/>
                  <p:cNvGrpSpPr/>
                  <p:nvPr/>
                </p:nvGrpSpPr>
                <p:grpSpPr>
                  <a:xfrm>
                    <a:off x="2160955" y="1799186"/>
                    <a:ext cx="91871" cy="226979"/>
                    <a:chOff x="1256477" y="1742077"/>
                    <a:chExt cx="91871" cy="226979"/>
                  </a:xfrm>
                </p:grpSpPr>
                <p:sp>
                  <p:nvSpPr>
                    <p:cNvPr id="185" name="Shape 185"/>
                    <p:cNvSpPr/>
                    <p:nvPr/>
                  </p:nvSpPr>
                  <p:spPr>
                    <a:xfrm rot="-5400000">
                      <a:off x="1238363" y="1859071"/>
                      <a:ext cx="128100" cy="91871"/>
                    </a:xfrm>
                    <a:prstGeom prst="homePlate">
                      <a:avLst>
                        <a:gd fmla="val 50000" name="adj"/>
                      </a:avLst>
                    </a:prstGeom>
                    <a:solidFill>
                      <a:srgbClr val="3F3F3F"/>
                    </a:solidFill>
                    <a:ln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  <a:effectLst>
                      <a:outerShdw blurRad="39999" rotWithShape="0" dir="5400000" dist="23000">
                        <a:srgbClr val="000000">
                          <a:alpha val="34509"/>
                        </a:srgbClr>
                      </a:outerShdw>
                    </a:effectLst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Open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86" name="Shape 186"/>
                    <p:cNvSpPr/>
                    <p:nvPr/>
                  </p:nvSpPr>
                  <p:spPr>
                    <a:xfrm>
                      <a:off x="1270386" y="1742077"/>
                      <a:ext cx="66357" cy="85233"/>
                    </a:xfrm>
                    <a:prstGeom prst="flowChartConnector">
                      <a:avLst/>
                    </a:prstGeom>
                    <a:solidFill>
                      <a:srgbClr val="3F3F3F"/>
                    </a:solidFill>
                    <a:ln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  <a:effectLst>
                      <a:outerShdw blurRad="39999" rotWithShape="0" dir="5400000" dist="23000">
                        <a:srgbClr val="000000">
                          <a:alpha val="34509"/>
                        </a:srgbClr>
                      </a:outerShdw>
                    </a:effectLst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Open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187" name="Shape 187"/>
            <p:cNvSpPr/>
            <p:nvPr/>
          </p:nvSpPr>
          <p:spPr>
            <a:xfrm>
              <a:off x="7953278" y="2621172"/>
              <a:ext cx="478562" cy="18753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b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</a:p>
          </p:txBody>
        </p:sp>
        <p:cxnSp>
          <p:nvCxnSpPr>
            <p:cNvPr id="188" name="Shape 188"/>
            <p:cNvCxnSpPr/>
            <p:nvPr/>
          </p:nvCxnSpPr>
          <p:spPr>
            <a:xfrm>
              <a:off x="5212932" y="2879925"/>
              <a:ext cx="24208" cy="1100981"/>
            </a:xfrm>
            <a:prstGeom prst="straightConnector1">
              <a:avLst/>
            </a:prstGeom>
            <a:noFill/>
            <a:ln cap="flat" cmpd="sng" w="25400">
              <a:solidFill>
                <a:srgbClr val="999999"/>
              </a:solidFill>
              <a:prstDash val="solid"/>
              <a:round/>
              <a:headEnd len="med" w="med" type="none"/>
              <a:tailEnd len="lg" w="lg" type="triangle"/>
            </a:ln>
            <a:effectLst>
              <a:outerShdw blurRad="39999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189" name="Shape 189"/>
            <p:cNvCxnSpPr>
              <a:endCxn id="76" idx="0"/>
            </p:cNvCxnSpPr>
            <p:nvPr/>
          </p:nvCxnSpPr>
          <p:spPr>
            <a:xfrm>
              <a:off x="7396990" y="2900279"/>
              <a:ext cx="480600" cy="1169400"/>
            </a:xfrm>
            <a:prstGeom prst="straightConnector1">
              <a:avLst/>
            </a:prstGeom>
            <a:noFill/>
            <a:ln cap="flat" cmpd="sng" w="25400">
              <a:solidFill>
                <a:srgbClr val="999999"/>
              </a:solidFill>
              <a:prstDash val="solid"/>
              <a:round/>
              <a:headEnd len="med" w="med" type="none"/>
              <a:tailEnd len="lg" w="lg" type="triangle"/>
            </a:ln>
            <a:effectLst>
              <a:outerShdw blurRad="39999" rotWithShape="0" dir="5400000" dist="20000">
                <a:srgbClr val="000000">
                  <a:alpha val="37254"/>
                </a:srgbClr>
              </a:outerShdw>
            </a:effectLst>
          </p:spPr>
        </p:cxnSp>
        <p:grpSp>
          <p:nvGrpSpPr>
            <p:cNvPr id="190" name="Shape 190"/>
            <p:cNvGrpSpPr/>
            <p:nvPr/>
          </p:nvGrpSpPr>
          <p:grpSpPr>
            <a:xfrm>
              <a:off x="39197" y="1956977"/>
              <a:ext cx="3840583" cy="1216381"/>
              <a:chOff x="287033" y="2281725"/>
              <a:chExt cx="3840583" cy="1216381"/>
            </a:xfrm>
          </p:grpSpPr>
          <p:sp>
            <p:nvSpPr>
              <p:cNvPr id="191" name="Shape 191"/>
              <p:cNvSpPr/>
              <p:nvPr/>
            </p:nvSpPr>
            <p:spPr>
              <a:xfrm>
                <a:off x="655047" y="2914881"/>
                <a:ext cx="1044982" cy="251653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39999" rotWithShape="0" dir="5400000" dist="2300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1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UT/IT/FT/AT</a:t>
                </a:r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1897165" y="2940222"/>
                <a:ext cx="478562" cy="187539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39999" rotWithShape="0" dir="5400000" dist="23000">
                  <a:srgbClr val="000000">
                    <a:alpha val="34509"/>
                  </a:srgbClr>
                </a:outerShdw>
              </a:effectLst>
            </p:spPr>
            <p:txBody>
              <a:bodyPr anchorCtr="0" anchor="b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</a:p>
            </p:txBody>
          </p:sp>
          <p:grpSp>
            <p:nvGrpSpPr>
              <p:cNvPr id="193" name="Shape 193"/>
              <p:cNvGrpSpPr/>
              <p:nvPr/>
            </p:nvGrpSpPr>
            <p:grpSpPr>
              <a:xfrm>
                <a:off x="1394591" y="2611039"/>
                <a:ext cx="117671" cy="226979"/>
                <a:chOff x="3322757" y="2107533"/>
                <a:chExt cx="96596" cy="226979"/>
              </a:xfrm>
            </p:grpSpPr>
            <p:sp>
              <p:nvSpPr>
                <p:cNvPr id="194" name="Shape 194"/>
                <p:cNvSpPr/>
                <p:nvPr/>
              </p:nvSpPr>
              <p:spPr>
                <a:xfrm rot="-5400000">
                  <a:off x="3307005" y="2222165"/>
                  <a:ext cx="128100" cy="96596"/>
                </a:xfrm>
                <a:prstGeom prst="homePlate">
                  <a:avLst>
                    <a:gd fmla="val 50000" name="adj"/>
                  </a:avLst>
                </a:prstGeom>
                <a:solidFill>
                  <a:srgbClr val="3F3F3F"/>
                </a:solidFill>
                <a:ln cap="flat" cmpd="sng" w="9525">
                  <a:solidFill>
                    <a:srgbClr val="3F3F3F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39999" rotWithShape="0" dir="5400000" dist="23000">
                    <a:srgbClr val="000000">
                      <a:alpha val="34509"/>
                    </a:srgbClr>
                  </a:outerShdw>
                </a:effectLst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Open Sans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Shape 195"/>
                <p:cNvSpPr/>
                <p:nvPr/>
              </p:nvSpPr>
              <p:spPr>
                <a:xfrm>
                  <a:off x="3337380" y="2107533"/>
                  <a:ext cx="69771" cy="85233"/>
                </a:xfrm>
                <a:prstGeom prst="flowChartConnector">
                  <a:avLst/>
                </a:prstGeom>
                <a:solidFill>
                  <a:srgbClr val="3F3F3F"/>
                </a:solidFill>
                <a:ln cap="flat" cmpd="sng" w="9525">
                  <a:solidFill>
                    <a:srgbClr val="3F3F3F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39999" rotWithShape="0" dir="5400000" dist="23000">
                    <a:srgbClr val="000000">
                      <a:alpha val="34509"/>
                    </a:srgbClr>
                  </a:outerShdw>
                </a:effectLst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6" name="Shape 196"/>
              <p:cNvSpPr/>
              <p:nvPr/>
            </p:nvSpPr>
            <p:spPr>
              <a:xfrm>
                <a:off x="729222" y="3236498"/>
                <a:ext cx="928458" cy="2616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1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PI1-Sprint 1</a:t>
                </a:r>
              </a:p>
            </p:txBody>
          </p:sp>
          <p:grpSp>
            <p:nvGrpSpPr>
              <p:cNvPr id="197" name="Shape 197"/>
              <p:cNvGrpSpPr/>
              <p:nvPr/>
            </p:nvGrpSpPr>
            <p:grpSpPr>
              <a:xfrm>
                <a:off x="880420" y="2608907"/>
                <a:ext cx="117671" cy="227250"/>
                <a:chOff x="3105290" y="2097366"/>
                <a:chExt cx="96596" cy="227250"/>
              </a:xfrm>
            </p:grpSpPr>
            <p:sp>
              <p:nvSpPr>
                <p:cNvPr id="198" name="Shape 198"/>
                <p:cNvSpPr/>
                <p:nvPr/>
              </p:nvSpPr>
              <p:spPr>
                <a:xfrm rot="-5400000">
                  <a:off x="3089538" y="2212268"/>
                  <a:ext cx="128100" cy="96596"/>
                </a:xfrm>
                <a:prstGeom prst="homePlate">
                  <a:avLst>
                    <a:gd fmla="val 50000" name="adj"/>
                  </a:avLst>
                </a:prstGeom>
                <a:solidFill>
                  <a:srgbClr val="3F3F3F"/>
                </a:solidFill>
                <a:ln cap="flat" cmpd="sng" w="9525">
                  <a:solidFill>
                    <a:srgbClr val="3F3F3F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39999" rotWithShape="0" dir="5400000" dist="23000">
                    <a:srgbClr val="000000">
                      <a:alpha val="34509"/>
                    </a:srgbClr>
                  </a:outerShdw>
                </a:effectLst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Open Sans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Shape 199"/>
                <p:cNvSpPr/>
                <p:nvPr/>
              </p:nvSpPr>
              <p:spPr>
                <a:xfrm>
                  <a:off x="3119913" y="2097366"/>
                  <a:ext cx="69771" cy="85233"/>
                </a:xfrm>
                <a:prstGeom prst="flowChartConnector">
                  <a:avLst/>
                </a:prstGeom>
                <a:solidFill>
                  <a:srgbClr val="3F3F3F"/>
                </a:solidFill>
                <a:ln cap="flat" cmpd="sng" w="9525">
                  <a:solidFill>
                    <a:srgbClr val="3F3F3F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39999" rotWithShape="0" dir="5400000" dist="23000">
                    <a:srgbClr val="000000">
                      <a:alpha val="34509"/>
                    </a:srgbClr>
                  </a:outerShdw>
                </a:effectLst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0" name="Shape 200"/>
              <p:cNvSpPr/>
              <p:nvPr/>
            </p:nvSpPr>
            <p:spPr>
              <a:xfrm>
                <a:off x="287033" y="2281725"/>
                <a:ext cx="3840583" cy="1196411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39999" rotWithShape="0" dir="5400000" dist="2300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Open San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1" name="Shape 201"/>
              <p:cNvGrpSpPr/>
              <p:nvPr/>
            </p:nvGrpSpPr>
            <p:grpSpPr>
              <a:xfrm>
                <a:off x="434511" y="2503517"/>
                <a:ext cx="1357844" cy="520558"/>
                <a:chOff x="1192707" y="1644080"/>
                <a:chExt cx="1060119" cy="520558"/>
              </a:xfrm>
            </p:grpSpPr>
            <p:grpSp>
              <p:nvGrpSpPr>
                <p:cNvPr id="202" name="Shape 202"/>
                <p:cNvGrpSpPr/>
                <p:nvPr/>
              </p:nvGrpSpPr>
              <p:grpSpPr>
                <a:xfrm>
                  <a:off x="1256477" y="1742077"/>
                  <a:ext cx="91871" cy="226979"/>
                  <a:chOff x="1256477" y="1742077"/>
                  <a:chExt cx="91871" cy="226979"/>
                </a:xfrm>
              </p:grpSpPr>
              <p:sp>
                <p:nvSpPr>
                  <p:cNvPr id="203" name="Shape 203"/>
                  <p:cNvSpPr/>
                  <p:nvPr/>
                </p:nvSpPr>
                <p:spPr>
                  <a:xfrm rot="-5400000">
                    <a:off x="1238363" y="1859071"/>
                    <a:ext cx="128100" cy="91871"/>
                  </a:xfrm>
                  <a:prstGeom prst="homePlate">
                    <a:avLst>
                      <a:gd fmla="val 50000" name="adj"/>
                    </a:avLst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Open San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4" name="Shape 204"/>
                  <p:cNvSpPr/>
                  <p:nvPr/>
                </p:nvSpPr>
                <p:spPr>
                  <a:xfrm>
                    <a:off x="1270386" y="1742077"/>
                    <a:ext cx="66357" cy="85233"/>
                  </a:xfrm>
                  <a:prstGeom prst="flowChartConnector">
                    <a:avLst/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Open San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05" name="Shape 205"/>
                <p:cNvGrpSpPr/>
                <p:nvPr/>
              </p:nvGrpSpPr>
              <p:grpSpPr>
                <a:xfrm>
                  <a:off x="1399779" y="1657586"/>
                  <a:ext cx="91871" cy="226979"/>
                  <a:chOff x="1256477" y="1742077"/>
                  <a:chExt cx="91871" cy="226979"/>
                </a:xfrm>
              </p:grpSpPr>
              <p:sp>
                <p:nvSpPr>
                  <p:cNvPr id="206" name="Shape 206"/>
                  <p:cNvSpPr/>
                  <p:nvPr/>
                </p:nvSpPr>
                <p:spPr>
                  <a:xfrm rot="-5400000">
                    <a:off x="1238363" y="1859071"/>
                    <a:ext cx="128100" cy="91871"/>
                  </a:xfrm>
                  <a:prstGeom prst="homePlate">
                    <a:avLst>
                      <a:gd fmla="val 50000" name="adj"/>
                    </a:avLst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Open San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7" name="Shape 207"/>
                  <p:cNvSpPr/>
                  <p:nvPr/>
                </p:nvSpPr>
                <p:spPr>
                  <a:xfrm>
                    <a:off x="1270386" y="1742077"/>
                    <a:ext cx="66357" cy="85233"/>
                  </a:xfrm>
                  <a:prstGeom prst="flowChartConnector">
                    <a:avLst/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Open San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08" name="Shape 208"/>
                <p:cNvGrpSpPr/>
                <p:nvPr/>
              </p:nvGrpSpPr>
              <p:grpSpPr>
                <a:xfrm>
                  <a:off x="1685385" y="1649020"/>
                  <a:ext cx="91871" cy="226979"/>
                  <a:chOff x="1256477" y="1742077"/>
                  <a:chExt cx="91871" cy="226979"/>
                </a:xfrm>
              </p:grpSpPr>
              <p:sp>
                <p:nvSpPr>
                  <p:cNvPr id="209" name="Shape 209"/>
                  <p:cNvSpPr/>
                  <p:nvPr/>
                </p:nvSpPr>
                <p:spPr>
                  <a:xfrm rot="-5400000">
                    <a:off x="1238363" y="1859071"/>
                    <a:ext cx="128100" cy="91871"/>
                  </a:xfrm>
                  <a:prstGeom prst="homePlate">
                    <a:avLst>
                      <a:gd fmla="val 50000" name="adj"/>
                    </a:avLst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Open San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0" name="Shape 210"/>
                  <p:cNvSpPr/>
                  <p:nvPr/>
                </p:nvSpPr>
                <p:spPr>
                  <a:xfrm>
                    <a:off x="1270386" y="1742077"/>
                    <a:ext cx="66357" cy="85233"/>
                  </a:xfrm>
                  <a:prstGeom prst="flowChartConnector">
                    <a:avLst/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Open San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11" name="Shape 211"/>
                <p:cNvGrpSpPr/>
                <p:nvPr/>
              </p:nvGrpSpPr>
              <p:grpSpPr>
                <a:xfrm>
                  <a:off x="1192707" y="1937659"/>
                  <a:ext cx="91871" cy="226979"/>
                  <a:chOff x="1256477" y="1742077"/>
                  <a:chExt cx="91871" cy="226979"/>
                </a:xfrm>
              </p:grpSpPr>
              <p:sp>
                <p:nvSpPr>
                  <p:cNvPr id="212" name="Shape 212"/>
                  <p:cNvSpPr/>
                  <p:nvPr/>
                </p:nvSpPr>
                <p:spPr>
                  <a:xfrm rot="-5400000">
                    <a:off x="1238363" y="1859071"/>
                    <a:ext cx="128100" cy="91871"/>
                  </a:xfrm>
                  <a:prstGeom prst="homePlate">
                    <a:avLst>
                      <a:gd fmla="val 50000" name="adj"/>
                    </a:avLst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Open San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3" name="Shape 213"/>
                  <p:cNvSpPr/>
                  <p:nvPr/>
                </p:nvSpPr>
                <p:spPr>
                  <a:xfrm>
                    <a:off x="1270386" y="1742077"/>
                    <a:ext cx="66357" cy="85233"/>
                  </a:xfrm>
                  <a:prstGeom prst="flowChartConnector">
                    <a:avLst/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Open San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14" name="Shape 214"/>
                <p:cNvGrpSpPr/>
                <p:nvPr/>
              </p:nvGrpSpPr>
              <p:grpSpPr>
                <a:xfrm>
                  <a:off x="1837030" y="1742077"/>
                  <a:ext cx="91871" cy="226979"/>
                  <a:chOff x="1256477" y="1742077"/>
                  <a:chExt cx="91871" cy="226979"/>
                </a:xfrm>
              </p:grpSpPr>
              <p:sp>
                <p:nvSpPr>
                  <p:cNvPr id="215" name="Shape 215"/>
                  <p:cNvSpPr/>
                  <p:nvPr/>
                </p:nvSpPr>
                <p:spPr>
                  <a:xfrm rot="-5400000">
                    <a:off x="1238363" y="1859071"/>
                    <a:ext cx="128100" cy="91871"/>
                  </a:xfrm>
                  <a:prstGeom prst="homePlate">
                    <a:avLst>
                      <a:gd fmla="val 50000" name="adj"/>
                    </a:avLst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Open San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6" name="Shape 216"/>
                  <p:cNvSpPr/>
                  <p:nvPr/>
                </p:nvSpPr>
                <p:spPr>
                  <a:xfrm>
                    <a:off x="1270386" y="1742077"/>
                    <a:ext cx="66357" cy="85233"/>
                  </a:xfrm>
                  <a:prstGeom prst="flowChartConnector">
                    <a:avLst/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Open San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17" name="Shape 217"/>
                <p:cNvGrpSpPr/>
                <p:nvPr/>
              </p:nvGrpSpPr>
              <p:grpSpPr>
                <a:xfrm>
                  <a:off x="2065467" y="1644080"/>
                  <a:ext cx="91871" cy="226979"/>
                  <a:chOff x="1256477" y="1742077"/>
                  <a:chExt cx="91871" cy="226979"/>
                </a:xfrm>
              </p:grpSpPr>
              <p:sp>
                <p:nvSpPr>
                  <p:cNvPr id="218" name="Shape 218"/>
                  <p:cNvSpPr/>
                  <p:nvPr/>
                </p:nvSpPr>
                <p:spPr>
                  <a:xfrm rot="-5400000">
                    <a:off x="1238363" y="1859071"/>
                    <a:ext cx="128100" cy="91871"/>
                  </a:xfrm>
                  <a:prstGeom prst="homePlate">
                    <a:avLst>
                      <a:gd fmla="val 50000" name="adj"/>
                    </a:avLst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Open San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9" name="Shape 219"/>
                  <p:cNvSpPr/>
                  <p:nvPr/>
                </p:nvSpPr>
                <p:spPr>
                  <a:xfrm>
                    <a:off x="1270386" y="1742077"/>
                    <a:ext cx="66357" cy="85233"/>
                  </a:xfrm>
                  <a:prstGeom prst="flowChartConnector">
                    <a:avLst/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Open San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20" name="Shape 220"/>
                <p:cNvGrpSpPr/>
                <p:nvPr/>
              </p:nvGrpSpPr>
              <p:grpSpPr>
                <a:xfrm>
                  <a:off x="2160955" y="1799186"/>
                  <a:ext cx="91871" cy="226979"/>
                  <a:chOff x="1256477" y="1742077"/>
                  <a:chExt cx="91871" cy="226979"/>
                </a:xfrm>
              </p:grpSpPr>
              <p:sp>
                <p:nvSpPr>
                  <p:cNvPr id="221" name="Shape 221"/>
                  <p:cNvSpPr/>
                  <p:nvPr/>
                </p:nvSpPr>
                <p:spPr>
                  <a:xfrm rot="-5400000">
                    <a:off x="1238363" y="1859071"/>
                    <a:ext cx="128100" cy="91871"/>
                  </a:xfrm>
                  <a:prstGeom prst="homePlate">
                    <a:avLst>
                      <a:gd fmla="val 50000" name="adj"/>
                    </a:avLst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Open San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2" name="Shape 222"/>
                  <p:cNvSpPr/>
                  <p:nvPr/>
                </p:nvSpPr>
                <p:spPr>
                  <a:xfrm>
                    <a:off x="1270386" y="1742077"/>
                    <a:ext cx="66357" cy="85233"/>
                  </a:xfrm>
                  <a:prstGeom prst="flowChartConnector">
                    <a:avLst/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Open San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23" name="Shape 223"/>
              <p:cNvGrpSpPr/>
              <p:nvPr/>
            </p:nvGrpSpPr>
            <p:grpSpPr>
              <a:xfrm>
                <a:off x="2526815" y="2484994"/>
                <a:ext cx="1357844" cy="994589"/>
                <a:chOff x="1031303" y="2373899"/>
                <a:chExt cx="1357844" cy="994589"/>
              </a:xfrm>
            </p:grpSpPr>
            <p:sp>
              <p:nvSpPr>
                <p:cNvPr id="224" name="Shape 224"/>
                <p:cNvSpPr/>
                <p:nvPr/>
              </p:nvSpPr>
              <p:spPr>
                <a:xfrm>
                  <a:off x="1251840" y="2785263"/>
                  <a:ext cx="1044982" cy="251653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39999" rotWithShape="0" dir="5400000" dist="23000">
                    <a:srgbClr val="000000">
                      <a:alpha val="34509"/>
                    </a:srgbClr>
                  </a:outerShdw>
                </a:effectLst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UT/IT/FT/AT</a:t>
                  </a:r>
                </a:p>
              </p:txBody>
            </p:sp>
            <p:grpSp>
              <p:nvGrpSpPr>
                <p:cNvPr id="225" name="Shape 225"/>
                <p:cNvGrpSpPr/>
                <p:nvPr/>
              </p:nvGrpSpPr>
              <p:grpSpPr>
                <a:xfrm>
                  <a:off x="1991383" y="2481421"/>
                  <a:ext cx="117671" cy="226979"/>
                  <a:chOff x="3322757" y="2107533"/>
                  <a:chExt cx="96596" cy="226979"/>
                </a:xfrm>
              </p:grpSpPr>
              <p:sp>
                <p:nvSpPr>
                  <p:cNvPr id="226" name="Shape 226"/>
                  <p:cNvSpPr/>
                  <p:nvPr/>
                </p:nvSpPr>
                <p:spPr>
                  <a:xfrm rot="-5400000">
                    <a:off x="3307005" y="2222165"/>
                    <a:ext cx="128100" cy="96596"/>
                  </a:xfrm>
                  <a:prstGeom prst="homePlate">
                    <a:avLst>
                      <a:gd fmla="val 50000" name="adj"/>
                    </a:avLst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7" name="Shape 227"/>
                  <p:cNvSpPr/>
                  <p:nvPr/>
                </p:nvSpPr>
                <p:spPr>
                  <a:xfrm>
                    <a:off x="3337380" y="2107533"/>
                    <a:ext cx="69771" cy="85233"/>
                  </a:xfrm>
                  <a:prstGeom prst="flowChartConnector">
                    <a:avLst/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Open San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28" name="Shape 228"/>
                <p:cNvSpPr/>
                <p:nvPr/>
              </p:nvSpPr>
              <p:spPr>
                <a:xfrm>
                  <a:off x="1313991" y="3106880"/>
                  <a:ext cx="952504" cy="2616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i="0" lang="en-US" sz="11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PI1-Sprint N</a:t>
                  </a:r>
                </a:p>
              </p:txBody>
            </p:sp>
            <p:grpSp>
              <p:nvGrpSpPr>
                <p:cNvPr id="229" name="Shape 229"/>
                <p:cNvGrpSpPr/>
                <p:nvPr/>
              </p:nvGrpSpPr>
              <p:grpSpPr>
                <a:xfrm>
                  <a:off x="1477212" y="2479289"/>
                  <a:ext cx="117671" cy="227250"/>
                  <a:chOff x="3105290" y="2097366"/>
                  <a:chExt cx="96596" cy="227250"/>
                </a:xfrm>
              </p:grpSpPr>
              <p:sp>
                <p:nvSpPr>
                  <p:cNvPr id="230" name="Shape 230"/>
                  <p:cNvSpPr/>
                  <p:nvPr/>
                </p:nvSpPr>
                <p:spPr>
                  <a:xfrm rot="-5400000">
                    <a:off x="3089538" y="2212268"/>
                    <a:ext cx="128100" cy="96596"/>
                  </a:xfrm>
                  <a:prstGeom prst="homePlate">
                    <a:avLst>
                      <a:gd fmla="val 50000" name="adj"/>
                    </a:avLst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Open San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1" name="Shape 231"/>
                  <p:cNvSpPr/>
                  <p:nvPr/>
                </p:nvSpPr>
                <p:spPr>
                  <a:xfrm>
                    <a:off x="3119913" y="2097366"/>
                    <a:ext cx="69771" cy="85233"/>
                  </a:xfrm>
                  <a:prstGeom prst="flowChartConnector">
                    <a:avLst/>
                  </a:prstGeom>
                  <a:solidFill>
                    <a:srgbClr val="3F3F3F"/>
                  </a:solidFill>
                  <a:ln cap="flat" cmpd="sng" w="9525">
                    <a:solidFill>
                      <a:srgbClr val="3F3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39999" rotWithShape="0" dir="5400000" dist="23000">
                      <a:srgbClr val="000000">
                        <a:alpha val="34509"/>
                      </a:srgbClr>
                    </a:outerShdw>
                  </a:effectLst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32" name="Shape 232"/>
                <p:cNvGrpSpPr/>
                <p:nvPr/>
              </p:nvGrpSpPr>
              <p:grpSpPr>
                <a:xfrm>
                  <a:off x="1031303" y="2373899"/>
                  <a:ext cx="1357844" cy="520558"/>
                  <a:chOff x="1192707" y="1644080"/>
                  <a:chExt cx="1060119" cy="520558"/>
                </a:xfrm>
              </p:grpSpPr>
              <p:grpSp>
                <p:nvGrpSpPr>
                  <p:cNvPr id="233" name="Shape 233"/>
                  <p:cNvGrpSpPr/>
                  <p:nvPr/>
                </p:nvGrpSpPr>
                <p:grpSpPr>
                  <a:xfrm>
                    <a:off x="1256477" y="1742077"/>
                    <a:ext cx="91871" cy="226979"/>
                    <a:chOff x="1256477" y="1742077"/>
                    <a:chExt cx="91871" cy="226979"/>
                  </a:xfrm>
                </p:grpSpPr>
                <p:sp>
                  <p:nvSpPr>
                    <p:cNvPr id="234" name="Shape 234"/>
                    <p:cNvSpPr/>
                    <p:nvPr/>
                  </p:nvSpPr>
                  <p:spPr>
                    <a:xfrm rot="-5400000">
                      <a:off x="1238363" y="1859071"/>
                      <a:ext cx="128100" cy="91871"/>
                    </a:xfrm>
                    <a:prstGeom prst="homePlate">
                      <a:avLst>
                        <a:gd fmla="val 50000" name="adj"/>
                      </a:avLst>
                    </a:prstGeom>
                    <a:solidFill>
                      <a:srgbClr val="3F3F3F"/>
                    </a:solidFill>
                    <a:ln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  <a:effectLst>
                      <a:outerShdw blurRad="39999" rotWithShape="0" dir="5400000" dist="23000">
                        <a:srgbClr val="000000">
                          <a:alpha val="34509"/>
                        </a:srgbClr>
                      </a:outerShdw>
                    </a:effectLst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Open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35" name="Shape 235"/>
                    <p:cNvSpPr/>
                    <p:nvPr/>
                  </p:nvSpPr>
                  <p:spPr>
                    <a:xfrm>
                      <a:off x="1270386" y="1742077"/>
                      <a:ext cx="66357" cy="85233"/>
                    </a:xfrm>
                    <a:prstGeom prst="flowChartConnector">
                      <a:avLst/>
                    </a:prstGeom>
                    <a:solidFill>
                      <a:srgbClr val="3F3F3F"/>
                    </a:solidFill>
                    <a:ln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  <a:effectLst>
                      <a:outerShdw blurRad="39999" rotWithShape="0" dir="5400000" dist="23000">
                        <a:srgbClr val="000000">
                          <a:alpha val="34509"/>
                        </a:srgbClr>
                      </a:outerShdw>
                    </a:effectLst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Open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236" name="Shape 236"/>
                  <p:cNvGrpSpPr/>
                  <p:nvPr/>
                </p:nvGrpSpPr>
                <p:grpSpPr>
                  <a:xfrm>
                    <a:off x="1399779" y="1657586"/>
                    <a:ext cx="91871" cy="226979"/>
                    <a:chOff x="1256477" y="1742077"/>
                    <a:chExt cx="91871" cy="226979"/>
                  </a:xfrm>
                </p:grpSpPr>
                <p:sp>
                  <p:nvSpPr>
                    <p:cNvPr id="237" name="Shape 237"/>
                    <p:cNvSpPr/>
                    <p:nvPr/>
                  </p:nvSpPr>
                  <p:spPr>
                    <a:xfrm rot="-5400000">
                      <a:off x="1238363" y="1859071"/>
                      <a:ext cx="128100" cy="91871"/>
                    </a:xfrm>
                    <a:prstGeom prst="homePlate">
                      <a:avLst>
                        <a:gd fmla="val 50000" name="adj"/>
                      </a:avLst>
                    </a:prstGeom>
                    <a:solidFill>
                      <a:srgbClr val="3F3F3F"/>
                    </a:solidFill>
                    <a:ln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  <a:effectLst>
                      <a:outerShdw blurRad="39999" rotWithShape="0" dir="5400000" dist="23000">
                        <a:srgbClr val="000000">
                          <a:alpha val="34509"/>
                        </a:srgbClr>
                      </a:outerShdw>
                    </a:effectLst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Open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38" name="Shape 238"/>
                    <p:cNvSpPr/>
                    <p:nvPr/>
                  </p:nvSpPr>
                  <p:spPr>
                    <a:xfrm>
                      <a:off x="1270386" y="1742077"/>
                      <a:ext cx="66357" cy="85233"/>
                    </a:xfrm>
                    <a:prstGeom prst="flowChartConnector">
                      <a:avLst/>
                    </a:prstGeom>
                    <a:solidFill>
                      <a:srgbClr val="3F3F3F"/>
                    </a:solidFill>
                    <a:ln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  <a:effectLst>
                      <a:outerShdw blurRad="39999" rotWithShape="0" dir="5400000" dist="23000">
                        <a:srgbClr val="000000">
                          <a:alpha val="34509"/>
                        </a:srgbClr>
                      </a:outerShdw>
                    </a:effectLst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Open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239" name="Shape 239"/>
                  <p:cNvGrpSpPr/>
                  <p:nvPr/>
                </p:nvGrpSpPr>
                <p:grpSpPr>
                  <a:xfrm>
                    <a:off x="1685385" y="1649020"/>
                    <a:ext cx="91871" cy="226979"/>
                    <a:chOff x="1256477" y="1742077"/>
                    <a:chExt cx="91871" cy="226979"/>
                  </a:xfrm>
                </p:grpSpPr>
                <p:sp>
                  <p:nvSpPr>
                    <p:cNvPr id="240" name="Shape 240"/>
                    <p:cNvSpPr/>
                    <p:nvPr/>
                  </p:nvSpPr>
                  <p:spPr>
                    <a:xfrm rot="-5400000">
                      <a:off x="1238363" y="1859071"/>
                      <a:ext cx="128100" cy="91871"/>
                    </a:xfrm>
                    <a:prstGeom prst="homePlate">
                      <a:avLst>
                        <a:gd fmla="val 50000" name="adj"/>
                      </a:avLst>
                    </a:prstGeom>
                    <a:solidFill>
                      <a:srgbClr val="3F3F3F"/>
                    </a:solidFill>
                    <a:ln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  <a:effectLst>
                      <a:outerShdw blurRad="39999" rotWithShape="0" dir="5400000" dist="23000">
                        <a:srgbClr val="000000">
                          <a:alpha val="34509"/>
                        </a:srgbClr>
                      </a:outerShdw>
                    </a:effectLst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Open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41" name="Shape 241"/>
                    <p:cNvSpPr/>
                    <p:nvPr/>
                  </p:nvSpPr>
                  <p:spPr>
                    <a:xfrm>
                      <a:off x="1270386" y="1742077"/>
                      <a:ext cx="66357" cy="85233"/>
                    </a:xfrm>
                    <a:prstGeom prst="flowChartConnector">
                      <a:avLst/>
                    </a:prstGeom>
                    <a:solidFill>
                      <a:srgbClr val="3F3F3F"/>
                    </a:solidFill>
                    <a:ln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  <a:effectLst>
                      <a:outerShdw blurRad="39999" rotWithShape="0" dir="5400000" dist="23000">
                        <a:srgbClr val="000000">
                          <a:alpha val="34509"/>
                        </a:srgbClr>
                      </a:outerShdw>
                    </a:effectLst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Open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242" name="Shape 242"/>
                  <p:cNvGrpSpPr/>
                  <p:nvPr/>
                </p:nvGrpSpPr>
                <p:grpSpPr>
                  <a:xfrm>
                    <a:off x="1192707" y="1937659"/>
                    <a:ext cx="91871" cy="226979"/>
                    <a:chOff x="1256477" y="1742077"/>
                    <a:chExt cx="91871" cy="226979"/>
                  </a:xfrm>
                </p:grpSpPr>
                <p:sp>
                  <p:nvSpPr>
                    <p:cNvPr id="243" name="Shape 243"/>
                    <p:cNvSpPr/>
                    <p:nvPr/>
                  </p:nvSpPr>
                  <p:spPr>
                    <a:xfrm rot="-5400000">
                      <a:off x="1238363" y="1859071"/>
                      <a:ext cx="128100" cy="91871"/>
                    </a:xfrm>
                    <a:prstGeom prst="homePlate">
                      <a:avLst>
                        <a:gd fmla="val 50000" name="adj"/>
                      </a:avLst>
                    </a:prstGeom>
                    <a:solidFill>
                      <a:srgbClr val="3F3F3F"/>
                    </a:solidFill>
                    <a:ln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  <a:effectLst>
                      <a:outerShdw blurRad="39999" rotWithShape="0" dir="5400000" dist="23000">
                        <a:srgbClr val="000000">
                          <a:alpha val="34509"/>
                        </a:srgbClr>
                      </a:outerShdw>
                    </a:effectLst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Open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44" name="Shape 244"/>
                    <p:cNvSpPr/>
                    <p:nvPr/>
                  </p:nvSpPr>
                  <p:spPr>
                    <a:xfrm>
                      <a:off x="1270386" y="1742077"/>
                      <a:ext cx="66357" cy="85233"/>
                    </a:xfrm>
                    <a:prstGeom prst="flowChartConnector">
                      <a:avLst/>
                    </a:prstGeom>
                    <a:solidFill>
                      <a:srgbClr val="3F3F3F"/>
                    </a:solidFill>
                    <a:ln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  <a:effectLst>
                      <a:outerShdw blurRad="39999" rotWithShape="0" dir="5400000" dist="23000">
                        <a:srgbClr val="000000">
                          <a:alpha val="34509"/>
                        </a:srgbClr>
                      </a:outerShdw>
                    </a:effectLst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Open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245" name="Shape 245"/>
                  <p:cNvGrpSpPr/>
                  <p:nvPr/>
                </p:nvGrpSpPr>
                <p:grpSpPr>
                  <a:xfrm>
                    <a:off x="1837030" y="1742077"/>
                    <a:ext cx="91871" cy="226979"/>
                    <a:chOff x="1256477" y="1742077"/>
                    <a:chExt cx="91871" cy="226979"/>
                  </a:xfrm>
                </p:grpSpPr>
                <p:sp>
                  <p:nvSpPr>
                    <p:cNvPr id="246" name="Shape 246"/>
                    <p:cNvSpPr/>
                    <p:nvPr/>
                  </p:nvSpPr>
                  <p:spPr>
                    <a:xfrm rot="-5400000">
                      <a:off x="1238363" y="1859071"/>
                      <a:ext cx="128100" cy="91871"/>
                    </a:xfrm>
                    <a:prstGeom prst="homePlate">
                      <a:avLst>
                        <a:gd fmla="val 50000" name="adj"/>
                      </a:avLst>
                    </a:prstGeom>
                    <a:solidFill>
                      <a:srgbClr val="3F3F3F"/>
                    </a:solidFill>
                    <a:ln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  <a:effectLst>
                      <a:outerShdw blurRad="39999" rotWithShape="0" dir="5400000" dist="23000">
                        <a:srgbClr val="000000">
                          <a:alpha val="34509"/>
                        </a:srgbClr>
                      </a:outerShdw>
                    </a:effectLst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Open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47" name="Shape 247"/>
                    <p:cNvSpPr/>
                    <p:nvPr/>
                  </p:nvSpPr>
                  <p:spPr>
                    <a:xfrm>
                      <a:off x="1270386" y="1742077"/>
                      <a:ext cx="66357" cy="85233"/>
                    </a:xfrm>
                    <a:prstGeom prst="flowChartConnector">
                      <a:avLst/>
                    </a:prstGeom>
                    <a:solidFill>
                      <a:srgbClr val="3F3F3F"/>
                    </a:solidFill>
                    <a:ln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  <a:effectLst>
                      <a:outerShdw blurRad="39999" rotWithShape="0" dir="5400000" dist="23000">
                        <a:srgbClr val="000000">
                          <a:alpha val="34509"/>
                        </a:srgbClr>
                      </a:outerShdw>
                    </a:effectLst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Open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248" name="Shape 248"/>
                  <p:cNvGrpSpPr/>
                  <p:nvPr/>
                </p:nvGrpSpPr>
                <p:grpSpPr>
                  <a:xfrm>
                    <a:off x="2065467" y="1644080"/>
                    <a:ext cx="91871" cy="226979"/>
                    <a:chOff x="1256477" y="1742077"/>
                    <a:chExt cx="91871" cy="226979"/>
                  </a:xfrm>
                </p:grpSpPr>
                <p:sp>
                  <p:nvSpPr>
                    <p:cNvPr id="249" name="Shape 249"/>
                    <p:cNvSpPr/>
                    <p:nvPr/>
                  </p:nvSpPr>
                  <p:spPr>
                    <a:xfrm rot="-5400000">
                      <a:off x="1238363" y="1859071"/>
                      <a:ext cx="128100" cy="91871"/>
                    </a:xfrm>
                    <a:prstGeom prst="homePlate">
                      <a:avLst>
                        <a:gd fmla="val 50000" name="adj"/>
                      </a:avLst>
                    </a:prstGeom>
                    <a:solidFill>
                      <a:srgbClr val="3F3F3F"/>
                    </a:solidFill>
                    <a:ln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  <a:effectLst>
                      <a:outerShdw blurRad="39999" rotWithShape="0" dir="5400000" dist="23000">
                        <a:srgbClr val="000000">
                          <a:alpha val="34509"/>
                        </a:srgbClr>
                      </a:outerShdw>
                    </a:effectLst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Open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50" name="Shape 250"/>
                    <p:cNvSpPr/>
                    <p:nvPr/>
                  </p:nvSpPr>
                  <p:spPr>
                    <a:xfrm>
                      <a:off x="1270386" y="1742077"/>
                      <a:ext cx="66357" cy="85233"/>
                    </a:xfrm>
                    <a:prstGeom prst="flowChartConnector">
                      <a:avLst/>
                    </a:prstGeom>
                    <a:solidFill>
                      <a:srgbClr val="3F3F3F"/>
                    </a:solidFill>
                    <a:ln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  <a:effectLst>
                      <a:outerShdw blurRad="39999" rotWithShape="0" dir="5400000" dist="23000">
                        <a:srgbClr val="000000">
                          <a:alpha val="34509"/>
                        </a:srgbClr>
                      </a:outerShdw>
                    </a:effectLst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Open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251" name="Shape 251"/>
                  <p:cNvGrpSpPr/>
                  <p:nvPr/>
                </p:nvGrpSpPr>
                <p:grpSpPr>
                  <a:xfrm>
                    <a:off x="2160955" y="1799186"/>
                    <a:ext cx="91871" cy="226979"/>
                    <a:chOff x="1256477" y="1742077"/>
                    <a:chExt cx="91871" cy="226979"/>
                  </a:xfrm>
                </p:grpSpPr>
                <p:sp>
                  <p:nvSpPr>
                    <p:cNvPr id="252" name="Shape 252"/>
                    <p:cNvSpPr/>
                    <p:nvPr/>
                  </p:nvSpPr>
                  <p:spPr>
                    <a:xfrm rot="-5400000">
                      <a:off x="1238363" y="1859071"/>
                      <a:ext cx="128100" cy="91871"/>
                    </a:xfrm>
                    <a:prstGeom prst="homePlate">
                      <a:avLst>
                        <a:gd fmla="val 50000" name="adj"/>
                      </a:avLst>
                    </a:prstGeom>
                    <a:solidFill>
                      <a:srgbClr val="3F3F3F"/>
                    </a:solidFill>
                    <a:ln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  <a:effectLst>
                      <a:outerShdw blurRad="39999" rotWithShape="0" dir="5400000" dist="23000">
                        <a:srgbClr val="000000">
                          <a:alpha val="34509"/>
                        </a:srgbClr>
                      </a:outerShdw>
                    </a:effectLst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Open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53" name="Shape 253"/>
                    <p:cNvSpPr/>
                    <p:nvPr/>
                  </p:nvSpPr>
                  <p:spPr>
                    <a:xfrm>
                      <a:off x="1270386" y="1742077"/>
                      <a:ext cx="66357" cy="85233"/>
                    </a:xfrm>
                    <a:prstGeom prst="flowChartConnector">
                      <a:avLst/>
                    </a:prstGeom>
                    <a:solidFill>
                      <a:srgbClr val="3F3F3F"/>
                    </a:solidFill>
                    <a:ln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  <a:effectLst>
                      <a:outerShdw blurRad="39999" rotWithShape="0" dir="5400000" dist="23000">
                        <a:srgbClr val="000000">
                          <a:alpha val="34509"/>
                        </a:srgbClr>
                      </a:outerShdw>
                    </a:effectLst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Open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54" name="Shape 254"/>
            <p:cNvSpPr/>
            <p:nvPr/>
          </p:nvSpPr>
          <p:spPr>
            <a:xfrm rot="3813608">
              <a:off x="5653794" y="3466971"/>
              <a:ext cx="913465" cy="259018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-457200" lvl="0" marL="457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</a:pPr>
              <a:r>
                <a:rPr b="1" i="0" lang="en-US" sz="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Off Ramp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457200" y="176325"/>
            <a:ext cx="82296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0063BE"/>
                </a:solidFill>
                <a:latin typeface="Arial"/>
                <a:ea typeface="Arial"/>
                <a:cs typeface="Arial"/>
                <a:sym typeface="Arial"/>
              </a:rPr>
              <a:t>Test Responsibility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206341" y="6222876"/>
            <a:ext cx="9476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developer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2589535" y="6178417"/>
            <a:ext cx="94769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developer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+ tester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4139932" y="6222876"/>
            <a:ext cx="7806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tester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24878" y="6225239"/>
            <a:ext cx="7806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tester</a:t>
            </a:r>
          </a:p>
        </p:txBody>
      </p:sp>
      <p:sp>
        <p:nvSpPr>
          <p:cNvPr id="264" name="Shape 264"/>
          <p:cNvSpPr/>
          <p:nvPr/>
        </p:nvSpPr>
        <p:spPr>
          <a:xfrm>
            <a:off x="4738900" y="1290250"/>
            <a:ext cx="4251000" cy="541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Half: Scrum Team</a:t>
            </a:r>
          </a:p>
          <a:p>
            <a:pPr indent="-228600" lvl="1" marL="9144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Left (Verification):</a:t>
            </a:r>
          </a:p>
          <a:p>
            <a:pPr indent="-228600" lvl="2" marL="1371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 based testing</a:t>
            </a:r>
          </a:p>
          <a:p>
            <a:pPr indent="-228600" lvl="2" marL="1371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implementation meets customer use cases</a:t>
            </a:r>
          </a:p>
          <a:p>
            <a:pPr indent="-228600" lvl="1" marL="9144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Bottom Left (Verification):</a:t>
            </a:r>
          </a:p>
          <a:p>
            <a:pPr indent="-228600" lvl="2" marL="1371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UT/IT</a:t>
            </a:r>
          </a:p>
          <a:p>
            <a:pPr indent="-228600" lvl="2" marL="1371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the implementation works</a:t>
            </a:r>
          </a:p>
          <a:p>
            <a:pPr indent="-228600" lvl="2" marL="1371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code coverage</a:t>
            </a:r>
          </a:p>
          <a:p>
            <a:pPr indent="-3429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 Half: System Test Team</a:t>
            </a:r>
          </a:p>
          <a:p>
            <a:pPr indent="-228600" lvl="1" marL="9144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Right (Validation):</a:t>
            </a:r>
          </a:p>
          <a:p>
            <a:pPr indent="-228600" lvl="2" marL="1371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Validation of the software against customer use cases</a:t>
            </a:r>
          </a:p>
          <a:p>
            <a:pPr indent="-228600" lvl="2" marL="1371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real life usage of the software</a:t>
            </a:r>
          </a:p>
          <a:p>
            <a:pPr indent="-228600" lvl="2" marL="1371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software is of high quality</a:t>
            </a:r>
          </a:p>
          <a:p>
            <a:pPr indent="-228600" lvl="1" marL="9144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Bottom Right (Validation/Verification):</a:t>
            </a:r>
          </a:p>
          <a:p>
            <a:pPr indent="-228600" lvl="2" marL="1371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level testing</a:t>
            </a:r>
          </a:p>
          <a:p>
            <a:pPr indent="-228600" lvl="2" marL="1371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statistics on software performance</a:t>
            </a: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219200"/>
            <a:ext cx="4419599" cy="449579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>
            <p:ph idx="12" type="sldNum"/>
          </p:nvPr>
        </p:nvSpPr>
        <p:spPr>
          <a:xfrm>
            <a:off x="6976300" y="6613724"/>
            <a:ext cx="2133600" cy="2442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71711" y="144626"/>
            <a:ext cx="8171999" cy="58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0063BE"/>
                </a:solidFill>
                <a:latin typeface="Arial"/>
                <a:ea typeface="Arial"/>
                <a:cs typeface="Arial"/>
                <a:sym typeface="Arial"/>
              </a:rPr>
              <a:t>Test Definition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6989153" y="6634714"/>
            <a:ext cx="2133598" cy="203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74" name="Shape 274"/>
          <p:cNvSpPr txBox="1"/>
          <p:nvPr/>
        </p:nvSpPr>
        <p:spPr>
          <a:xfrm>
            <a:off x="248290" y="5036048"/>
            <a:ext cx="184799" cy="46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0" y="1184325"/>
            <a:ext cx="1820100" cy="3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28588" lvl="0" marL="166688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Owner: Code author</a:t>
            </a:r>
          </a:p>
          <a:p>
            <a:pPr indent="-128588" lvl="0" marL="166688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Executed by: code author</a:t>
            </a:r>
          </a:p>
          <a:p>
            <a:pPr indent="-128588" lvl="0" marL="166688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Method: </a:t>
            </a:r>
          </a:p>
          <a:p>
            <a:pPr indent="-166687" lvl="1" marL="407988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White box</a:t>
            </a:r>
          </a:p>
          <a:p>
            <a:pPr indent="-166687" lvl="1" marL="407988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Automated</a:t>
            </a:r>
          </a:p>
          <a:p>
            <a:pPr indent="-128588" lvl="0" marL="166688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Object:</a:t>
            </a:r>
          </a:p>
          <a:p>
            <a:pPr indent="-166687" lvl="1" marL="407988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(flow) / (sub-) Interface / (sub-) Component</a:t>
            </a:r>
          </a:p>
          <a:p>
            <a:pPr indent="-166687" lvl="1" marL="4079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 UT embedded in CI workflow</a:t>
            </a:r>
          </a:p>
          <a:p>
            <a:pPr indent="-128587" lvl="0" marL="1666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 Test : </a:t>
            </a:r>
          </a:p>
          <a:p>
            <a:pPr indent="-166687" lvl="1" marL="4079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 regression</a:t>
            </a: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743700" y="1184325"/>
            <a:ext cx="1975800" cy="3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41287" lvl="0" marL="1666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-US" sz="1000">
                <a:solidFill>
                  <a:schemeClr val="dk1"/>
                </a:solidFill>
              </a:rPr>
              <a:t>Owner: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Scrum Team</a:t>
            </a:r>
          </a:p>
          <a:p>
            <a:pPr indent="-141288" lvl="0" marL="166688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Executed by: Scrum Team</a:t>
            </a:r>
          </a:p>
          <a:p>
            <a:pPr indent="-128587" lvl="0" marL="1666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Method: </a:t>
            </a:r>
          </a:p>
          <a:p>
            <a:pPr indent="-166687" lvl="1" marL="407988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White/Grey/Black Box</a:t>
            </a:r>
          </a:p>
          <a:p>
            <a:pPr indent="-166687" lvl="1" marL="407988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 / Automated (preferred)</a:t>
            </a:r>
          </a:p>
          <a:p>
            <a:pPr indent="-141288" lvl="0" marL="166688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Object: </a:t>
            </a:r>
          </a:p>
          <a:p>
            <a:pPr indent="-166687" lvl="1" marL="4079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Interfaces and interactions between components/features</a:t>
            </a:r>
          </a:p>
          <a:p>
            <a:pPr indent="-128587" lvl="0" marL="1666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 Test : </a:t>
            </a:r>
          </a:p>
          <a:p>
            <a:pPr indent="-166687" lvl="1" marL="4079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based regression</a:t>
            </a:r>
          </a:p>
          <a:p>
            <a:pPr indent="-166687" lvl="1" marL="4079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Automated test case: fully regression</a:t>
            </a:r>
          </a:p>
          <a:p>
            <a:pPr indent="-166687" lvl="1" marL="4079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 test case: selected regression based on the impact analy</a:t>
            </a:r>
            <a:r>
              <a:rPr lang="en-US" sz="1000">
                <a:solidFill>
                  <a:schemeClr val="dk1"/>
                </a:solidFill>
              </a:rPr>
              <a:t>sis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5786500" y="1183450"/>
            <a:ext cx="3336300" cy="5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57163" lvl="0" marL="182563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Owner: System Test Team</a:t>
            </a:r>
          </a:p>
          <a:p>
            <a:pPr indent="-157163" lvl="0" marL="182563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Executed by: System Test Team</a:t>
            </a:r>
          </a:p>
          <a:p>
            <a:pPr indent="-157163" lvl="0" marL="182563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Method: </a:t>
            </a:r>
          </a:p>
          <a:p>
            <a:pPr indent="-166687" lvl="1" marL="4079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Black Box</a:t>
            </a:r>
          </a:p>
          <a:p>
            <a:pPr indent="-166687" lvl="1" marL="4079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 / Automated (preferred)</a:t>
            </a:r>
          </a:p>
          <a:p>
            <a:pPr indent="-157162" lvl="0" marL="182562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Object: </a:t>
            </a:r>
          </a:p>
          <a:p>
            <a:pPr indent="-166687" lvl="1" marL="4079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999"/>
              <a:buFont typeface="Arial"/>
              <a:buChar char="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 Test (Manual/Automated Test) - </a:t>
            </a:r>
            <a:r>
              <a:rPr b="0" i="1" lang="en-US" sz="105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checking that the system will meet the customer’s actual needs</a:t>
            </a:r>
          </a:p>
          <a:p>
            <a:pPr indent="-29210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Targeted on all “Done” Features </a:t>
            </a:r>
          </a:p>
          <a:p>
            <a:pPr indent="-29210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 Customer’s Scenarios</a:t>
            </a:r>
          </a:p>
          <a:p>
            <a:pPr indent="-29210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Wide Interactions</a:t>
            </a:r>
          </a:p>
          <a:p>
            <a:pPr indent="-166687" lvl="1" marL="4079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UI/UX - User Experience Test (Manual Test)</a:t>
            </a:r>
          </a:p>
          <a:p>
            <a:pPr indent="-166687" lvl="1" marL="4079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Expert/Exploratory Test (Manual Test)</a:t>
            </a:r>
          </a:p>
          <a:p>
            <a:pPr indent="-166687" lvl="1" marL="4079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Validation Test (Manual Test) - </a:t>
            </a:r>
            <a:r>
              <a:rPr b="0" i="0" lang="en-US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Appraisal for Ship Acceptance</a:t>
            </a:r>
          </a:p>
          <a:p>
            <a:pPr indent="-29210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and Major Customer’s Scenarios</a:t>
            </a:r>
          </a:p>
          <a:p>
            <a:pPr indent="-166687" lvl="1" marL="4079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NFR Test (Automated Test, Continuous) </a:t>
            </a:r>
          </a:p>
          <a:p>
            <a: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/ Capacity/Load/Stress</a:t>
            </a:r>
          </a:p>
          <a:p>
            <a: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</a:p>
          <a:p>
            <a: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</a:p>
          <a:p>
            <a: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Stability</a:t>
            </a:r>
          </a:p>
          <a:p>
            <a: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Scalability</a:t>
            </a:r>
          </a:p>
          <a:p>
            <a: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</a:p>
          <a:p>
            <a: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 update</a:t>
            </a:r>
          </a:p>
          <a:p>
            <a:pPr indent="-157162" lvl="0" marL="182562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 Test : </a:t>
            </a:r>
          </a:p>
          <a:p>
            <a:pPr indent="-166687" lvl="1" marL="4079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based regression</a:t>
            </a:r>
          </a:p>
          <a:p>
            <a:pPr indent="-166687" lvl="1" marL="4079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Automated test case: fully regression</a:t>
            </a:r>
          </a:p>
          <a:p>
            <a:pPr indent="-166687" lvl="1" marL="4079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 test case: selected regression based on the impact analy</a:t>
            </a:r>
            <a:r>
              <a:rPr lang="en-US" sz="1000">
                <a:solidFill>
                  <a:schemeClr val="dk1"/>
                </a:solidFill>
              </a:rPr>
              <a:t>sis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78" name="Shape 278"/>
          <p:cNvSpPr/>
          <p:nvPr/>
        </p:nvSpPr>
        <p:spPr>
          <a:xfrm>
            <a:off x="147870" y="619775"/>
            <a:ext cx="1529999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F6FC6"/>
                </a:solidFill>
                <a:latin typeface="Arial"/>
                <a:ea typeface="Arial"/>
                <a:cs typeface="Arial"/>
                <a:sym typeface="Arial"/>
              </a:rPr>
              <a:t>Unit Test</a:t>
            </a:r>
          </a:p>
        </p:txBody>
      </p:sp>
      <p:sp>
        <p:nvSpPr>
          <p:cNvPr id="279" name="Shape 279"/>
          <p:cNvSpPr/>
          <p:nvPr/>
        </p:nvSpPr>
        <p:spPr>
          <a:xfrm>
            <a:off x="1812400" y="619787"/>
            <a:ext cx="188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ct val="25000"/>
              <a:buFont typeface="Arial"/>
              <a:buNone/>
            </a:pPr>
            <a:r>
              <a:rPr lang="en-US" sz="1800">
                <a:solidFill>
                  <a:srgbClr val="0F6FC6"/>
                </a:solidFill>
              </a:rPr>
              <a:t>Integration </a:t>
            </a:r>
            <a:r>
              <a:rPr b="0" i="0" lang="en-US" sz="1800" u="none" cap="none" strike="noStrike">
                <a:solidFill>
                  <a:srgbClr val="0F6FC6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</a:p>
        </p:txBody>
      </p:sp>
      <p:sp>
        <p:nvSpPr>
          <p:cNvPr id="280" name="Shape 280"/>
          <p:cNvSpPr/>
          <p:nvPr/>
        </p:nvSpPr>
        <p:spPr>
          <a:xfrm>
            <a:off x="5899423" y="619775"/>
            <a:ext cx="266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ct val="25000"/>
              <a:buFont typeface="Arial"/>
              <a:buNone/>
            </a:pPr>
            <a:r>
              <a:rPr lang="en-US" sz="1800">
                <a:solidFill>
                  <a:srgbClr val="0F6FC6"/>
                </a:solidFill>
              </a:rPr>
              <a:t>System </a:t>
            </a:r>
            <a:r>
              <a:rPr b="0" i="0" lang="en-US" sz="1800" u="none" cap="none" strike="noStrike">
                <a:solidFill>
                  <a:srgbClr val="0F6FC6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</a:p>
        </p:txBody>
      </p:sp>
      <p:cxnSp>
        <p:nvCxnSpPr>
          <p:cNvPr id="281" name="Shape 281"/>
          <p:cNvCxnSpPr/>
          <p:nvPr/>
        </p:nvCxnSpPr>
        <p:spPr>
          <a:xfrm>
            <a:off x="5740523" y="801912"/>
            <a:ext cx="24899" cy="5669399"/>
          </a:xfrm>
          <a:prstGeom prst="straightConnector1">
            <a:avLst/>
          </a:prstGeom>
          <a:noFill/>
          <a:ln cap="flat" cmpd="sng" w="25400">
            <a:solidFill>
              <a:srgbClr val="0F6FC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282" name="Shape 282"/>
          <p:cNvSpPr txBox="1"/>
          <p:nvPr/>
        </p:nvSpPr>
        <p:spPr>
          <a:xfrm>
            <a:off x="1067225" y="5931200"/>
            <a:ext cx="3572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Scrum Sprints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</a:t>
            </a:r>
            <a:r>
              <a:rPr b="1" lang="en-US" sz="1800" u="sng"/>
              <a:t>fied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Working Software</a:t>
            </a:r>
          </a:p>
        </p:txBody>
      </p:sp>
      <p:cxnSp>
        <p:nvCxnSpPr>
          <p:cNvPr id="283" name="Shape 283"/>
          <p:cNvCxnSpPr/>
          <p:nvPr/>
        </p:nvCxnSpPr>
        <p:spPr>
          <a:xfrm>
            <a:off x="1737700" y="823170"/>
            <a:ext cx="8399" cy="4446900"/>
          </a:xfrm>
          <a:prstGeom prst="straightConnector1">
            <a:avLst/>
          </a:prstGeom>
          <a:noFill/>
          <a:ln cap="flat" cmpd="sng" w="25400">
            <a:solidFill>
              <a:srgbClr val="0F6FC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284" name="Shape 284"/>
          <p:cNvSpPr/>
          <p:nvPr/>
        </p:nvSpPr>
        <p:spPr>
          <a:xfrm rot="-5400000">
            <a:off x="2570123" y="2829775"/>
            <a:ext cx="701999" cy="5630699"/>
          </a:xfrm>
          <a:prstGeom prst="leftBrace">
            <a:avLst>
              <a:gd fmla="val 8333" name="adj1"/>
              <a:gd fmla="val 48825" name="adj2"/>
            </a:avLst>
          </a:prstGeom>
          <a:noFill/>
          <a:ln cap="flat" cmpd="sng" w="25400">
            <a:solidFill>
              <a:srgbClr val="0F6FC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Shape 285"/>
          <p:cNvCxnSpPr/>
          <p:nvPr/>
        </p:nvCxnSpPr>
        <p:spPr>
          <a:xfrm>
            <a:off x="3780837" y="795570"/>
            <a:ext cx="15600" cy="4466699"/>
          </a:xfrm>
          <a:prstGeom prst="straightConnector1">
            <a:avLst/>
          </a:prstGeom>
          <a:noFill/>
          <a:ln cap="flat" cmpd="sng" w="25400">
            <a:solidFill>
              <a:srgbClr val="0F6FC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86" name="Shape 286"/>
          <p:cNvSpPr/>
          <p:nvPr/>
        </p:nvSpPr>
        <p:spPr>
          <a:xfrm>
            <a:off x="3754600" y="619775"/>
            <a:ext cx="19758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ct val="25000"/>
              <a:buFont typeface="Arial"/>
              <a:buNone/>
            </a:pPr>
            <a:r>
              <a:rPr lang="en-US" sz="1800">
                <a:solidFill>
                  <a:srgbClr val="0F6FC6"/>
                </a:solidFill>
              </a:rPr>
              <a:t>Function </a:t>
            </a:r>
            <a:r>
              <a:rPr b="0" i="0" lang="en-US" sz="1800" u="none" cap="none" strike="noStrike">
                <a:solidFill>
                  <a:srgbClr val="0F6FC6"/>
                </a:solidFill>
                <a:latin typeface="Arial"/>
                <a:ea typeface="Arial"/>
                <a:cs typeface="Arial"/>
                <a:sym typeface="Arial"/>
              </a:rPr>
              <a:t>Test/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F6FC6"/>
                </a:solidFill>
                <a:latin typeface="Arial"/>
                <a:ea typeface="Arial"/>
                <a:cs typeface="Arial"/>
                <a:sym typeface="Arial"/>
              </a:rPr>
              <a:t>Acceptance Test</a:t>
            </a:r>
          </a:p>
        </p:txBody>
      </p:sp>
      <p:sp>
        <p:nvSpPr>
          <p:cNvPr id="287" name="Shape 287"/>
          <p:cNvSpPr/>
          <p:nvPr/>
        </p:nvSpPr>
        <p:spPr>
          <a:xfrm>
            <a:off x="3822550" y="1183450"/>
            <a:ext cx="1960500" cy="4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41287" lvl="0" marL="1666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-US" sz="1000">
                <a:solidFill>
                  <a:schemeClr val="dk1"/>
                </a:solidFill>
              </a:rPr>
              <a:t>Owner: Scrum Team</a:t>
            </a:r>
          </a:p>
          <a:p>
            <a:pPr indent="-141287" lvl="0" marL="1666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Executed by: Scrum Team</a:t>
            </a:r>
          </a:p>
          <a:p>
            <a:pPr indent="-141287" lvl="0" marL="1666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Method: </a:t>
            </a:r>
          </a:p>
          <a:p>
            <a:pPr indent="-166687" lvl="1" marL="4079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Grey/Black Box</a:t>
            </a:r>
          </a:p>
          <a:p>
            <a:pPr indent="-166687" lvl="1" marL="4079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 / Automated (preferred)</a:t>
            </a:r>
          </a:p>
          <a:p>
            <a:pPr indent="-141287" lvl="0" marL="1666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Object: </a:t>
            </a:r>
          </a:p>
          <a:p>
            <a:pPr indent="-166687" lvl="1" marL="4079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SRS (all happy paths + major unhappy paths)</a:t>
            </a:r>
          </a:p>
          <a:p>
            <a:pPr indent="-128587" lvl="0" marL="1666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 Test : </a:t>
            </a:r>
          </a:p>
          <a:p>
            <a:pPr indent="-166687" lvl="1" marL="4079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based regression</a:t>
            </a:r>
          </a:p>
          <a:p>
            <a:pPr indent="-166687" lvl="1" marL="4079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Automated test case: fully regression</a:t>
            </a:r>
          </a:p>
          <a:p>
            <a:pPr indent="-166687" lvl="1" marL="4079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 test case: selected regression based on the impact analy</a:t>
            </a:r>
            <a:r>
              <a:rPr lang="en-US" sz="1000">
                <a:solidFill>
                  <a:schemeClr val="dk1"/>
                </a:solidFill>
              </a:rPr>
              <a:t>sis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indent="-128587" lvl="0" marL="1666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Acceptance Test : </a:t>
            </a:r>
          </a:p>
          <a:p>
            <a:pPr indent="-166687" lvl="1" marL="4079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Targeted on “Done” new functions and changed functions in </a:t>
            </a:r>
            <a:r>
              <a:rPr lang="en-US" sz="1000">
                <a:solidFill>
                  <a:schemeClr val="dk1"/>
                </a:solidFill>
              </a:rPr>
              <a:t>S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</a:p>
          <a:p>
            <a:pPr indent="-166687" lvl="1" marL="40798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Acceptance Criteria should be met before handover to ST</a:t>
            </a: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810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0063BE"/>
                </a:solidFill>
                <a:latin typeface="Arial"/>
                <a:ea typeface="Arial"/>
                <a:cs typeface="Arial"/>
                <a:sym typeface="Arial"/>
              </a:rPr>
              <a:t>Procedural vs. Agile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206341" y="6222876"/>
            <a:ext cx="9476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developer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2589535" y="6178417"/>
            <a:ext cx="94769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developer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+ tester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4139932" y="6222876"/>
            <a:ext cx="7806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tester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6824878" y="6225239"/>
            <a:ext cx="7806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tester</a:t>
            </a:r>
          </a:p>
        </p:txBody>
      </p:sp>
      <p:graphicFrame>
        <p:nvGraphicFramePr>
          <p:cNvPr id="297" name="Shape 297"/>
          <p:cNvGraphicFramePr/>
          <p:nvPr/>
        </p:nvGraphicFramePr>
        <p:xfrm>
          <a:off x="762000" y="838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{F4639125-E4BE-4195-9390-BB15D7A0EDF7}</a:tableStyleId>
              </a:tblPr>
              <a:tblGrid>
                <a:gridCol w="72400"/>
                <a:gridCol w="1347575"/>
                <a:gridCol w="128075"/>
                <a:gridCol w="200475"/>
                <a:gridCol w="1119275"/>
                <a:gridCol w="334100"/>
                <a:gridCol w="250575"/>
                <a:gridCol w="393500"/>
                <a:gridCol w="89100"/>
                <a:gridCol w="232500"/>
                <a:gridCol w="1069150"/>
                <a:gridCol w="482600"/>
                <a:gridCol w="105800"/>
                <a:gridCol w="206025"/>
                <a:gridCol w="1121125"/>
                <a:gridCol w="304425"/>
                <a:gridCol w="239450"/>
              </a:tblGrid>
              <a:tr h="247000"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</a:p>
                  </a:txBody>
                  <a:tcPr marT="4425" marB="0" marR="4425" marL="4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CB9CA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9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</a:p>
                  </a:txBody>
                  <a:tcPr marT="4425" marB="0" marR="4425" marL="4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CD6E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8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60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Development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Scrum Team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EEBF6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9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Unit/Integration Test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Unit/Integration Test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Constraints</a:t>
                      </a:r>
                    </a:p>
                  </a:txBody>
                  <a:tcPr marT="4425" marB="0" marR="4425" marL="198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Constraints</a:t>
                      </a:r>
                    </a:p>
                  </a:txBody>
                  <a:tcPr marT="4425" marB="0" marR="4425" marL="1591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</a:t>
                      </a:r>
                    </a:p>
                  </a:txBody>
                  <a:tcPr marT="4425" marB="0" marR="4425" marL="198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</a:t>
                      </a:r>
                    </a:p>
                  </a:txBody>
                  <a:tcPr marT="4425" marB="0" marR="4425" marL="1591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MVO</a:t>
                      </a:r>
                    </a:p>
                  </a:txBody>
                  <a:tcPr marT="4425" marB="0" marR="4425" marL="198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MVO</a:t>
                      </a:r>
                    </a:p>
                  </a:txBody>
                  <a:tcPr marT="4425" marB="0" marR="4425" marL="1591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Pack/Unpack</a:t>
                      </a:r>
                    </a:p>
                  </a:txBody>
                  <a:tcPr marT="4425" marB="0" marR="4425" marL="198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Pack/Unpack</a:t>
                      </a:r>
                    </a:p>
                  </a:txBody>
                  <a:tcPr marT="4425" marB="0" marR="4425" marL="1591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performance</a:t>
                      </a:r>
                    </a:p>
                  </a:txBody>
                  <a:tcPr marT="4425" marB="0" marR="4425" marL="198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performance</a:t>
                      </a:r>
                    </a:p>
                  </a:txBody>
                  <a:tcPr marT="4425" marB="0" marR="4425" marL="1591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9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Etc.</a:t>
                      </a:r>
                    </a:p>
                  </a:txBody>
                  <a:tcPr marT="4425" marB="0" marR="4425" marL="1989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Etc.</a:t>
                      </a:r>
                    </a:p>
                  </a:txBody>
                  <a:tcPr marT="4425" marB="0" marR="4425" marL="1591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9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Sanity Test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60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BOX TEST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6DCE4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 Test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Radio Features</a:t>
                      </a:r>
                    </a:p>
                  </a:txBody>
                  <a:tcPr marT="4425" marB="0" marR="4425" marL="4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Constraints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1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Regression</a:t>
                      </a:r>
                      <a:b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 Path/Invalid Path</a:t>
                      </a:r>
                    </a:p>
                  </a:txBody>
                  <a:tcPr marT="4425" marB="0" marR="4425" marL="4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rowSpan="5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Radio Features Test on UI</a:t>
                      </a:r>
                    </a:p>
                  </a:txBody>
                  <a:tcPr marT="4425" marB="0" marR="4425" marL="4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5" hMerge="1"/>
                <a:tc rowSpan="1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Regression</a:t>
                      </a:r>
                      <a:b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 Path/Invalid Path</a:t>
                      </a:r>
                    </a:p>
                  </a:txBody>
                  <a:tcPr marT="4425" marB="0" marR="4425" marL="4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43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MVO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Pack/Unpack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9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Etc.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8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Platform</a:t>
                      </a:r>
                    </a:p>
                  </a:txBody>
                  <a:tcPr marT="4425" marB="0" marR="4425" marL="4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GUI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8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Platform</a:t>
                      </a:r>
                    </a:p>
                  </a:txBody>
                  <a:tcPr marT="4425" marB="0" marR="4425" marL="4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GUI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Communications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Communications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Access Control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Access Control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Import/Export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Import/Export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Upgrade/FLASHport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Upgrade/FLASHport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CFS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CFS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Help/Reports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Help/Reports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9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Etc.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Etc.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60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Acceptance Test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Acceptance Test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 Test Team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EEBF6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9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8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</a:t>
                      </a:r>
                    </a:p>
                  </a:txBody>
                  <a:tcPr marT="4425" marB="0" marR="4425" marL="4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Performance/Capacity/Stress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8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Regression</a:t>
                      </a:r>
                      <a:b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 Path/Invalid Path</a:t>
                      </a:r>
                    </a:p>
                  </a:txBody>
                  <a:tcPr marT="4425" marB="0" marR="4425" marL="4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9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NFR</a:t>
                      </a:r>
                    </a:p>
                  </a:txBody>
                  <a:tcPr marT="4425" marB="0" marR="4425" marL="4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Performance/Capacity/Stress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1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Regression</a:t>
                      </a:r>
                      <a:b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 Path/Invalid Path</a:t>
                      </a:r>
                    </a:p>
                  </a:txBody>
                  <a:tcPr marT="4425" marB="0" marR="4425" marL="4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54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Deployment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Deployment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Install/Auto Update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Install/Auto Update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9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Localization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Localization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Compatibility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Compatibility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IA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Environment(OS, LA, Etc)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NFR (Environment)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Scalability 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9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Etc.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 (IA)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9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398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Etc.</a:t>
                      </a:r>
                    </a:p>
                  </a:txBody>
                  <a:tcPr marT="4425" marB="0" marR="4425" marL="398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398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 Test</a:t>
                      </a:r>
                    </a:p>
                  </a:txBody>
                  <a:tcPr marT="4425" marB="0" marR="4425" marL="4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398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UI/UX Test </a:t>
                      </a:r>
                    </a:p>
                  </a:txBody>
                  <a:tcPr marT="4425" marB="0" marR="4425" marL="4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398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Expert/Exploratory Test</a:t>
                      </a:r>
                    </a:p>
                  </a:txBody>
                  <a:tcPr marT="4425" marB="0" marR="4425" marL="4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9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398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Validation Test</a:t>
                      </a:r>
                    </a:p>
                  </a:txBody>
                  <a:tcPr marT="4425" marB="0" marR="4425" marL="4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9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425" marB="0" marR="4425" marL="4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98" name="Shape 298"/>
          <p:cNvSpPr txBox="1"/>
          <p:nvPr>
            <p:ph idx="12" type="sldNum"/>
          </p:nvPr>
        </p:nvSpPr>
        <p:spPr>
          <a:xfrm>
            <a:off x="6976300" y="6613724"/>
            <a:ext cx="2133600" cy="2442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271462" y="2775658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3BE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0063BE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761228" y="6677246"/>
            <a:ext cx="363722" cy="180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1">
  <a:themeElements>
    <a:clrScheme name="2_Custom Design 13">
      <a:dk1>
        <a:srgbClr val="000000"/>
      </a:dk1>
      <a:lt1>
        <a:srgbClr val="FFFFFF"/>
      </a:lt1>
      <a:dk2>
        <a:srgbClr val="000000"/>
      </a:dk2>
      <a:lt2>
        <a:srgbClr val="AFA79F"/>
      </a:lt2>
      <a:accent1>
        <a:srgbClr val="0063BE"/>
      </a:accent1>
      <a:accent2>
        <a:srgbClr val="0063BE"/>
      </a:accent2>
      <a:accent3>
        <a:srgbClr val="FFFFFF"/>
      </a:accent3>
      <a:accent4>
        <a:srgbClr val="000000"/>
      </a:accent4>
      <a:accent5>
        <a:srgbClr val="AAB7DB"/>
      </a:accent5>
      <a:accent6>
        <a:srgbClr val="0059AC"/>
      </a:accent6>
      <a:hlink>
        <a:srgbClr val="0063BE"/>
      </a:hlink>
      <a:folHlink>
        <a:srgbClr val="AFA79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