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5"/>
  </p:notesMasterIdLst>
  <p:sldIdLst>
    <p:sldId id="257" r:id="rId5"/>
    <p:sldId id="286" r:id="rId6"/>
    <p:sldId id="277" r:id="rId7"/>
    <p:sldId id="279" r:id="rId8"/>
    <p:sldId id="281" r:id="rId9"/>
    <p:sldId id="283" r:id="rId10"/>
    <p:sldId id="284" r:id="rId11"/>
    <p:sldId id="285" r:id="rId12"/>
    <p:sldId id="280" r:id="rId13"/>
    <p:sldId id="262"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Raleway"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584639-A765-4DFC-BAA8-02EAEEBC4E4A}">
  <a:tblStyle styleId="{B0584639-A765-4DFC-BAA8-02EAEEBC4E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884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498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03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85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feng9889/YouTube_Trends_Projec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2400" dirty="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700" dirty="0">
              <a:latin typeface="Lato"/>
              <a:ea typeface="Lato"/>
              <a:cs typeface="Lato"/>
              <a:sym typeface="Lato"/>
            </a:endParaRPr>
          </a:p>
        </p:txBody>
      </p:sp>
      <p:pic>
        <p:nvPicPr>
          <p:cNvPr id="5" name="Picture 4">
            <a:extLst>
              <a:ext uri="{FF2B5EF4-FFF2-40B4-BE49-F238E27FC236}">
                <a16:creationId xmlns:a16="http://schemas.microsoft.com/office/drawing/2014/main" id="{0AB767C3-AE8D-4E73-BB8C-448900615147}"/>
              </a:ext>
            </a:extLst>
          </p:cNvPr>
          <p:cNvPicPr>
            <a:picLocks noChangeAspect="1"/>
          </p:cNvPicPr>
          <p:nvPr/>
        </p:nvPicPr>
        <p:blipFill>
          <a:blip r:embed="rId3"/>
          <a:stretch>
            <a:fillRect/>
          </a:stretch>
        </p:blipFill>
        <p:spPr>
          <a:xfrm>
            <a:off x="346873" y="157871"/>
            <a:ext cx="8425476" cy="4827758"/>
          </a:xfrm>
          <a:prstGeom prst="rect">
            <a:avLst/>
          </a:prstGeom>
        </p:spPr>
      </p:pic>
      <p:sp>
        <p:nvSpPr>
          <p:cNvPr id="2" name="Slide Number Placeholder 1">
            <a:extLst>
              <a:ext uri="{FF2B5EF4-FFF2-40B4-BE49-F238E27FC236}">
                <a16:creationId xmlns:a16="http://schemas.microsoft.com/office/drawing/2014/main" id="{0A3E857D-7277-4214-A0F9-8B656CBE66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371651" y="264321"/>
            <a:ext cx="8400697" cy="4818038"/>
          </a:xfrm>
          <a:prstGeom prst="rect">
            <a:avLst/>
          </a:prstGeom>
          <a:noFill/>
          <a:ln>
            <a:noFill/>
          </a:ln>
        </p:spPr>
      </p:pic>
      <p:sp>
        <p:nvSpPr>
          <p:cNvPr id="123" name="Google Shape;123;p19"/>
          <p:cNvSpPr txBox="1"/>
          <p:nvPr/>
        </p:nvSpPr>
        <p:spPr>
          <a:xfrm>
            <a:off x="973945" y="1937736"/>
            <a:ext cx="6993731" cy="762600"/>
          </a:xfrm>
          <a:prstGeom prst="rect">
            <a:avLst/>
          </a:prstGeom>
          <a:noFill/>
          <a:ln>
            <a:noFill/>
          </a:ln>
        </p:spPr>
        <p:txBody>
          <a:bodyPr spcFirstLastPara="1" wrap="square" lIns="91425" tIns="91425" rIns="91425" bIns="91425" anchor="b" anchorCtr="0">
            <a:noAutofit/>
          </a:bodyPr>
          <a:lstStyle/>
          <a:p>
            <a:pPr lvl="0" algn="ctr"/>
            <a:r>
              <a:rPr lang="en-US" sz="4000" b="1" dirty="0">
                <a:solidFill>
                  <a:schemeClr val="dk1"/>
                </a:solidFill>
                <a:latin typeface="Raleway"/>
                <a:sym typeface="Raleway"/>
              </a:rPr>
              <a:t>Questions?</a:t>
            </a:r>
            <a:endParaRPr sz="4000" b="1" dirty="0">
              <a:solidFill>
                <a:schemeClr val="dk1"/>
              </a:solidFill>
              <a:latin typeface="Raleway"/>
              <a:sym typeface="Raleway"/>
            </a:endParaRPr>
          </a:p>
        </p:txBody>
      </p:sp>
      <p:sp>
        <p:nvSpPr>
          <p:cNvPr id="2" name="Slide Number Placeholder 1">
            <a:extLst>
              <a:ext uri="{FF2B5EF4-FFF2-40B4-BE49-F238E27FC236}">
                <a16:creationId xmlns:a16="http://schemas.microsoft.com/office/drawing/2014/main" id="{894337AC-2515-41A4-9238-7B5ACC4377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58E2D-E35C-944F-9F0D-51D7B21F34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Google Shape;78;p14">
            <a:extLst>
              <a:ext uri="{FF2B5EF4-FFF2-40B4-BE49-F238E27FC236}">
                <a16:creationId xmlns:a16="http://schemas.microsoft.com/office/drawing/2014/main" id="{3E92A48A-5966-CE4C-8F2E-5CC09758A0A9}"/>
              </a:ext>
            </a:extLst>
          </p:cNvPr>
          <p:cNvSpPr txBox="1">
            <a:spLocks/>
          </p:cNvSpPr>
          <p:nvPr/>
        </p:nvSpPr>
        <p:spPr>
          <a:xfrm>
            <a:off x="535774" y="157163"/>
            <a:ext cx="7565239" cy="692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spcAft>
                <a:spcPts val="1600"/>
              </a:spcAft>
            </a:pPr>
            <a:r>
              <a:rPr lang="en-US" sz="3200" dirty="0">
                <a:solidFill>
                  <a:schemeClr val="dk1"/>
                </a:solidFill>
              </a:rPr>
              <a:t>Team Members and Project Links: </a:t>
            </a:r>
          </a:p>
          <a:p>
            <a:pPr>
              <a:spcAft>
                <a:spcPts val="1600"/>
              </a:spcAft>
            </a:pPr>
            <a:endParaRPr lang="en-US" sz="3200" dirty="0"/>
          </a:p>
        </p:txBody>
      </p:sp>
      <p:sp>
        <p:nvSpPr>
          <p:cNvPr id="4" name="Google Shape;79;p14">
            <a:extLst>
              <a:ext uri="{FF2B5EF4-FFF2-40B4-BE49-F238E27FC236}">
                <a16:creationId xmlns:a16="http://schemas.microsoft.com/office/drawing/2014/main" id="{01616D5C-C750-644B-A8A5-44814DFCD315}"/>
              </a:ext>
            </a:extLst>
          </p:cNvPr>
          <p:cNvSpPr txBox="1">
            <a:spLocks/>
          </p:cNvSpPr>
          <p:nvPr/>
        </p:nvSpPr>
        <p:spPr>
          <a:xfrm>
            <a:off x="757231" y="1249013"/>
            <a:ext cx="8386769" cy="3547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285750" indent="-285750">
              <a:lnSpc>
                <a:spcPct val="115000"/>
              </a:lnSpc>
              <a:spcAft>
                <a:spcPts val="1600"/>
              </a:spcAft>
              <a:buFontTx/>
              <a:buChar char="-"/>
            </a:pPr>
            <a:r>
              <a:rPr lang="en-US" sz="1800" b="0" dirty="0">
                <a:latin typeface="Lato"/>
                <a:ea typeface="Lato"/>
                <a:cs typeface="Lato"/>
                <a:sym typeface="Lato"/>
              </a:rPr>
              <a:t>Andy Feng </a:t>
            </a:r>
          </a:p>
          <a:p>
            <a:pPr marL="285750" indent="-285750">
              <a:lnSpc>
                <a:spcPct val="115000"/>
              </a:lnSpc>
              <a:spcAft>
                <a:spcPts val="1600"/>
              </a:spcAft>
              <a:buFontTx/>
              <a:buChar char="-"/>
            </a:pPr>
            <a:r>
              <a:rPr lang="en-US" sz="1800" b="0" dirty="0">
                <a:latin typeface="Lato"/>
                <a:ea typeface="Lato"/>
                <a:cs typeface="Lato"/>
                <a:sym typeface="Lato"/>
              </a:rPr>
              <a:t>Syed Hossain </a:t>
            </a:r>
          </a:p>
          <a:p>
            <a:pPr marL="285750" indent="-285750">
              <a:lnSpc>
                <a:spcPct val="115000"/>
              </a:lnSpc>
              <a:spcAft>
                <a:spcPts val="1600"/>
              </a:spcAft>
              <a:buFontTx/>
              <a:buChar char="-"/>
            </a:pPr>
            <a:r>
              <a:rPr lang="en-US" sz="1800" b="0" dirty="0">
                <a:latin typeface="Lato"/>
                <a:ea typeface="Lato"/>
                <a:cs typeface="Lato"/>
                <a:sym typeface="Lato"/>
              </a:rPr>
              <a:t>Harry Li </a:t>
            </a:r>
          </a:p>
          <a:p>
            <a:pPr marL="285750" indent="-285750">
              <a:lnSpc>
                <a:spcPct val="115000"/>
              </a:lnSpc>
              <a:spcAft>
                <a:spcPts val="1600"/>
              </a:spcAft>
              <a:buFontTx/>
              <a:buChar char="-"/>
            </a:pPr>
            <a:r>
              <a:rPr lang="en-US" sz="1800" b="0" dirty="0">
                <a:latin typeface="Lato"/>
                <a:ea typeface="Lato"/>
                <a:cs typeface="Lato"/>
                <a:sym typeface="Lato"/>
              </a:rPr>
              <a:t>Michelle Huang</a:t>
            </a:r>
          </a:p>
          <a:p>
            <a:pPr>
              <a:lnSpc>
                <a:spcPct val="115000"/>
              </a:lnSpc>
              <a:spcAft>
                <a:spcPts val="1600"/>
              </a:spcAft>
            </a:pPr>
            <a:r>
              <a:rPr lang="en-US" sz="1500" b="0" dirty="0">
                <a:latin typeface="Lato"/>
                <a:ea typeface="Lato"/>
                <a:cs typeface="Lato"/>
                <a:sym typeface="Lato"/>
              </a:rPr>
              <a:t>Link to </a:t>
            </a:r>
            <a:r>
              <a:rPr lang="en-US" sz="1500" b="0" dirty="0" err="1">
                <a:latin typeface="Lato"/>
                <a:ea typeface="Lato"/>
                <a:cs typeface="Lato"/>
                <a:sym typeface="Lato"/>
              </a:rPr>
              <a:t>Github</a:t>
            </a:r>
            <a:r>
              <a:rPr lang="en-US" sz="1500" b="0" dirty="0">
                <a:latin typeface="Lato"/>
                <a:ea typeface="Lato"/>
                <a:cs typeface="Lato"/>
                <a:sym typeface="Lato"/>
              </a:rPr>
              <a:t> Repository: </a:t>
            </a:r>
            <a:r>
              <a:rPr lang="en-US" sz="1500" b="0" dirty="0">
                <a:latin typeface="Lato"/>
                <a:ea typeface="Lato"/>
                <a:cs typeface="Lato"/>
                <a:sym typeface="Lato"/>
                <a:hlinkClick r:id="rId2"/>
              </a:rPr>
              <a:t>https://github.com/afeng9889/YouTube_Trends_Project</a:t>
            </a:r>
            <a:endParaRPr lang="en-US" sz="1500" b="0" dirty="0">
              <a:latin typeface="Lato"/>
              <a:ea typeface="Lato"/>
              <a:cs typeface="Lato"/>
              <a:sym typeface="Lato"/>
            </a:endParaRPr>
          </a:p>
          <a:p>
            <a:pPr>
              <a:lnSpc>
                <a:spcPct val="115000"/>
              </a:lnSpc>
              <a:spcAft>
                <a:spcPts val="1600"/>
              </a:spcAft>
            </a:pPr>
            <a:r>
              <a:rPr lang="en-US" sz="1500" b="0" dirty="0">
                <a:latin typeface="Lato"/>
                <a:ea typeface="Lato"/>
                <a:cs typeface="Lato"/>
                <a:sym typeface="Lato"/>
              </a:rPr>
              <a:t>Link to Dashboard: Dashboard Link </a:t>
            </a:r>
          </a:p>
        </p:txBody>
      </p:sp>
    </p:spTree>
    <p:extLst>
      <p:ext uri="{BB962C8B-B14F-4D97-AF65-F5344CB8AC3E}">
        <p14:creationId xmlns:p14="http://schemas.microsoft.com/office/powerpoint/2010/main" val="403968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4" y="157163"/>
            <a:ext cx="7565239" cy="69294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200" dirty="0">
                <a:solidFill>
                  <a:schemeClr val="dk1"/>
                </a:solidFill>
              </a:rPr>
              <a:t>YouTube Trending Project</a:t>
            </a:r>
            <a:endParaRPr sz="3200" dirty="0"/>
          </a:p>
        </p:txBody>
      </p:sp>
      <p:sp>
        <p:nvSpPr>
          <p:cNvPr id="79" name="Google Shape;79;p14"/>
          <p:cNvSpPr txBox="1">
            <a:spLocks noGrp="1"/>
          </p:cNvSpPr>
          <p:nvPr>
            <p:ph type="title" idx="4294967295"/>
          </p:nvPr>
        </p:nvSpPr>
        <p:spPr>
          <a:xfrm>
            <a:off x="535774" y="992981"/>
            <a:ext cx="8386769" cy="3547525"/>
          </a:xfrm>
          <a:prstGeom prst="rect">
            <a:avLst/>
          </a:prstGeom>
        </p:spPr>
        <p:txBody>
          <a:bodyPr spcFirstLastPara="1" wrap="square" lIns="91425" tIns="91425" rIns="91425" bIns="91425" anchor="t" anchorCtr="0">
            <a:noAutofit/>
          </a:bodyPr>
          <a:lstStyle/>
          <a:p>
            <a:pPr lvl="0">
              <a:lnSpc>
                <a:spcPct val="115000"/>
              </a:lnSpc>
              <a:spcAft>
                <a:spcPts val="1600"/>
              </a:spcAft>
            </a:pPr>
            <a:r>
              <a:rPr lang="en-US" sz="1800" b="0" dirty="0">
                <a:latin typeface="Lato"/>
                <a:ea typeface="Lato"/>
                <a:cs typeface="Lato"/>
                <a:sym typeface="Lato"/>
              </a:rPr>
              <a:t>In this project, we will look at factors that make a </a:t>
            </a:r>
            <a:r>
              <a:rPr lang="en-US" sz="1800" b="0" dirty="0" err="1">
                <a:latin typeface="Lato"/>
                <a:ea typeface="Lato"/>
                <a:cs typeface="Lato"/>
                <a:sym typeface="Lato"/>
              </a:rPr>
              <a:t>Youtube</a:t>
            </a:r>
            <a:r>
              <a:rPr lang="en-US" sz="1800" b="0" dirty="0">
                <a:latin typeface="Lato"/>
                <a:ea typeface="Lato"/>
                <a:cs typeface="Lato"/>
                <a:sym typeface="Lato"/>
              </a:rPr>
              <a:t> video trend. </a:t>
            </a:r>
            <a:br>
              <a:rPr lang="en-US" sz="1800" b="0" dirty="0">
                <a:latin typeface="Lato"/>
                <a:ea typeface="Lato"/>
                <a:cs typeface="Lato"/>
                <a:sym typeface="Lato"/>
              </a:rPr>
            </a:br>
            <a:br>
              <a:rPr lang="en-US" sz="1800" b="0" dirty="0">
                <a:latin typeface="Lato"/>
                <a:ea typeface="Lato"/>
                <a:cs typeface="Lato"/>
                <a:sym typeface="Lato"/>
              </a:rPr>
            </a:br>
            <a:r>
              <a:rPr lang="en-US" sz="1800" b="0" dirty="0">
                <a:latin typeface="Lato"/>
                <a:ea typeface="Lato"/>
                <a:cs typeface="Lato"/>
                <a:sym typeface="Lato"/>
              </a:rPr>
              <a:t>Exploring the statistics of Trending YouTube videos to find what makes these videos so popular  and analyze what are the main characteristics of the most popular videos on YouTube.</a:t>
            </a:r>
            <a:br>
              <a:rPr lang="en-US" sz="1800" b="0" dirty="0">
                <a:latin typeface="Lato"/>
                <a:ea typeface="Lato"/>
                <a:cs typeface="Lato"/>
                <a:sym typeface="Lato"/>
              </a:rPr>
            </a:br>
            <a:br>
              <a:rPr lang="en-US" sz="1800" b="0" dirty="0">
                <a:latin typeface="Lato"/>
                <a:ea typeface="Lato"/>
                <a:cs typeface="Lato"/>
                <a:sym typeface="Lato"/>
              </a:rPr>
            </a:br>
            <a:r>
              <a:rPr lang="en-US" sz="1800" b="0" dirty="0">
                <a:latin typeface="Lato"/>
                <a:ea typeface="Lato"/>
                <a:cs typeface="Lato"/>
                <a:sym typeface="Lato"/>
              </a:rPr>
              <a:t>Using 'tags' that are associated with the video, we will build a machine learning model to analyze a couple of datasets to predict the number of views it will generate over a period of time, and the category of video based on the specific tag words.</a:t>
            </a:r>
            <a:br>
              <a:rPr lang="en-US" sz="1800" b="0" dirty="0">
                <a:latin typeface="Lato"/>
                <a:ea typeface="Lato"/>
                <a:cs typeface="Lato"/>
                <a:sym typeface="Lato"/>
              </a:rPr>
            </a:br>
            <a:br>
              <a:rPr lang="en-US" sz="1800" b="0" dirty="0">
                <a:latin typeface="Lato"/>
                <a:ea typeface="Lato"/>
                <a:cs typeface="Lato"/>
                <a:sym typeface="Lato"/>
              </a:rPr>
            </a:br>
            <a:endParaRPr sz="1800" dirty="0">
              <a:latin typeface="Lato"/>
              <a:ea typeface="Lato"/>
              <a:cs typeface="Lato"/>
              <a:sym typeface="Lato"/>
            </a:endParaRPr>
          </a:p>
        </p:txBody>
      </p:sp>
      <p:sp>
        <p:nvSpPr>
          <p:cNvPr id="2" name="Slide Number Placeholder 1">
            <a:extLst>
              <a:ext uri="{FF2B5EF4-FFF2-40B4-BE49-F238E27FC236}">
                <a16:creationId xmlns:a16="http://schemas.microsoft.com/office/drawing/2014/main" id="{8C64BF1C-EBBF-463B-B074-63B7C61CA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72615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4" y="157163"/>
            <a:ext cx="7565239" cy="69294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200" dirty="0">
                <a:solidFill>
                  <a:schemeClr val="dk1"/>
                </a:solidFill>
              </a:rPr>
              <a:t>Why We Select YouTube Trending</a:t>
            </a:r>
            <a:endParaRPr sz="3200" dirty="0"/>
          </a:p>
        </p:txBody>
      </p:sp>
      <p:sp>
        <p:nvSpPr>
          <p:cNvPr id="79" name="Google Shape;79;p14"/>
          <p:cNvSpPr txBox="1">
            <a:spLocks noGrp="1"/>
          </p:cNvSpPr>
          <p:nvPr>
            <p:ph type="title" idx="4294967295"/>
          </p:nvPr>
        </p:nvSpPr>
        <p:spPr>
          <a:xfrm>
            <a:off x="535774" y="992981"/>
            <a:ext cx="8386769" cy="3547525"/>
          </a:xfrm>
          <a:prstGeom prst="rect">
            <a:avLst/>
          </a:prstGeom>
        </p:spPr>
        <p:txBody>
          <a:bodyPr spcFirstLastPara="1" wrap="square" lIns="91425" tIns="91425" rIns="91425" bIns="91425" anchor="t" anchorCtr="0">
            <a:noAutofit/>
          </a:bodyPr>
          <a:lstStyle/>
          <a:p>
            <a:pPr lvl="0">
              <a:lnSpc>
                <a:spcPct val="115000"/>
              </a:lnSpc>
              <a:spcAft>
                <a:spcPts val="1600"/>
              </a:spcAft>
            </a:pPr>
            <a:r>
              <a:rPr lang="en-US" sz="1800" b="0" dirty="0">
                <a:latin typeface="Lato"/>
                <a:ea typeface="Lato"/>
                <a:cs typeface="Lato"/>
                <a:sym typeface="Lato"/>
              </a:rPr>
              <a:t>YouTube is an app we consume everyday. YouTube has millions of videos uploaded everyday to their platform. Therefore, were interested to see what factors contributed to the success of a video.</a:t>
            </a:r>
            <a:br>
              <a:rPr lang="en-US" sz="1800" u="sng" dirty="0">
                <a:latin typeface="Lato"/>
                <a:ea typeface="Lato"/>
                <a:cs typeface="Lato"/>
                <a:sym typeface="Lato"/>
              </a:rPr>
            </a:br>
            <a:br>
              <a:rPr lang="en-US" sz="1800" b="0" dirty="0">
                <a:latin typeface="Lato"/>
                <a:ea typeface="Lato"/>
                <a:cs typeface="Lato"/>
                <a:sym typeface="Lato"/>
              </a:rPr>
            </a:br>
            <a:r>
              <a:rPr lang="en-US" sz="1800" b="0" dirty="0">
                <a:latin typeface="Lato"/>
                <a:ea typeface="Lato"/>
                <a:cs typeface="Lato"/>
                <a:sym typeface="Lato"/>
              </a:rPr>
              <a:t>We currently believe that the more views, likes or followers the Youtubers get,  higher the chances that their video will appear in the Trending page. We wanted to know which tags are the most successful in YouTube and identify that trend.</a:t>
            </a:r>
            <a:br>
              <a:rPr lang="en-US" sz="1800" b="0" dirty="0">
                <a:latin typeface="Lato"/>
                <a:ea typeface="Lato"/>
                <a:cs typeface="Lato"/>
                <a:sym typeface="Lato"/>
              </a:rPr>
            </a:br>
            <a:br>
              <a:rPr lang="en-US" sz="1800" b="0" dirty="0">
                <a:latin typeface="Lato"/>
                <a:ea typeface="Lato"/>
                <a:cs typeface="Lato"/>
                <a:sym typeface="Lato"/>
              </a:rPr>
            </a:br>
            <a:r>
              <a:rPr lang="en-US" sz="1800" b="0" dirty="0">
                <a:latin typeface="Lato"/>
                <a:ea typeface="Lato"/>
                <a:cs typeface="Lato"/>
                <a:sym typeface="Lato"/>
              </a:rPr>
              <a:t>Each Youtuber can influence the public through this media platform. For this we hope to understand what sort of content/category the prospective Youtuber  should focus on to reach a high level of success. </a:t>
            </a:r>
            <a:endParaRPr sz="1400" dirty="0">
              <a:latin typeface="Lato"/>
              <a:ea typeface="Lato"/>
              <a:cs typeface="Lato"/>
              <a:sym typeface="Lato"/>
            </a:endParaRPr>
          </a:p>
        </p:txBody>
      </p:sp>
      <p:sp>
        <p:nvSpPr>
          <p:cNvPr id="2" name="Slide Number Placeholder 1">
            <a:extLst>
              <a:ext uri="{FF2B5EF4-FFF2-40B4-BE49-F238E27FC236}">
                <a16:creationId xmlns:a16="http://schemas.microsoft.com/office/drawing/2014/main" id="{8C64BF1C-EBBF-463B-B074-63B7C61CA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37251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4" y="157163"/>
            <a:ext cx="7565239" cy="692944"/>
          </a:xfrm>
          <a:prstGeom prst="rect">
            <a:avLst/>
          </a:prstGeom>
        </p:spPr>
        <p:txBody>
          <a:bodyPr spcFirstLastPara="1" wrap="square" lIns="91425" tIns="91425" rIns="91425" bIns="91425" anchor="t" anchorCtr="0">
            <a:noAutofit/>
          </a:bodyPr>
          <a:lstStyle/>
          <a:p>
            <a:pPr lvl="0">
              <a:spcAft>
                <a:spcPts val="1600"/>
              </a:spcAft>
            </a:pPr>
            <a:r>
              <a:rPr lang="en-US" sz="3200" dirty="0">
                <a:solidFill>
                  <a:schemeClr val="dk1"/>
                </a:solidFill>
              </a:rPr>
              <a:t>Source of data</a:t>
            </a:r>
            <a:endParaRPr sz="3200" dirty="0"/>
          </a:p>
        </p:txBody>
      </p:sp>
      <p:sp>
        <p:nvSpPr>
          <p:cNvPr id="79" name="Google Shape;79;p14"/>
          <p:cNvSpPr txBox="1">
            <a:spLocks noGrp="1"/>
          </p:cNvSpPr>
          <p:nvPr>
            <p:ph type="title" idx="4294967295"/>
          </p:nvPr>
        </p:nvSpPr>
        <p:spPr>
          <a:xfrm>
            <a:off x="535774" y="992981"/>
            <a:ext cx="8386769" cy="3547525"/>
          </a:xfrm>
          <a:prstGeom prst="rect">
            <a:avLst/>
          </a:prstGeom>
        </p:spPr>
        <p:txBody>
          <a:bodyPr spcFirstLastPara="1" wrap="square" lIns="91425" tIns="91425" rIns="91425" bIns="91425" anchor="t" anchorCtr="0">
            <a:noAutofit/>
          </a:bodyPr>
          <a:lstStyle/>
          <a:p>
            <a:r>
              <a:rPr lang="en-US" sz="1800" b="0" dirty="0">
                <a:latin typeface="Lato"/>
                <a:ea typeface="Lato"/>
                <a:cs typeface="Lato"/>
                <a:sym typeface="Lato"/>
              </a:rPr>
              <a:t>We used a dataset from Kaggle that contains statistics of some top trending YouTube videos from November 2017 to June 2018 in US.</a:t>
            </a:r>
            <a:br>
              <a:rPr lang="en-US" sz="1800" b="0" dirty="0">
                <a:latin typeface="Lato"/>
                <a:ea typeface="Lato"/>
                <a:cs typeface="Lato"/>
                <a:sym typeface="Lato"/>
              </a:rPr>
            </a:br>
            <a:br>
              <a:rPr lang="en-US" sz="1800" b="0" dirty="0">
                <a:latin typeface="Lato"/>
                <a:ea typeface="Lato"/>
                <a:cs typeface="Lato"/>
                <a:sym typeface="Lato"/>
              </a:rPr>
            </a:br>
            <a:r>
              <a:rPr lang="en-US" sz="1800" b="0" dirty="0">
                <a:latin typeface="Lato"/>
                <a:ea typeface="Lato"/>
                <a:cs typeface="Lato"/>
                <a:sym typeface="Lato"/>
              </a:rPr>
              <a:t>Here is the link to the dataset:</a:t>
            </a:r>
            <a:br>
              <a:rPr lang="en-US" sz="1800" b="0" dirty="0">
                <a:latin typeface="Lato"/>
                <a:ea typeface="Lato"/>
                <a:cs typeface="Lato"/>
                <a:sym typeface="Lato"/>
              </a:rPr>
            </a:br>
            <a:br>
              <a:rPr lang="en-US" sz="1800" b="0" dirty="0">
                <a:latin typeface="Lato"/>
                <a:ea typeface="Lato"/>
                <a:cs typeface="Lato"/>
                <a:sym typeface="Lato"/>
              </a:rPr>
            </a:br>
            <a:r>
              <a:rPr lang="en-US" sz="1800" dirty="0">
                <a:hlinkClick r:id="rId3"/>
              </a:rPr>
              <a:t>Trending YouTube Video Statistics | Kaggle</a:t>
            </a:r>
            <a:br>
              <a:rPr lang="en-US" sz="1800" dirty="0"/>
            </a:br>
            <a:br>
              <a:rPr lang="en-US" sz="1800" dirty="0"/>
            </a:br>
            <a:r>
              <a:rPr lang="en-US" sz="1800" b="0" dirty="0">
                <a:latin typeface="Lato"/>
              </a:rPr>
              <a:t>In order to make our analysis more accurate and relevant, we only focused on US  videos, reducing the dataset’s size to 40k rows and 16 columns.</a:t>
            </a:r>
            <a:br>
              <a:rPr lang="en-US" b="0" dirty="0"/>
            </a:br>
            <a:endParaRPr sz="1800" dirty="0">
              <a:latin typeface="Lato"/>
              <a:ea typeface="Lato"/>
              <a:cs typeface="Lato"/>
              <a:sym typeface="Lato"/>
            </a:endParaRPr>
          </a:p>
        </p:txBody>
      </p:sp>
      <p:sp>
        <p:nvSpPr>
          <p:cNvPr id="2" name="Slide Number Placeholder 1">
            <a:extLst>
              <a:ext uri="{FF2B5EF4-FFF2-40B4-BE49-F238E27FC236}">
                <a16:creationId xmlns:a16="http://schemas.microsoft.com/office/drawing/2014/main" id="{8C64BF1C-EBBF-463B-B074-63B7C61CA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408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9485BF-E07F-D04B-B557-8760D6CBFA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Google Shape;78;p14">
            <a:extLst>
              <a:ext uri="{FF2B5EF4-FFF2-40B4-BE49-F238E27FC236}">
                <a16:creationId xmlns:a16="http://schemas.microsoft.com/office/drawing/2014/main" id="{7C742AD4-ACD3-8B47-92B0-AC17FCC8B254}"/>
              </a:ext>
            </a:extLst>
          </p:cNvPr>
          <p:cNvSpPr txBox="1">
            <a:spLocks/>
          </p:cNvSpPr>
          <p:nvPr/>
        </p:nvSpPr>
        <p:spPr>
          <a:xfrm>
            <a:off x="535774" y="157162"/>
            <a:ext cx="7675538" cy="1205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gn="ctr">
              <a:spcAft>
                <a:spcPts val="1600"/>
              </a:spcAft>
            </a:pPr>
            <a:r>
              <a:rPr lang="en-US" sz="3200" dirty="0">
                <a:solidFill>
                  <a:schemeClr val="dk1"/>
                </a:solidFill>
              </a:rPr>
              <a:t>Questions we want to answer from our data</a:t>
            </a:r>
            <a:endParaRPr lang="en-US" sz="3200" dirty="0"/>
          </a:p>
        </p:txBody>
      </p:sp>
      <p:sp>
        <p:nvSpPr>
          <p:cNvPr id="6" name="Google Shape;79;p14">
            <a:extLst>
              <a:ext uri="{FF2B5EF4-FFF2-40B4-BE49-F238E27FC236}">
                <a16:creationId xmlns:a16="http://schemas.microsoft.com/office/drawing/2014/main" id="{14F797E8-201B-DF49-BA16-3C0CA8BF999C}"/>
              </a:ext>
            </a:extLst>
          </p:cNvPr>
          <p:cNvSpPr txBox="1">
            <a:spLocks/>
          </p:cNvSpPr>
          <p:nvPr/>
        </p:nvSpPr>
        <p:spPr>
          <a:xfrm>
            <a:off x="385580" y="1269250"/>
            <a:ext cx="8386769" cy="3547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285750" indent="-285750">
              <a:buFontTx/>
              <a:buChar char="-"/>
            </a:pPr>
            <a:r>
              <a:rPr lang="en-US" b="0" dirty="0">
                <a:latin typeface="Arial" panose="020B0604020202020204" pitchFamily="34" charset="0"/>
                <a:ea typeface="Lato"/>
                <a:cs typeface="Arial" panose="020B0604020202020204" pitchFamily="34" charset="0"/>
                <a:sym typeface="Lato"/>
              </a:rPr>
              <a:t>What are the top 100 ”Tags” ?</a:t>
            </a:r>
          </a:p>
          <a:p>
            <a:pPr marL="285750" indent="-285750">
              <a:buFontTx/>
              <a:buChar char="-"/>
            </a:pPr>
            <a:r>
              <a:rPr lang="en-US" b="0" dirty="0">
                <a:latin typeface="Arial" panose="020B0604020202020204" pitchFamily="34" charset="0"/>
                <a:ea typeface="Lato"/>
                <a:cs typeface="Arial" panose="020B0604020202020204" pitchFamily="34" charset="0"/>
                <a:sym typeface="Lato"/>
              </a:rPr>
              <a:t>Based on the top 100 Tags, how many views will it generate?</a:t>
            </a:r>
          </a:p>
          <a:p>
            <a:pPr marL="285750" indent="-285750">
              <a:buFontTx/>
              <a:buChar char="-"/>
            </a:pPr>
            <a:r>
              <a:rPr lang="en-US" b="0" dirty="0">
                <a:latin typeface="Arial" panose="020B0604020202020204" pitchFamily="34" charset="0"/>
                <a:ea typeface="Lato"/>
                <a:cs typeface="Arial" panose="020B0604020202020204" pitchFamily="34" charset="0"/>
                <a:sym typeface="Lato"/>
              </a:rPr>
              <a:t>What is the Category ID of the video Based on the video “Tag”?</a:t>
            </a:r>
          </a:p>
          <a:p>
            <a:pPr marL="285750" indent="-285750">
              <a:buFontTx/>
              <a:buChar char="-"/>
            </a:pPr>
            <a:endParaRPr lang="en-US" sz="3200" dirty="0">
              <a:latin typeface="Lato"/>
              <a:ea typeface="Lato"/>
              <a:cs typeface="Lato"/>
              <a:sym typeface="Lato"/>
            </a:endParaRPr>
          </a:p>
          <a:p>
            <a:pPr marL="285750" indent="-285750">
              <a:buFontTx/>
              <a:buChar char="-"/>
            </a:pPr>
            <a:endParaRPr lang="en-US" sz="3200" dirty="0">
              <a:latin typeface="Lato"/>
              <a:ea typeface="Lato"/>
              <a:cs typeface="Lato"/>
              <a:sym typeface="Lato"/>
            </a:endParaRPr>
          </a:p>
        </p:txBody>
      </p:sp>
    </p:spTree>
    <p:extLst>
      <p:ext uri="{BB962C8B-B14F-4D97-AF65-F5344CB8AC3E}">
        <p14:creationId xmlns:p14="http://schemas.microsoft.com/office/powerpoint/2010/main" val="266924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9485BF-E07F-D04B-B557-8760D6CBFA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Google Shape;78;p14">
            <a:extLst>
              <a:ext uri="{FF2B5EF4-FFF2-40B4-BE49-F238E27FC236}">
                <a16:creationId xmlns:a16="http://schemas.microsoft.com/office/drawing/2014/main" id="{7C742AD4-ACD3-8B47-92B0-AC17FCC8B254}"/>
              </a:ext>
            </a:extLst>
          </p:cNvPr>
          <p:cNvSpPr txBox="1">
            <a:spLocks/>
          </p:cNvSpPr>
          <p:nvPr/>
        </p:nvSpPr>
        <p:spPr>
          <a:xfrm>
            <a:off x="535774" y="157162"/>
            <a:ext cx="7675538" cy="1205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gn="ctr">
              <a:spcAft>
                <a:spcPts val="1600"/>
              </a:spcAft>
            </a:pPr>
            <a:r>
              <a:rPr lang="en-US" sz="3200" dirty="0">
                <a:solidFill>
                  <a:schemeClr val="dk1"/>
                </a:solidFill>
              </a:rPr>
              <a:t>Data Exploration Phase of the Project</a:t>
            </a:r>
            <a:endParaRPr lang="en-US" sz="3200" dirty="0"/>
          </a:p>
        </p:txBody>
      </p:sp>
      <p:sp>
        <p:nvSpPr>
          <p:cNvPr id="6" name="Google Shape;79;p14">
            <a:extLst>
              <a:ext uri="{FF2B5EF4-FFF2-40B4-BE49-F238E27FC236}">
                <a16:creationId xmlns:a16="http://schemas.microsoft.com/office/drawing/2014/main" id="{54C13D23-4A3B-B94A-B4E7-33E7F6B4D863}"/>
              </a:ext>
            </a:extLst>
          </p:cNvPr>
          <p:cNvSpPr txBox="1">
            <a:spLocks/>
          </p:cNvSpPr>
          <p:nvPr/>
        </p:nvSpPr>
        <p:spPr>
          <a:xfrm>
            <a:off x="385580" y="1141234"/>
            <a:ext cx="8386769" cy="3547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r>
              <a:rPr lang="en-US" b="0" dirty="0">
                <a:latin typeface="Arial" panose="020B0604020202020204" pitchFamily="34" charset="0"/>
                <a:ea typeface="Lato"/>
                <a:cs typeface="Arial" panose="020B0604020202020204" pitchFamily="34" charset="0"/>
                <a:sym typeface="Lato"/>
              </a:rPr>
              <a:t>We analyzed the dataset  to see if-</a:t>
            </a:r>
          </a:p>
          <a:p>
            <a:pPr marL="457200" indent="-457200">
              <a:buFont typeface="Arial" panose="020B0604020202020204" pitchFamily="34" charset="0"/>
              <a:buChar char="•"/>
            </a:pPr>
            <a:endParaRPr lang="en-US" sz="1800" b="0" dirty="0">
              <a:latin typeface="Arial" panose="020B0604020202020204" pitchFamily="34" charset="0"/>
              <a:ea typeface="Lato"/>
              <a:cs typeface="Arial" panose="020B0604020202020204" pitchFamily="34" charset="0"/>
              <a:sym typeface="Lato"/>
            </a:endParaRPr>
          </a:p>
          <a:p>
            <a:pPr marL="457200" indent="-457200">
              <a:buFont typeface="Arial" panose="020B0604020202020204" pitchFamily="34" charset="0"/>
              <a:buChar char="•"/>
            </a:pPr>
            <a:endParaRPr lang="en-US" sz="1800" b="0" dirty="0">
              <a:latin typeface="Arial" panose="020B0604020202020204" pitchFamily="34" charset="0"/>
              <a:ea typeface="Lato"/>
              <a:cs typeface="Arial" panose="020B0604020202020204" pitchFamily="34" charset="0"/>
              <a:sym typeface="Lato"/>
            </a:endParaRPr>
          </a:p>
          <a:p>
            <a:pPr marL="457200" indent="-457200">
              <a:buFont typeface="Arial" panose="020B0604020202020204" pitchFamily="34" charset="0"/>
              <a:buChar char="•"/>
            </a:pPr>
            <a:r>
              <a:rPr lang="en-US" sz="1800" b="0" dirty="0">
                <a:latin typeface="Arial" panose="020B0604020202020204" pitchFamily="34" charset="0"/>
                <a:ea typeface="Lato"/>
                <a:cs typeface="Arial" panose="020B0604020202020204" pitchFamily="34" charset="0"/>
                <a:sym typeface="Lato"/>
              </a:rPr>
              <a:t>The Dataset is clean enough to perform the analysis/ if not what transformations need to be done </a:t>
            </a:r>
          </a:p>
          <a:p>
            <a:endParaRPr lang="en-US" sz="1800" b="0" dirty="0">
              <a:latin typeface="Arial" panose="020B0604020202020204" pitchFamily="34" charset="0"/>
              <a:ea typeface="Lato"/>
              <a:cs typeface="Arial" panose="020B0604020202020204" pitchFamily="34" charset="0"/>
              <a:sym typeface="Lato"/>
            </a:endParaRPr>
          </a:p>
          <a:p>
            <a:pPr marL="457200" indent="-457200">
              <a:buFont typeface="Arial" panose="020B0604020202020204" pitchFamily="34" charset="0"/>
              <a:buChar char="•"/>
            </a:pPr>
            <a:r>
              <a:rPr lang="en-US" sz="1800" b="0" dirty="0">
                <a:latin typeface="Arial" panose="020B0604020202020204" pitchFamily="34" charset="0"/>
                <a:ea typeface="Lato"/>
                <a:cs typeface="Arial" panose="020B0604020202020204" pitchFamily="34" charset="0"/>
                <a:sym typeface="Lato"/>
              </a:rPr>
              <a:t>The Size of our dataset, if we have enough data to predict and accurate outcome and feed it into our train/test data for our machine learning model.</a:t>
            </a:r>
          </a:p>
          <a:p>
            <a:r>
              <a:rPr lang="en-US" sz="1800" b="0" dirty="0">
                <a:latin typeface="Arial" panose="020B0604020202020204" pitchFamily="34" charset="0"/>
                <a:ea typeface="Lato"/>
                <a:cs typeface="Arial" panose="020B0604020202020204" pitchFamily="34" charset="0"/>
                <a:sym typeface="Lato"/>
              </a:rPr>
              <a:t> </a:t>
            </a:r>
          </a:p>
          <a:p>
            <a:pPr marL="457200" indent="-457200">
              <a:buFont typeface="Arial" panose="020B0604020202020204" pitchFamily="34" charset="0"/>
              <a:buChar char="•"/>
            </a:pPr>
            <a:r>
              <a:rPr lang="en-US" sz="1800" b="0" dirty="0">
                <a:latin typeface="Arial" panose="020B0604020202020204" pitchFamily="34" charset="0"/>
                <a:ea typeface="Lato"/>
                <a:cs typeface="Arial" panose="020B0604020202020204" pitchFamily="34" charset="0"/>
                <a:sym typeface="Lato"/>
              </a:rPr>
              <a:t>Seeing if the dataset had features and target variables to help in answering our questions.</a:t>
            </a:r>
          </a:p>
          <a:p>
            <a:pPr marL="285750" indent="-285750">
              <a:buFontTx/>
              <a:buChar char="-"/>
            </a:pPr>
            <a:endParaRPr lang="en-US" sz="1800" dirty="0">
              <a:latin typeface="Lato"/>
              <a:ea typeface="Lato"/>
              <a:cs typeface="Lato"/>
              <a:sym typeface="Lato"/>
            </a:endParaRPr>
          </a:p>
        </p:txBody>
      </p:sp>
    </p:spTree>
    <p:extLst>
      <p:ext uri="{BB962C8B-B14F-4D97-AF65-F5344CB8AC3E}">
        <p14:creationId xmlns:p14="http://schemas.microsoft.com/office/powerpoint/2010/main" val="240683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9485BF-E07F-D04B-B557-8760D6CBFA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Google Shape;78;p14">
            <a:extLst>
              <a:ext uri="{FF2B5EF4-FFF2-40B4-BE49-F238E27FC236}">
                <a16:creationId xmlns:a16="http://schemas.microsoft.com/office/drawing/2014/main" id="{7C742AD4-ACD3-8B47-92B0-AC17FCC8B254}"/>
              </a:ext>
            </a:extLst>
          </p:cNvPr>
          <p:cNvSpPr txBox="1">
            <a:spLocks/>
          </p:cNvSpPr>
          <p:nvPr/>
        </p:nvSpPr>
        <p:spPr>
          <a:xfrm>
            <a:off x="535774" y="157162"/>
            <a:ext cx="7675538" cy="1205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gn="ctr">
              <a:spcAft>
                <a:spcPts val="1600"/>
              </a:spcAft>
            </a:pPr>
            <a:r>
              <a:rPr lang="en-US" sz="3200" dirty="0">
                <a:solidFill>
                  <a:schemeClr val="dk1"/>
                </a:solidFill>
              </a:rPr>
              <a:t>Description of Data Analysis Phase</a:t>
            </a:r>
            <a:endParaRPr lang="en-US" sz="3200" dirty="0"/>
          </a:p>
        </p:txBody>
      </p:sp>
      <p:sp>
        <p:nvSpPr>
          <p:cNvPr id="5" name="Google Shape;79;p14">
            <a:extLst>
              <a:ext uri="{FF2B5EF4-FFF2-40B4-BE49-F238E27FC236}">
                <a16:creationId xmlns:a16="http://schemas.microsoft.com/office/drawing/2014/main" id="{D654DBC6-F382-B24D-86C1-C023AB41B054}"/>
              </a:ext>
            </a:extLst>
          </p:cNvPr>
          <p:cNvSpPr txBox="1">
            <a:spLocks/>
          </p:cNvSpPr>
          <p:nvPr/>
        </p:nvSpPr>
        <p:spPr>
          <a:xfrm>
            <a:off x="378615" y="537730"/>
            <a:ext cx="8390481" cy="4326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lang="en-US" sz="1800" dirty="0">
              <a:latin typeface="Lato"/>
              <a:ea typeface="Lato"/>
              <a:cs typeface="Lato"/>
              <a:sym typeface="Lato"/>
            </a:endParaRPr>
          </a:p>
          <a:p>
            <a:pPr marL="457200" indent="-457200">
              <a:buFont typeface="Arial" panose="020B0604020202020204" pitchFamily="34" charset="0"/>
              <a:buChar char="•"/>
            </a:pPr>
            <a:r>
              <a:rPr lang="en-US" sz="1800" b="0" dirty="0">
                <a:latin typeface="Arial" panose="020B0604020202020204" pitchFamily="34" charset="0"/>
                <a:ea typeface="Lato"/>
                <a:cs typeface="Arial" panose="020B0604020202020204" pitchFamily="34" charset="0"/>
                <a:sym typeface="Lato"/>
              </a:rPr>
              <a:t>The CSV was loaded into a Postgres SQL server and stored in 5 tables. </a:t>
            </a:r>
          </a:p>
          <a:p>
            <a:pPr marL="457200" indent="-457200">
              <a:buFont typeface="Arial" panose="020B0604020202020204" pitchFamily="34" charset="0"/>
              <a:buChar char="•"/>
            </a:pPr>
            <a:r>
              <a:rPr lang="en-US" sz="1800" b="0" dirty="0">
                <a:latin typeface="Arial" panose="020B0604020202020204" pitchFamily="34" charset="0"/>
                <a:ea typeface="Lato"/>
                <a:cs typeface="Arial" panose="020B0604020202020204" pitchFamily="34" charset="0"/>
                <a:sym typeface="Lato"/>
              </a:rPr>
              <a:t>Data was connected to Pandas from Postgres SQL. </a:t>
            </a:r>
          </a:p>
          <a:p>
            <a:pPr marL="457200" indent="-457200">
              <a:buFont typeface="Arial" panose="020B0604020202020204" pitchFamily="34" charset="0"/>
              <a:buChar char="•"/>
            </a:pPr>
            <a:r>
              <a:rPr lang="en-US" sz="1800" b="0" dirty="0">
                <a:latin typeface="Arial" panose="020B0604020202020204" pitchFamily="34" charset="0"/>
                <a:ea typeface="Lato"/>
                <a:cs typeface="Arial" panose="020B0604020202020204" pitchFamily="34" charset="0"/>
                <a:sym typeface="Lato"/>
              </a:rPr>
              <a:t>Un necessary columns that would serve no use case as features or targets were dropped in Pandas. </a:t>
            </a:r>
          </a:p>
          <a:p>
            <a:pPr marL="457200" indent="-457200">
              <a:buFont typeface="Arial" panose="020B0604020202020204" pitchFamily="34" charset="0"/>
              <a:buChar char="•"/>
            </a:pPr>
            <a:r>
              <a:rPr lang="en-US" sz="1800" b="0" dirty="0">
                <a:latin typeface="Arial" panose="020B0604020202020204" pitchFamily="34" charset="0"/>
                <a:cs typeface="Arial" panose="020B0604020202020204" pitchFamily="34" charset="0"/>
              </a:rPr>
              <a:t>Our training and testing setup performed by categorizing number of views into groups (target variable: y) and the tag names as our independent variable (features: X). </a:t>
            </a:r>
          </a:p>
          <a:p>
            <a:pPr marL="457200" indent="-457200">
              <a:buFont typeface="Arial" panose="020B0604020202020204" pitchFamily="34" charset="0"/>
              <a:buChar char="•"/>
            </a:pPr>
            <a:r>
              <a:rPr lang="en-US" sz="1800" b="0" dirty="0">
                <a:latin typeface="Arial" panose="020B0604020202020204" pitchFamily="34" charset="0"/>
                <a:cs typeface="Arial" panose="020B0604020202020204" pitchFamily="34" charset="0"/>
              </a:rPr>
              <a:t>Used random forest model to predict the trend. We will also use Naive Bayes to predict the category ID based on the tag.</a:t>
            </a:r>
          </a:p>
          <a:p>
            <a:pPr marL="457200" indent="-457200">
              <a:buFont typeface="Arial" panose="020B0604020202020204" pitchFamily="34" charset="0"/>
              <a:buChar char="•"/>
            </a:pPr>
            <a:r>
              <a:rPr lang="en-US" sz="1800" b="0" dirty="0">
                <a:latin typeface="Arial" panose="020B0604020202020204" pitchFamily="34" charset="0"/>
                <a:cs typeface="Arial" panose="020B0604020202020204" pitchFamily="34" charset="0"/>
              </a:rPr>
              <a:t>Second machine learning model was created to find significant tags (p value &lt; 0.05) to help predict view counts of videos.</a:t>
            </a:r>
          </a:p>
          <a:p>
            <a:pPr marL="457200" indent="-457200">
              <a:buFont typeface="Arial" panose="020B0604020202020204" pitchFamily="34" charset="0"/>
              <a:buChar char="•"/>
            </a:pPr>
            <a:r>
              <a:rPr lang="en-US" sz="1800" b="0" dirty="0">
                <a:latin typeface="Arial" panose="020B0604020202020204" pitchFamily="34" charset="0"/>
                <a:cs typeface="Arial" panose="020B0604020202020204" pitchFamily="34" charset="0"/>
              </a:rPr>
              <a:t>Our logistic regression model predicted an accuracy rate of 0.87. We attempted a Random Forest Classifier model to predict as well, and received the same result of 0.87.</a:t>
            </a:r>
            <a:endParaRPr lang="en-US" sz="1800" b="0" dirty="0">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276922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4" y="157163"/>
            <a:ext cx="7565239" cy="692944"/>
          </a:xfrm>
          <a:prstGeom prst="rect">
            <a:avLst/>
          </a:prstGeom>
        </p:spPr>
        <p:txBody>
          <a:bodyPr spcFirstLastPara="1" wrap="square" lIns="91425" tIns="91425" rIns="91425" bIns="91425" anchor="t" anchorCtr="0">
            <a:noAutofit/>
          </a:bodyPr>
          <a:lstStyle/>
          <a:p>
            <a:pPr lvl="0">
              <a:spcAft>
                <a:spcPts val="1600"/>
              </a:spcAft>
            </a:pPr>
            <a:r>
              <a:rPr lang="en-US" sz="3200" dirty="0">
                <a:solidFill>
                  <a:schemeClr val="dk1"/>
                </a:solidFill>
              </a:rPr>
              <a:t>Technologies Used</a:t>
            </a:r>
            <a:endParaRPr sz="3200" dirty="0"/>
          </a:p>
        </p:txBody>
      </p:sp>
      <p:sp>
        <p:nvSpPr>
          <p:cNvPr id="79" name="Google Shape;79;p14"/>
          <p:cNvSpPr txBox="1">
            <a:spLocks noGrp="1"/>
          </p:cNvSpPr>
          <p:nvPr>
            <p:ph type="title" idx="4294967295"/>
          </p:nvPr>
        </p:nvSpPr>
        <p:spPr>
          <a:xfrm>
            <a:off x="535774" y="850107"/>
            <a:ext cx="8386769" cy="3690399"/>
          </a:xfrm>
          <a:prstGeom prst="rect">
            <a:avLst/>
          </a:prstGeom>
        </p:spPr>
        <p:txBody>
          <a:bodyPr spcFirstLastPara="1" wrap="square" lIns="91425" tIns="91425" rIns="91425" bIns="91425" anchor="t" anchorCtr="0">
            <a:noAutofit/>
          </a:bodyPr>
          <a:lstStyle/>
          <a:p>
            <a:r>
              <a:rPr lang="en-US" sz="1400" b="0" dirty="0">
                <a:latin typeface="Arial" panose="020B0604020202020204" pitchFamily="34" charset="0"/>
                <a:ea typeface="Lato"/>
                <a:cs typeface="Arial" panose="020B0604020202020204" pitchFamily="34" charset="0"/>
                <a:sym typeface="Lato"/>
              </a:rPr>
              <a:t>Data Cleaning and Analysis</a:t>
            </a:r>
            <a:br>
              <a:rPr lang="en-US" sz="1400" b="0" dirty="0">
                <a:latin typeface="Arial" panose="020B0604020202020204" pitchFamily="34" charset="0"/>
                <a:ea typeface="Lato"/>
                <a:cs typeface="Arial" panose="020B0604020202020204" pitchFamily="34" charset="0"/>
                <a:sym typeface="Lato"/>
              </a:rPr>
            </a:br>
            <a:r>
              <a:rPr lang="en-US" sz="1400" b="0" dirty="0">
                <a:latin typeface="Arial" panose="020B0604020202020204" pitchFamily="34" charset="0"/>
                <a:ea typeface="Lato"/>
                <a:cs typeface="Arial" panose="020B0604020202020204" pitchFamily="34" charset="0"/>
                <a:sym typeface="Lato"/>
              </a:rPr>
              <a:t>Pandas will be used to clean the data and perform an exploratory analysis. Further analysis will be completed using Python.</a:t>
            </a:r>
            <a:br>
              <a:rPr lang="en-US" sz="1400" b="0" dirty="0">
                <a:latin typeface="Arial" panose="020B0604020202020204" pitchFamily="34" charset="0"/>
                <a:ea typeface="Lato"/>
                <a:cs typeface="Arial" panose="020B0604020202020204" pitchFamily="34" charset="0"/>
                <a:sym typeface="Lato"/>
              </a:rPr>
            </a:br>
            <a:br>
              <a:rPr lang="en-US" sz="1400" b="0" dirty="0">
                <a:latin typeface="Arial" panose="020B0604020202020204" pitchFamily="34" charset="0"/>
                <a:ea typeface="Lato"/>
                <a:cs typeface="Arial" panose="020B0604020202020204" pitchFamily="34" charset="0"/>
                <a:sym typeface="Lato"/>
              </a:rPr>
            </a:br>
            <a:r>
              <a:rPr lang="en-US" sz="1400" b="0" dirty="0">
                <a:latin typeface="Arial" panose="020B0604020202020204" pitchFamily="34" charset="0"/>
                <a:ea typeface="Lato"/>
                <a:cs typeface="Arial" panose="020B0604020202020204" pitchFamily="34" charset="0"/>
                <a:sym typeface="Lato"/>
              </a:rPr>
              <a:t>Database Storage</a:t>
            </a:r>
            <a:br>
              <a:rPr lang="en-US" sz="1400" b="0" dirty="0">
                <a:latin typeface="Arial" panose="020B0604020202020204" pitchFamily="34" charset="0"/>
                <a:ea typeface="Lato"/>
                <a:cs typeface="Arial" panose="020B0604020202020204" pitchFamily="34" charset="0"/>
                <a:sym typeface="Lato"/>
              </a:rPr>
            </a:br>
            <a:r>
              <a:rPr lang="en-US" sz="1400" b="0" dirty="0">
                <a:latin typeface="Arial" panose="020B0604020202020204" pitchFamily="34" charset="0"/>
                <a:ea typeface="Lato"/>
                <a:cs typeface="Arial" panose="020B0604020202020204" pitchFamily="34" charset="0"/>
                <a:sym typeface="Lato"/>
              </a:rPr>
              <a:t>Postgres SQL is the database we intend to use.</a:t>
            </a:r>
            <a:br>
              <a:rPr lang="en-US" sz="1400" b="0" dirty="0">
                <a:latin typeface="Arial" panose="020B0604020202020204" pitchFamily="34" charset="0"/>
                <a:ea typeface="Lato"/>
                <a:cs typeface="Arial" panose="020B0604020202020204" pitchFamily="34" charset="0"/>
                <a:sym typeface="Lato"/>
              </a:rPr>
            </a:br>
            <a:br>
              <a:rPr lang="en-US" sz="1400" b="0" dirty="0">
                <a:latin typeface="Arial" panose="020B0604020202020204" pitchFamily="34" charset="0"/>
                <a:ea typeface="Lato"/>
                <a:cs typeface="Arial" panose="020B0604020202020204" pitchFamily="34" charset="0"/>
                <a:sym typeface="Lato"/>
              </a:rPr>
            </a:br>
            <a:r>
              <a:rPr lang="en-US" sz="1400" b="0" dirty="0">
                <a:latin typeface="Arial" panose="020B0604020202020204" pitchFamily="34" charset="0"/>
                <a:ea typeface="Lato"/>
                <a:cs typeface="Arial" panose="020B0604020202020204" pitchFamily="34" charset="0"/>
                <a:sym typeface="Lato"/>
              </a:rPr>
              <a:t>Machine Learning</a:t>
            </a:r>
            <a:br>
              <a:rPr lang="en-US" sz="1400" b="0" dirty="0">
                <a:latin typeface="Arial" panose="020B0604020202020204" pitchFamily="34" charset="0"/>
                <a:ea typeface="Lato"/>
                <a:cs typeface="Arial" panose="020B0604020202020204" pitchFamily="34" charset="0"/>
                <a:sym typeface="Lato"/>
              </a:rPr>
            </a:br>
            <a:r>
              <a:rPr lang="en-US" sz="1400" b="0" dirty="0" err="1">
                <a:latin typeface="Arial" panose="020B0604020202020204" pitchFamily="34" charset="0"/>
                <a:ea typeface="Lato"/>
                <a:cs typeface="Arial" panose="020B0604020202020204" pitchFamily="34" charset="0"/>
                <a:sym typeface="Lato"/>
              </a:rPr>
              <a:t>SciKitLearn</a:t>
            </a:r>
            <a:r>
              <a:rPr lang="en-US" sz="1400" b="0" dirty="0">
                <a:latin typeface="Arial" panose="020B0604020202020204" pitchFamily="34" charset="0"/>
                <a:ea typeface="Lato"/>
                <a:cs typeface="Arial" panose="020B0604020202020204" pitchFamily="34" charset="0"/>
                <a:sym typeface="Lato"/>
              </a:rPr>
              <a:t> is the ML library we'll be using to create a classifier. Our training and testing setup is categorizing number of views into groups (target variable: y) and the tag names as our independent variable (features: X). We currently plan to use random forest model to predict the trend. We will also use Naive Bayes to predict the category ID based on the tag.</a:t>
            </a:r>
            <a:br>
              <a:rPr lang="en-US" sz="1400" b="0" dirty="0">
                <a:latin typeface="Arial" panose="020B0604020202020204" pitchFamily="34" charset="0"/>
                <a:ea typeface="Lato"/>
                <a:cs typeface="Arial" panose="020B0604020202020204" pitchFamily="34" charset="0"/>
                <a:sym typeface="Lato"/>
              </a:rPr>
            </a:br>
            <a:br>
              <a:rPr lang="en-US" sz="1400" b="0" dirty="0">
                <a:latin typeface="Arial" panose="020B0604020202020204" pitchFamily="34" charset="0"/>
                <a:ea typeface="Lato"/>
                <a:cs typeface="Arial" panose="020B0604020202020204" pitchFamily="34" charset="0"/>
                <a:sym typeface="Lato"/>
              </a:rPr>
            </a:br>
            <a:r>
              <a:rPr lang="en-US" sz="1400" b="0" dirty="0">
                <a:latin typeface="Arial" panose="020B0604020202020204" pitchFamily="34" charset="0"/>
                <a:ea typeface="Lato"/>
                <a:cs typeface="Arial" panose="020B0604020202020204" pitchFamily="34" charset="0"/>
                <a:sym typeface="Lato"/>
              </a:rPr>
              <a:t>Dashboard</a:t>
            </a:r>
            <a:br>
              <a:rPr lang="en-US" sz="1400" b="0" dirty="0">
                <a:latin typeface="Arial" panose="020B0604020202020204" pitchFamily="34" charset="0"/>
                <a:ea typeface="Lato"/>
                <a:cs typeface="Arial" panose="020B0604020202020204" pitchFamily="34" charset="0"/>
                <a:sym typeface="Lato"/>
              </a:rPr>
            </a:br>
            <a:r>
              <a:rPr lang="en-US" sz="1400" b="0" dirty="0">
                <a:latin typeface="Arial" panose="020B0604020202020204" pitchFamily="34" charset="0"/>
                <a:cs typeface="Arial" panose="020B0604020202020204" pitchFamily="34" charset="0"/>
              </a:rPr>
              <a:t>We currently plan to use html to create a dashboard in a web browser and Google slides to create the final presentation.</a:t>
            </a:r>
            <a:br>
              <a:rPr lang="en-US" sz="1400" b="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ea typeface="Lato"/>
                <a:cs typeface="Arial" panose="020B0604020202020204" pitchFamily="34" charset="0"/>
                <a:sym typeface="Lato"/>
              </a:rPr>
              <a:t>.</a:t>
            </a:r>
            <a:endParaRPr sz="1400" dirty="0">
              <a:latin typeface="Arial" panose="020B0604020202020204" pitchFamily="34" charset="0"/>
              <a:ea typeface="Lato"/>
              <a:cs typeface="Arial" panose="020B0604020202020204" pitchFamily="34" charset="0"/>
              <a:sym typeface="Lato"/>
            </a:endParaRPr>
          </a:p>
        </p:txBody>
      </p:sp>
      <p:sp>
        <p:nvSpPr>
          <p:cNvPr id="2" name="Slide Number Placeholder 1">
            <a:extLst>
              <a:ext uri="{FF2B5EF4-FFF2-40B4-BE49-F238E27FC236}">
                <a16:creationId xmlns:a16="http://schemas.microsoft.com/office/drawing/2014/main" id="{8C64BF1C-EBBF-463B-B074-63B7C61CA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65246855"/>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FBF0B9CEACA34A981A7F46EA19F3F9" ma:contentTypeVersion="13" ma:contentTypeDescription="Create a new document." ma:contentTypeScope="" ma:versionID="673ae8ff8af7a72328c95a32bdf53e47">
  <xsd:schema xmlns:xsd="http://www.w3.org/2001/XMLSchema" xmlns:xs="http://www.w3.org/2001/XMLSchema" xmlns:p="http://schemas.microsoft.com/office/2006/metadata/properties" xmlns:ns3="fd550b8b-0dd7-4de3-a8e6-af527f15a8ac" xmlns:ns4="45cbc027-4fdb-4325-ba4c-14e20f088a7f" targetNamespace="http://schemas.microsoft.com/office/2006/metadata/properties" ma:root="true" ma:fieldsID="9415481e46779cd7e9f58603f5c1c539" ns3:_="" ns4:_="">
    <xsd:import namespace="fd550b8b-0dd7-4de3-a8e6-af527f15a8ac"/>
    <xsd:import namespace="45cbc027-4fdb-4325-ba4c-14e20f088a7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550b8b-0dd7-4de3-a8e6-af527f15a8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cbc027-4fdb-4325-ba4c-14e20f088a7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04EA30-1572-48CE-8640-670A577D18A5}">
  <ds:schemaRefs>
    <ds:schemaRef ds:uri="http://schemas.microsoft.com/sharepoint/v3/contenttype/forms"/>
  </ds:schemaRefs>
</ds:datastoreItem>
</file>

<file path=customXml/itemProps2.xml><?xml version="1.0" encoding="utf-8"?>
<ds:datastoreItem xmlns:ds="http://schemas.openxmlformats.org/officeDocument/2006/customXml" ds:itemID="{7D2675AF-99D4-4FEB-8543-42ACB52345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550b8b-0dd7-4de3-a8e6-af527f15a8ac"/>
    <ds:schemaRef ds:uri="45cbc027-4fdb-4325-ba4c-14e20f088a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5960DE-8868-4127-A399-17A061330EE1}">
  <ds:schemaRefs>
    <ds:schemaRef ds:uri="http://schemas.openxmlformats.org/package/2006/metadata/core-properties"/>
    <ds:schemaRef ds:uri="45cbc027-4fdb-4325-ba4c-14e20f088a7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fd550b8b-0dd7-4de3-a8e6-af527f15a8a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6446</TotalTime>
  <Words>794</Words>
  <Application>Microsoft Macintosh PowerPoint</Application>
  <PresentationFormat>On-screen Show (16:9)</PresentationFormat>
  <Paragraphs>48</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Raleway</vt:lpstr>
      <vt:lpstr>Swiss</vt:lpstr>
      <vt:lpstr>PowerPoint Presentation</vt:lpstr>
      <vt:lpstr>PowerPoint Presentation</vt:lpstr>
      <vt:lpstr>YouTube Trending Project</vt:lpstr>
      <vt:lpstr>Why We Select YouTube Trending</vt:lpstr>
      <vt:lpstr>Source of data</vt:lpstr>
      <vt:lpstr>PowerPoint Presentation</vt:lpstr>
      <vt:lpstr>PowerPoint Presentation</vt:lpstr>
      <vt:lpstr>PowerPoint Presentation</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Huang</dc:creator>
  <cp:lastModifiedBy>Hossain, Syed</cp:lastModifiedBy>
  <cp:revision>18</cp:revision>
  <dcterms:modified xsi:type="dcterms:W3CDTF">2021-01-18T03:10:58Z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0x010100B7FBF0B9CEACA34A981A7F46EA19F3F9</vt:lpwstr>
  </property>
</Properties>
</file>