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86" r:id="rId6"/>
    <p:sldId id="266" r:id="rId7"/>
    <p:sldId id="273" r:id="rId8"/>
    <p:sldId id="276" r:id="rId9"/>
    <p:sldId id="271" r:id="rId10"/>
    <p:sldId id="272" r:id="rId11"/>
    <p:sldId id="281" r:id="rId12"/>
    <p:sldId id="282" r:id="rId13"/>
    <p:sldId id="285" r:id="rId14"/>
    <p:sldId id="284" r:id="rId15"/>
    <p:sldId id="275" r:id="rId16"/>
    <p:sldId id="277" r:id="rId17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567" autoAdjust="0"/>
  </p:normalViewPr>
  <p:slideViewPr>
    <p:cSldViewPr>
      <p:cViewPr varScale="1">
        <p:scale>
          <a:sx n="77" d="100"/>
          <a:sy n="77" d="100"/>
        </p:scale>
        <p:origin x="9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07/07/2017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4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72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93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42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42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89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0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5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5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8172400" y="4731990"/>
            <a:ext cx="533400" cy="183357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</a:defRPr>
            </a:lvl1pPr>
            <a:extLst/>
          </a:lstStyle>
          <a:p>
            <a:fld id="{8F82E0A0-C266-4798-8C8F-B9F91E9DA37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028384" y="4731990"/>
            <a:ext cx="720080" cy="216024"/>
          </a:xfrm>
        </p:spPr>
        <p:txBody>
          <a:bodyPr rtlCol="0"/>
          <a:lstStyle>
            <a:lvl1pPr>
              <a:defRPr sz="1600">
                <a:solidFill>
                  <a:srgbClr val="C00000"/>
                </a:solidFill>
              </a:defRPr>
            </a:lvl1pPr>
            <a:extLst/>
          </a:lstStyle>
          <a:p>
            <a:fld id="{8F82E0A0-C266-4798-8C8F-B9F91E9DA37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600">
                <a:solidFill>
                  <a:srgbClr val="C00000"/>
                </a:solidFill>
              </a:defRPr>
            </a:lvl1pPr>
            <a:extLst/>
          </a:lstStyle>
          <a:p>
            <a:fld id="{8F82E0A0-C266-4798-8C8F-B9F91E9DA37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44408" y="4731990"/>
            <a:ext cx="533400" cy="183357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lang="es-ES" sz="1600" b="1">
                <a:solidFill>
                  <a:srgbClr val="C00000"/>
                </a:solidFill>
              </a:defRPr>
            </a:lvl1pPr>
            <a:extLst/>
          </a:lstStyle>
          <a:p>
            <a:fld id="{8F82E0A0-C266-4798-8C8F-B9F91E9DA37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sz="4000" dirty="0"/>
              <a:t>MALWARE EN ANDROID: </a:t>
            </a:r>
            <a:r>
              <a:rPr lang="es-ES" sz="4000" dirty="0" smtClean="0"/>
              <a:t>DESARROLLO </a:t>
            </a:r>
            <a:r>
              <a:rPr lang="es-ES" sz="4000" dirty="0"/>
              <a:t>DE UNA </a:t>
            </a:r>
            <a:r>
              <a:rPr lang="es-ES" sz="4000" dirty="0" smtClean="0"/>
              <a:t>Aplicación</a:t>
            </a:r>
            <a:r>
              <a:rPr lang="es-ES" sz="4000" dirty="0"/>
              <a:t/>
            </a:r>
            <a:br>
              <a:rPr lang="es-ES" sz="4000" dirty="0"/>
            </a:br>
            <a:r>
              <a:rPr lang="es-ES" sz="4000" dirty="0"/>
              <a:t>MALICIOSA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s-ES" dirty="0" smtClean="0"/>
              <a:t>Alejandro Fernández Barroso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kumimoji="0" lang="es-ES" smtClean="0">
                <a:solidFill>
                  <a:schemeClr val="tx2"/>
                </a:solidFill>
              </a:rPr>
              <a:pPr/>
              <a:t>1</a:t>
            </a:fld>
            <a:endParaRPr kumimoji="0"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Esquema general </a:t>
            </a:r>
            <a:r>
              <a:rPr lang="es-ES" smtClean="0"/>
              <a:t>del proyecto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778824" cy="3200400"/>
          </a:xfrm>
        </p:spPr>
        <p:txBody>
          <a:bodyPr anchor="ctr">
            <a:normAutofit/>
          </a:bodyPr>
          <a:lstStyle>
            <a:extLst/>
          </a:lstStyle>
          <a:p>
            <a:pPr marL="0" lvl="1" indent="0">
              <a:buNone/>
            </a:pPr>
            <a:endParaRPr lang="es-ES" dirty="0" smtClean="0"/>
          </a:p>
          <a:p>
            <a:pPr marL="0" lvl="1" indent="0">
              <a:buNone/>
            </a:pPr>
            <a:endParaRPr lang="es-ES" dirty="0"/>
          </a:p>
          <a:p>
            <a:pPr marL="274320" lvl="1"/>
            <a:endParaRPr lang="es-ES" dirty="0" smtClean="0"/>
          </a:p>
        </p:txBody>
      </p:sp>
      <p:pic>
        <p:nvPicPr>
          <p:cNvPr id="1026" name="Picture 2" descr="C:\Users\Alejandro\Desktop\plantilla-memoria-master\img\esquemagene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4794716" cy="33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34808" cy="3268624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Mensaje </a:t>
            </a:r>
            <a:r>
              <a:rPr lang="es-ES" dirty="0" err="1"/>
              <a:t>SendID</a:t>
            </a:r>
            <a:r>
              <a:rPr lang="es-ES" dirty="0" smtClean="0"/>
              <a:t>:</a:t>
            </a:r>
          </a:p>
          <a:p>
            <a:pPr lvl="1"/>
            <a:r>
              <a:rPr lang="es-ES" b="1" dirty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</a:t>
            </a:r>
            <a:r>
              <a:rPr lang="es-ES" b="1" dirty="0" smtClean="0"/>
              <a:t> </a:t>
            </a:r>
            <a:r>
              <a:rPr lang="es-ES" b="1" dirty="0"/>
              <a:t>App</a:t>
            </a:r>
            <a:r>
              <a:rPr lang="es-ES" dirty="0"/>
              <a:t>: </a:t>
            </a:r>
            <a:r>
              <a:rPr lang="es-ES" dirty="0" smtClean="0"/>
              <a:t>SENDID, ID</a:t>
            </a:r>
          </a:p>
          <a:p>
            <a:r>
              <a:rPr lang="es-ES" dirty="0" smtClean="0"/>
              <a:t>Mensaje </a:t>
            </a:r>
            <a:r>
              <a:rPr lang="es-ES" dirty="0" err="1"/>
              <a:t>SendKey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</a:t>
            </a:r>
            <a:r>
              <a:rPr lang="es-ES" b="1" dirty="0"/>
              <a:t>App: </a:t>
            </a:r>
            <a:r>
              <a:rPr lang="es-ES" dirty="0" smtClean="0"/>
              <a:t>SENDKEY</a:t>
            </a:r>
            <a:r>
              <a:rPr lang="es-ES" dirty="0"/>
              <a:t>, </a:t>
            </a:r>
            <a:r>
              <a:rPr lang="es-ES" dirty="0" err="1" smtClean="0"/>
              <a:t>K</a:t>
            </a:r>
            <a:r>
              <a:rPr lang="es-ES" sz="1300" dirty="0" err="1"/>
              <a:t>id</a:t>
            </a:r>
            <a:r>
              <a:rPr lang="es-ES" dirty="0" smtClean="0"/>
              <a:t>(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, </a:t>
            </a:r>
            <a:r>
              <a:rPr lang="es-ES" dirty="0" err="1" smtClean="0"/>
              <a:t>nonce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/>
              <a:t>TS</a:t>
            </a:r>
            <a:r>
              <a:rPr lang="es-ES" dirty="0" smtClean="0"/>
              <a:t>)</a:t>
            </a:r>
          </a:p>
          <a:p>
            <a:r>
              <a:rPr lang="es-ES" dirty="0"/>
              <a:t>Mensaje </a:t>
            </a:r>
            <a:r>
              <a:rPr lang="es-ES" dirty="0" err="1"/>
              <a:t>ROk</a:t>
            </a:r>
            <a:r>
              <a:rPr lang="es-ES" dirty="0" smtClean="0"/>
              <a:t>:</a:t>
            </a:r>
          </a:p>
          <a:p>
            <a:pPr lvl="1"/>
            <a:r>
              <a:rPr lang="fr-FR" b="1" dirty="0"/>
              <a:t>C&amp;C </a:t>
            </a:r>
            <a:r>
              <a:rPr lang="fr-FR" b="1" dirty="0" smtClean="0">
                <a:sym typeface="Wingdings" panose="05000000000000000000" pitchFamily="2" charset="2"/>
              </a:rPr>
              <a:t></a:t>
            </a:r>
            <a:r>
              <a:rPr lang="fr-FR" b="1" dirty="0" smtClean="0"/>
              <a:t> </a:t>
            </a:r>
            <a:r>
              <a:rPr lang="fr-FR" b="1" dirty="0"/>
              <a:t>App: </a:t>
            </a:r>
            <a:r>
              <a:rPr lang="fr-FR" dirty="0" smtClean="0"/>
              <a:t>ROK</a:t>
            </a:r>
            <a:r>
              <a:rPr lang="fr-FR" dirty="0"/>
              <a:t>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nonce</a:t>
            </a:r>
            <a:r>
              <a:rPr lang="es-ES" dirty="0" smtClean="0"/>
              <a:t> + 1, TS’)</a:t>
            </a:r>
          </a:p>
          <a:p>
            <a:pPr marL="365760" lvl="1" indent="0">
              <a:buNone/>
            </a:pPr>
            <a:endParaRPr lang="es-ES" dirty="0"/>
          </a:p>
          <a:p>
            <a:r>
              <a:rPr lang="fr-FR" dirty="0" smtClean="0"/>
              <a:t>RPC </a:t>
            </a:r>
            <a:r>
              <a:rPr lang="fr-FR" dirty="0" err="1" smtClean="0"/>
              <a:t>Contactos</a:t>
            </a:r>
            <a:r>
              <a:rPr lang="fr-FR" dirty="0" smtClean="0"/>
              <a:t>:</a:t>
            </a:r>
          </a:p>
          <a:p>
            <a:pPr lvl="1"/>
            <a:r>
              <a:rPr lang="es-ES" b="1" dirty="0" smtClean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App</a:t>
            </a:r>
            <a:r>
              <a:rPr lang="es-ES" b="1" dirty="0"/>
              <a:t>: </a:t>
            </a:r>
            <a:r>
              <a:rPr lang="es-ES" dirty="0" smtClean="0"/>
              <a:t>TGETCONTACT,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nonce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/>
              <a:t>TS)</a:t>
            </a:r>
          </a:p>
          <a:p>
            <a:pPr lvl="1"/>
            <a:r>
              <a:rPr lang="es-ES" b="1" dirty="0" smtClean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</a:t>
            </a:r>
            <a:r>
              <a:rPr lang="es-ES" b="1" dirty="0" smtClean="0"/>
              <a:t> </a:t>
            </a:r>
            <a:r>
              <a:rPr lang="es-ES" b="1" dirty="0"/>
              <a:t>App: </a:t>
            </a:r>
            <a:r>
              <a:rPr lang="es-ES" dirty="0" smtClean="0"/>
              <a:t>RGETCONTACT,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ncontacts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 err="1" smtClean="0"/>
              <a:t>names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 err="1" smtClean="0"/>
              <a:t>numbers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sz="2500" dirty="0"/>
              <a:t>nonce+1, TS’)</a:t>
            </a:r>
          </a:p>
          <a:p>
            <a:r>
              <a:rPr lang="es-ES" dirty="0" smtClean="0"/>
              <a:t>RPC Aplicaciones instaladas:</a:t>
            </a:r>
          </a:p>
          <a:p>
            <a:pPr lvl="1"/>
            <a:r>
              <a:rPr lang="es-ES" b="1" dirty="0" smtClean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App</a:t>
            </a:r>
            <a:r>
              <a:rPr lang="es-ES" b="1" dirty="0"/>
              <a:t>: </a:t>
            </a:r>
            <a:r>
              <a:rPr lang="es-ES" dirty="0" smtClean="0"/>
              <a:t>TGETINSTALLEDAPPS, </a:t>
            </a:r>
            <a:r>
              <a:rPr lang="es-ES" dirty="0" err="1"/>
              <a:t>K</a:t>
            </a:r>
            <a:r>
              <a:rPr lang="es-ES" sz="1300" dirty="0" err="1"/>
              <a:t>session</a:t>
            </a: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, TS</a:t>
            </a:r>
            <a:r>
              <a:rPr lang="es-ES" dirty="0" smtClean="0"/>
              <a:t>)</a:t>
            </a:r>
          </a:p>
          <a:p>
            <a:pPr lvl="1"/>
            <a:r>
              <a:rPr lang="es-ES" b="1" dirty="0" smtClean="0"/>
              <a:t>C&amp;C </a:t>
            </a:r>
            <a:r>
              <a:rPr lang="es-ES" b="1" dirty="0" smtClean="0">
                <a:sym typeface="Wingdings" panose="05000000000000000000" pitchFamily="2" charset="2"/>
              </a:rPr>
              <a:t></a:t>
            </a:r>
            <a:r>
              <a:rPr lang="es-ES" b="1" dirty="0" smtClean="0"/>
              <a:t> </a:t>
            </a:r>
            <a:r>
              <a:rPr lang="es-ES" b="1" dirty="0"/>
              <a:t>App: </a:t>
            </a:r>
            <a:r>
              <a:rPr lang="es-ES" dirty="0" smtClean="0"/>
              <a:t>RGETINSTALLEDAPPS,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sz="2500" dirty="0" err="1"/>
              <a:t>numapps</a:t>
            </a:r>
            <a:r>
              <a:rPr lang="es-ES" sz="2500" dirty="0"/>
              <a:t>, apps,  </a:t>
            </a:r>
            <a:r>
              <a:rPr lang="es-ES" sz="2500" dirty="0" err="1"/>
              <a:t>nonce</a:t>
            </a:r>
            <a:r>
              <a:rPr lang="es-ES" sz="2500" dirty="0"/>
              <a:t> + 1, TS</a:t>
            </a:r>
            <a:r>
              <a:rPr lang="es-ES" sz="2500" dirty="0" smtClean="0"/>
              <a:t>’)</a:t>
            </a:r>
            <a:endParaRPr lang="es-ES" sz="2500" dirty="0"/>
          </a:p>
          <a:p>
            <a:pPr lvl="1"/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1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>
            <a:normAutofit fontScale="40000" lnSpcReduction="20000"/>
          </a:bodyPr>
          <a:lstStyle/>
          <a:p>
            <a:r>
              <a:rPr lang="es-ES" dirty="0" smtClean="0"/>
              <a:t>RPC Información del dispositivo: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/>
              <a:t>App: </a:t>
            </a:r>
            <a:r>
              <a:rPr lang="es-ES" dirty="0" smtClean="0"/>
              <a:t>TGETINFO, </a:t>
            </a:r>
            <a:r>
              <a:rPr lang="es-ES" dirty="0" err="1"/>
              <a:t>K</a:t>
            </a:r>
            <a:r>
              <a:rPr lang="es-ES" sz="1300" dirty="0" err="1"/>
              <a:t>session</a:t>
            </a: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, TS)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App: </a:t>
            </a:r>
            <a:r>
              <a:rPr lang="es-ES" dirty="0" smtClean="0"/>
              <a:t>RGETINFO,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info</a:t>
            </a:r>
            <a:r>
              <a:rPr lang="es-ES" dirty="0" smtClean="0"/>
              <a:t>, </a:t>
            </a:r>
            <a:r>
              <a:rPr lang="es-ES" sz="2500" dirty="0"/>
              <a:t>nonce+1, TS</a:t>
            </a:r>
            <a:r>
              <a:rPr lang="es-ES" sz="2500" dirty="0" smtClean="0"/>
              <a:t>’)</a:t>
            </a:r>
          </a:p>
          <a:p>
            <a:r>
              <a:rPr lang="es-ES" sz="2800" dirty="0" smtClean="0"/>
              <a:t>RPC Captura de pantalla: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/>
              <a:t>App: </a:t>
            </a:r>
            <a:r>
              <a:rPr lang="es-ES" dirty="0" smtClean="0"/>
              <a:t>TSCREENSHOT, </a:t>
            </a:r>
            <a:r>
              <a:rPr lang="es-ES" dirty="0" err="1"/>
              <a:t>K</a:t>
            </a:r>
            <a:r>
              <a:rPr lang="es-ES" sz="1300" dirty="0" err="1"/>
              <a:t>session</a:t>
            </a: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, TS)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App: </a:t>
            </a:r>
            <a:r>
              <a:rPr lang="es-ES" dirty="0" smtClean="0"/>
              <a:t>RSCREENSHOT,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size</a:t>
            </a:r>
            <a:r>
              <a:rPr lang="es-ES" dirty="0" smtClean="0"/>
              <a:t>, </a:t>
            </a:r>
            <a:r>
              <a:rPr lang="es-ES" dirty="0" err="1" smtClean="0"/>
              <a:t>screnshot</a:t>
            </a:r>
            <a:r>
              <a:rPr lang="es-ES" dirty="0" smtClean="0"/>
              <a:t>, </a:t>
            </a:r>
            <a:r>
              <a:rPr lang="es-ES" sz="2500" dirty="0"/>
              <a:t>nonce+1, TS</a:t>
            </a:r>
            <a:r>
              <a:rPr lang="es-ES" sz="2500" dirty="0" smtClean="0"/>
              <a:t>’)</a:t>
            </a:r>
          </a:p>
          <a:p>
            <a:r>
              <a:rPr lang="es-ES" sz="2800" dirty="0" smtClean="0"/>
              <a:t>RPC Listado de imágenes: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/>
              <a:t>App: </a:t>
            </a:r>
            <a:r>
              <a:rPr lang="es-ES" dirty="0" smtClean="0"/>
              <a:t>TLISTIMAGES,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nonce</a:t>
            </a:r>
            <a:r>
              <a:rPr lang="es-ES" dirty="0"/>
              <a:t>, TS)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App: </a:t>
            </a:r>
            <a:r>
              <a:rPr lang="es-ES" dirty="0" smtClean="0"/>
              <a:t>RLISTIMAGES,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numimages</a:t>
            </a:r>
            <a:r>
              <a:rPr lang="es-ES" dirty="0" smtClean="0"/>
              <a:t>, </a:t>
            </a:r>
            <a:r>
              <a:rPr lang="es-ES" dirty="0" err="1" smtClean="0"/>
              <a:t>nameimages</a:t>
            </a:r>
            <a:r>
              <a:rPr lang="es-ES" dirty="0" smtClean="0"/>
              <a:t>, </a:t>
            </a:r>
            <a:r>
              <a:rPr lang="es-ES" sz="2500" dirty="0"/>
              <a:t>nonce+1, TS</a:t>
            </a:r>
            <a:r>
              <a:rPr lang="es-ES" sz="2500" dirty="0" smtClean="0"/>
              <a:t>’)</a:t>
            </a:r>
            <a:endParaRPr lang="es-ES" sz="2800" dirty="0" smtClean="0"/>
          </a:p>
          <a:p>
            <a:r>
              <a:rPr lang="es-ES" sz="2700" dirty="0" smtClean="0"/>
              <a:t>RPC Imagen: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/>
              <a:t>App: </a:t>
            </a:r>
            <a:r>
              <a:rPr lang="es-ES" dirty="0" smtClean="0"/>
              <a:t>TIMAGE, </a:t>
            </a:r>
            <a:r>
              <a:rPr lang="es-ES" dirty="0" err="1"/>
              <a:t>K</a:t>
            </a:r>
            <a:r>
              <a:rPr lang="es-ES" sz="1300" dirty="0" err="1"/>
              <a:t>session</a:t>
            </a: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, TS)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App: </a:t>
            </a:r>
            <a:r>
              <a:rPr lang="es-ES" dirty="0" smtClean="0"/>
              <a:t>RIMAGE,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size</a:t>
            </a:r>
            <a:r>
              <a:rPr lang="es-ES" dirty="0" smtClean="0"/>
              <a:t>, </a:t>
            </a:r>
            <a:r>
              <a:rPr lang="es-ES" dirty="0" err="1" smtClean="0"/>
              <a:t>image</a:t>
            </a:r>
            <a:r>
              <a:rPr lang="es-ES" dirty="0" smtClean="0"/>
              <a:t>, </a:t>
            </a:r>
            <a:r>
              <a:rPr lang="es-ES" sz="2500" dirty="0"/>
              <a:t>nonce+1, TS</a:t>
            </a:r>
            <a:r>
              <a:rPr lang="es-ES" sz="2500" dirty="0" smtClean="0"/>
              <a:t>’)</a:t>
            </a:r>
          </a:p>
          <a:p>
            <a:r>
              <a:rPr lang="es-ES" sz="2800" dirty="0" smtClean="0"/>
              <a:t>RPC Mensaje no válido: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/>
              <a:t>App</a:t>
            </a:r>
            <a:r>
              <a:rPr lang="es-ES" b="1" dirty="0" smtClean="0"/>
              <a:t>: </a:t>
            </a:r>
            <a:r>
              <a:rPr lang="es-ES" dirty="0" smtClean="0"/>
              <a:t>INVALIDMSG,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</a:t>
            </a:r>
            <a:r>
              <a:rPr lang="es-ES" dirty="0" err="1" smtClean="0"/>
              <a:t>invalid</a:t>
            </a:r>
            <a:r>
              <a:rPr lang="es-ES" dirty="0" smtClean="0"/>
              <a:t>, </a:t>
            </a:r>
            <a:r>
              <a:rPr lang="es-ES" dirty="0" err="1" smtClean="0"/>
              <a:t>nonce</a:t>
            </a:r>
            <a:r>
              <a:rPr lang="es-ES" dirty="0"/>
              <a:t>, TS)</a:t>
            </a:r>
          </a:p>
          <a:p>
            <a:pPr lvl="1"/>
            <a:r>
              <a:rPr lang="es-ES" b="1" dirty="0"/>
              <a:t>C&amp;C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App: </a:t>
            </a:r>
            <a:r>
              <a:rPr lang="es-ES" dirty="0" smtClean="0"/>
              <a:t>RERR, </a:t>
            </a:r>
            <a:r>
              <a:rPr lang="es-ES" dirty="0" err="1" smtClean="0"/>
              <a:t>K</a:t>
            </a:r>
            <a:r>
              <a:rPr lang="es-ES" sz="1300" dirty="0" err="1" smtClean="0"/>
              <a:t>session</a:t>
            </a:r>
            <a:r>
              <a:rPr lang="es-ES" dirty="0" smtClean="0"/>
              <a:t>(error, </a:t>
            </a:r>
            <a:r>
              <a:rPr lang="es-ES" sz="2500" dirty="0"/>
              <a:t>nonce+1, TS’)</a:t>
            </a:r>
          </a:p>
          <a:p>
            <a:endParaRPr lang="es-ES" sz="2500" dirty="0" smtClean="0"/>
          </a:p>
          <a:p>
            <a:endParaRPr lang="es-ES" sz="2700" dirty="0" smtClean="0"/>
          </a:p>
          <a:p>
            <a:pPr lvl="1"/>
            <a:endParaRPr lang="es-ES" sz="2400" dirty="0"/>
          </a:p>
          <a:p>
            <a:pPr lvl="1"/>
            <a:endParaRPr lang="es-ES" sz="2500" dirty="0"/>
          </a:p>
          <a:p>
            <a:endParaRPr lang="es-ES" sz="2800" dirty="0"/>
          </a:p>
          <a:p>
            <a:pPr lvl="1"/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1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Detalles de implementación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2107654"/>
            <a:ext cx="7778824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es-ES" dirty="0" smtClean="0">
                <a:sym typeface="Wingdings" panose="05000000000000000000" pitchFamily="2" charset="2"/>
              </a:rPr>
              <a:t>Protocolo </a:t>
            </a:r>
            <a:r>
              <a:rPr lang="es-ES" dirty="0">
                <a:sym typeface="Wingdings" panose="05000000000000000000" pitchFamily="2" charset="2"/>
              </a:rPr>
              <a:t>de comunicación no dependiente del lenguaje de </a:t>
            </a:r>
            <a:r>
              <a:rPr lang="es-ES" dirty="0" smtClean="0">
                <a:sym typeface="Wingdings" panose="05000000000000000000" pitchFamily="2" charset="2"/>
              </a:rPr>
              <a:t>programación</a:t>
            </a:r>
          </a:p>
          <a:p>
            <a:pPr marL="274320" lvl="1"/>
            <a:r>
              <a:rPr lang="es-ES" dirty="0"/>
              <a:t>Biblioteca de cifrado</a:t>
            </a:r>
          </a:p>
          <a:p>
            <a:pPr marL="548640" lvl="2"/>
            <a:r>
              <a:rPr lang="es-ES" dirty="0" err="1">
                <a:sym typeface="Wingdings" panose="05000000000000000000" pitchFamily="2" charset="2"/>
              </a:rPr>
              <a:t>Bouncy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Castle</a:t>
            </a:r>
            <a:r>
              <a:rPr lang="es-ES" dirty="0" smtClean="0">
                <a:sym typeface="Wingdings" panose="05000000000000000000" pitchFamily="2" charset="2"/>
              </a:rPr>
              <a:t> (Java)</a:t>
            </a:r>
          </a:p>
          <a:p>
            <a:pPr marL="548640" lvl="2"/>
            <a:r>
              <a:rPr lang="es-ES" smtClean="0">
                <a:sym typeface="Wingdings" panose="05000000000000000000" pitchFamily="2" charset="2"/>
              </a:rPr>
              <a:t>Spongy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Castle</a:t>
            </a:r>
            <a:r>
              <a:rPr lang="es-ES" dirty="0" smtClean="0">
                <a:sym typeface="Wingdings" panose="05000000000000000000" pitchFamily="2" charset="2"/>
              </a:rPr>
              <a:t> (Android)</a:t>
            </a:r>
            <a:endParaRPr lang="es-ES" dirty="0">
              <a:sym typeface="Wingdings" panose="05000000000000000000" pitchFamily="2" charset="2"/>
            </a:endParaRPr>
          </a:p>
          <a:p>
            <a:pPr marL="274320" lvl="1"/>
            <a:r>
              <a:rPr lang="es-ES" dirty="0">
                <a:sym typeface="Wingdings" panose="05000000000000000000" pitchFamily="2" charset="2"/>
              </a:rPr>
              <a:t>Explotación de </a:t>
            </a:r>
            <a:r>
              <a:rPr lang="es-ES" dirty="0" err="1">
                <a:sym typeface="Wingdings" panose="05000000000000000000" pitchFamily="2" charset="2"/>
              </a:rPr>
              <a:t>Certifi-gate</a:t>
            </a:r>
            <a:endParaRPr lang="es-ES" dirty="0">
              <a:sym typeface="Wingdings" panose="05000000000000000000" pitchFamily="2" charset="2"/>
            </a:endParaRPr>
          </a:p>
          <a:p>
            <a:pPr marL="548640" lvl="2"/>
            <a:r>
              <a:rPr lang="es-ES" dirty="0" smtClean="0">
                <a:sym typeface="Wingdings" panose="05000000000000000000" pitchFamily="2" charset="2"/>
              </a:rPr>
              <a:t>Generación de un certificado con el mismo número de serie que la aplicación legítima</a:t>
            </a:r>
          </a:p>
          <a:p>
            <a:pPr marL="548640" lvl="2"/>
            <a:endParaRPr lang="es-ES" dirty="0"/>
          </a:p>
          <a:p>
            <a:pPr marL="274320" lvl="1"/>
            <a:endParaRPr lang="es-ES" dirty="0" smtClean="0"/>
          </a:p>
          <a:p>
            <a:pPr marL="274320" lvl="1"/>
            <a:endParaRPr lang="es-ES" dirty="0"/>
          </a:p>
          <a:p>
            <a:pPr marL="274320" lvl="1"/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0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66856" cy="326862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Objetivos cumplidos: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Desarrollo Aplicación </a:t>
            </a:r>
            <a:r>
              <a:rPr lang="es-ES" dirty="0" err="1" smtClean="0"/>
              <a:t>Troyanizada</a:t>
            </a:r>
            <a:r>
              <a:rPr lang="es-ES" dirty="0" smtClean="0"/>
              <a:t> y C&amp;C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Diseño de un protocolo de comunicación cifrado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Implementación de </a:t>
            </a:r>
            <a:r>
              <a:rPr lang="es-ES" dirty="0" err="1" smtClean="0"/>
              <a:t>RPCs</a:t>
            </a:r>
            <a:r>
              <a:rPr lang="es-ES" dirty="0" smtClean="0"/>
              <a:t> para conseguir: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Capturas de pantalla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Aplicaciones instaladas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Contactos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Información general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Imágenes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8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Contramedidas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995686"/>
            <a:ext cx="7778824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s-ES" dirty="0" smtClean="0"/>
              <a:t>Sistema operativo y aplicaciones actualizados</a:t>
            </a:r>
          </a:p>
          <a:p>
            <a:pPr marL="274320" lvl="1"/>
            <a:r>
              <a:rPr lang="es-ES" dirty="0" smtClean="0"/>
              <a:t>Comprobar permisos solicitados</a:t>
            </a:r>
          </a:p>
          <a:p>
            <a:pPr marL="274320" lvl="1"/>
            <a:r>
              <a:rPr lang="es-ES" dirty="0" smtClean="0"/>
              <a:t>Aplicaciones de la tienda oficial</a:t>
            </a:r>
          </a:p>
          <a:p>
            <a:pPr marL="274320" lvl="1"/>
            <a:r>
              <a:rPr lang="es-ES" dirty="0" smtClean="0"/>
              <a:t>No orígenes desconocidos</a:t>
            </a:r>
          </a:p>
          <a:p>
            <a:pPr marL="274320" lvl="1"/>
            <a:r>
              <a:rPr lang="es-ES" dirty="0" smtClean="0"/>
              <a:t>No conectarse a Redes </a:t>
            </a:r>
            <a:r>
              <a:rPr lang="es-ES" dirty="0" err="1" smtClean="0"/>
              <a:t>Wi</a:t>
            </a:r>
            <a:r>
              <a:rPr lang="es-ES" dirty="0" smtClean="0"/>
              <a:t>-Fi desconocidas</a:t>
            </a:r>
          </a:p>
          <a:p>
            <a:pPr marL="274320" lvl="1"/>
            <a:r>
              <a:rPr lang="es-ES" dirty="0" smtClean="0"/>
              <a:t>Usar sentido común</a:t>
            </a:r>
            <a:endParaRPr lang="es-ES" dirty="0"/>
          </a:p>
          <a:p>
            <a:pPr marL="274320" lvl="1"/>
            <a:endParaRPr lang="es-ES" dirty="0" smtClean="0"/>
          </a:p>
          <a:p>
            <a:pPr marL="274320" lvl="1"/>
            <a:endParaRPr lang="es-ES" dirty="0"/>
          </a:p>
          <a:p>
            <a:pPr marL="274320" lvl="1"/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0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274768" cy="3268624"/>
          </a:xfrm>
        </p:spPr>
        <p:txBody>
          <a:bodyPr/>
          <a:lstStyle/>
          <a:p>
            <a:r>
              <a:rPr lang="es-ES" dirty="0" smtClean="0"/>
              <a:t>Implementación de pulsaciones sobre el dispositivo</a:t>
            </a:r>
          </a:p>
          <a:p>
            <a:r>
              <a:rPr lang="es-ES" dirty="0" smtClean="0"/>
              <a:t>Realización de capturas de pantalla en tiempo real</a:t>
            </a:r>
          </a:p>
          <a:p>
            <a:r>
              <a:rPr lang="es-ES" dirty="0" smtClean="0"/>
              <a:t>Desarrollo de un interfaz gráfica para el C&amp;C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9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 smtClean="0"/>
              <a:t>Crecimiento de Android</a:t>
            </a:r>
            <a:endParaRPr lang="es-ES" dirty="0"/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4508"/>
            <a:ext cx="3886200" cy="2184746"/>
          </a:xfrm>
        </p:spPr>
      </p:pic>
      <p:sp>
        <p:nvSpPr>
          <p:cNvPr id="10" name="9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 smtClean="0"/>
              <a:t>Sistema operativo basado en Linux.</a:t>
            </a:r>
          </a:p>
          <a:p>
            <a:r>
              <a:rPr lang="es-ES" dirty="0" smtClean="0"/>
              <a:t>Desarrollado para dispositivos móviles.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Riesgos y ataques en Android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87574"/>
            <a:ext cx="3886200" cy="3200400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/>
            <a:r>
              <a:rPr lang="es-ES" sz="3300" b="1" dirty="0" smtClean="0"/>
              <a:t>¿Qué es Malware?</a:t>
            </a:r>
            <a:endParaRPr lang="es-ES" sz="3300" b="1" dirty="0"/>
          </a:p>
          <a:p>
            <a:pPr marL="274320" lvl="1"/>
            <a:r>
              <a:rPr lang="es-ES" dirty="0" err="1" smtClean="0"/>
              <a:t>DoS</a:t>
            </a:r>
            <a:endParaRPr lang="es-ES" dirty="0" smtClean="0"/>
          </a:p>
          <a:p>
            <a:pPr marL="274320" lvl="1"/>
            <a:r>
              <a:rPr lang="es-ES" dirty="0" err="1" smtClean="0"/>
              <a:t>Adware</a:t>
            </a:r>
            <a:endParaRPr lang="es-ES" dirty="0" smtClean="0"/>
          </a:p>
          <a:p>
            <a:pPr marL="274320" lvl="1"/>
            <a:r>
              <a:rPr lang="es-ES" dirty="0" err="1" smtClean="0"/>
              <a:t>Phising</a:t>
            </a:r>
            <a:endParaRPr lang="es-ES" dirty="0" smtClean="0"/>
          </a:p>
          <a:p>
            <a:pPr marL="274320" lvl="1"/>
            <a:r>
              <a:rPr lang="es-ES" dirty="0" err="1" smtClean="0"/>
              <a:t>Keylogger</a:t>
            </a:r>
            <a:endParaRPr lang="es-ES" dirty="0" smtClean="0"/>
          </a:p>
          <a:p>
            <a:pPr marL="274320" lvl="1"/>
            <a:r>
              <a:rPr lang="es-ES" dirty="0" err="1" smtClean="0"/>
              <a:t>Ramsonware</a:t>
            </a:r>
            <a:endParaRPr lang="es-ES" dirty="0" smtClean="0"/>
          </a:p>
          <a:p>
            <a:pPr marL="274320" lvl="1"/>
            <a:r>
              <a:rPr lang="es-ES" dirty="0" smtClean="0"/>
              <a:t>Troyano</a:t>
            </a:r>
          </a:p>
          <a:p>
            <a:pPr marL="274320" lvl="1"/>
            <a:r>
              <a:rPr lang="es-ES" dirty="0" smtClean="0"/>
              <a:t>RAT</a:t>
            </a: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528148"/>
            <a:ext cx="3886200" cy="2917466"/>
          </a:xfrm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Desarrollo de aplicación Android </a:t>
            </a:r>
            <a:r>
              <a:rPr lang="es-ES" dirty="0" err="1" smtClean="0"/>
              <a:t>Troyanizada</a:t>
            </a:r>
            <a:endParaRPr lang="es-ES" dirty="0" smtClean="0"/>
          </a:p>
          <a:p>
            <a:r>
              <a:rPr lang="es-ES" dirty="0" smtClean="0"/>
              <a:t>Desarrollo de C&amp;C</a:t>
            </a:r>
          </a:p>
          <a:p>
            <a:r>
              <a:rPr lang="es-ES" dirty="0" smtClean="0"/>
              <a:t>Diseño de protocolo de comunicación cifrado</a:t>
            </a:r>
          </a:p>
          <a:p>
            <a:r>
              <a:rPr lang="es-ES" dirty="0" smtClean="0"/>
              <a:t>Implementación de </a:t>
            </a:r>
            <a:r>
              <a:rPr lang="es-ES" dirty="0" err="1" smtClean="0"/>
              <a:t>RPCs</a:t>
            </a:r>
            <a:r>
              <a:rPr lang="es-ES" dirty="0" smtClean="0"/>
              <a:t> para conseguir:</a:t>
            </a:r>
          </a:p>
          <a:p>
            <a:pPr lvl="2"/>
            <a:r>
              <a:rPr lang="es-ES" dirty="0" smtClean="0"/>
              <a:t>Capturas de pantalla</a:t>
            </a:r>
          </a:p>
          <a:p>
            <a:pPr lvl="2"/>
            <a:r>
              <a:rPr lang="es-ES" dirty="0" smtClean="0"/>
              <a:t>Aplicaciones instaladas</a:t>
            </a:r>
          </a:p>
          <a:p>
            <a:pPr lvl="2"/>
            <a:r>
              <a:rPr lang="es-ES" dirty="0" smtClean="0"/>
              <a:t>Contactos</a:t>
            </a:r>
          </a:p>
          <a:p>
            <a:pPr lvl="2"/>
            <a:r>
              <a:rPr lang="es-ES" dirty="0" smtClean="0"/>
              <a:t>Información general</a:t>
            </a:r>
          </a:p>
          <a:p>
            <a:pPr lvl="2"/>
            <a:r>
              <a:rPr lang="es-ES" dirty="0" smtClean="0"/>
              <a:t>Imágenes</a:t>
            </a:r>
          </a:p>
          <a:p>
            <a:pPr marL="685800" lvl="2" indent="0">
              <a:buNone/>
            </a:pPr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6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/>
              <a:t>Acciones maliciosas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7706816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s-ES" dirty="0"/>
              <a:t>A través de permisos de la aplicación</a:t>
            </a:r>
          </a:p>
          <a:p>
            <a:pPr marL="548640" lvl="2"/>
            <a:r>
              <a:rPr lang="es-ES" dirty="0"/>
              <a:t>Ingeniería social (ataque al humano)</a:t>
            </a:r>
          </a:p>
          <a:p>
            <a:pPr marL="274320" lvl="1"/>
            <a:r>
              <a:rPr lang="es-ES" dirty="0"/>
              <a:t>A través de vulnerabilidades</a:t>
            </a:r>
          </a:p>
          <a:p>
            <a:pPr marL="548640" lvl="2"/>
            <a:r>
              <a:rPr lang="es-ES" dirty="0"/>
              <a:t>Ataque al sistema operativo o/y </a:t>
            </a:r>
            <a:r>
              <a:rPr lang="es-ES" dirty="0" smtClean="0"/>
              <a:t>aplicaciones</a:t>
            </a:r>
          </a:p>
          <a:p>
            <a:pPr marL="274320" lvl="1"/>
            <a:endParaRPr lang="es-ES" dirty="0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A través de los permisos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379462"/>
            <a:ext cx="3886200" cy="3200400"/>
          </a:xfrm>
        </p:spPr>
        <p:txBody>
          <a:bodyPr anchor="ctr">
            <a:normAutofit/>
          </a:bodyPr>
          <a:lstStyle>
            <a:extLst/>
          </a:lstStyle>
          <a:p>
            <a:pPr marL="0" lvl="1" indent="0">
              <a:buNone/>
            </a:pPr>
            <a:endParaRPr lang="es-ES" dirty="0" smtClean="0"/>
          </a:p>
          <a:p>
            <a:pPr marL="274320" lvl="1"/>
            <a:r>
              <a:rPr lang="es-ES" dirty="0" smtClean="0"/>
              <a:t>AndroidManifest.xml</a:t>
            </a:r>
          </a:p>
          <a:p>
            <a:pPr marL="548640" lvl="2"/>
            <a:r>
              <a:rPr lang="es-ES" dirty="0" smtClean="0"/>
              <a:t>Definición de la aplicación</a:t>
            </a:r>
          </a:p>
          <a:p>
            <a:pPr marL="548640" lvl="2"/>
            <a:r>
              <a:rPr lang="es-ES" dirty="0" smtClean="0"/>
              <a:t>Permisos</a:t>
            </a:r>
          </a:p>
          <a:p>
            <a:pPr marL="274320" lvl="1"/>
            <a:endParaRPr lang="es-ES" dirty="0" smtClean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16449"/>
            <a:ext cx="5256584" cy="923453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5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infección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63639"/>
            <a:ext cx="1961197" cy="3268663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3638"/>
            <a:ext cx="1944216" cy="3240360"/>
          </a:xfrm>
          <a:prstGeom prst="rect">
            <a:avLst/>
          </a:prstGeom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6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través de vulnerabilidades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Los </a:t>
            </a:r>
            <a:r>
              <a:rPr lang="es-ES" dirty="0" err="1" smtClean="0"/>
              <a:t>MRSTs</a:t>
            </a:r>
            <a:r>
              <a:rPr lang="es-ES" dirty="0" smtClean="0"/>
              <a:t> (Mobile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) necesitan permisos privilegiados. </a:t>
            </a:r>
            <a:r>
              <a:rPr lang="es-ES" dirty="0"/>
              <a:t>P</a:t>
            </a:r>
            <a:r>
              <a:rPr lang="es-ES" dirty="0" smtClean="0"/>
              <a:t>. Ej</a:t>
            </a:r>
            <a:r>
              <a:rPr lang="es-ES" dirty="0"/>
              <a:t>. </a:t>
            </a:r>
            <a:r>
              <a:rPr lang="es-ES" dirty="0" err="1"/>
              <a:t>TeamViewer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Los fabricantes firman para que los </a:t>
            </a:r>
            <a:r>
              <a:rPr lang="es-ES" dirty="0" err="1" smtClean="0"/>
              <a:t>MRSTs</a:t>
            </a:r>
            <a:r>
              <a:rPr lang="es-ES" dirty="0" smtClean="0"/>
              <a:t> puedan solicitar permisos privilegiados</a:t>
            </a:r>
          </a:p>
          <a:p>
            <a:r>
              <a:rPr lang="es-ES" dirty="0" err="1" smtClean="0"/>
              <a:t>Certifi-gate</a:t>
            </a:r>
            <a:endParaRPr lang="es-ES" dirty="0" smtClean="0"/>
          </a:p>
          <a:p>
            <a:pPr lvl="1"/>
            <a:r>
              <a:rPr lang="es-ES" dirty="0" smtClean="0"/>
              <a:t>Vulnerabilidad en el </a:t>
            </a:r>
            <a:r>
              <a:rPr lang="es-ES" dirty="0" err="1" smtClean="0"/>
              <a:t>plug</a:t>
            </a:r>
            <a:r>
              <a:rPr lang="es-ES" dirty="0" smtClean="0"/>
              <a:t>-in a la hora de comprobar si una aplicación es legítima.</a:t>
            </a:r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67859"/>
            <a:ext cx="4392488" cy="1152459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5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Protocolo de comunicación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963638"/>
            <a:ext cx="7778824" cy="3200400"/>
          </a:xfrm>
        </p:spPr>
        <p:txBody>
          <a:bodyPr anchor="ctr">
            <a:normAutofit/>
          </a:bodyPr>
          <a:lstStyle>
            <a:extLst/>
          </a:lstStyle>
          <a:p>
            <a:pPr marL="457200" lvl="1" indent="-457200"/>
            <a:r>
              <a:rPr lang="es-ES" dirty="0" smtClean="0"/>
              <a:t>Comunicación cifrada </a:t>
            </a:r>
          </a:p>
          <a:p>
            <a:pPr marL="731520" lvl="2" indent="-457200"/>
            <a:r>
              <a:rPr lang="es-ES" dirty="0" smtClean="0"/>
              <a:t>Cifrado simétrico AES, modo de operación GCM</a:t>
            </a:r>
          </a:p>
          <a:p>
            <a:pPr marL="457200" lvl="1" indent="-457200"/>
            <a:r>
              <a:rPr lang="es-ES" dirty="0" smtClean="0"/>
              <a:t>La aplicación se conecta al C&amp;C (llama a casa)</a:t>
            </a:r>
          </a:p>
          <a:p>
            <a:pPr marL="457200" lvl="1" indent="-457200"/>
            <a:r>
              <a:rPr lang="es-ES" dirty="0" smtClean="0"/>
              <a:t>C&amp;C comparte una clave distinta (</a:t>
            </a:r>
            <a:r>
              <a:rPr lang="es-ES" dirty="0" err="1" smtClean="0"/>
              <a:t>Kid</a:t>
            </a:r>
            <a:r>
              <a:rPr lang="es-ES" dirty="0" smtClean="0"/>
              <a:t>) con cada una de las aplicaciones </a:t>
            </a:r>
            <a:r>
              <a:rPr lang="es-ES" dirty="0" err="1" smtClean="0"/>
              <a:t>troyanizadas</a:t>
            </a:r>
            <a:endParaRPr lang="es-ES" dirty="0" smtClean="0"/>
          </a:p>
          <a:p>
            <a:pPr marL="457200" lvl="1" indent="-457200"/>
            <a:r>
              <a:rPr lang="es-ES" dirty="0" err="1" smtClean="0"/>
              <a:t>Handshake</a:t>
            </a:r>
            <a:r>
              <a:rPr lang="es-ES" dirty="0" smtClean="0"/>
              <a:t> para obtener clave de sesión (</a:t>
            </a:r>
            <a:r>
              <a:rPr lang="es-ES" dirty="0" err="1" smtClean="0"/>
              <a:t>Ks</a:t>
            </a:r>
            <a:r>
              <a:rPr lang="es-ES" dirty="0" smtClean="0"/>
              <a:t>)</a:t>
            </a:r>
          </a:p>
          <a:p>
            <a:pPr marL="457200" lvl="1" indent="-457200"/>
            <a:r>
              <a:rPr lang="es-ES" dirty="0" smtClean="0"/>
              <a:t>Protocolo robusto gracias a </a:t>
            </a:r>
            <a:r>
              <a:rPr lang="es-ES" dirty="0" err="1" smtClean="0"/>
              <a:t>TimeStamp</a:t>
            </a:r>
            <a:r>
              <a:rPr lang="es-ES" dirty="0" smtClean="0"/>
              <a:t> y </a:t>
            </a:r>
            <a:r>
              <a:rPr lang="es-ES" dirty="0" err="1" smtClean="0"/>
              <a:t>nonce</a:t>
            </a:r>
            <a:endParaRPr lang="es-ES" dirty="0"/>
          </a:p>
          <a:p>
            <a:pPr marL="274320" lvl="1"/>
            <a:endParaRPr lang="es-ES" dirty="0" smtClean="0"/>
          </a:p>
          <a:p>
            <a:pPr marL="274320" lvl="1"/>
            <a:endParaRPr lang="es-ES" dirty="0"/>
          </a:p>
          <a:p>
            <a:pPr marL="274320" lvl="1"/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8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611</Words>
  <Application>Microsoft Office PowerPoint</Application>
  <PresentationFormat>Presentación en pantalla (16:9)</PresentationFormat>
  <Paragraphs>142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Wingdings</vt:lpstr>
      <vt:lpstr>Wingdings 2</vt:lpstr>
      <vt:lpstr>Presentación de la pantalla panorámica</vt:lpstr>
      <vt:lpstr>MALWARE EN ANDROID: DESARROLLO DE UNA Aplicación MALICIOSA</vt:lpstr>
      <vt:lpstr>Crecimiento de Android</vt:lpstr>
      <vt:lpstr>Riesgos y ataques en Android</vt:lpstr>
      <vt:lpstr>Objetivos del proyecto</vt:lpstr>
      <vt:lpstr>Acciones maliciosas</vt:lpstr>
      <vt:lpstr>A través de los permisos</vt:lpstr>
      <vt:lpstr>Proceso de infección</vt:lpstr>
      <vt:lpstr>A través de vulnerabilidades</vt:lpstr>
      <vt:lpstr>Protocolo de comunicación</vt:lpstr>
      <vt:lpstr>Esquema general del proyecto</vt:lpstr>
      <vt:lpstr>Mensajes</vt:lpstr>
      <vt:lpstr>Mensajes</vt:lpstr>
      <vt:lpstr>Detalles de implementación</vt:lpstr>
      <vt:lpstr>Conclusiones</vt:lpstr>
      <vt:lpstr>Contramedidas</vt:lpstr>
      <vt:lpstr>Trabajos futuros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2017-06-17T11:09:27Z</dcterms:created>
  <dcterms:modified xsi:type="dcterms:W3CDTF">2017-07-07T08:57:30Z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