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9C18A-D9F6-ED04-C522-0DEB22219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4F5D39-7697-E133-8567-A0857817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C1E77D-631A-A8F1-AFA6-FB9A6360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15189-FE6C-56AE-0F27-B8BC63AC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583CD-2D2E-68C9-D599-0195AFFD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23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BC62E-6DF8-1586-2381-72F6E9CC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1FCC82-61DD-4D10-5D15-C156C8411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CD330-E81A-1677-A5D6-DAC14A2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98B99-8794-50C7-DE75-3C5B315A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A9D49-107E-2864-C723-F3784F40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5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C0EDC7-43DF-7839-35A9-4C1BC8251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2077F5-47E2-EBC4-FD0B-E842EC700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D1F36C-09A2-7E79-F9D1-C187EFA5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B04309-F3A9-9B64-DB29-1C2698D9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7594C0-EAE4-E337-B91B-0D306F16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15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17190-D46C-5DFD-F0C5-D9B46E62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778C3C-616B-E465-5022-CA6519B6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88F224-79CF-A014-F1D8-1D0E7FCD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6D2FD8-C607-6296-E4C8-6C3D949D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D41813-8C49-01A4-565B-2CA62C9D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27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0D5C4-D8E8-E856-C00D-171A7EA5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EDB490-233F-3C86-6FB6-A769D7FEA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52BEE-FFCC-AD42-2E0A-08081D4F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DE169A-104C-5513-489F-9D42112F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E6D716-AAD3-854F-176A-656148F9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3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299D2-9CBE-EDD4-16C0-6311D58A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02581-A6C9-ED10-1952-F7A35F3EC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6BC6A5-27F7-7AD4-AEC3-034616825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A33774-4D90-E6CD-79AA-22B0A5EC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BCEFCF-9F69-D1A4-075B-71A4DD9B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540600-D740-7438-2253-2C01F20B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73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77282-DDA1-E59D-43DA-3A3255D9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E0151-630E-0630-4467-47EB10FA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CABA44-8B9B-2097-9866-425B6A1D3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61651D-7E6F-F5E1-06D7-DB51B5CBA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E5730D-A57B-120C-7CC7-A323B625F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F4B93B-C9D5-2D2D-C392-5DFC6CFD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695D14-EE4B-DC85-3729-BA183B7D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7013FCD-E494-EE30-8FC1-8116B823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0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44B2A-DF86-7AEE-BDC8-0419BB78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AAAB21-2AC1-451C-089B-AD957DD4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0B6255-43A7-EFA7-2493-4572C1B8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DB04D5-963F-906B-14F5-07FF2B6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69071D-488D-41A5-939A-B3FB4ECD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0E4816-E9F9-6107-5011-FFDA2E57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586680-96DA-BDC0-7F09-FF42DF9D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51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DA99E-A563-1632-1C59-F03978CC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1B009-7B8F-1EA4-4C36-9F7097B1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F9949C-B52D-CBFF-9157-CF6BB103B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A6C2C0-CF55-233A-1DBD-6E9102DC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1EE662-6687-906F-5724-C1E15128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7D2966-BE57-D51E-7ABD-6E0FFE85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8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54FBE-A332-44FD-D829-6B13BAE9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B6A9D2-9944-AE89-A7BF-797CDF688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D58FAE-18D7-35D1-CA3C-74FA1B8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01DFB7-8680-4FB5-3C68-D70FD43D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F86CA4-69D2-4444-A512-DC73BDB2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F72F2C-82EA-D8C8-5B1D-C154AB0F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50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A24323-9BFD-E27C-11CB-F000498B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8A3238-3829-F15A-57C5-DD4E2F3E5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0CFEAD-5B69-5AA6-2E72-5D7C6A051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D516-33ED-4760-9CCD-259A8B5FA73C}" type="datetimeFigureOut">
              <a:rPr lang="pt-BR" smtClean="0"/>
              <a:t>06/01/2024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8C082-EC14-3F8E-982C-C82ECC91B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EC74D-ADFD-0E9C-CF02-A465C365A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A36D9-09C7-4C74-9475-EA22E2FB99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62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AA4D74-46BB-73DA-630A-831CACEE1C4C}"/>
              </a:ext>
            </a:extLst>
          </p:cNvPr>
          <p:cNvSpPr/>
          <p:nvPr/>
        </p:nvSpPr>
        <p:spPr>
          <a:xfrm>
            <a:off x="1262743" y="1190171"/>
            <a:ext cx="914400" cy="4064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E709FB-919C-83A0-DE60-8F805F92F9AE}"/>
              </a:ext>
            </a:extLst>
          </p:cNvPr>
          <p:cNvSpPr/>
          <p:nvPr/>
        </p:nvSpPr>
        <p:spPr>
          <a:xfrm>
            <a:off x="1640114" y="1422399"/>
            <a:ext cx="188686" cy="4499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9ACD83D-782F-DFB3-25C8-0984F1B88603}"/>
              </a:ext>
            </a:extLst>
          </p:cNvPr>
          <p:cNvSpPr/>
          <p:nvPr/>
        </p:nvSpPr>
        <p:spPr>
          <a:xfrm>
            <a:off x="2090055" y="1422399"/>
            <a:ext cx="188686" cy="261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497A80F-E62E-FE49-51CC-E5B1E68EBF68}"/>
              </a:ext>
            </a:extLst>
          </p:cNvPr>
          <p:cNvSpPr/>
          <p:nvPr/>
        </p:nvSpPr>
        <p:spPr>
          <a:xfrm>
            <a:off x="1250307" y="4963885"/>
            <a:ext cx="41563" cy="174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B40B1C1-F73D-5EE6-F81D-5DD1B0CEB90A}"/>
              </a:ext>
            </a:extLst>
          </p:cNvPr>
          <p:cNvSpPr/>
          <p:nvPr/>
        </p:nvSpPr>
        <p:spPr>
          <a:xfrm>
            <a:off x="1914231" y="1291771"/>
            <a:ext cx="974112" cy="3091543"/>
          </a:xfrm>
          <a:custGeom>
            <a:avLst/>
            <a:gdLst>
              <a:gd name="connsiteX0" fmla="*/ 974112 w 974112"/>
              <a:gd name="connsiteY0" fmla="*/ 0 h 3091543"/>
              <a:gd name="connsiteX1" fmla="*/ 901540 w 974112"/>
              <a:gd name="connsiteY1" fmla="*/ 72571 h 3091543"/>
              <a:gd name="connsiteX2" fmla="*/ 248398 w 974112"/>
              <a:gd name="connsiteY2" fmla="*/ 362857 h 3091543"/>
              <a:gd name="connsiteX3" fmla="*/ 103255 w 974112"/>
              <a:gd name="connsiteY3" fmla="*/ 377371 h 3091543"/>
              <a:gd name="connsiteX4" fmla="*/ 30683 w 974112"/>
              <a:gd name="connsiteY4" fmla="*/ 391886 h 3091543"/>
              <a:gd name="connsiteX5" fmla="*/ 16169 w 974112"/>
              <a:gd name="connsiteY5" fmla="*/ 551543 h 3091543"/>
              <a:gd name="connsiteX6" fmla="*/ 45198 w 974112"/>
              <a:gd name="connsiteY6" fmla="*/ 1219200 h 3091543"/>
              <a:gd name="connsiteX7" fmla="*/ 59712 w 974112"/>
              <a:gd name="connsiteY7" fmla="*/ 1306286 h 3091543"/>
              <a:gd name="connsiteX8" fmla="*/ 117769 w 974112"/>
              <a:gd name="connsiteY8" fmla="*/ 1567543 h 3091543"/>
              <a:gd name="connsiteX9" fmla="*/ 132283 w 974112"/>
              <a:gd name="connsiteY9" fmla="*/ 1683657 h 3091543"/>
              <a:gd name="connsiteX10" fmla="*/ 161312 w 974112"/>
              <a:gd name="connsiteY10" fmla="*/ 1901371 h 3091543"/>
              <a:gd name="connsiteX11" fmla="*/ 132283 w 974112"/>
              <a:gd name="connsiteY11" fmla="*/ 2365828 h 3091543"/>
              <a:gd name="connsiteX12" fmla="*/ 117769 w 974112"/>
              <a:gd name="connsiteY12" fmla="*/ 2423886 h 3091543"/>
              <a:gd name="connsiteX13" fmla="*/ 103255 w 974112"/>
              <a:gd name="connsiteY13" fmla="*/ 2510971 h 3091543"/>
              <a:gd name="connsiteX14" fmla="*/ 88740 w 974112"/>
              <a:gd name="connsiteY14" fmla="*/ 2583543 h 3091543"/>
              <a:gd name="connsiteX15" fmla="*/ 45198 w 974112"/>
              <a:gd name="connsiteY15" fmla="*/ 2975428 h 3091543"/>
              <a:gd name="connsiteX16" fmla="*/ 45198 w 974112"/>
              <a:gd name="connsiteY16" fmla="*/ 3091543 h 309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74112" h="3091543">
                <a:moveTo>
                  <a:pt x="974112" y="0"/>
                </a:moveTo>
                <a:cubicBezTo>
                  <a:pt x="949921" y="24190"/>
                  <a:pt x="930875" y="54970"/>
                  <a:pt x="901540" y="72571"/>
                </a:cubicBezTo>
                <a:cubicBezTo>
                  <a:pt x="620944" y="240929"/>
                  <a:pt x="524099" y="307717"/>
                  <a:pt x="248398" y="362857"/>
                </a:cubicBezTo>
                <a:cubicBezTo>
                  <a:pt x="200720" y="372393"/>
                  <a:pt x="151636" y="372533"/>
                  <a:pt x="103255" y="377371"/>
                </a:cubicBezTo>
                <a:cubicBezTo>
                  <a:pt x="79064" y="382209"/>
                  <a:pt x="52102" y="379646"/>
                  <a:pt x="30683" y="391886"/>
                </a:cubicBezTo>
                <a:cubicBezTo>
                  <a:pt x="-25470" y="423974"/>
                  <a:pt x="11765" y="516306"/>
                  <a:pt x="16169" y="551543"/>
                </a:cubicBezTo>
                <a:cubicBezTo>
                  <a:pt x="25845" y="774095"/>
                  <a:pt x="32368" y="996807"/>
                  <a:pt x="45198" y="1219200"/>
                </a:cubicBezTo>
                <a:cubicBezTo>
                  <a:pt x="46893" y="1248580"/>
                  <a:pt x="54289" y="1277361"/>
                  <a:pt x="59712" y="1306286"/>
                </a:cubicBezTo>
                <a:cubicBezTo>
                  <a:pt x="87351" y="1453699"/>
                  <a:pt x="84223" y="1433361"/>
                  <a:pt x="117769" y="1567543"/>
                </a:cubicBezTo>
                <a:cubicBezTo>
                  <a:pt x="122607" y="1606248"/>
                  <a:pt x="127128" y="1644993"/>
                  <a:pt x="132283" y="1683657"/>
                </a:cubicBezTo>
                <a:cubicBezTo>
                  <a:pt x="172345" y="1984115"/>
                  <a:pt x="119717" y="1568605"/>
                  <a:pt x="161312" y="1901371"/>
                </a:cubicBezTo>
                <a:cubicBezTo>
                  <a:pt x="154750" y="2058872"/>
                  <a:pt x="158000" y="2211530"/>
                  <a:pt x="132283" y="2365828"/>
                </a:cubicBezTo>
                <a:cubicBezTo>
                  <a:pt x="129003" y="2385505"/>
                  <a:pt x="121681" y="2404325"/>
                  <a:pt x="117769" y="2423886"/>
                </a:cubicBezTo>
                <a:cubicBezTo>
                  <a:pt x="111998" y="2452743"/>
                  <a:pt x="108519" y="2482017"/>
                  <a:pt x="103255" y="2510971"/>
                </a:cubicBezTo>
                <a:cubicBezTo>
                  <a:pt x="98842" y="2535243"/>
                  <a:pt x="92588" y="2559175"/>
                  <a:pt x="88740" y="2583543"/>
                </a:cubicBezTo>
                <a:cubicBezTo>
                  <a:pt x="64208" y="2738912"/>
                  <a:pt x="52590" y="2820194"/>
                  <a:pt x="45198" y="2975428"/>
                </a:cubicBezTo>
                <a:cubicBezTo>
                  <a:pt x="43357" y="3014089"/>
                  <a:pt x="45198" y="3052838"/>
                  <a:pt x="45198" y="30915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6D343AE-38FC-326A-3E51-F4A84B1B03C8}"/>
              </a:ext>
            </a:extLst>
          </p:cNvPr>
          <p:cNvCxnSpPr/>
          <p:nvPr/>
        </p:nvCxnSpPr>
        <p:spPr>
          <a:xfrm flipH="1">
            <a:off x="2409371" y="1465941"/>
            <a:ext cx="217715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D55E703-43A4-015F-ED66-12B8D4EFF09D}"/>
                  </a:ext>
                </a:extLst>
              </p:cNvPr>
              <p:cNvSpPr txBox="1"/>
              <p:nvPr/>
            </p:nvSpPr>
            <p:spPr>
              <a:xfrm>
                <a:off x="5455746" y="343145"/>
                <a:ext cx="4205960" cy="537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sz="25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500" b="0" dirty="0" smtClean="0"/>
                        <m:t>soma</m:t>
                      </m:r>
                      <m:r>
                        <m:rPr>
                          <m:nor/>
                        </m:rPr>
                        <a:rPr lang="pt-BR" sz="2500" b="0" i="0" dirty="0" smtClean="0"/>
                        <m:t>_</m:t>
                      </m:r>
                      <m:r>
                        <m:rPr>
                          <m:nor/>
                        </m:rPr>
                        <a:rPr lang="pt-BR" sz="2500" b="0" dirty="0" smtClean="0"/>
                        <m:t>pKa</m:t>
                      </m:r>
                      <m:r>
                        <m:rPr>
                          <m:nor/>
                        </m:rPr>
                        <a:rPr lang="pt-BR" sz="2500" b="0" i="0" dirty="0" smtClean="0"/>
                        <m:t>(</m:t>
                      </m:r>
                      <m:r>
                        <m:rPr>
                          <m:nor/>
                        </m:rPr>
                        <a:rPr lang="pt-BR" sz="2500" b="0" i="0" dirty="0" smtClean="0"/>
                        <m:t>i</m:t>
                      </m:r>
                      <m:r>
                        <m:rPr>
                          <m:nor/>
                        </m:rPr>
                        <a:rPr lang="pt-BR" sz="2500" b="0" i="0" dirty="0" smtClean="0"/>
                        <m:t>)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𝑝𝐾</m:t>
                          </m:r>
                          <m:sSub>
                            <m:sSub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pt-BR" sz="2500" b="0" dirty="0"/>
              </a:p>
              <a:p>
                <a:endParaRPr lang="pt-BR" sz="25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𝑒𝑥𝑝𝑜</m:t>
                      </m:r>
                      <m:d>
                        <m:d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𝑝𝐻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𝑠𝑜𝑚</m:t>
                          </m:r>
                          <m:sSub>
                            <m:sSub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𝑝𝐾𝑎</m:t>
                              </m:r>
                              <m:d>
                                <m:dPr>
                                  <m:ctrlP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5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sup>
                      </m:sSup>
                    </m:oMath>
                  </m:oMathPara>
                </a14:m>
                <a:endParaRPr lang="pt-BR" sz="25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𝑠𝑜𝑚𝑎𝑡𝑜𝑟𝑖𝑜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𝑒𝑥𝑝𝑜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5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𝑠𝑜𝑚𝑎𝑡𝑜𝑟𝑖𝑜</m:t>
                          </m:r>
                        </m:den>
                      </m:f>
                    </m:oMath>
                  </m:oMathPara>
                </a14:m>
                <a:endParaRPr lang="pt-BR" sz="2500" b="0" dirty="0"/>
              </a:p>
              <a:p>
                <a:endParaRPr lang="pt-BR" sz="25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𝑒𝑥𝑝𝑜</m:t>
                      </m:r>
                      <m:d>
                        <m:d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sz="2500" b="0" dirty="0"/>
              </a:p>
              <a:p>
                <a:endParaRPr lang="pt-BR" sz="25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D55E703-43A4-015F-ED66-12B8D4EFF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746" y="343145"/>
                <a:ext cx="4205960" cy="537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088E678-2918-2FD4-78E9-CD2B0D03DEA0}"/>
                  </a:ext>
                </a:extLst>
              </p:cNvPr>
              <p:cNvSpPr txBox="1"/>
              <p:nvPr/>
            </p:nvSpPr>
            <p:spPr>
              <a:xfrm>
                <a:off x="3860800" y="4238171"/>
                <a:ext cx="890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088E678-2918-2FD4-78E9-CD2B0D03D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00" y="4238171"/>
                <a:ext cx="89082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30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Fernando Oliveira</dc:creator>
  <cp:lastModifiedBy>Andre Fernando Oliveira</cp:lastModifiedBy>
  <cp:revision>1</cp:revision>
  <dcterms:created xsi:type="dcterms:W3CDTF">2024-01-06T18:33:51Z</dcterms:created>
  <dcterms:modified xsi:type="dcterms:W3CDTF">2024-01-08T20:32:47Z</dcterms:modified>
</cp:coreProperties>
</file>