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E5E76-BA72-4CB6-8331-37ACC5F17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5D4D04-60FA-432B-9D1A-D0A5711D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C1340E-8582-4596-8BD1-40E49B46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09D3-C8CC-428B-A6C0-5E6D2FC5540F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E8DDCE-47BD-4CCC-A22F-27F4AB18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6D3964-254E-4AA5-82BA-6B59D946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C5D-F01B-4B32-8746-411B8A0DF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06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08BCF-E178-4166-8430-37042A59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A1E6DF-BAD8-4381-99AB-39D1B428C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5B834-E3FE-4C79-89EF-D7A00F12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09D3-C8CC-428B-A6C0-5E6D2FC5540F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F886A-C3BF-463C-A8A7-6EC2B7BE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59C079-00C1-4107-AA9F-89A7C3E2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C5D-F01B-4B32-8746-411B8A0DF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9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9AB915-7813-4AD6-A7C9-D864A1B2A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7CF2B-4F29-4B16-A555-8EAEF380F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2A953-5ED4-4317-BD01-5A69D797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09D3-C8CC-428B-A6C0-5E6D2FC5540F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32BBAD-8C7D-4D2A-B59F-FA2200B9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37C5D6-CCD3-46EE-B0D4-2F51ABFE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C5D-F01B-4B32-8746-411B8A0DF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24C76-A739-4F4C-90E3-4F992FDA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18A7A-4448-40A7-986D-5C04CE762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9E483-F9A6-4D55-9167-6EFFDDA8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09D3-C8CC-428B-A6C0-5E6D2FC5540F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6A2525-40A7-4454-8F4A-9BB4D058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2F86D-E3AB-40EA-A17E-DBCFD920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C5D-F01B-4B32-8746-411B8A0DF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3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D88DD-C38D-4637-A842-72CD77E0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F0E6D6-9A6A-47C8-888B-F6E223B3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E87CF7-73BA-4917-8C30-795F8A31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09D3-C8CC-428B-A6C0-5E6D2FC5540F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98C4D9-DF55-438C-AA32-BD8D9BA6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6D3844-46A8-42FC-95D2-AC2CEA8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C5D-F01B-4B32-8746-411B8A0DF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38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FE8BD-52C3-4329-A248-EAF65AD5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B54F90-4F82-401A-80FF-FA956FE6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D668C0-D6BA-493F-834A-293258492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456F03-D7DE-4178-BB29-DE1E88B1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09D3-C8CC-428B-A6C0-5E6D2FC5540F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B29932-413B-4008-B6ED-5E84C14A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78F4A1-DF17-4CCC-981A-D95A9701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C5D-F01B-4B32-8746-411B8A0DF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26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5A0C-7E26-49D7-8720-D5140B29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32E0F-5C2B-48DE-B0DB-8CA0F353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2DAC3F-FE25-488F-9C47-241D813AE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6B974A-3D8E-4B16-B27A-C46FC4221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E81ED0-16EA-45A6-B9A4-21C18F820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775759-6285-48B9-8E45-22D7D50D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09D3-C8CC-428B-A6C0-5E6D2FC5540F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2DB483-9D05-4268-B42F-360F0D78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83A3D2-4141-4FF5-9AD5-17B4518E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C5D-F01B-4B32-8746-411B8A0DF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0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979B-6195-4DFE-AAFA-C39A2465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4C15EB-B23A-4ED2-ADF6-3DEB4720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09D3-C8CC-428B-A6C0-5E6D2FC5540F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F13DE8-0E1C-403F-B8B2-065E0014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2E547D-B281-4F13-B02A-DA196504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C5D-F01B-4B32-8746-411B8A0DF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5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1B78EA-3970-4381-85C3-1DE51F5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09D3-C8CC-428B-A6C0-5E6D2FC5540F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2B67FB-3A61-465C-887D-9FA0876F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EFE787-D35E-4752-B72A-8333A724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C5D-F01B-4B32-8746-411B8A0DF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46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DC6C5-7A25-491A-8818-AFFEE2C6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04B552-C4B1-4AAB-9A1C-D4A2716F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A74561-D4E1-46D6-B8C4-AE5C090FF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F19881-5581-47AD-8D91-C6D9E02B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09D3-C8CC-428B-A6C0-5E6D2FC5540F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793117-6EB5-4B32-A8F8-D72E614D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F07CF9-EAFE-41EA-A58F-862A4946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C5D-F01B-4B32-8746-411B8A0DF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70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EE72F-BCF8-4865-AF23-C0DE92CF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DB018D-D84D-414A-AF75-91D1D8226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CEBAA6-5E40-482A-A01A-35B3B0744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3381C0-E5BD-4D7D-9471-D40D2546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09D3-C8CC-428B-A6C0-5E6D2FC5540F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DC2E4D-5289-4ED1-8CD4-787670B9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B65699-11DB-44DA-84F9-8DB5C76D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C5D-F01B-4B32-8746-411B8A0DF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43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6656CE-5655-40A7-B145-23F33751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352771-9465-44F8-9574-C32AEB760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C72BF-0084-4994-A91D-ADB8DA83C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09D3-C8CC-428B-A6C0-5E6D2FC5540F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6A555-93CC-4515-A909-FE8A3D382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16C46-30F8-4153-B17C-9C49D6D28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4C5D-F01B-4B32-8746-411B8A0DF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16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41562-B449-46D3-B127-3E198385A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E87AD-680C-475E-AFDC-23267400C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41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20">
            <a:extLst>
              <a:ext uri="{FF2B5EF4-FFF2-40B4-BE49-F238E27FC236}">
                <a16:creationId xmlns:a16="http://schemas.microsoft.com/office/drawing/2014/main" id="{54A534FF-B5EF-4D02-8136-E45E4C5734E0}"/>
              </a:ext>
            </a:extLst>
          </p:cNvPr>
          <p:cNvGraphicFramePr>
            <a:graphicFrameLocks noGrp="1"/>
          </p:cNvGraphicFramePr>
          <p:nvPr/>
        </p:nvGraphicFramePr>
        <p:xfrm>
          <a:off x="190825" y="4064742"/>
          <a:ext cx="11133830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43">
                  <a:extLst>
                    <a:ext uri="{9D8B030D-6E8A-4147-A177-3AD203B41FA5}">
                      <a16:colId xmlns:a16="http://schemas.microsoft.com/office/drawing/2014/main" val="1151086278"/>
                    </a:ext>
                  </a:extLst>
                </a:gridCol>
                <a:gridCol w="555443">
                  <a:extLst>
                    <a:ext uri="{9D8B030D-6E8A-4147-A177-3AD203B41FA5}">
                      <a16:colId xmlns:a16="http://schemas.microsoft.com/office/drawing/2014/main" val="1937796865"/>
                    </a:ext>
                  </a:extLst>
                </a:gridCol>
                <a:gridCol w="725687">
                  <a:extLst>
                    <a:ext uri="{9D8B030D-6E8A-4147-A177-3AD203B41FA5}">
                      <a16:colId xmlns:a16="http://schemas.microsoft.com/office/drawing/2014/main" val="1641614756"/>
                    </a:ext>
                  </a:extLst>
                </a:gridCol>
                <a:gridCol w="725687">
                  <a:extLst>
                    <a:ext uri="{9D8B030D-6E8A-4147-A177-3AD203B41FA5}">
                      <a16:colId xmlns:a16="http://schemas.microsoft.com/office/drawing/2014/main" val="2781028552"/>
                    </a:ext>
                  </a:extLst>
                </a:gridCol>
                <a:gridCol w="626278">
                  <a:extLst>
                    <a:ext uri="{9D8B030D-6E8A-4147-A177-3AD203B41FA5}">
                      <a16:colId xmlns:a16="http://schemas.microsoft.com/office/drawing/2014/main" val="2084298932"/>
                    </a:ext>
                  </a:extLst>
                </a:gridCol>
                <a:gridCol w="626278">
                  <a:extLst>
                    <a:ext uri="{9D8B030D-6E8A-4147-A177-3AD203B41FA5}">
                      <a16:colId xmlns:a16="http://schemas.microsoft.com/office/drawing/2014/main" val="461941270"/>
                    </a:ext>
                  </a:extLst>
                </a:gridCol>
                <a:gridCol w="536809">
                  <a:extLst>
                    <a:ext uri="{9D8B030D-6E8A-4147-A177-3AD203B41FA5}">
                      <a16:colId xmlns:a16="http://schemas.microsoft.com/office/drawing/2014/main" val="4276042518"/>
                    </a:ext>
                  </a:extLst>
                </a:gridCol>
                <a:gridCol w="536809">
                  <a:extLst>
                    <a:ext uri="{9D8B030D-6E8A-4147-A177-3AD203B41FA5}">
                      <a16:colId xmlns:a16="http://schemas.microsoft.com/office/drawing/2014/main" val="2125280631"/>
                    </a:ext>
                  </a:extLst>
                </a:gridCol>
                <a:gridCol w="516928">
                  <a:extLst>
                    <a:ext uri="{9D8B030D-6E8A-4147-A177-3AD203B41FA5}">
                      <a16:colId xmlns:a16="http://schemas.microsoft.com/office/drawing/2014/main" val="3717014676"/>
                    </a:ext>
                  </a:extLst>
                </a:gridCol>
                <a:gridCol w="516928">
                  <a:extLst>
                    <a:ext uri="{9D8B030D-6E8A-4147-A177-3AD203B41FA5}">
                      <a16:colId xmlns:a16="http://schemas.microsoft.com/office/drawing/2014/main" val="3683475338"/>
                    </a:ext>
                  </a:extLst>
                </a:gridCol>
                <a:gridCol w="521154">
                  <a:extLst>
                    <a:ext uri="{9D8B030D-6E8A-4147-A177-3AD203B41FA5}">
                      <a16:colId xmlns:a16="http://schemas.microsoft.com/office/drawing/2014/main" val="3330881313"/>
                    </a:ext>
                  </a:extLst>
                </a:gridCol>
                <a:gridCol w="521154">
                  <a:extLst>
                    <a:ext uri="{9D8B030D-6E8A-4147-A177-3AD203B41FA5}">
                      <a16:colId xmlns:a16="http://schemas.microsoft.com/office/drawing/2014/main" val="1543597671"/>
                    </a:ext>
                  </a:extLst>
                </a:gridCol>
                <a:gridCol w="521154">
                  <a:extLst>
                    <a:ext uri="{9D8B030D-6E8A-4147-A177-3AD203B41FA5}">
                      <a16:colId xmlns:a16="http://schemas.microsoft.com/office/drawing/2014/main" val="1207286287"/>
                    </a:ext>
                  </a:extLst>
                </a:gridCol>
                <a:gridCol w="521154">
                  <a:extLst>
                    <a:ext uri="{9D8B030D-6E8A-4147-A177-3AD203B41FA5}">
                      <a16:colId xmlns:a16="http://schemas.microsoft.com/office/drawing/2014/main" val="1812936821"/>
                    </a:ext>
                  </a:extLst>
                </a:gridCol>
                <a:gridCol w="521154">
                  <a:extLst>
                    <a:ext uri="{9D8B030D-6E8A-4147-A177-3AD203B41FA5}">
                      <a16:colId xmlns:a16="http://schemas.microsoft.com/office/drawing/2014/main" val="2484122704"/>
                    </a:ext>
                  </a:extLst>
                </a:gridCol>
                <a:gridCol w="521154">
                  <a:extLst>
                    <a:ext uri="{9D8B030D-6E8A-4147-A177-3AD203B41FA5}">
                      <a16:colId xmlns:a16="http://schemas.microsoft.com/office/drawing/2014/main" val="3397495474"/>
                    </a:ext>
                  </a:extLst>
                </a:gridCol>
                <a:gridCol w="521154">
                  <a:extLst>
                    <a:ext uri="{9D8B030D-6E8A-4147-A177-3AD203B41FA5}">
                      <a16:colId xmlns:a16="http://schemas.microsoft.com/office/drawing/2014/main" val="2699088932"/>
                    </a:ext>
                  </a:extLst>
                </a:gridCol>
                <a:gridCol w="521154">
                  <a:extLst>
                    <a:ext uri="{9D8B030D-6E8A-4147-A177-3AD203B41FA5}">
                      <a16:colId xmlns:a16="http://schemas.microsoft.com/office/drawing/2014/main" val="4121362965"/>
                    </a:ext>
                  </a:extLst>
                </a:gridCol>
                <a:gridCol w="521154">
                  <a:extLst>
                    <a:ext uri="{9D8B030D-6E8A-4147-A177-3AD203B41FA5}">
                      <a16:colId xmlns:a16="http://schemas.microsoft.com/office/drawing/2014/main" val="1744714649"/>
                    </a:ext>
                  </a:extLst>
                </a:gridCol>
                <a:gridCol w="521154">
                  <a:extLst>
                    <a:ext uri="{9D8B030D-6E8A-4147-A177-3AD203B41FA5}">
                      <a16:colId xmlns:a16="http://schemas.microsoft.com/office/drawing/2014/main" val="2450089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100" dirty="0"/>
                        <a:t>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N+</a:t>
                      </a:r>
                    </a:p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 0</a:t>
                      </a:r>
                    </a:p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Carga </a:t>
                      </a:r>
                      <a:r>
                        <a:rPr lang="pt-BR" sz="1100" dirty="0" err="1"/>
                        <a:t>max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pKa1</a:t>
                      </a:r>
                    </a:p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pKa2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pKa3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pKa4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pKa5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pKa6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conc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Symbol" panose="05050102010706020507" pitchFamily="18" charset="2"/>
                        </a:rPr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Symbol" panose="05050102010706020507" pitchFamily="18" charset="2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Symbol" panose="05050102010706020507" pitchFamily="18" charset="2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Symbol" panose="05050102010706020507" pitchFamily="18" charset="2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Symbol" panose="05050102010706020507" pitchFamily="18" charset="2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Symbol" panose="05050102010706020507" pitchFamily="18" charset="2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Symbol" panose="05050102010706020507" pitchFamily="18" charset="2"/>
                        </a:rPr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qef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0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2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2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30097"/>
                  </a:ext>
                </a:extLst>
              </a:tr>
            </a:tbl>
          </a:graphicData>
        </a:graphic>
      </p:graphicFrame>
      <p:sp>
        <p:nvSpPr>
          <p:cNvPr id="5" name="Rectangle: Beveled 43">
            <a:extLst>
              <a:ext uri="{FF2B5EF4-FFF2-40B4-BE49-F238E27FC236}">
                <a16:creationId xmlns:a16="http://schemas.microsoft.com/office/drawing/2014/main" id="{F92261B8-DF5D-4BFA-95FE-96E63B781BC8}"/>
              </a:ext>
            </a:extLst>
          </p:cNvPr>
          <p:cNvSpPr/>
          <p:nvPr/>
        </p:nvSpPr>
        <p:spPr>
          <a:xfrm>
            <a:off x="9274052" y="2772481"/>
            <a:ext cx="2075543" cy="51948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Export</a:t>
            </a:r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2439E43-1803-4EA6-BEBB-C4C88DFD8D26}"/>
              </a:ext>
            </a:extLst>
          </p:cNvPr>
          <p:cNvGrpSpPr/>
          <p:nvPr/>
        </p:nvGrpSpPr>
        <p:grpSpPr>
          <a:xfrm>
            <a:off x="233070" y="6094917"/>
            <a:ext cx="4176649" cy="763083"/>
            <a:chOff x="232754" y="5723610"/>
            <a:chExt cx="4176649" cy="763083"/>
          </a:xfrm>
        </p:grpSpPr>
        <p:grpSp>
          <p:nvGrpSpPr>
            <p:cNvPr id="32" name="Group 45">
              <a:extLst>
                <a:ext uri="{FF2B5EF4-FFF2-40B4-BE49-F238E27FC236}">
                  <a16:creationId xmlns:a16="http://schemas.microsoft.com/office/drawing/2014/main" id="{6B795755-1262-4AC1-ACEF-4281DCCE8165}"/>
                </a:ext>
              </a:extLst>
            </p:cNvPr>
            <p:cNvGrpSpPr/>
            <p:nvPr/>
          </p:nvGrpSpPr>
          <p:grpSpPr>
            <a:xfrm>
              <a:off x="232754" y="5723610"/>
              <a:ext cx="2870691" cy="763083"/>
              <a:chOff x="118222" y="5560743"/>
              <a:chExt cx="2870691" cy="763083"/>
            </a:xfrm>
          </p:grpSpPr>
          <p:sp>
            <p:nvSpPr>
              <p:cNvPr id="34" name="Rectangle 23">
                <a:extLst>
                  <a:ext uri="{FF2B5EF4-FFF2-40B4-BE49-F238E27FC236}">
                    <a16:creationId xmlns:a16="http://schemas.microsoft.com/office/drawing/2014/main" id="{7D89D971-60A2-4489-A736-C9EED3F52777}"/>
                  </a:ext>
                </a:extLst>
              </p:cNvPr>
              <p:cNvSpPr/>
              <p:nvPr/>
            </p:nvSpPr>
            <p:spPr>
              <a:xfrm>
                <a:off x="118222" y="5560743"/>
                <a:ext cx="2870691" cy="7630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85E6E65E-2BAE-443A-872D-FA03EA713B08}"/>
                  </a:ext>
                </a:extLst>
              </p:cNvPr>
              <p:cNvSpPr/>
              <p:nvPr/>
            </p:nvSpPr>
            <p:spPr>
              <a:xfrm>
                <a:off x="296513" y="5645575"/>
                <a:ext cx="117666" cy="1647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ctangle 25">
                <a:extLst>
                  <a:ext uri="{FF2B5EF4-FFF2-40B4-BE49-F238E27FC236}">
                    <a16:creationId xmlns:a16="http://schemas.microsoft.com/office/drawing/2014/main" id="{25DF6BC2-9E82-4A75-BAB2-109C0517FF76}"/>
                  </a:ext>
                </a:extLst>
              </p:cNvPr>
              <p:cNvSpPr/>
              <p:nvPr/>
            </p:nvSpPr>
            <p:spPr>
              <a:xfrm>
                <a:off x="291066" y="5884044"/>
                <a:ext cx="117666" cy="1647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ctangle 26">
                <a:extLst>
                  <a:ext uri="{FF2B5EF4-FFF2-40B4-BE49-F238E27FC236}">
                    <a16:creationId xmlns:a16="http://schemas.microsoft.com/office/drawing/2014/main" id="{86FF2522-EFC6-49C7-93FE-ECA7DE9BF3D3}"/>
                  </a:ext>
                </a:extLst>
              </p:cNvPr>
              <p:cNvSpPr/>
              <p:nvPr/>
            </p:nvSpPr>
            <p:spPr>
              <a:xfrm>
                <a:off x="1649970" y="5660089"/>
                <a:ext cx="117666" cy="1647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BFB0551F-5BE1-477A-BDE7-E499529B0D00}"/>
                  </a:ext>
                </a:extLst>
              </p:cNvPr>
              <p:cNvSpPr/>
              <p:nvPr/>
            </p:nvSpPr>
            <p:spPr>
              <a:xfrm>
                <a:off x="1649970" y="5893274"/>
                <a:ext cx="117666" cy="1647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ctangle 28">
                <a:extLst>
                  <a:ext uri="{FF2B5EF4-FFF2-40B4-BE49-F238E27FC236}">
                    <a16:creationId xmlns:a16="http://schemas.microsoft.com/office/drawing/2014/main" id="{5FD2654C-6CB1-48F0-BBFA-F6995E3F29BC}"/>
                  </a:ext>
                </a:extLst>
              </p:cNvPr>
              <p:cNvSpPr/>
              <p:nvPr/>
            </p:nvSpPr>
            <p:spPr>
              <a:xfrm>
                <a:off x="298326" y="6094500"/>
                <a:ext cx="117666" cy="1647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ctangle 29">
                <a:extLst>
                  <a:ext uri="{FF2B5EF4-FFF2-40B4-BE49-F238E27FC236}">
                    <a16:creationId xmlns:a16="http://schemas.microsoft.com/office/drawing/2014/main" id="{BA1E0293-E14C-4B92-B862-5FD056DC0AFE}"/>
                  </a:ext>
                </a:extLst>
              </p:cNvPr>
              <p:cNvSpPr/>
              <p:nvPr/>
            </p:nvSpPr>
            <p:spPr>
              <a:xfrm>
                <a:off x="1642716" y="6118244"/>
                <a:ext cx="117666" cy="1647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TextBox 30">
                <a:extLst>
                  <a:ext uri="{FF2B5EF4-FFF2-40B4-BE49-F238E27FC236}">
                    <a16:creationId xmlns:a16="http://schemas.microsoft.com/office/drawing/2014/main" id="{B2ECFB5C-FA50-48D8-929D-757571FCA988}"/>
                  </a:ext>
                </a:extLst>
              </p:cNvPr>
              <p:cNvSpPr txBox="1"/>
              <p:nvPr/>
            </p:nvSpPr>
            <p:spPr>
              <a:xfrm>
                <a:off x="395935" y="5644355"/>
                <a:ext cx="25523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DDE	              tau </a:t>
                </a:r>
                <a:r>
                  <a:rPr lang="pt-BR" sz="1200" dirty="0" err="1"/>
                  <a:t>function</a:t>
                </a:r>
                <a:endParaRPr lang="pt-BR" sz="1200" dirty="0"/>
              </a:p>
              <a:p>
                <a:r>
                  <a:rPr lang="pt-BR" sz="1200" dirty="0"/>
                  <a:t>Qef vs pH	              beta </a:t>
                </a:r>
                <a:r>
                  <a:rPr lang="pt-BR" sz="1200" dirty="0" err="1"/>
                  <a:t>function</a:t>
                </a:r>
                <a:endParaRPr lang="pt-BR" sz="1200" dirty="0"/>
              </a:p>
              <a:p>
                <a:r>
                  <a:rPr lang="pt-BR" sz="1200" dirty="0"/>
                  <a:t>Log DDE	              </a:t>
                </a:r>
                <a:r>
                  <a:rPr lang="pt-BR" sz="1200" dirty="0" err="1"/>
                  <a:t>qquad</a:t>
                </a:r>
                <a:r>
                  <a:rPr lang="pt-BR" sz="1200" dirty="0"/>
                  <a:t> </a:t>
                </a:r>
                <a:r>
                  <a:rPr lang="pt-BR" sz="1200" dirty="0" err="1"/>
                  <a:t>function</a:t>
                </a:r>
                <a:endParaRPr lang="pt-BR" sz="1200" dirty="0"/>
              </a:p>
            </p:txBody>
          </p:sp>
        </p:grpSp>
        <p:sp>
          <p:nvSpPr>
            <p:cNvPr id="33" name="Rectangle: Beveled 41">
              <a:extLst>
                <a:ext uri="{FF2B5EF4-FFF2-40B4-BE49-F238E27FC236}">
                  <a16:creationId xmlns:a16="http://schemas.microsoft.com/office/drawing/2014/main" id="{033A8AC2-1928-40E1-B05E-1D8C60E34011}"/>
                </a:ext>
              </a:extLst>
            </p:cNvPr>
            <p:cNvSpPr/>
            <p:nvPr/>
          </p:nvSpPr>
          <p:spPr>
            <a:xfrm>
              <a:off x="3195774" y="5913847"/>
              <a:ext cx="1213629" cy="424165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Graphics</a:t>
              </a:r>
              <a:endParaRPr lang="pt-BR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FA28C87-D5ED-41D4-A567-83BB05E405E1}"/>
              </a:ext>
            </a:extLst>
          </p:cNvPr>
          <p:cNvGrpSpPr/>
          <p:nvPr/>
        </p:nvGrpSpPr>
        <p:grpSpPr>
          <a:xfrm>
            <a:off x="83960" y="274893"/>
            <a:ext cx="7655545" cy="3102535"/>
            <a:chOff x="92791" y="106006"/>
            <a:chExt cx="7655545" cy="3102535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42BAEA7C-F7EE-47EA-9C7D-A2D8DED7A9A6}"/>
                </a:ext>
              </a:extLst>
            </p:cNvPr>
            <p:cNvSpPr/>
            <p:nvPr/>
          </p:nvSpPr>
          <p:spPr>
            <a:xfrm>
              <a:off x="92791" y="106006"/>
              <a:ext cx="7655545" cy="3102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18A495A7-37B8-4A30-A209-C9AB8497C898}"/>
                </a:ext>
              </a:extLst>
            </p:cNvPr>
            <p:cNvSpPr txBox="1"/>
            <p:nvPr/>
          </p:nvSpPr>
          <p:spPr>
            <a:xfrm>
              <a:off x="190509" y="144403"/>
              <a:ext cx="225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Arial Rounded MT Bold" panose="020F0704030504030204" pitchFamily="34" charset="0"/>
                </a:rPr>
                <a:t>TiGer</a:t>
              </a:r>
              <a:r>
                <a:rPr lang="pt-BR" sz="2400" dirty="0">
                  <a:latin typeface="Arial Rounded MT Bold" panose="020F0704030504030204" pitchFamily="34" charset="0"/>
                </a:rPr>
                <a:t>  on-line </a:t>
              </a:r>
            </a:p>
          </p:txBody>
        </p:sp>
        <p:sp>
          <p:nvSpPr>
            <p:cNvPr id="22" name="TextBox 5">
              <a:extLst>
                <a:ext uri="{FF2B5EF4-FFF2-40B4-BE49-F238E27FC236}">
                  <a16:creationId xmlns:a16="http://schemas.microsoft.com/office/drawing/2014/main" id="{FF09FA78-8655-4148-859A-DE7FBE82EA12}"/>
                </a:ext>
              </a:extLst>
            </p:cNvPr>
            <p:cNvSpPr txBox="1"/>
            <p:nvPr/>
          </p:nvSpPr>
          <p:spPr>
            <a:xfrm>
              <a:off x="160183" y="627042"/>
              <a:ext cx="3702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Select</a:t>
              </a:r>
              <a:r>
                <a:rPr lang="pt-BR" dirty="0"/>
                <a:t> </a:t>
              </a:r>
              <a:r>
                <a:rPr lang="pt-BR" dirty="0" err="1"/>
                <a:t>the</a:t>
              </a:r>
              <a:r>
                <a:rPr lang="pt-BR" dirty="0"/>
                <a:t> Bronsted </a:t>
              </a:r>
              <a:r>
                <a:rPr lang="pt-BR" dirty="0" err="1"/>
                <a:t>Acid-Base</a:t>
              </a:r>
              <a:r>
                <a:rPr lang="pt-BR" dirty="0"/>
                <a:t> System</a:t>
              </a:r>
            </a:p>
            <a:p>
              <a:endParaRPr lang="pt-BR" dirty="0"/>
            </a:p>
            <a:p>
              <a:endParaRPr lang="pt-BR" dirty="0"/>
            </a:p>
          </p:txBody>
        </p:sp>
        <p:grpSp>
          <p:nvGrpSpPr>
            <p:cNvPr id="23" name="Group 1">
              <a:extLst>
                <a:ext uri="{FF2B5EF4-FFF2-40B4-BE49-F238E27FC236}">
                  <a16:creationId xmlns:a16="http://schemas.microsoft.com/office/drawing/2014/main" id="{6535050F-C03F-4565-96C1-02F683155DC0}"/>
                </a:ext>
              </a:extLst>
            </p:cNvPr>
            <p:cNvGrpSpPr/>
            <p:nvPr/>
          </p:nvGrpSpPr>
          <p:grpSpPr>
            <a:xfrm>
              <a:off x="296514" y="987803"/>
              <a:ext cx="2325436" cy="372817"/>
              <a:chOff x="3938156" y="1402086"/>
              <a:chExt cx="1899878" cy="257031"/>
            </a:xfrm>
          </p:grpSpPr>
          <p:sp>
            <p:nvSpPr>
              <p:cNvPr id="30" name="Rectangle 6">
                <a:extLst>
                  <a:ext uri="{FF2B5EF4-FFF2-40B4-BE49-F238E27FC236}">
                    <a16:creationId xmlns:a16="http://schemas.microsoft.com/office/drawing/2014/main" id="{3A9E2F4D-3368-47DF-A8CF-9613C8713D29}"/>
                  </a:ext>
                </a:extLst>
              </p:cNvPr>
              <p:cNvSpPr/>
              <p:nvPr/>
            </p:nvSpPr>
            <p:spPr>
              <a:xfrm>
                <a:off x="3938156" y="1402086"/>
                <a:ext cx="1669143" cy="2570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rgbClr val="FF0000"/>
                    </a:solidFill>
                  </a:rPr>
                  <a:t>Base de Dados</a:t>
                </a:r>
              </a:p>
            </p:txBody>
          </p:sp>
          <p:sp>
            <p:nvSpPr>
              <p:cNvPr id="31" name="Action Button: Go Forward or Next 7">
                <a:hlinkClick r:id="" action="ppaction://hlinkshowjump?jump=nextslide" highlightClick="1"/>
                <a:extLst>
                  <a:ext uri="{FF2B5EF4-FFF2-40B4-BE49-F238E27FC236}">
                    <a16:creationId xmlns:a16="http://schemas.microsoft.com/office/drawing/2014/main" id="{B4BA89FC-4433-485B-AEB6-0EF88F1C6771}"/>
                  </a:ext>
                </a:extLst>
              </p:cNvPr>
              <p:cNvSpPr/>
              <p:nvPr/>
            </p:nvSpPr>
            <p:spPr>
              <a:xfrm rot="5400000">
                <a:off x="5583140" y="1392535"/>
                <a:ext cx="239905" cy="269882"/>
              </a:xfrm>
              <a:prstGeom prst="actionButtonForwardNex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Rectangle: Beveled 9">
              <a:extLst>
                <a:ext uri="{FF2B5EF4-FFF2-40B4-BE49-F238E27FC236}">
                  <a16:creationId xmlns:a16="http://schemas.microsoft.com/office/drawing/2014/main" id="{D0EFC61B-066E-4B8F-9566-5F98E29DB5F3}"/>
                </a:ext>
              </a:extLst>
            </p:cNvPr>
            <p:cNvSpPr/>
            <p:nvPr/>
          </p:nvSpPr>
          <p:spPr>
            <a:xfrm>
              <a:off x="5283272" y="132390"/>
              <a:ext cx="2423499" cy="424165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Adicionar </a:t>
              </a:r>
              <a:r>
                <a:rPr lang="pt-BR" dirty="0" err="1"/>
                <a:t>TitulaNTe</a:t>
              </a:r>
              <a:endParaRPr lang="pt-BR" dirty="0"/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D2266ABE-37B0-493E-A573-712454D71305}"/>
                </a:ext>
              </a:extLst>
            </p:cNvPr>
            <p:cNvSpPr txBox="1"/>
            <p:nvPr/>
          </p:nvSpPr>
          <p:spPr>
            <a:xfrm>
              <a:off x="3165937" y="106006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u="sng" dirty="0" err="1"/>
                <a:t>About</a:t>
              </a:r>
              <a:endParaRPr lang="pt-BR" u="sng" dirty="0"/>
            </a:p>
          </p:txBody>
        </p:sp>
        <p:grpSp>
          <p:nvGrpSpPr>
            <p:cNvPr id="26" name="Group 37">
              <a:extLst>
                <a:ext uri="{FF2B5EF4-FFF2-40B4-BE49-F238E27FC236}">
                  <a16:creationId xmlns:a16="http://schemas.microsoft.com/office/drawing/2014/main" id="{5ABD5AE7-103C-40A3-BB97-EBCF2668D982}"/>
                </a:ext>
              </a:extLst>
            </p:cNvPr>
            <p:cNvGrpSpPr/>
            <p:nvPr/>
          </p:nvGrpSpPr>
          <p:grpSpPr>
            <a:xfrm>
              <a:off x="4885308" y="824819"/>
              <a:ext cx="2594332" cy="2262255"/>
              <a:chOff x="8305959" y="2709621"/>
              <a:chExt cx="2598058" cy="2228240"/>
            </a:xfrm>
          </p:grpSpPr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06C9D447-FFD9-4EBE-8734-5F19168ACFFA}"/>
                  </a:ext>
                </a:extLst>
              </p:cNvPr>
              <p:cNvSpPr/>
              <p:nvPr/>
            </p:nvSpPr>
            <p:spPr>
              <a:xfrm>
                <a:off x="8305959" y="2877648"/>
                <a:ext cx="2598058" cy="20602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TextBox 33">
                <a:extLst>
                  <a:ext uri="{FF2B5EF4-FFF2-40B4-BE49-F238E27FC236}">
                    <a16:creationId xmlns:a16="http://schemas.microsoft.com/office/drawing/2014/main" id="{6E34C774-73F3-40A7-BB01-4568BAF28EE4}"/>
                  </a:ext>
                </a:extLst>
              </p:cNvPr>
              <p:cNvSpPr txBox="1"/>
              <p:nvPr/>
            </p:nvSpPr>
            <p:spPr>
              <a:xfrm>
                <a:off x="8778988" y="2709621"/>
                <a:ext cx="1051250" cy="2000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dirty="0"/>
              </a:p>
              <a:p>
                <a:r>
                  <a:rPr lang="pt-BR" dirty="0"/>
                  <a:t>pKa</a:t>
                </a:r>
                <a:r>
                  <a:rPr lang="pt-BR" baseline="-25000" dirty="0"/>
                  <a:t>1</a:t>
                </a:r>
                <a:r>
                  <a:rPr lang="pt-BR" dirty="0"/>
                  <a:t> ......</a:t>
                </a:r>
              </a:p>
              <a:p>
                <a:r>
                  <a:rPr lang="pt-BR" dirty="0"/>
                  <a:t>pKa</a:t>
                </a:r>
                <a:r>
                  <a:rPr lang="pt-BR" baseline="-25000" dirty="0"/>
                  <a:t>2 </a:t>
                </a:r>
                <a:r>
                  <a:rPr lang="pt-BR" dirty="0"/>
                  <a:t>.......</a:t>
                </a:r>
              </a:p>
              <a:p>
                <a:r>
                  <a:rPr lang="pt-BR" dirty="0"/>
                  <a:t>pKa</a:t>
                </a:r>
                <a:r>
                  <a:rPr lang="pt-BR" baseline="-25000" dirty="0"/>
                  <a:t>3 </a:t>
                </a:r>
                <a:r>
                  <a:rPr lang="pt-BR" dirty="0"/>
                  <a:t>.......</a:t>
                </a:r>
              </a:p>
              <a:p>
                <a:r>
                  <a:rPr lang="pt-BR" dirty="0"/>
                  <a:t>.</a:t>
                </a:r>
              </a:p>
              <a:p>
                <a:r>
                  <a:rPr lang="pt-BR" dirty="0"/>
                  <a:t>.</a:t>
                </a:r>
              </a:p>
              <a:p>
                <a:r>
                  <a:rPr lang="pt-BR" dirty="0"/>
                  <a:t>.</a:t>
                </a:r>
              </a:p>
            </p:txBody>
          </p:sp>
        </p:grp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5DFB5D51-E631-4AFD-8BE5-6C8669C90653}"/>
                </a:ext>
              </a:extLst>
            </p:cNvPr>
            <p:cNvSpPr/>
            <p:nvPr/>
          </p:nvSpPr>
          <p:spPr>
            <a:xfrm>
              <a:off x="2760499" y="995411"/>
              <a:ext cx="2016866" cy="207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Estrutura da Espécie Selecionada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86F3E54-56F0-44B2-9FE5-C71936DC8062}"/>
              </a:ext>
            </a:extLst>
          </p:cNvPr>
          <p:cNvGrpSpPr/>
          <p:nvPr/>
        </p:nvGrpSpPr>
        <p:grpSpPr>
          <a:xfrm>
            <a:off x="6208091" y="3623153"/>
            <a:ext cx="5737189" cy="3057029"/>
            <a:chOff x="6239046" y="2918150"/>
            <a:chExt cx="5737189" cy="3057029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EBAA905-9357-4B75-A959-6C354C146869}"/>
                </a:ext>
              </a:extLst>
            </p:cNvPr>
            <p:cNvSpPr/>
            <p:nvPr/>
          </p:nvSpPr>
          <p:spPr>
            <a:xfrm>
              <a:off x="7162434" y="3000026"/>
              <a:ext cx="856534" cy="269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: Beveled 10">
              <a:extLst>
                <a:ext uri="{FF2B5EF4-FFF2-40B4-BE49-F238E27FC236}">
                  <a16:creationId xmlns:a16="http://schemas.microsoft.com/office/drawing/2014/main" id="{27FCAB33-FE7A-40B3-BAAE-03C4C50F193E}"/>
                </a:ext>
              </a:extLst>
            </p:cNvPr>
            <p:cNvSpPr/>
            <p:nvPr/>
          </p:nvSpPr>
          <p:spPr>
            <a:xfrm>
              <a:off x="10722335" y="5551014"/>
              <a:ext cx="1253900" cy="424165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Quit</a:t>
              </a:r>
              <a:endParaRPr lang="pt-BR" dirty="0"/>
            </a:p>
          </p:txBody>
        </p:sp>
        <p:sp>
          <p:nvSpPr>
            <p:cNvPr id="13" name="Flowchart: Summing Junction 20">
              <a:extLst>
                <a:ext uri="{FF2B5EF4-FFF2-40B4-BE49-F238E27FC236}">
                  <a16:creationId xmlns:a16="http://schemas.microsoft.com/office/drawing/2014/main" id="{796FD804-B26D-49B8-B1D1-952F83BDDD74}"/>
                </a:ext>
              </a:extLst>
            </p:cNvPr>
            <p:cNvSpPr/>
            <p:nvPr/>
          </p:nvSpPr>
          <p:spPr>
            <a:xfrm>
              <a:off x="6241143" y="3835496"/>
              <a:ext cx="315152" cy="323644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owchart: Summing Junction 38">
              <a:extLst>
                <a:ext uri="{FF2B5EF4-FFF2-40B4-BE49-F238E27FC236}">
                  <a16:creationId xmlns:a16="http://schemas.microsoft.com/office/drawing/2014/main" id="{AE1ABC20-30FE-4C46-A8E6-0BAB80C7E6F8}"/>
                </a:ext>
              </a:extLst>
            </p:cNvPr>
            <p:cNvSpPr/>
            <p:nvPr/>
          </p:nvSpPr>
          <p:spPr>
            <a:xfrm>
              <a:off x="6241143" y="4247915"/>
              <a:ext cx="315152" cy="323644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owchart: Summing Junction 39">
              <a:extLst>
                <a:ext uri="{FF2B5EF4-FFF2-40B4-BE49-F238E27FC236}">
                  <a16:creationId xmlns:a16="http://schemas.microsoft.com/office/drawing/2014/main" id="{DD86DE60-21F9-473B-9FF9-87DC595C6EA6}"/>
                </a:ext>
              </a:extLst>
            </p:cNvPr>
            <p:cNvSpPr/>
            <p:nvPr/>
          </p:nvSpPr>
          <p:spPr>
            <a:xfrm>
              <a:off x="6241143" y="4617738"/>
              <a:ext cx="315152" cy="323644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lowchart: Summing Junction 40">
              <a:extLst>
                <a:ext uri="{FF2B5EF4-FFF2-40B4-BE49-F238E27FC236}">
                  <a16:creationId xmlns:a16="http://schemas.microsoft.com/office/drawing/2014/main" id="{05082223-25A7-4C23-9A02-E7EE4D036D51}"/>
                </a:ext>
              </a:extLst>
            </p:cNvPr>
            <p:cNvSpPr/>
            <p:nvPr/>
          </p:nvSpPr>
          <p:spPr>
            <a:xfrm>
              <a:off x="6239046" y="4975444"/>
              <a:ext cx="315152" cy="323644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46">
              <a:extLst>
                <a:ext uri="{FF2B5EF4-FFF2-40B4-BE49-F238E27FC236}">
                  <a16:creationId xmlns:a16="http://schemas.microsoft.com/office/drawing/2014/main" id="{477524FF-0AC0-4E16-BADC-1254C36FE5CE}"/>
                </a:ext>
              </a:extLst>
            </p:cNvPr>
            <p:cNvSpPr/>
            <p:nvPr/>
          </p:nvSpPr>
          <p:spPr>
            <a:xfrm>
              <a:off x="6647542" y="2939949"/>
              <a:ext cx="4701743" cy="24171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TextBox 47">
              <a:extLst>
                <a:ext uri="{FF2B5EF4-FFF2-40B4-BE49-F238E27FC236}">
                  <a16:creationId xmlns:a16="http://schemas.microsoft.com/office/drawing/2014/main" id="{C78533A1-16BE-4044-92E0-429D07E62123}"/>
                </a:ext>
              </a:extLst>
            </p:cNvPr>
            <p:cNvSpPr txBox="1"/>
            <p:nvPr/>
          </p:nvSpPr>
          <p:spPr>
            <a:xfrm>
              <a:off x="6680443" y="2950653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pH</a:t>
              </a:r>
            </a:p>
          </p:txBody>
        </p:sp>
        <p:sp>
          <p:nvSpPr>
            <p:cNvPr id="19" name="TextBox 48">
              <a:extLst>
                <a:ext uri="{FF2B5EF4-FFF2-40B4-BE49-F238E27FC236}">
                  <a16:creationId xmlns:a16="http://schemas.microsoft.com/office/drawing/2014/main" id="{3BB9FF1F-DFC3-4645-9B1C-88611138F74E}"/>
                </a:ext>
              </a:extLst>
            </p:cNvPr>
            <p:cNvSpPr txBox="1"/>
            <p:nvPr/>
          </p:nvSpPr>
          <p:spPr>
            <a:xfrm flipH="1">
              <a:off x="8785754" y="2918150"/>
              <a:ext cx="2233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Wat =             mol/L</a:t>
              </a:r>
            </a:p>
          </p:txBody>
        </p:sp>
      </p:grpSp>
      <p:sp>
        <p:nvSpPr>
          <p:cNvPr id="43" name="Rectangle 6">
            <a:extLst>
              <a:ext uri="{FF2B5EF4-FFF2-40B4-BE49-F238E27FC236}">
                <a16:creationId xmlns:a16="http://schemas.microsoft.com/office/drawing/2014/main" id="{4F2CB577-D336-416E-84D4-95B1282FC969}"/>
              </a:ext>
            </a:extLst>
          </p:cNvPr>
          <p:cNvSpPr/>
          <p:nvPr/>
        </p:nvSpPr>
        <p:spPr>
          <a:xfrm>
            <a:off x="279215" y="1667310"/>
            <a:ext cx="2043018" cy="372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Sistema</a:t>
            </a:r>
          </a:p>
        </p:txBody>
      </p:sp>
      <p:sp>
        <p:nvSpPr>
          <p:cNvPr id="44" name="Action Button: Go Forward or Next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CDF702A-6D50-4B8D-8BC6-73F44D6617AB}"/>
              </a:ext>
            </a:extLst>
          </p:cNvPr>
          <p:cNvSpPr/>
          <p:nvPr/>
        </p:nvSpPr>
        <p:spPr>
          <a:xfrm rot="5400000">
            <a:off x="2300515" y="1688496"/>
            <a:ext cx="347976" cy="330333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: Beveled 9">
            <a:extLst>
              <a:ext uri="{FF2B5EF4-FFF2-40B4-BE49-F238E27FC236}">
                <a16:creationId xmlns:a16="http://schemas.microsoft.com/office/drawing/2014/main" id="{A2BEFC1C-6981-41E5-9A39-1FD1F4B7960E}"/>
              </a:ext>
            </a:extLst>
          </p:cNvPr>
          <p:cNvSpPr/>
          <p:nvPr/>
        </p:nvSpPr>
        <p:spPr>
          <a:xfrm>
            <a:off x="5288296" y="717012"/>
            <a:ext cx="2423499" cy="4241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</a:t>
            </a:r>
            <a:r>
              <a:rPr lang="pt-BR" dirty="0" err="1"/>
              <a:t>TitulADo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405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79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Fernando Oliveira</dc:creator>
  <cp:lastModifiedBy>Andre Fernando Oliveira</cp:lastModifiedBy>
  <cp:revision>1</cp:revision>
  <dcterms:created xsi:type="dcterms:W3CDTF">2022-02-14T13:45:12Z</dcterms:created>
  <dcterms:modified xsi:type="dcterms:W3CDTF">2022-02-15T09:26:38Z</dcterms:modified>
</cp:coreProperties>
</file>