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68" r:id="rId3"/>
    <p:sldId id="273" r:id="rId4"/>
    <p:sldId id="274" r:id="rId5"/>
    <p:sldId id="27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084"/>
    <p:restoredTop sz="55571"/>
  </p:normalViewPr>
  <p:slideViewPr>
    <p:cSldViewPr snapToGrid="0">
      <p:cViewPr>
        <p:scale>
          <a:sx n="78" d="100"/>
          <a:sy n="78" d="100"/>
        </p:scale>
        <p:origin x="-128" y="-1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AA480-C879-5647-9213-4AB0980B2004}"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B2B1A-E91C-F249-97E5-61AB060BBE8D}" type="slidenum">
              <a:rPr lang="en-US" smtClean="0"/>
              <a:t>‹#›</a:t>
            </a:fld>
            <a:endParaRPr lang="en-US"/>
          </a:p>
        </p:txBody>
      </p:sp>
    </p:spTree>
    <p:extLst>
      <p:ext uri="{BB962C8B-B14F-4D97-AF65-F5344CB8AC3E}">
        <p14:creationId xmlns:p14="http://schemas.microsoft.com/office/powerpoint/2010/main" val="23611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Topic is the Analysis of Job Market Trends in the US.</a:t>
            </a:r>
          </a:p>
        </p:txBody>
      </p:sp>
      <p:sp>
        <p:nvSpPr>
          <p:cNvPr id="4" name="Slide Number Placeholder 3"/>
          <p:cNvSpPr>
            <a:spLocks noGrp="1"/>
          </p:cNvSpPr>
          <p:nvPr>
            <p:ph type="sldNum" sz="quarter" idx="5"/>
          </p:nvPr>
        </p:nvSpPr>
        <p:spPr/>
        <p:txBody>
          <a:bodyPr/>
          <a:lstStyle/>
          <a:p>
            <a:fld id="{492B2B1A-E91C-F249-97E5-61AB060BBE8D}" type="slidenum">
              <a:rPr lang="en-US" smtClean="0"/>
              <a:t>1</a:t>
            </a:fld>
            <a:endParaRPr lang="en-US"/>
          </a:p>
        </p:txBody>
      </p:sp>
    </p:spTree>
    <p:extLst>
      <p:ext uri="{BB962C8B-B14F-4D97-AF65-F5344CB8AC3E}">
        <p14:creationId xmlns:p14="http://schemas.microsoft.com/office/powerpoint/2010/main" val="21404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2</a:t>
            </a:fld>
            <a:endParaRPr lang="en-US"/>
          </a:p>
        </p:txBody>
      </p:sp>
    </p:spTree>
    <p:extLst>
      <p:ext uri="{BB962C8B-B14F-4D97-AF65-F5344CB8AC3E}">
        <p14:creationId xmlns:p14="http://schemas.microsoft.com/office/powerpoint/2010/main" val="36568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Logistic Regression Model: </a:t>
            </a:r>
            <a:r>
              <a:rPr lang="en-US" dirty="0"/>
              <a:t>While we were able to achieve higher recall values for Class 1 (fraudulent transactions), there was extremely low precision, meaning it predicts more false positives, flagging legitimate transactions as fraudulent. We decided to experiment with other models to see if we could get higher precision, while maintaining a 75% or higher on the recall values. </a:t>
            </a:r>
          </a:p>
          <a:p>
            <a:endParaRPr lang="en-US" dirty="0"/>
          </a:p>
          <a:p>
            <a:r>
              <a:rPr lang="en-US" dirty="0"/>
              <a:t>In addition, it took about 30 minutes to run the smaller dataset of 23k records and over 2 hours to run the larger dataset of 1.4mil records. We also wanted to find a model that potentially performed better in processing time.</a:t>
            </a:r>
          </a:p>
          <a:p>
            <a:endParaRPr lang="en-US" dirty="0"/>
          </a:p>
          <a:p>
            <a:r>
              <a:rPr lang="en-US" b="1" dirty="0"/>
              <a:t>Random Forest Model with SMOTE: </a:t>
            </a:r>
            <a:r>
              <a:rPr lang="en-US" b="0" dirty="0"/>
              <a:t>To account for the imbalanced datasets, where the minority class is underrepresented, we incorporated SMOTE with our random forest model, which generated synthetic samples of the minority class to balance the data. However, it did not achieve the high recall values we were looking to obtain while improving precision.</a:t>
            </a:r>
          </a:p>
          <a:p>
            <a:endParaRPr lang="en-US" b="0" dirty="0"/>
          </a:p>
          <a:p>
            <a:r>
              <a:rPr lang="en-US" b="0" dirty="0"/>
              <a:t>*SMOTE (Synthetic Minority Oversampling Technique):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SMOTE is a data augmentation technique used to address class imbalance in datasets, especially in machine learning problems. It generates synthetic samples for the minority class by interpolating between existing minority class samples, rather than simply duplicating them. (looking at the 5 nearest neighbors by default)</a:t>
            </a:r>
          </a:p>
          <a:p>
            <a:endParaRPr lang="en-US" b="1" dirty="0"/>
          </a:p>
          <a:p>
            <a:r>
              <a:rPr lang="en-US" b="0" dirty="0"/>
              <a:t>*Model selection was based on training and testing on smaller dataset 23k records</a:t>
            </a:r>
          </a:p>
        </p:txBody>
      </p:sp>
      <p:sp>
        <p:nvSpPr>
          <p:cNvPr id="4" name="Slide Number Placeholder 3"/>
          <p:cNvSpPr>
            <a:spLocks noGrp="1"/>
          </p:cNvSpPr>
          <p:nvPr>
            <p:ph type="sldNum" sz="quarter" idx="5"/>
          </p:nvPr>
        </p:nvSpPr>
        <p:spPr/>
        <p:txBody>
          <a:bodyPr/>
          <a:lstStyle/>
          <a:p>
            <a:fld id="{492B2B1A-E91C-F249-97E5-61AB060BBE8D}" type="slidenum">
              <a:rPr lang="en-US" smtClean="0"/>
              <a:t>3</a:t>
            </a:fld>
            <a:endParaRPr lang="en-US"/>
          </a:p>
        </p:txBody>
      </p:sp>
    </p:spTree>
    <p:extLst>
      <p:ext uri="{BB962C8B-B14F-4D97-AF65-F5344CB8AC3E}">
        <p14:creationId xmlns:p14="http://schemas.microsoft.com/office/powerpoint/2010/main" val="32467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XGBoost</a:t>
            </a:r>
            <a:r>
              <a:rPr lang="en-US" b="1" dirty="0"/>
              <a:t> Model: </a:t>
            </a:r>
            <a:r>
              <a:rPr lang="en-US" b="0" dirty="0"/>
              <a:t>The </a:t>
            </a:r>
            <a:r>
              <a:rPr lang="en-US" b="0" dirty="0" err="1"/>
              <a:t>XGBoost</a:t>
            </a:r>
            <a:r>
              <a:rPr lang="en-US" b="0" dirty="0"/>
              <a:t> model outperformed the Random Forest model with SMOTE in recall (75% versus 48%) for Class 1, fraudulent records. While this model is comparable to the original Logistic Regression model, the optimized performance and speed with which it is able to run our larger datasets made it the winning choice in the selection process.</a:t>
            </a:r>
            <a:endParaRPr lang="en-US" b="1" dirty="0"/>
          </a:p>
          <a:p>
            <a:endParaRPr lang="en-US" b="1" dirty="0"/>
          </a:p>
          <a:p>
            <a:r>
              <a:rPr lang="en-US" b="0" dirty="0"/>
              <a:t>*</a:t>
            </a:r>
            <a:r>
              <a:rPr lang="en-US" b="0" dirty="0" err="1"/>
              <a:t>XGBoost</a:t>
            </a:r>
            <a:r>
              <a:rPr lang="en-US" b="0" dirty="0"/>
              <a:t> (Extreme Gradient Boosting):</a:t>
            </a:r>
          </a:p>
          <a:p>
            <a:r>
              <a:rPr lang="en-US" b="0" i="0" dirty="0" err="1">
                <a:solidFill>
                  <a:srgbClr val="D1D2D3"/>
                </a:solidFill>
                <a:effectLst/>
                <a:latin typeface="Slack-Lato"/>
              </a:rPr>
              <a:t>XGBoost</a:t>
            </a:r>
            <a:r>
              <a:rPr lang="en-US" b="0" i="0" dirty="0">
                <a:solidFill>
                  <a:srgbClr val="D1D2D3"/>
                </a:solidFill>
                <a:effectLst/>
                <a:latin typeface="Slack-Lato"/>
              </a:rPr>
              <a:t> is a gradient-boosting algorithm designed for optimized performance and speed. It sequentially builds decision trees, correcting errors made by previous trees. Instead of using SMOTE, </a:t>
            </a:r>
            <a:r>
              <a:rPr lang="en-US" b="0" i="0" dirty="0" err="1">
                <a:solidFill>
                  <a:srgbClr val="D1D2D3"/>
                </a:solidFill>
                <a:effectLst/>
                <a:latin typeface="Slack-Lato"/>
              </a:rPr>
              <a:t>XGBoost</a:t>
            </a:r>
            <a:r>
              <a:rPr lang="en-US" b="0" i="0" dirty="0">
                <a:solidFill>
                  <a:srgbClr val="D1D2D3"/>
                </a:solidFill>
                <a:effectLst/>
                <a:latin typeface="Slack-Lato"/>
              </a:rPr>
              <a:t> addresses class imbalance through its </a:t>
            </a:r>
            <a:r>
              <a:rPr lang="en-US" b="0" i="0" dirty="0" err="1">
                <a:solidFill>
                  <a:srgbClr val="D1D2D3"/>
                </a:solidFill>
                <a:effectLst/>
                <a:latin typeface="Slack-Lato"/>
              </a:rPr>
              <a:t>scale_pos_weight</a:t>
            </a:r>
            <a:r>
              <a:rPr lang="en-US" b="0" i="0" dirty="0">
                <a:solidFill>
                  <a:srgbClr val="D1D2D3"/>
                </a:solidFill>
                <a:effectLst/>
                <a:latin typeface="Slack-Lato"/>
              </a:rPr>
              <a:t> parameter, which adjusts the importance of the minority class.</a:t>
            </a:r>
          </a:p>
          <a:p>
            <a:endParaRPr lang="en-US" b="0" i="0" dirty="0">
              <a:solidFill>
                <a:srgbClr val="D1D2D3"/>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*Model selection was based on training and testing on smaller dataset 23k records</a:t>
            </a:r>
          </a:p>
          <a:p>
            <a:endParaRPr lang="en-US" b="0" dirty="0"/>
          </a:p>
        </p:txBody>
      </p:sp>
      <p:sp>
        <p:nvSpPr>
          <p:cNvPr id="4" name="Slide Number Placeholder 3"/>
          <p:cNvSpPr>
            <a:spLocks noGrp="1"/>
          </p:cNvSpPr>
          <p:nvPr>
            <p:ph type="sldNum" sz="quarter" idx="5"/>
          </p:nvPr>
        </p:nvSpPr>
        <p:spPr/>
        <p:txBody>
          <a:bodyPr/>
          <a:lstStyle/>
          <a:p>
            <a:fld id="{492B2B1A-E91C-F249-97E5-61AB060BBE8D}" type="slidenum">
              <a:rPr lang="en-US" smtClean="0"/>
              <a:t>4</a:t>
            </a:fld>
            <a:endParaRPr lang="en-US"/>
          </a:p>
        </p:txBody>
      </p:sp>
    </p:spTree>
    <p:extLst>
      <p:ext uri="{BB962C8B-B14F-4D97-AF65-F5344CB8AC3E}">
        <p14:creationId xmlns:p14="http://schemas.microsoft.com/office/powerpoint/2010/main" val="139018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dirty="0">
                <a:solidFill>
                  <a:srgbClr val="0E0E0E"/>
                </a:solidFill>
                <a:effectLst/>
                <a:latin typeface=".AppleSystemUIFont"/>
              </a:rPr>
              <a:t>1. </a:t>
            </a:r>
            <a:r>
              <a:rPr lang="en-US" b="1" dirty="0">
                <a:solidFill>
                  <a:srgbClr val="0E0E0E"/>
                </a:solidFill>
                <a:effectLst/>
                <a:latin typeface=".AppleSystemUIFont"/>
              </a:rPr>
              <a:t>High Precision at Low Recall</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On the left side of the curve, the precision is close to 1.0 when recall is very low. This indicates that when the model predicts very few transactions as fraudulent, it is mostly correct (fewer false positives). However, it is missing a lot of actual fraudulent transactions.</a:t>
            </a:r>
          </a:p>
          <a:p>
            <a:pPr>
              <a:spcBef>
                <a:spcPts val="900"/>
              </a:spcBef>
            </a:pP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2. </a:t>
            </a:r>
            <a:r>
              <a:rPr lang="en-US" b="1" dirty="0">
                <a:solidFill>
                  <a:srgbClr val="0E0E0E"/>
                </a:solidFill>
                <a:effectLst/>
                <a:latin typeface=".AppleSystemUIFont"/>
              </a:rPr>
              <a:t>Trade-Off</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As recall increases (moving right along the x-axis), the precision decreases. This is because, to catch more fraudulent transactions, the model starts predicting more transactions as fraudulent, which increases false positives.</a:t>
            </a:r>
          </a:p>
          <a:p>
            <a:pPr>
              <a:spcBef>
                <a:spcPts val="900"/>
              </a:spcBef>
            </a:pP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3. </a:t>
            </a:r>
            <a:r>
              <a:rPr lang="en-US" b="1" dirty="0">
                <a:solidFill>
                  <a:srgbClr val="0E0E0E"/>
                </a:solidFill>
                <a:effectLst/>
                <a:latin typeface=".AppleSystemUIFont"/>
              </a:rPr>
              <a:t>Model Performance</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The area under the curve gives a sense of how well the model performs. If the curve stays high (closer to 1.0), it indicates that the model maintains a good balance between precision and recall. A steep drop-off in precision as recall increases may indicate a trade-off between identifying true positives and avoiding false positives.</a:t>
            </a:r>
          </a:p>
          <a:p>
            <a:pPr>
              <a:spcBef>
                <a:spcPts val="900"/>
              </a:spcBef>
            </a:pPr>
            <a:endParaRPr lang="en-US" dirty="0">
              <a:solidFill>
                <a:srgbClr val="0E0E0E"/>
              </a:solidFill>
              <a:effectLst/>
              <a:latin typeface=".AppleSystemUIFont"/>
            </a:endParaRPr>
          </a:p>
          <a:p>
            <a:pPr>
              <a:spcBef>
                <a:spcPts val="900"/>
              </a:spcBef>
            </a:pPr>
            <a:r>
              <a:rPr lang="en-US" dirty="0">
                <a:solidFill>
                  <a:srgbClr val="0E0E0E"/>
                </a:solidFill>
                <a:effectLst/>
                <a:latin typeface=".AppleSystemUIFont"/>
              </a:rPr>
              <a:t>4. </a:t>
            </a:r>
            <a:r>
              <a:rPr lang="en-US" b="1" dirty="0">
                <a:solidFill>
                  <a:srgbClr val="0E0E0E"/>
                </a:solidFill>
                <a:effectLst/>
                <a:latin typeface=".AppleSystemUIFont"/>
              </a:rPr>
              <a:t>Application-Specific Decision</a:t>
            </a:r>
            <a:r>
              <a:rPr lang="en-US" dirty="0">
                <a:solidFill>
                  <a:srgbClr val="0E0E0E"/>
                </a:solidFill>
                <a:effectLst/>
                <a:latin typeface=".AppleSystemUIFont"/>
              </a:rPr>
              <a:t>:</a:t>
            </a:r>
          </a:p>
          <a:p>
            <a:pPr lvl="1">
              <a:spcBef>
                <a:spcPts val="900"/>
              </a:spcBef>
            </a:pPr>
            <a:r>
              <a:rPr lang="en-US" dirty="0">
                <a:solidFill>
                  <a:srgbClr val="0E0E0E"/>
                </a:solidFill>
                <a:effectLst/>
                <a:latin typeface=".AppleSystemUIFont"/>
              </a:rPr>
              <a:t>Depending on the use case, you might prioritize precision (e.g., to minimize false alarms in fraud detection systems where false positives are costly) or recall (e.g., to ensure all fraudulent transactions are flagged).</a:t>
            </a: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5</a:t>
            </a:fld>
            <a:endParaRPr lang="en-US"/>
          </a:p>
        </p:txBody>
      </p:sp>
    </p:spTree>
    <p:extLst>
      <p:ext uri="{BB962C8B-B14F-4D97-AF65-F5344CB8AC3E}">
        <p14:creationId xmlns:p14="http://schemas.microsoft.com/office/powerpoint/2010/main" val="36744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6</a:t>
            </a:fld>
            <a:endParaRPr lang="en-US"/>
          </a:p>
        </p:txBody>
      </p:sp>
    </p:spTree>
    <p:extLst>
      <p:ext uri="{BB962C8B-B14F-4D97-AF65-F5344CB8AC3E}">
        <p14:creationId xmlns:p14="http://schemas.microsoft.com/office/powerpoint/2010/main" val="201454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70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1/9/25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21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1/9/25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5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65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4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8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6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42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29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1/9/25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902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866F-BEED-C84B-EC54-42FE8C06BB37}"/>
              </a:ext>
            </a:extLst>
          </p:cNvPr>
          <p:cNvSpPr>
            <a:spLocks noGrp="1"/>
          </p:cNvSpPr>
          <p:nvPr>
            <p:ph type="ctrTitle"/>
          </p:nvPr>
        </p:nvSpPr>
        <p:spPr>
          <a:xfrm>
            <a:off x="6730000" y="639098"/>
            <a:ext cx="4813072" cy="3494790"/>
          </a:xfrm>
        </p:spPr>
        <p:txBody>
          <a:bodyPr>
            <a:normAutofit/>
          </a:bodyPr>
          <a:lstStyle/>
          <a:p>
            <a:r>
              <a:rPr lang="en-US" sz="6200"/>
              <a:t>Predicting Fraudulent E-Commerce Transactions</a:t>
            </a:r>
          </a:p>
        </p:txBody>
      </p:sp>
      <p:sp>
        <p:nvSpPr>
          <p:cNvPr id="3" name="Subtitle 2">
            <a:extLst>
              <a:ext uri="{FF2B5EF4-FFF2-40B4-BE49-F238E27FC236}">
                <a16:creationId xmlns:a16="http://schemas.microsoft.com/office/drawing/2014/main" id="{A3D70A49-142B-C80C-A435-DA6AFC6114A3}"/>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Group 8</a:t>
            </a:r>
          </a:p>
        </p:txBody>
      </p:sp>
      <p:pic>
        <p:nvPicPr>
          <p:cNvPr id="22" name="Picture 21" descr="A person holding a credit card and typing on a computer&#10;&#10;Description automatically generated">
            <a:extLst>
              <a:ext uri="{FF2B5EF4-FFF2-40B4-BE49-F238E27FC236}">
                <a16:creationId xmlns:a16="http://schemas.microsoft.com/office/drawing/2014/main" id="{3CDE2669-F7FB-48D8-FBA8-8E9A7C51AB44}"/>
              </a:ext>
            </a:extLst>
          </p:cNvPr>
          <p:cNvPicPr>
            <a:picLocks noChangeAspect="1"/>
          </p:cNvPicPr>
          <p:nvPr/>
        </p:nvPicPr>
        <p:blipFill>
          <a:blip r:embed="rId3"/>
          <a:srcRect l="14170" r="18700" b="-3"/>
          <a:stretch/>
        </p:blipFill>
        <p:spPr>
          <a:xfrm>
            <a:off x="823612" y="640081"/>
            <a:ext cx="5082775" cy="5054156"/>
          </a:xfrm>
          <a:prstGeom prst="rect">
            <a:avLst/>
          </a:prstGeom>
        </p:spPr>
      </p:pic>
      <p:cxnSp>
        <p:nvCxnSpPr>
          <p:cNvPr id="50" name="Straight Connector 49">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358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B9CC-FBA3-EFFC-00CD-9D379D9F432D}"/>
              </a:ext>
            </a:extLst>
          </p:cNvPr>
          <p:cNvSpPr>
            <a:spLocks noGrp="1"/>
          </p:cNvSpPr>
          <p:nvPr>
            <p:ph type="title"/>
          </p:nvPr>
        </p:nvSpPr>
        <p:spPr>
          <a:xfrm>
            <a:off x="1097280" y="286603"/>
            <a:ext cx="10058400" cy="1450757"/>
          </a:xfrm>
        </p:spPr>
        <p:txBody>
          <a:bodyPr>
            <a:normAutofit/>
          </a:bodyPr>
          <a:lstStyle/>
          <a:p>
            <a:r>
              <a:rPr lang="en-US" dirty="0"/>
              <a:t>Project Overview</a:t>
            </a:r>
          </a:p>
        </p:txBody>
      </p:sp>
      <p:cxnSp>
        <p:nvCxnSpPr>
          <p:cNvPr id="45" name="Straight Connector 4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FE3362-61C4-FC63-4592-B690FCCA7957}"/>
              </a:ext>
            </a:extLst>
          </p:cNvPr>
          <p:cNvSpPr>
            <a:spLocks noGrp="1"/>
          </p:cNvSpPr>
          <p:nvPr>
            <p:ph idx="1"/>
          </p:nvPr>
        </p:nvSpPr>
        <p:spPr>
          <a:xfrm>
            <a:off x="1097280" y="2108201"/>
            <a:ext cx="6789420" cy="4134111"/>
          </a:xfrm>
        </p:spPr>
        <p:txBody>
          <a:bodyPr>
            <a:normAutofit fontScale="70000" lnSpcReduction="20000"/>
          </a:bodyPr>
          <a:lstStyle/>
          <a:p>
            <a:r>
              <a:rPr lang="en-US" dirty="0">
                <a:solidFill>
                  <a:srgbClr val="0E0E0E"/>
                </a:solidFill>
                <a:effectLst/>
                <a:latin typeface=".AppleSystemUIFont"/>
              </a:rPr>
              <a:t>Our project focused on detecting fraudulent e-commerce transactions using machine learning. The analysis utilized two datasets:</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Version 1:</a:t>
            </a:r>
            <a:r>
              <a:rPr lang="en-US" dirty="0">
                <a:solidFill>
                  <a:srgbClr val="0E0E0E"/>
                </a:solidFill>
                <a:effectLst/>
                <a:latin typeface=".AppleSystemUIFont"/>
              </a:rPr>
              <a:t> A larger dataset containing 1,472,952 transactions without a binary fraud indicator. This dataset was used for testing the trained model.</a:t>
            </a:r>
          </a:p>
          <a:p>
            <a:pPr>
              <a:spcBef>
                <a:spcPts val="900"/>
              </a:spcBef>
            </a:pPr>
            <a:r>
              <a:rPr lang="en-US" dirty="0">
                <a:solidFill>
                  <a:srgbClr val="0E0E0E"/>
                </a:solidFill>
                <a:effectLst/>
                <a:latin typeface=".AppleSystemUIFont"/>
              </a:rPr>
              <a:t>• </a:t>
            </a:r>
            <a:r>
              <a:rPr lang="en-US" b="1" dirty="0">
                <a:solidFill>
                  <a:srgbClr val="0E0E0E"/>
                </a:solidFill>
                <a:effectLst/>
                <a:latin typeface=".AppleSystemUIFont"/>
              </a:rPr>
              <a:t>Version 2:</a:t>
            </a:r>
            <a:r>
              <a:rPr lang="en-US" dirty="0">
                <a:solidFill>
                  <a:srgbClr val="0E0E0E"/>
                </a:solidFill>
                <a:effectLst/>
                <a:latin typeface=".AppleSystemUIFont"/>
              </a:rPr>
              <a:t> A smaller dataset containing 23,634 transactions, which included a binary indicator of fraudulence (1 for fraudulent, 0 for legitimate). This dataset was used for training and evaluating machine learning models.</a:t>
            </a:r>
          </a:p>
          <a:p>
            <a:r>
              <a:rPr lang="en-US" dirty="0">
                <a:solidFill>
                  <a:srgbClr val="0E0E0E"/>
                </a:solidFill>
                <a:effectLst/>
                <a:latin typeface=".AppleSystemUIFont"/>
              </a:rPr>
              <a:t>Initially, the goal was to develop a fraud detection model with an overall prediction accuracy of 75% or higher. However, due to the highly imbalanced nature of the dataset, where fraudulent transactions comprised only 5% of the total, we shifted our focus. The revised objective prioritized </a:t>
            </a:r>
            <a:r>
              <a:rPr lang="en-US" b="1" dirty="0">
                <a:solidFill>
                  <a:srgbClr val="0E0E0E"/>
                </a:solidFill>
                <a:effectLst/>
                <a:latin typeface=".AppleSystemUIFont"/>
              </a:rPr>
              <a:t>recall</a:t>
            </a:r>
            <a:r>
              <a:rPr lang="en-US" dirty="0">
                <a:solidFill>
                  <a:srgbClr val="0E0E0E"/>
                </a:solidFill>
                <a:effectLst/>
                <a:latin typeface=".AppleSystemUIFont"/>
              </a:rPr>
              <a:t> (the ability to correctly identify fraudulent transactions) and aimed for a recall value of 75% or higher. This approach aligned with the project’s ultimate goal of minimizing missed fraudulent transactions, even if it meant tolerating a slightly higher rate of false positives.</a:t>
            </a:r>
          </a:p>
          <a:p>
            <a:r>
              <a:rPr lang="en-US" dirty="0">
                <a:solidFill>
                  <a:srgbClr val="0E0E0E"/>
                </a:solidFill>
                <a:effectLst/>
                <a:latin typeface=".AppleSystemUIFont"/>
              </a:rPr>
              <a:t>By balancing precision and recall, our project sought to build an effective fraud detection model that could perform well on both the small training dataset and the larger test dataset.</a:t>
            </a:r>
          </a:p>
        </p:txBody>
      </p:sp>
      <p:pic>
        <p:nvPicPr>
          <p:cNvPr id="8" name="Picture 7" descr="Hands typing on a keyboard&#10;&#10;Description automatically generated">
            <a:extLst>
              <a:ext uri="{FF2B5EF4-FFF2-40B4-BE49-F238E27FC236}">
                <a16:creationId xmlns:a16="http://schemas.microsoft.com/office/drawing/2014/main" id="{0E627308-C28A-C8A0-1291-D3E48974ED20}"/>
              </a:ext>
            </a:extLst>
          </p:cNvPr>
          <p:cNvPicPr>
            <a:picLocks noChangeAspect="1"/>
          </p:cNvPicPr>
          <p:nvPr/>
        </p:nvPicPr>
        <p:blipFill>
          <a:blip r:embed="rId3"/>
          <a:srcRect l="15666" r="21228"/>
          <a:stretch/>
        </p:blipFill>
        <p:spPr>
          <a:xfrm>
            <a:off x="8129006" y="2425492"/>
            <a:ext cx="3144043" cy="3126307"/>
          </a:xfrm>
          <a:prstGeom prst="rect">
            <a:avLst/>
          </a:prstGeom>
        </p:spPr>
      </p:pic>
      <p:sp>
        <p:nvSpPr>
          <p:cNvPr id="47" name="Rectangle 46">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5663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0BC2-E845-0BA8-B46B-6ED98BE6DDF0}"/>
              </a:ext>
            </a:extLst>
          </p:cNvPr>
          <p:cNvSpPr>
            <a:spLocks noGrp="1"/>
          </p:cNvSpPr>
          <p:nvPr>
            <p:ph type="title"/>
          </p:nvPr>
        </p:nvSpPr>
        <p:spPr/>
        <p:txBody>
          <a:bodyPr/>
          <a:lstStyle/>
          <a:p>
            <a:r>
              <a:rPr lang="en-US" dirty="0"/>
              <a:t>Model Selection: Logistic Regression versus Random Forest with SMOTE</a:t>
            </a:r>
          </a:p>
        </p:txBody>
      </p:sp>
      <p:pic>
        <p:nvPicPr>
          <p:cNvPr id="4" name="Content Placeholder 4" descr="A screenshot of a computer&#10;&#10;Description automatically generated">
            <a:extLst>
              <a:ext uri="{FF2B5EF4-FFF2-40B4-BE49-F238E27FC236}">
                <a16:creationId xmlns:a16="http://schemas.microsoft.com/office/drawing/2014/main" id="{05543EE0-ABE5-291F-D541-C59B6CD45DF4}"/>
              </a:ext>
            </a:extLst>
          </p:cNvPr>
          <p:cNvPicPr>
            <a:picLocks noChangeAspect="1"/>
          </p:cNvPicPr>
          <p:nvPr/>
        </p:nvPicPr>
        <p:blipFill>
          <a:blip r:embed="rId3"/>
          <a:stretch>
            <a:fillRect/>
          </a:stretch>
        </p:blipFill>
        <p:spPr>
          <a:xfrm>
            <a:off x="610889" y="2848255"/>
            <a:ext cx="5140758" cy="2776009"/>
          </a:xfrm>
          <a:prstGeom prst="rect">
            <a:avLst/>
          </a:prstGeom>
        </p:spPr>
      </p:pic>
      <p:pic>
        <p:nvPicPr>
          <p:cNvPr id="6" name="Picture 5" descr="A number of numbers on a white background&#10;&#10;Description automatically generated">
            <a:extLst>
              <a:ext uri="{FF2B5EF4-FFF2-40B4-BE49-F238E27FC236}">
                <a16:creationId xmlns:a16="http://schemas.microsoft.com/office/drawing/2014/main" id="{B7DC6A85-A591-5E43-8D2A-78A4E7107C68}"/>
              </a:ext>
            </a:extLst>
          </p:cNvPr>
          <p:cNvPicPr>
            <a:picLocks noChangeAspect="1"/>
          </p:cNvPicPr>
          <p:nvPr/>
        </p:nvPicPr>
        <p:blipFill>
          <a:blip r:embed="rId4"/>
          <a:srcRect t="19526"/>
          <a:stretch/>
        </p:blipFill>
        <p:spPr>
          <a:xfrm>
            <a:off x="5751647" y="2905432"/>
            <a:ext cx="5698664" cy="1943015"/>
          </a:xfrm>
          <a:prstGeom prst="rect">
            <a:avLst/>
          </a:prstGeom>
        </p:spPr>
      </p:pic>
      <p:sp>
        <p:nvSpPr>
          <p:cNvPr id="7" name="TextBox 6">
            <a:extLst>
              <a:ext uri="{FF2B5EF4-FFF2-40B4-BE49-F238E27FC236}">
                <a16:creationId xmlns:a16="http://schemas.microsoft.com/office/drawing/2014/main" id="{29D58331-223F-D3DD-F2DB-50F011BB5DE4}"/>
              </a:ext>
            </a:extLst>
          </p:cNvPr>
          <p:cNvSpPr txBox="1"/>
          <p:nvPr/>
        </p:nvSpPr>
        <p:spPr>
          <a:xfrm>
            <a:off x="610889" y="2276272"/>
            <a:ext cx="4272388" cy="369332"/>
          </a:xfrm>
          <a:prstGeom prst="rect">
            <a:avLst/>
          </a:prstGeom>
          <a:noFill/>
        </p:spPr>
        <p:txBody>
          <a:bodyPr wrap="square" rtlCol="0">
            <a:spAutoFit/>
          </a:bodyPr>
          <a:lstStyle/>
          <a:p>
            <a:r>
              <a:rPr lang="en-US" dirty="0"/>
              <a:t>Logistic Regression Model</a:t>
            </a:r>
          </a:p>
        </p:txBody>
      </p:sp>
      <p:sp>
        <p:nvSpPr>
          <p:cNvPr id="8" name="TextBox 7">
            <a:extLst>
              <a:ext uri="{FF2B5EF4-FFF2-40B4-BE49-F238E27FC236}">
                <a16:creationId xmlns:a16="http://schemas.microsoft.com/office/drawing/2014/main" id="{C50156EF-ECC2-4D34-1D8E-2FA1F9395814}"/>
              </a:ext>
            </a:extLst>
          </p:cNvPr>
          <p:cNvSpPr txBox="1"/>
          <p:nvPr/>
        </p:nvSpPr>
        <p:spPr>
          <a:xfrm>
            <a:off x="5751647" y="2276272"/>
            <a:ext cx="4272388" cy="369332"/>
          </a:xfrm>
          <a:prstGeom prst="rect">
            <a:avLst/>
          </a:prstGeom>
          <a:noFill/>
        </p:spPr>
        <p:txBody>
          <a:bodyPr wrap="square" rtlCol="0">
            <a:spAutoFit/>
          </a:bodyPr>
          <a:lstStyle/>
          <a:p>
            <a:r>
              <a:rPr lang="en-US" dirty="0"/>
              <a:t>Random Forest with SMOTE Model</a:t>
            </a:r>
          </a:p>
        </p:txBody>
      </p:sp>
    </p:spTree>
    <p:extLst>
      <p:ext uri="{BB962C8B-B14F-4D97-AF65-F5344CB8AC3E}">
        <p14:creationId xmlns:p14="http://schemas.microsoft.com/office/powerpoint/2010/main" val="205928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0662-B792-A8C9-A330-F5B983810CCD}"/>
              </a:ext>
            </a:extLst>
          </p:cNvPr>
          <p:cNvSpPr>
            <a:spLocks noGrp="1"/>
          </p:cNvSpPr>
          <p:nvPr>
            <p:ph type="title"/>
          </p:nvPr>
        </p:nvSpPr>
        <p:spPr/>
        <p:txBody>
          <a:bodyPr/>
          <a:lstStyle/>
          <a:p>
            <a:r>
              <a:rPr lang="en-US" dirty="0"/>
              <a:t>Model Selection: Random Forest with SMOTE versus </a:t>
            </a:r>
            <a:r>
              <a:rPr lang="en-US" dirty="0" err="1"/>
              <a:t>XGBoost</a:t>
            </a:r>
            <a:endParaRPr lang="en-US" dirty="0"/>
          </a:p>
        </p:txBody>
      </p:sp>
      <p:pic>
        <p:nvPicPr>
          <p:cNvPr id="6" name="Picture 5" descr="A number of numbers on a white background&#10;&#10;Description automatically generated">
            <a:extLst>
              <a:ext uri="{FF2B5EF4-FFF2-40B4-BE49-F238E27FC236}">
                <a16:creationId xmlns:a16="http://schemas.microsoft.com/office/drawing/2014/main" id="{979FEDD6-86CE-61DB-5F53-BB3850E13670}"/>
              </a:ext>
            </a:extLst>
          </p:cNvPr>
          <p:cNvPicPr>
            <a:picLocks noChangeAspect="1"/>
          </p:cNvPicPr>
          <p:nvPr/>
        </p:nvPicPr>
        <p:blipFill>
          <a:blip r:embed="rId3"/>
          <a:srcRect t="19526"/>
          <a:stretch/>
        </p:blipFill>
        <p:spPr>
          <a:xfrm>
            <a:off x="769703" y="2928526"/>
            <a:ext cx="5698664" cy="1943015"/>
          </a:xfrm>
          <a:prstGeom prst="rect">
            <a:avLst/>
          </a:prstGeom>
        </p:spPr>
      </p:pic>
      <p:sp>
        <p:nvSpPr>
          <p:cNvPr id="7" name="TextBox 6">
            <a:extLst>
              <a:ext uri="{FF2B5EF4-FFF2-40B4-BE49-F238E27FC236}">
                <a16:creationId xmlns:a16="http://schemas.microsoft.com/office/drawing/2014/main" id="{8975531A-1045-057C-7132-3F9A9DFCE2FA}"/>
              </a:ext>
            </a:extLst>
          </p:cNvPr>
          <p:cNvSpPr txBox="1"/>
          <p:nvPr/>
        </p:nvSpPr>
        <p:spPr>
          <a:xfrm>
            <a:off x="769703" y="2325745"/>
            <a:ext cx="4272388" cy="369332"/>
          </a:xfrm>
          <a:prstGeom prst="rect">
            <a:avLst/>
          </a:prstGeom>
          <a:noFill/>
        </p:spPr>
        <p:txBody>
          <a:bodyPr wrap="square" rtlCol="0">
            <a:spAutoFit/>
          </a:bodyPr>
          <a:lstStyle/>
          <a:p>
            <a:r>
              <a:rPr lang="en-US" dirty="0"/>
              <a:t>Random Forest with SMOTE Model</a:t>
            </a:r>
          </a:p>
        </p:txBody>
      </p:sp>
      <p:sp>
        <p:nvSpPr>
          <p:cNvPr id="12" name="TextBox 11">
            <a:extLst>
              <a:ext uri="{FF2B5EF4-FFF2-40B4-BE49-F238E27FC236}">
                <a16:creationId xmlns:a16="http://schemas.microsoft.com/office/drawing/2014/main" id="{66612E7C-ECAD-1ED2-1015-B75ECD72C6FA}"/>
              </a:ext>
            </a:extLst>
          </p:cNvPr>
          <p:cNvSpPr txBox="1"/>
          <p:nvPr/>
        </p:nvSpPr>
        <p:spPr>
          <a:xfrm>
            <a:off x="6623957" y="2325745"/>
            <a:ext cx="4272388" cy="369332"/>
          </a:xfrm>
          <a:prstGeom prst="rect">
            <a:avLst/>
          </a:prstGeom>
          <a:noFill/>
        </p:spPr>
        <p:txBody>
          <a:bodyPr wrap="square" rtlCol="0">
            <a:spAutoFit/>
          </a:bodyPr>
          <a:lstStyle/>
          <a:p>
            <a:r>
              <a:rPr lang="en-US" dirty="0" err="1"/>
              <a:t>XGBoost</a:t>
            </a:r>
            <a:r>
              <a:rPr lang="en-US" dirty="0"/>
              <a:t> Model</a:t>
            </a:r>
          </a:p>
        </p:txBody>
      </p:sp>
      <p:pic>
        <p:nvPicPr>
          <p:cNvPr id="4" name="Picture 3" descr="A screenshot of a computer screen&#10;&#10;Description automatically generated">
            <a:extLst>
              <a:ext uri="{FF2B5EF4-FFF2-40B4-BE49-F238E27FC236}">
                <a16:creationId xmlns:a16="http://schemas.microsoft.com/office/drawing/2014/main" id="{72492017-423B-71CF-C00E-ECA04ABB610A}"/>
              </a:ext>
            </a:extLst>
          </p:cNvPr>
          <p:cNvPicPr>
            <a:picLocks noChangeAspect="1"/>
          </p:cNvPicPr>
          <p:nvPr/>
        </p:nvPicPr>
        <p:blipFill>
          <a:blip r:embed="rId4"/>
          <a:stretch>
            <a:fillRect/>
          </a:stretch>
        </p:blipFill>
        <p:spPr>
          <a:xfrm>
            <a:off x="6468367" y="2879539"/>
            <a:ext cx="5105400" cy="1892300"/>
          </a:xfrm>
          <a:prstGeom prst="rect">
            <a:avLst/>
          </a:prstGeom>
        </p:spPr>
      </p:pic>
    </p:spTree>
    <p:extLst>
      <p:ext uri="{BB962C8B-B14F-4D97-AF65-F5344CB8AC3E}">
        <p14:creationId xmlns:p14="http://schemas.microsoft.com/office/powerpoint/2010/main" val="1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DDCD8-7B78-5B88-6983-48FEEDF41D4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000">
                <a:solidFill>
                  <a:schemeClr val="tx1">
                    <a:lumMod val="85000"/>
                    <a:lumOff val="15000"/>
                  </a:schemeClr>
                </a:solidFill>
              </a:rPr>
              <a:t>Precision-Recall Curve with XGBoost</a:t>
            </a:r>
          </a:p>
        </p:txBody>
      </p:sp>
      <p:pic>
        <p:nvPicPr>
          <p:cNvPr id="12" name="Content Placeholder 11" descr="A graph of a line&#10;&#10;Description automatically generated">
            <a:extLst>
              <a:ext uri="{FF2B5EF4-FFF2-40B4-BE49-F238E27FC236}">
                <a16:creationId xmlns:a16="http://schemas.microsoft.com/office/drawing/2014/main" id="{8FB58351-5526-BF75-E67D-D4E5D714D14B}"/>
              </a:ext>
            </a:extLst>
          </p:cNvPr>
          <p:cNvPicPr>
            <a:picLocks noGrp="1" noChangeAspect="1"/>
          </p:cNvPicPr>
          <p:nvPr>
            <p:ph idx="1"/>
          </p:nvPr>
        </p:nvPicPr>
        <p:blipFill>
          <a:blip r:embed="rId3"/>
          <a:stretch>
            <a:fillRect/>
          </a:stretch>
        </p:blipFill>
        <p:spPr>
          <a:xfrm>
            <a:off x="881121" y="640081"/>
            <a:ext cx="6417973" cy="5054156"/>
          </a:xfrm>
          <a:prstGeom prst="rect">
            <a:avLst/>
          </a:prstGeom>
        </p:spPr>
      </p:pic>
      <p:cxnSp>
        <p:nvCxnSpPr>
          <p:cNvPr id="23" name="Straight Connector 22">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4325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15495-DD17-3D20-3FBC-515085231E12}"/>
              </a:ext>
            </a:extLst>
          </p:cNvPr>
          <p:cNvSpPr>
            <a:spLocks noGrp="1"/>
          </p:cNvSpPr>
          <p:nvPr>
            <p:ph type="title"/>
          </p:nvPr>
        </p:nvSpPr>
        <p:spPr>
          <a:xfrm>
            <a:off x="473533" y="643467"/>
            <a:ext cx="3243485" cy="5126203"/>
          </a:xfrm>
        </p:spPr>
        <p:txBody>
          <a:bodyPr anchor="ctr">
            <a:normAutofit/>
          </a:bodyPr>
          <a:lstStyle/>
          <a:p>
            <a:pPr algn="r"/>
            <a:r>
              <a:rPr lang="en-US" dirty="0"/>
              <a:t>Conclusion</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16B9C9-A7BF-BFA1-DCDC-E0883B18E20C}"/>
              </a:ext>
            </a:extLst>
          </p:cNvPr>
          <p:cNvSpPr>
            <a:spLocks noGrp="1"/>
          </p:cNvSpPr>
          <p:nvPr>
            <p:ph idx="1"/>
          </p:nvPr>
        </p:nvSpPr>
        <p:spPr>
          <a:xfrm>
            <a:off x="4187503" y="135467"/>
            <a:ext cx="7351376" cy="6129866"/>
          </a:xfrm>
        </p:spPr>
        <p:txBody>
          <a:bodyPr anchor="ctr">
            <a:normAutofit/>
          </a:bodyPr>
          <a:lstStyle/>
          <a:p>
            <a:endParaRPr lang="en-US" dirty="0">
              <a:solidFill>
                <a:srgbClr val="0E0E0E"/>
              </a:solidFill>
              <a:effectLst/>
              <a:latin typeface=".AppleSystemUIFont"/>
            </a:endParaRPr>
          </a:p>
          <a:p>
            <a:r>
              <a:rPr lang="en-US" dirty="0">
                <a:solidFill>
                  <a:srgbClr val="0E0E0E"/>
                </a:solidFill>
                <a:effectLst/>
                <a:latin typeface=".AppleSystemUIFont"/>
              </a:rPr>
              <a:t>The </a:t>
            </a:r>
            <a:r>
              <a:rPr lang="en-US" b="1" dirty="0" err="1">
                <a:solidFill>
                  <a:srgbClr val="0E0E0E"/>
                </a:solidFill>
                <a:effectLst/>
                <a:latin typeface=".AppleSystemUIFont"/>
              </a:rPr>
              <a:t>XGBoost</a:t>
            </a:r>
            <a:r>
              <a:rPr lang="en-US" b="1" dirty="0">
                <a:solidFill>
                  <a:srgbClr val="0E0E0E"/>
                </a:solidFill>
                <a:effectLst/>
                <a:latin typeface=".AppleSystemUIFont"/>
              </a:rPr>
              <a:t> model</a:t>
            </a:r>
            <a:r>
              <a:rPr lang="en-US" dirty="0">
                <a:solidFill>
                  <a:srgbClr val="0E0E0E"/>
                </a:solidFill>
                <a:effectLst/>
                <a:latin typeface=".AppleSystemUIFont"/>
              </a:rPr>
              <a:t> was decided to be the most effective solution for detecting fraudulent e-commerce transactions based on accuracy and speed. While the original goal of achieving 75% overall prediction accuracy was reconsidered due to the imbalanced dataset, the new focus on </a:t>
            </a:r>
            <a:r>
              <a:rPr lang="en-US" b="1" dirty="0">
                <a:solidFill>
                  <a:srgbClr val="0E0E0E"/>
                </a:solidFill>
                <a:effectLst/>
                <a:latin typeface=".AppleSystemUIFont"/>
              </a:rPr>
              <a:t>recall</a:t>
            </a:r>
            <a:r>
              <a:rPr lang="en-US" dirty="0">
                <a:solidFill>
                  <a:srgbClr val="0E0E0E"/>
                </a:solidFill>
                <a:effectLst/>
                <a:latin typeface=".AppleSystemUIFont"/>
              </a:rPr>
              <a:t> ensured the detection of a significant proportion of fraudulent transactions.</a:t>
            </a:r>
          </a:p>
          <a:p>
            <a:r>
              <a:rPr lang="en-US" dirty="0">
                <a:solidFill>
                  <a:srgbClr val="0E0E0E"/>
                </a:solidFill>
                <a:effectLst/>
                <a:latin typeface=".AppleSystemUIFont"/>
              </a:rPr>
              <a:t>The final model provided a </a:t>
            </a:r>
            <a:r>
              <a:rPr lang="en-US" b="1" dirty="0">
                <a:solidFill>
                  <a:srgbClr val="0E0E0E"/>
                </a:solidFill>
                <a:effectLst/>
                <a:latin typeface=".AppleSystemUIFont"/>
              </a:rPr>
              <a:t>recall of 75%</a:t>
            </a:r>
            <a:r>
              <a:rPr lang="en-US" dirty="0">
                <a:solidFill>
                  <a:srgbClr val="0E0E0E"/>
                </a:solidFill>
                <a:effectLst/>
                <a:latin typeface=".AppleSystemUIFont"/>
              </a:rPr>
              <a:t>, which means 3 out of 4 fraudulent transactions were correctly identified. This result demonstrates the model’s effectiveness in high-stakes scenarios where missing fraudulent cases is costlier than flagging legitimate ones. The decision threshold can be adjusted to optimize the balance between precision and recall, allowing for quick adaptability to business needs, while maintaining speed and scalability for large-scale datasets.</a:t>
            </a:r>
          </a:p>
          <a:p>
            <a:endParaRPr lang="en-US" dirty="0"/>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775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descr="Blue digital binary data on a screen">
            <a:extLst>
              <a:ext uri="{FF2B5EF4-FFF2-40B4-BE49-F238E27FC236}">
                <a16:creationId xmlns:a16="http://schemas.microsoft.com/office/drawing/2014/main" id="{F1EF61E4-E6FB-4D19-38F9-FC365237429B}"/>
              </a:ext>
            </a:extLst>
          </p:cNvPr>
          <p:cNvPicPr>
            <a:picLocks noGrp="1" noChangeAspect="1"/>
          </p:cNvPicPr>
          <p:nvPr>
            <p:ph idx="1"/>
          </p:nvPr>
        </p:nvPicPr>
        <p:blipFill>
          <a:blip r:embed="rId2"/>
          <a:srcRect/>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614E5-7218-CC6A-CACB-E7F206A8FAA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a:solidFill>
                  <a:schemeClr val="tx1"/>
                </a:solidFill>
              </a:rPr>
              <a:t>Thank you</a:t>
            </a:r>
            <a:endParaRPr lang="en-US" sz="5400" dirty="0">
              <a:solidFill>
                <a:schemeClr val="tx1"/>
              </a:solidFill>
            </a:endParaRPr>
          </a:p>
        </p:txBody>
      </p:sp>
      <p:cxnSp>
        <p:nvCxnSpPr>
          <p:cNvPr id="43" name="Straight Connector 4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8"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557764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1755</TotalTime>
  <Words>1019</Words>
  <Application>Microsoft Macintosh PowerPoint</Application>
  <PresentationFormat>Widescreen</PresentationFormat>
  <Paragraphs>54</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.AppleSystemUIFont</vt:lpstr>
      <vt:lpstr>Aptos</vt:lpstr>
      <vt:lpstr>Avenir Next LT Pro</vt:lpstr>
      <vt:lpstr>Avenir Next LT Pro Light</vt:lpstr>
      <vt:lpstr>Calibri</vt:lpstr>
      <vt:lpstr>Slack-Lato</vt:lpstr>
      <vt:lpstr>RetrospectVTI</vt:lpstr>
      <vt:lpstr>Predicting Fraudulent E-Commerce Transactions</vt:lpstr>
      <vt:lpstr>Project Overview</vt:lpstr>
      <vt:lpstr>Model Selection: Logistic Regression versus Random Forest with SMOTE</vt:lpstr>
      <vt:lpstr>Model Selection: Random Forest with SMOTE versus XGBoost</vt:lpstr>
      <vt:lpstr>Precision-Recall Curve with XGBoost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Delgado</dc:creator>
  <cp:lastModifiedBy>Amanda Delgado</cp:lastModifiedBy>
  <cp:revision>61</cp:revision>
  <dcterms:created xsi:type="dcterms:W3CDTF">2024-11-08T01:42:48Z</dcterms:created>
  <dcterms:modified xsi:type="dcterms:W3CDTF">2025-01-10T18:26:44Z</dcterms:modified>
</cp:coreProperties>
</file>