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9"/>
  </p:notesMasterIdLst>
  <p:sldIdLst>
    <p:sldId id="256" r:id="rId2"/>
    <p:sldId id="268" r:id="rId3"/>
    <p:sldId id="273" r:id="rId4"/>
    <p:sldId id="274" r:id="rId5"/>
    <p:sldId id="270"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789"/>
    <p:restoredTop sz="55541"/>
  </p:normalViewPr>
  <p:slideViewPr>
    <p:cSldViewPr snapToGrid="0">
      <p:cViewPr>
        <p:scale>
          <a:sx n="79" d="100"/>
          <a:sy n="79" d="100"/>
        </p:scale>
        <p:origin x="144" y="14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5AA480-C879-5647-9213-4AB0980B2004}" type="datetimeFigureOut">
              <a:rPr lang="en-US" smtClean="0"/>
              <a:t>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B2B1A-E91C-F249-97E5-61AB060BBE8D}" type="slidenum">
              <a:rPr lang="en-US" smtClean="0"/>
              <a:t>‹#›</a:t>
            </a:fld>
            <a:endParaRPr lang="en-US"/>
          </a:p>
        </p:txBody>
      </p:sp>
    </p:spTree>
    <p:extLst>
      <p:ext uri="{BB962C8B-B14F-4D97-AF65-F5344CB8AC3E}">
        <p14:creationId xmlns:p14="http://schemas.microsoft.com/office/powerpoint/2010/main" val="2361146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Project Topic is the Analysis of Job Market Trends in the US.</a:t>
            </a:r>
          </a:p>
        </p:txBody>
      </p:sp>
      <p:sp>
        <p:nvSpPr>
          <p:cNvPr id="4" name="Slide Number Placeholder 3"/>
          <p:cNvSpPr>
            <a:spLocks noGrp="1"/>
          </p:cNvSpPr>
          <p:nvPr>
            <p:ph type="sldNum" sz="quarter" idx="5"/>
          </p:nvPr>
        </p:nvSpPr>
        <p:spPr/>
        <p:txBody>
          <a:bodyPr/>
          <a:lstStyle/>
          <a:p>
            <a:fld id="{492B2B1A-E91C-F249-97E5-61AB060BBE8D}" type="slidenum">
              <a:rPr lang="en-US" smtClean="0"/>
              <a:t>1</a:t>
            </a:fld>
            <a:endParaRPr lang="en-US"/>
          </a:p>
        </p:txBody>
      </p:sp>
    </p:spTree>
    <p:extLst>
      <p:ext uri="{BB962C8B-B14F-4D97-AF65-F5344CB8AC3E}">
        <p14:creationId xmlns:p14="http://schemas.microsoft.com/office/powerpoint/2010/main" val="2140484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2B2B1A-E91C-F249-97E5-61AB060BBE8D}" type="slidenum">
              <a:rPr lang="en-US" smtClean="0"/>
              <a:t>2</a:t>
            </a:fld>
            <a:endParaRPr lang="en-US"/>
          </a:p>
        </p:txBody>
      </p:sp>
    </p:spTree>
    <p:extLst>
      <p:ext uri="{BB962C8B-B14F-4D97-AF65-F5344CB8AC3E}">
        <p14:creationId xmlns:p14="http://schemas.microsoft.com/office/powerpoint/2010/main" val="3656856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Logistic Regression Model: </a:t>
            </a:r>
            <a:r>
              <a:rPr lang="en-US" dirty="0"/>
              <a:t>While we were able to achieve higher recall values for Class 1 (fraudulent transactions), there was extremely low precision, meaning it often predicts more false positives, flagging legitimate transactions as fraudulent. This model did not perform well due to the imbalanced dataset.</a:t>
            </a:r>
          </a:p>
          <a:p>
            <a:endParaRPr lang="en-US" dirty="0"/>
          </a:p>
          <a:p>
            <a:r>
              <a:rPr lang="en-US" b="1" dirty="0"/>
              <a:t>Random Forest Model with SMOTE: </a:t>
            </a:r>
            <a:r>
              <a:rPr lang="en-US" b="0" dirty="0"/>
              <a:t>When originally testing the Random Forest model, we were able to attain perfect precision for fraud detection. However, that came at a cost of very low recall and not detecting enough fraud cases. To account for the imbalanced datasets, where the minority class is underrepresented, we incorporated SMOTE with our random forest model.</a:t>
            </a:r>
          </a:p>
          <a:p>
            <a:endParaRPr lang="en-US" b="0" dirty="0"/>
          </a:p>
          <a:p>
            <a:r>
              <a:rPr lang="en-US" b="0" dirty="0"/>
              <a:t>*SMOTE (Synthetic Minority Oversampling Technique):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AppleSystemUIFont"/>
              </a:rPr>
              <a:t>SMOTE is a data augmentation technique used to address class imbalance in datasets, especially in machine learning problems. It generates synthetic samples for the minority class by interpolating between existing minority class samples, rather than simply duplicating them. (looking at the 5 nearest neighbors by default)</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the priority is to detect as many frauds as possible, Logistic Regression is a good model due to the higher recall. However, if the priority is to reduce false positives while maintaining good accuracy, Random Forest with SMOTE appears to be the better option.</a:t>
            </a:r>
          </a:p>
          <a:p>
            <a:endParaRPr lang="en-US" b="1" dirty="0"/>
          </a:p>
          <a:p>
            <a:r>
              <a:rPr lang="en-US" b="0" dirty="0"/>
              <a:t>*Model selection was based on training and testing on smaller dataset 23k records</a:t>
            </a:r>
          </a:p>
        </p:txBody>
      </p:sp>
      <p:sp>
        <p:nvSpPr>
          <p:cNvPr id="4" name="Slide Number Placeholder 3"/>
          <p:cNvSpPr>
            <a:spLocks noGrp="1"/>
          </p:cNvSpPr>
          <p:nvPr>
            <p:ph type="sldNum" sz="quarter" idx="5"/>
          </p:nvPr>
        </p:nvSpPr>
        <p:spPr/>
        <p:txBody>
          <a:bodyPr/>
          <a:lstStyle/>
          <a:p>
            <a:fld id="{492B2B1A-E91C-F249-97E5-61AB060BBE8D}" type="slidenum">
              <a:rPr lang="en-US" smtClean="0"/>
              <a:t>3</a:t>
            </a:fld>
            <a:endParaRPr lang="en-US"/>
          </a:p>
        </p:txBody>
      </p:sp>
    </p:spTree>
    <p:extLst>
      <p:ext uri="{BB962C8B-B14F-4D97-AF65-F5344CB8AC3E}">
        <p14:creationId xmlns:p14="http://schemas.microsoft.com/office/powerpoint/2010/main" val="3246705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Random Forest Model with SMOTE: </a:t>
            </a:r>
            <a:r>
              <a:rPr lang="en-US" b="0" dirty="0"/>
              <a:t>While Random Forest with SMOTE did a better job with precision than the logistic regression, precision was still on the low end, leading to more false positives.</a:t>
            </a:r>
          </a:p>
          <a:p>
            <a:endParaRPr lang="en-US" b="0" dirty="0"/>
          </a:p>
          <a:p>
            <a:r>
              <a:rPr lang="en-US" b="1" dirty="0" err="1"/>
              <a:t>XGBoost</a:t>
            </a:r>
            <a:r>
              <a:rPr lang="en-US" b="1" dirty="0"/>
              <a:t> Model: </a:t>
            </a:r>
            <a:r>
              <a:rPr lang="en-US" b="0" dirty="0"/>
              <a:t>The </a:t>
            </a:r>
            <a:r>
              <a:rPr lang="en-US" b="0" dirty="0" err="1"/>
              <a:t>XGBoost</a:t>
            </a:r>
            <a:r>
              <a:rPr lang="en-US" b="0" dirty="0"/>
              <a:t> model significantly outperformed the Random Forest model with SMOTE in precision (57% versus 33%), with fewer false positives. While recall remained the same (48%), </a:t>
            </a:r>
            <a:r>
              <a:rPr lang="en-US" b="0" dirty="0" err="1"/>
              <a:t>XGBoost</a:t>
            </a:r>
            <a:r>
              <a:rPr lang="en-US" b="0" dirty="0"/>
              <a:t> achieved a better balance between precision and recall, with better performance in overall accuracy and in handling the imbalanced dataset.</a:t>
            </a:r>
            <a:endParaRPr lang="en-US" b="1" dirty="0"/>
          </a:p>
          <a:p>
            <a:endParaRPr lang="en-US" b="1" dirty="0"/>
          </a:p>
          <a:p>
            <a:r>
              <a:rPr lang="en-US" b="0" dirty="0"/>
              <a:t>*</a:t>
            </a:r>
            <a:r>
              <a:rPr lang="en-US" b="0" dirty="0" err="1"/>
              <a:t>XGBoost</a:t>
            </a:r>
            <a:r>
              <a:rPr lang="en-US" b="0" dirty="0"/>
              <a:t> (Extreme Gradient Boosting):</a:t>
            </a:r>
          </a:p>
          <a:p>
            <a:r>
              <a:rPr lang="en-US" b="0" i="0" dirty="0" err="1">
                <a:solidFill>
                  <a:srgbClr val="D1D2D3"/>
                </a:solidFill>
                <a:effectLst/>
                <a:latin typeface="Slack-Lato"/>
              </a:rPr>
              <a:t>XGBoost</a:t>
            </a:r>
            <a:r>
              <a:rPr lang="en-US" b="0" i="0" dirty="0">
                <a:solidFill>
                  <a:srgbClr val="D1D2D3"/>
                </a:solidFill>
                <a:effectLst/>
                <a:latin typeface="Slack-Lato"/>
              </a:rPr>
              <a:t> is a gradient-boosting algorithm designed for optimized performance and speed. It sequentially builds decision trees, correcting errors made by previous trees. Instead of using SMOTE, </a:t>
            </a:r>
            <a:r>
              <a:rPr lang="en-US" b="0" i="0" dirty="0" err="1">
                <a:solidFill>
                  <a:srgbClr val="D1D2D3"/>
                </a:solidFill>
                <a:effectLst/>
                <a:latin typeface="Slack-Lato"/>
              </a:rPr>
              <a:t>XGBoost</a:t>
            </a:r>
            <a:r>
              <a:rPr lang="en-US" b="0" i="0" dirty="0">
                <a:solidFill>
                  <a:srgbClr val="D1D2D3"/>
                </a:solidFill>
                <a:effectLst/>
                <a:latin typeface="Slack-Lato"/>
              </a:rPr>
              <a:t> addresses class imbalance through its </a:t>
            </a:r>
            <a:r>
              <a:rPr lang="en-US" b="0" i="0" dirty="0" err="1">
                <a:solidFill>
                  <a:srgbClr val="D1D2D3"/>
                </a:solidFill>
                <a:effectLst/>
                <a:latin typeface="Slack-Lato"/>
              </a:rPr>
              <a:t>scale_pos_weight</a:t>
            </a:r>
            <a:r>
              <a:rPr lang="en-US" b="0" i="0" dirty="0">
                <a:solidFill>
                  <a:srgbClr val="D1D2D3"/>
                </a:solidFill>
                <a:effectLst/>
                <a:latin typeface="Slack-Lato"/>
              </a:rPr>
              <a:t> parameter, which adjusts the importance of the minority class.</a:t>
            </a:r>
          </a:p>
          <a:p>
            <a:endParaRPr lang="en-US" b="0" i="0" dirty="0">
              <a:solidFill>
                <a:srgbClr val="D1D2D3"/>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*Model selection was based on training and testing on smaller dataset 23k records</a:t>
            </a:r>
          </a:p>
          <a:p>
            <a:endParaRPr lang="en-US" b="0" dirty="0"/>
          </a:p>
        </p:txBody>
      </p:sp>
      <p:sp>
        <p:nvSpPr>
          <p:cNvPr id="4" name="Slide Number Placeholder 3"/>
          <p:cNvSpPr>
            <a:spLocks noGrp="1"/>
          </p:cNvSpPr>
          <p:nvPr>
            <p:ph type="sldNum" sz="quarter" idx="5"/>
          </p:nvPr>
        </p:nvSpPr>
        <p:spPr/>
        <p:txBody>
          <a:bodyPr/>
          <a:lstStyle/>
          <a:p>
            <a:fld id="{492B2B1A-E91C-F249-97E5-61AB060BBE8D}" type="slidenum">
              <a:rPr lang="en-US" smtClean="0"/>
              <a:t>4</a:t>
            </a:fld>
            <a:endParaRPr lang="en-US"/>
          </a:p>
        </p:txBody>
      </p:sp>
    </p:spTree>
    <p:extLst>
      <p:ext uri="{BB962C8B-B14F-4D97-AF65-F5344CB8AC3E}">
        <p14:creationId xmlns:p14="http://schemas.microsoft.com/office/powerpoint/2010/main" val="1390183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900"/>
              </a:spcBef>
            </a:pPr>
            <a:r>
              <a:rPr lang="en-US" dirty="0">
                <a:solidFill>
                  <a:srgbClr val="0E0E0E"/>
                </a:solidFill>
                <a:effectLst/>
                <a:latin typeface=".AppleSystemUIFont"/>
              </a:rPr>
              <a:t>1. </a:t>
            </a:r>
            <a:r>
              <a:rPr lang="en-US" b="1" dirty="0">
                <a:solidFill>
                  <a:srgbClr val="0E0E0E"/>
                </a:solidFill>
                <a:effectLst/>
                <a:latin typeface=".AppleSystemUIFont"/>
              </a:rPr>
              <a:t>High Precision at Low Recall</a:t>
            </a:r>
            <a:r>
              <a:rPr lang="en-US" dirty="0">
                <a:solidFill>
                  <a:srgbClr val="0E0E0E"/>
                </a:solidFill>
                <a:effectLst/>
                <a:latin typeface=".AppleSystemUIFont"/>
              </a:rPr>
              <a:t>:</a:t>
            </a:r>
          </a:p>
          <a:p>
            <a:pPr lvl="1">
              <a:spcBef>
                <a:spcPts val="900"/>
              </a:spcBef>
            </a:pPr>
            <a:r>
              <a:rPr lang="en-US" dirty="0">
                <a:solidFill>
                  <a:srgbClr val="0E0E0E"/>
                </a:solidFill>
                <a:effectLst/>
                <a:latin typeface=".AppleSystemUIFont"/>
              </a:rPr>
              <a:t>On the left side of the curve, the precision is close to 1.0 when recall is very low. This indicates that when the model predicts very few transactions as fraudulent, it is mostly correct (fewer false positives). However, it is missing a lot of actual fraudulent transactions.</a:t>
            </a:r>
          </a:p>
          <a:p>
            <a:pPr>
              <a:spcBef>
                <a:spcPts val="900"/>
              </a:spcBef>
            </a:pPr>
            <a:endParaRPr lang="en-US" dirty="0">
              <a:solidFill>
                <a:srgbClr val="0E0E0E"/>
              </a:solidFill>
              <a:effectLst/>
              <a:latin typeface=".AppleSystemUIFont"/>
            </a:endParaRPr>
          </a:p>
          <a:p>
            <a:pPr>
              <a:spcBef>
                <a:spcPts val="900"/>
              </a:spcBef>
            </a:pPr>
            <a:r>
              <a:rPr lang="en-US" dirty="0">
                <a:solidFill>
                  <a:srgbClr val="0E0E0E"/>
                </a:solidFill>
                <a:effectLst/>
                <a:latin typeface=".AppleSystemUIFont"/>
              </a:rPr>
              <a:t>2. </a:t>
            </a:r>
            <a:r>
              <a:rPr lang="en-US" b="1" dirty="0">
                <a:solidFill>
                  <a:srgbClr val="0E0E0E"/>
                </a:solidFill>
                <a:effectLst/>
                <a:latin typeface=".AppleSystemUIFont"/>
              </a:rPr>
              <a:t>Trade-Off</a:t>
            </a:r>
            <a:r>
              <a:rPr lang="en-US" dirty="0">
                <a:solidFill>
                  <a:srgbClr val="0E0E0E"/>
                </a:solidFill>
                <a:effectLst/>
                <a:latin typeface=".AppleSystemUIFont"/>
              </a:rPr>
              <a:t>:</a:t>
            </a:r>
          </a:p>
          <a:p>
            <a:pPr lvl="1">
              <a:spcBef>
                <a:spcPts val="900"/>
              </a:spcBef>
            </a:pPr>
            <a:r>
              <a:rPr lang="en-US" dirty="0">
                <a:solidFill>
                  <a:srgbClr val="0E0E0E"/>
                </a:solidFill>
                <a:effectLst/>
                <a:latin typeface=".AppleSystemUIFont"/>
              </a:rPr>
              <a:t>As recall increases (moving right along the x-axis), the precision decreases. This is because, to catch more fraudulent transactions, the model starts predicting more transactions as fraudulent, which increases false positives.</a:t>
            </a:r>
          </a:p>
          <a:p>
            <a:pPr>
              <a:spcBef>
                <a:spcPts val="900"/>
              </a:spcBef>
            </a:pPr>
            <a:endParaRPr lang="en-US" dirty="0">
              <a:solidFill>
                <a:srgbClr val="0E0E0E"/>
              </a:solidFill>
              <a:effectLst/>
              <a:latin typeface=".AppleSystemUIFont"/>
            </a:endParaRPr>
          </a:p>
          <a:p>
            <a:pPr>
              <a:spcBef>
                <a:spcPts val="900"/>
              </a:spcBef>
            </a:pPr>
            <a:r>
              <a:rPr lang="en-US" dirty="0">
                <a:solidFill>
                  <a:srgbClr val="0E0E0E"/>
                </a:solidFill>
                <a:effectLst/>
                <a:latin typeface=".AppleSystemUIFont"/>
              </a:rPr>
              <a:t>3. </a:t>
            </a:r>
            <a:r>
              <a:rPr lang="en-US" b="1" dirty="0">
                <a:solidFill>
                  <a:srgbClr val="0E0E0E"/>
                </a:solidFill>
                <a:effectLst/>
                <a:latin typeface=".AppleSystemUIFont"/>
              </a:rPr>
              <a:t>Model Performance</a:t>
            </a:r>
            <a:r>
              <a:rPr lang="en-US" dirty="0">
                <a:solidFill>
                  <a:srgbClr val="0E0E0E"/>
                </a:solidFill>
                <a:effectLst/>
                <a:latin typeface=".AppleSystemUIFont"/>
              </a:rPr>
              <a:t>:</a:t>
            </a:r>
          </a:p>
          <a:p>
            <a:pPr lvl="1">
              <a:spcBef>
                <a:spcPts val="900"/>
              </a:spcBef>
            </a:pPr>
            <a:r>
              <a:rPr lang="en-US" dirty="0">
                <a:solidFill>
                  <a:srgbClr val="0E0E0E"/>
                </a:solidFill>
                <a:effectLst/>
                <a:latin typeface=".AppleSystemUIFont"/>
              </a:rPr>
              <a:t>The area under the curve gives a sense of how well the model performs. If the curve stays high (closer to 1.0), it indicates that the model maintains a good balance between precision and recall. A steep drop-off in precision as recall increases may indicate a trade-off between identifying true positives and avoiding false positives.</a:t>
            </a:r>
          </a:p>
          <a:p>
            <a:pPr>
              <a:spcBef>
                <a:spcPts val="900"/>
              </a:spcBef>
            </a:pPr>
            <a:endParaRPr lang="en-US" dirty="0">
              <a:solidFill>
                <a:srgbClr val="0E0E0E"/>
              </a:solidFill>
              <a:effectLst/>
              <a:latin typeface=".AppleSystemUIFont"/>
            </a:endParaRPr>
          </a:p>
          <a:p>
            <a:pPr>
              <a:spcBef>
                <a:spcPts val="900"/>
              </a:spcBef>
            </a:pPr>
            <a:r>
              <a:rPr lang="en-US" dirty="0">
                <a:solidFill>
                  <a:srgbClr val="0E0E0E"/>
                </a:solidFill>
                <a:effectLst/>
                <a:latin typeface=".AppleSystemUIFont"/>
              </a:rPr>
              <a:t>4. </a:t>
            </a:r>
            <a:r>
              <a:rPr lang="en-US" b="1" dirty="0">
                <a:solidFill>
                  <a:srgbClr val="0E0E0E"/>
                </a:solidFill>
                <a:effectLst/>
                <a:latin typeface=".AppleSystemUIFont"/>
              </a:rPr>
              <a:t>Application-Specific Decision</a:t>
            </a:r>
            <a:r>
              <a:rPr lang="en-US" dirty="0">
                <a:solidFill>
                  <a:srgbClr val="0E0E0E"/>
                </a:solidFill>
                <a:effectLst/>
                <a:latin typeface=".AppleSystemUIFont"/>
              </a:rPr>
              <a:t>:</a:t>
            </a:r>
          </a:p>
          <a:p>
            <a:pPr lvl="1">
              <a:spcBef>
                <a:spcPts val="900"/>
              </a:spcBef>
            </a:pPr>
            <a:r>
              <a:rPr lang="en-US" dirty="0">
                <a:solidFill>
                  <a:srgbClr val="0E0E0E"/>
                </a:solidFill>
                <a:effectLst/>
                <a:latin typeface=".AppleSystemUIFont"/>
              </a:rPr>
              <a:t>Depending on the use case, you might prioritize precision (e.g., to minimize false alarms in fraud detection systems where false positives are costly) or recall (e.g., to ensure all fraudulent transactions are flagged).</a:t>
            </a:r>
          </a:p>
          <a:p>
            <a:endParaRPr lang="en-US" dirty="0"/>
          </a:p>
        </p:txBody>
      </p:sp>
      <p:sp>
        <p:nvSpPr>
          <p:cNvPr id="4" name="Slide Number Placeholder 3"/>
          <p:cNvSpPr>
            <a:spLocks noGrp="1"/>
          </p:cNvSpPr>
          <p:nvPr>
            <p:ph type="sldNum" sz="quarter" idx="5"/>
          </p:nvPr>
        </p:nvSpPr>
        <p:spPr/>
        <p:txBody>
          <a:bodyPr/>
          <a:lstStyle/>
          <a:p>
            <a:fld id="{492B2B1A-E91C-F249-97E5-61AB060BBE8D}" type="slidenum">
              <a:rPr lang="en-US" smtClean="0"/>
              <a:t>5</a:t>
            </a:fld>
            <a:endParaRPr lang="en-US"/>
          </a:p>
        </p:txBody>
      </p:sp>
    </p:spTree>
    <p:extLst>
      <p:ext uri="{BB962C8B-B14F-4D97-AF65-F5344CB8AC3E}">
        <p14:creationId xmlns:p14="http://schemas.microsoft.com/office/powerpoint/2010/main" val="367440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2B2B1A-E91C-F249-97E5-61AB060BBE8D}" type="slidenum">
              <a:rPr lang="en-US" smtClean="0"/>
              <a:t>6</a:t>
            </a:fld>
            <a:endParaRPr lang="en-US"/>
          </a:p>
        </p:txBody>
      </p:sp>
    </p:spTree>
    <p:extLst>
      <p:ext uri="{BB962C8B-B14F-4D97-AF65-F5344CB8AC3E}">
        <p14:creationId xmlns:p14="http://schemas.microsoft.com/office/powerpoint/2010/main" val="2014541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1/9/25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270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1/9/25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0217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1/9/25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518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1/9/25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887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1/9/25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6653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1/9/25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4847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1/9/25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3819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1/9/25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8666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1/9/25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2445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1/9/25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64294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1/9/25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1297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1/9/25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490263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90000"/>
        </a:lnSpc>
        <a:spcBef>
          <a:spcPct val="0"/>
        </a:spcBef>
        <a:buNone/>
        <a:defRPr sz="47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4DCD9B2-D552-47A6-9FE2-15D7E8159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36866F-BEED-C84B-EC54-42FE8C06BB37}"/>
              </a:ext>
            </a:extLst>
          </p:cNvPr>
          <p:cNvSpPr>
            <a:spLocks noGrp="1"/>
          </p:cNvSpPr>
          <p:nvPr>
            <p:ph type="ctrTitle"/>
          </p:nvPr>
        </p:nvSpPr>
        <p:spPr>
          <a:xfrm>
            <a:off x="6730000" y="639098"/>
            <a:ext cx="4813072" cy="3494790"/>
          </a:xfrm>
        </p:spPr>
        <p:txBody>
          <a:bodyPr>
            <a:normAutofit/>
          </a:bodyPr>
          <a:lstStyle/>
          <a:p>
            <a:r>
              <a:rPr lang="en-US" sz="6200"/>
              <a:t>Predicting Fraudulent E-Commerce Transactions</a:t>
            </a:r>
          </a:p>
        </p:txBody>
      </p:sp>
      <p:sp>
        <p:nvSpPr>
          <p:cNvPr id="3" name="Subtitle 2">
            <a:extLst>
              <a:ext uri="{FF2B5EF4-FFF2-40B4-BE49-F238E27FC236}">
                <a16:creationId xmlns:a16="http://schemas.microsoft.com/office/drawing/2014/main" id="{A3D70A49-142B-C80C-A435-DA6AFC6114A3}"/>
              </a:ext>
            </a:extLst>
          </p:cNvPr>
          <p:cNvSpPr>
            <a:spLocks noGrp="1"/>
          </p:cNvSpPr>
          <p:nvPr>
            <p:ph type="subTitle" idx="1"/>
          </p:nvPr>
        </p:nvSpPr>
        <p:spPr>
          <a:xfrm>
            <a:off x="6729999" y="4455621"/>
            <a:ext cx="4829101" cy="1238616"/>
          </a:xfrm>
        </p:spPr>
        <p:txBody>
          <a:bodyPr>
            <a:normAutofit/>
          </a:bodyPr>
          <a:lstStyle/>
          <a:p>
            <a:r>
              <a:rPr lang="en-US">
                <a:solidFill>
                  <a:schemeClr val="tx1">
                    <a:lumMod val="85000"/>
                    <a:lumOff val="15000"/>
                  </a:schemeClr>
                </a:solidFill>
              </a:rPr>
              <a:t>Group 8</a:t>
            </a:r>
          </a:p>
        </p:txBody>
      </p:sp>
      <p:pic>
        <p:nvPicPr>
          <p:cNvPr id="22" name="Picture 21" descr="A person holding a credit card and typing on a computer&#10;&#10;Description automatically generated">
            <a:extLst>
              <a:ext uri="{FF2B5EF4-FFF2-40B4-BE49-F238E27FC236}">
                <a16:creationId xmlns:a16="http://schemas.microsoft.com/office/drawing/2014/main" id="{3CDE2669-F7FB-48D8-FBA8-8E9A7C51AB44}"/>
              </a:ext>
            </a:extLst>
          </p:cNvPr>
          <p:cNvPicPr>
            <a:picLocks noChangeAspect="1"/>
          </p:cNvPicPr>
          <p:nvPr/>
        </p:nvPicPr>
        <p:blipFill>
          <a:blip r:embed="rId3"/>
          <a:srcRect l="14170" r="18700" b="-3"/>
          <a:stretch/>
        </p:blipFill>
        <p:spPr>
          <a:xfrm>
            <a:off x="823612" y="640081"/>
            <a:ext cx="5082775" cy="5054156"/>
          </a:xfrm>
          <a:prstGeom prst="rect">
            <a:avLst/>
          </a:prstGeom>
        </p:spPr>
      </p:pic>
      <p:cxnSp>
        <p:nvCxnSpPr>
          <p:cNvPr id="50" name="Straight Connector 49">
            <a:extLst>
              <a:ext uri="{FF2B5EF4-FFF2-40B4-BE49-F238E27FC236}">
                <a16:creationId xmlns:a16="http://schemas.microsoft.com/office/drawing/2014/main" id="{FCE0A9EA-62FA-4F43-BEF6-7BBBB3F90F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32349"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CCE25F7F-C10E-4478-90C0-93B61E638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83580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0B9CC-FBA3-EFFC-00CD-9D379D9F432D}"/>
              </a:ext>
            </a:extLst>
          </p:cNvPr>
          <p:cNvSpPr>
            <a:spLocks noGrp="1"/>
          </p:cNvSpPr>
          <p:nvPr>
            <p:ph type="title"/>
          </p:nvPr>
        </p:nvSpPr>
        <p:spPr>
          <a:xfrm>
            <a:off x="1097280" y="286603"/>
            <a:ext cx="10058400" cy="1450757"/>
          </a:xfrm>
        </p:spPr>
        <p:txBody>
          <a:bodyPr>
            <a:normAutofit/>
          </a:bodyPr>
          <a:lstStyle/>
          <a:p>
            <a:r>
              <a:rPr lang="en-US" dirty="0"/>
              <a:t>Project Overview</a:t>
            </a:r>
          </a:p>
        </p:txBody>
      </p:sp>
      <p:cxnSp>
        <p:nvCxnSpPr>
          <p:cNvPr id="45" name="Straight Connector 44">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FE3362-61C4-FC63-4592-B690FCCA7957}"/>
              </a:ext>
            </a:extLst>
          </p:cNvPr>
          <p:cNvSpPr>
            <a:spLocks noGrp="1"/>
          </p:cNvSpPr>
          <p:nvPr>
            <p:ph idx="1"/>
          </p:nvPr>
        </p:nvSpPr>
        <p:spPr>
          <a:xfrm>
            <a:off x="1097280" y="2108201"/>
            <a:ext cx="6437367" cy="3760891"/>
          </a:xfrm>
        </p:spPr>
        <p:txBody>
          <a:bodyPr>
            <a:normAutofit/>
          </a:bodyPr>
          <a:lstStyle/>
          <a:p>
            <a:pPr>
              <a:lnSpc>
                <a:spcPct val="100000"/>
              </a:lnSpc>
            </a:pPr>
            <a:r>
              <a:rPr lang="en-US">
                <a:effectLst/>
                <a:latin typeface=".AppleSystemUIFont"/>
              </a:rPr>
              <a:t>Our project involved two datasets of e-commerce transactions. The smaller dataset (Version 2), which included a binary indicator of fraudulence, was used to train a machine learning model. This trained model was then applied to the larger dataset (Version 1) to predict fraudulent transactions.</a:t>
            </a:r>
          </a:p>
          <a:p>
            <a:pPr>
              <a:lnSpc>
                <a:spcPct val="100000"/>
              </a:lnSpc>
            </a:pPr>
            <a:r>
              <a:rPr lang="en-US">
                <a:effectLst/>
                <a:latin typeface=".AppleSystemUIFont"/>
              </a:rPr>
              <a:t>The primary goal of this project was to achieve a fraud detection model with a prediction accuracy of 75% or higher. Additionally, the model’s performance was compared to the original dataset’s fraud detection accuracy to evaluate its effectiveness.</a:t>
            </a:r>
          </a:p>
        </p:txBody>
      </p:sp>
      <p:pic>
        <p:nvPicPr>
          <p:cNvPr id="8" name="Picture 7" descr="Hands typing on a keyboard&#10;&#10;Description automatically generated">
            <a:extLst>
              <a:ext uri="{FF2B5EF4-FFF2-40B4-BE49-F238E27FC236}">
                <a16:creationId xmlns:a16="http://schemas.microsoft.com/office/drawing/2014/main" id="{0E627308-C28A-C8A0-1291-D3E48974ED20}"/>
              </a:ext>
            </a:extLst>
          </p:cNvPr>
          <p:cNvPicPr>
            <a:picLocks noChangeAspect="1"/>
          </p:cNvPicPr>
          <p:nvPr/>
        </p:nvPicPr>
        <p:blipFill>
          <a:blip r:embed="rId3"/>
          <a:srcRect l="15666" r="21228"/>
          <a:stretch/>
        </p:blipFill>
        <p:spPr>
          <a:xfrm>
            <a:off x="8129006" y="2425492"/>
            <a:ext cx="3144043" cy="3126307"/>
          </a:xfrm>
          <a:prstGeom prst="rect">
            <a:avLst/>
          </a:prstGeom>
        </p:spPr>
      </p:pic>
      <p:sp>
        <p:nvSpPr>
          <p:cNvPr id="47" name="Rectangle 46">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56637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40BC2-E845-0BA8-B46B-6ED98BE6DDF0}"/>
              </a:ext>
            </a:extLst>
          </p:cNvPr>
          <p:cNvSpPr>
            <a:spLocks noGrp="1"/>
          </p:cNvSpPr>
          <p:nvPr>
            <p:ph type="title"/>
          </p:nvPr>
        </p:nvSpPr>
        <p:spPr/>
        <p:txBody>
          <a:bodyPr/>
          <a:lstStyle/>
          <a:p>
            <a:r>
              <a:rPr lang="en-US" dirty="0"/>
              <a:t>Model Selection: Logistic Regression versus Random Forest with SMOTE</a:t>
            </a:r>
          </a:p>
        </p:txBody>
      </p:sp>
      <p:pic>
        <p:nvPicPr>
          <p:cNvPr id="4" name="Content Placeholder 4" descr="A screenshot of a computer&#10;&#10;Description automatically generated">
            <a:extLst>
              <a:ext uri="{FF2B5EF4-FFF2-40B4-BE49-F238E27FC236}">
                <a16:creationId xmlns:a16="http://schemas.microsoft.com/office/drawing/2014/main" id="{05543EE0-ABE5-291F-D541-C59B6CD45DF4}"/>
              </a:ext>
            </a:extLst>
          </p:cNvPr>
          <p:cNvPicPr>
            <a:picLocks noChangeAspect="1"/>
          </p:cNvPicPr>
          <p:nvPr/>
        </p:nvPicPr>
        <p:blipFill>
          <a:blip r:embed="rId3"/>
          <a:stretch>
            <a:fillRect/>
          </a:stretch>
        </p:blipFill>
        <p:spPr>
          <a:xfrm>
            <a:off x="610889" y="2848255"/>
            <a:ext cx="5140758" cy="2776009"/>
          </a:xfrm>
          <a:prstGeom prst="rect">
            <a:avLst/>
          </a:prstGeom>
        </p:spPr>
      </p:pic>
      <p:pic>
        <p:nvPicPr>
          <p:cNvPr id="6" name="Picture 5" descr="A number of numbers on a white background&#10;&#10;Description automatically generated">
            <a:extLst>
              <a:ext uri="{FF2B5EF4-FFF2-40B4-BE49-F238E27FC236}">
                <a16:creationId xmlns:a16="http://schemas.microsoft.com/office/drawing/2014/main" id="{B7DC6A85-A591-5E43-8D2A-78A4E7107C68}"/>
              </a:ext>
            </a:extLst>
          </p:cNvPr>
          <p:cNvPicPr>
            <a:picLocks noChangeAspect="1"/>
          </p:cNvPicPr>
          <p:nvPr/>
        </p:nvPicPr>
        <p:blipFill>
          <a:blip r:embed="rId4"/>
          <a:srcRect t="19526"/>
          <a:stretch/>
        </p:blipFill>
        <p:spPr>
          <a:xfrm>
            <a:off x="5751647" y="2905432"/>
            <a:ext cx="5698664" cy="1943015"/>
          </a:xfrm>
          <a:prstGeom prst="rect">
            <a:avLst/>
          </a:prstGeom>
        </p:spPr>
      </p:pic>
      <p:sp>
        <p:nvSpPr>
          <p:cNvPr id="7" name="TextBox 6">
            <a:extLst>
              <a:ext uri="{FF2B5EF4-FFF2-40B4-BE49-F238E27FC236}">
                <a16:creationId xmlns:a16="http://schemas.microsoft.com/office/drawing/2014/main" id="{29D58331-223F-D3DD-F2DB-50F011BB5DE4}"/>
              </a:ext>
            </a:extLst>
          </p:cNvPr>
          <p:cNvSpPr txBox="1"/>
          <p:nvPr/>
        </p:nvSpPr>
        <p:spPr>
          <a:xfrm>
            <a:off x="610889" y="2276272"/>
            <a:ext cx="4272388" cy="369332"/>
          </a:xfrm>
          <a:prstGeom prst="rect">
            <a:avLst/>
          </a:prstGeom>
          <a:noFill/>
        </p:spPr>
        <p:txBody>
          <a:bodyPr wrap="square" rtlCol="0">
            <a:spAutoFit/>
          </a:bodyPr>
          <a:lstStyle/>
          <a:p>
            <a:r>
              <a:rPr lang="en-US" dirty="0"/>
              <a:t>Logistic Regression Model</a:t>
            </a:r>
          </a:p>
        </p:txBody>
      </p:sp>
      <p:sp>
        <p:nvSpPr>
          <p:cNvPr id="8" name="TextBox 7">
            <a:extLst>
              <a:ext uri="{FF2B5EF4-FFF2-40B4-BE49-F238E27FC236}">
                <a16:creationId xmlns:a16="http://schemas.microsoft.com/office/drawing/2014/main" id="{C50156EF-ECC2-4D34-1D8E-2FA1F9395814}"/>
              </a:ext>
            </a:extLst>
          </p:cNvPr>
          <p:cNvSpPr txBox="1"/>
          <p:nvPr/>
        </p:nvSpPr>
        <p:spPr>
          <a:xfrm>
            <a:off x="5751647" y="2276272"/>
            <a:ext cx="4272388" cy="369332"/>
          </a:xfrm>
          <a:prstGeom prst="rect">
            <a:avLst/>
          </a:prstGeom>
          <a:noFill/>
        </p:spPr>
        <p:txBody>
          <a:bodyPr wrap="square" rtlCol="0">
            <a:spAutoFit/>
          </a:bodyPr>
          <a:lstStyle/>
          <a:p>
            <a:r>
              <a:rPr lang="en-US" dirty="0"/>
              <a:t>Random Forest with SMOTE Model</a:t>
            </a:r>
          </a:p>
        </p:txBody>
      </p:sp>
    </p:spTree>
    <p:extLst>
      <p:ext uri="{BB962C8B-B14F-4D97-AF65-F5344CB8AC3E}">
        <p14:creationId xmlns:p14="http://schemas.microsoft.com/office/powerpoint/2010/main" val="2059288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0662-B792-A8C9-A330-F5B983810CCD}"/>
              </a:ext>
            </a:extLst>
          </p:cNvPr>
          <p:cNvSpPr>
            <a:spLocks noGrp="1"/>
          </p:cNvSpPr>
          <p:nvPr>
            <p:ph type="title"/>
          </p:nvPr>
        </p:nvSpPr>
        <p:spPr/>
        <p:txBody>
          <a:bodyPr/>
          <a:lstStyle/>
          <a:p>
            <a:r>
              <a:rPr lang="en-US" dirty="0"/>
              <a:t>Model Selection: Random Forest with SMOTE versus </a:t>
            </a:r>
            <a:r>
              <a:rPr lang="en-US" dirty="0" err="1"/>
              <a:t>XGBoost</a:t>
            </a:r>
            <a:endParaRPr lang="en-US" dirty="0"/>
          </a:p>
        </p:txBody>
      </p:sp>
      <p:pic>
        <p:nvPicPr>
          <p:cNvPr id="6" name="Picture 5" descr="A number of numbers on a white background&#10;&#10;Description automatically generated">
            <a:extLst>
              <a:ext uri="{FF2B5EF4-FFF2-40B4-BE49-F238E27FC236}">
                <a16:creationId xmlns:a16="http://schemas.microsoft.com/office/drawing/2014/main" id="{979FEDD6-86CE-61DB-5F53-BB3850E13670}"/>
              </a:ext>
            </a:extLst>
          </p:cNvPr>
          <p:cNvPicPr>
            <a:picLocks noChangeAspect="1"/>
          </p:cNvPicPr>
          <p:nvPr/>
        </p:nvPicPr>
        <p:blipFill>
          <a:blip r:embed="rId3"/>
          <a:srcRect t="19526"/>
          <a:stretch/>
        </p:blipFill>
        <p:spPr>
          <a:xfrm>
            <a:off x="769703" y="2928526"/>
            <a:ext cx="5698664" cy="1943015"/>
          </a:xfrm>
          <a:prstGeom prst="rect">
            <a:avLst/>
          </a:prstGeom>
        </p:spPr>
      </p:pic>
      <p:sp>
        <p:nvSpPr>
          <p:cNvPr id="7" name="TextBox 6">
            <a:extLst>
              <a:ext uri="{FF2B5EF4-FFF2-40B4-BE49-F238E27FC236}">
                <a16:creationId xmlns:a16="http://schemas.microsoft.com/office/drawing/2014/main" id="{8975531A-1045-057C-7132-3F9A9DFCE2FA}"/>
              </a:ext>
            </a:extLst>
          </p:cNvPr>
          <p:cNvSpPr txBox="1"/>
          <p:nvPr/>
        </p:nvSpPr>
        <p:spPr>
          <a:xfrm>
            <a:off x="769703" y="2325745"/>
            <a:ext cx="4272388" cy="369332"/>
          </a:xfrm>
          <a:prstGeom prst="rect">
            <a:avLst/>
          </a:prstGeom>
          <a:noFill/>
        </p:spPr>
        <p:txBody>
          <a:bodyPr wrap="square" rtlCol="0">
            <a:spAutoFit/>
          </a:bodyPr>
          <a:lstStyle/>
          <a:p>
            <a:r>
              <a:rPr lang="en-US" dirty="0"/>
              <a:t>Random Forest with SMOTE Model</a:t>
            </a:r>
          </a:p>
        </p:txBody>
      </p:sp>
      <p:pic>
        <p:nvPicPr>
          <p:cNvPr id="11" name="Picture 10" descr="A screenshot of a computer&#10;&#10;Description automatically generated">
            <a:extLst>
              <a:ext uri="{FF2B5EF4-FFF2-40B4-BE49-F238E27FC236}">
                <a16:creationId xmlns:a16="http://schemas.microsoft.com/office/drawing/2014/main" id="{5A9F481A-69AC-F03B-60E2-69F996CE4E9A}"/>
              </a:ext>
            </a:extLst>
          </p:cNvPr>
          <p:cNvPicPr>
            <a:picLocks noChangeAspect="1"/>
          </p:cNvPicPr>
          <p:nvPr/>
        </p:nvPicPr>
        <p:blipFill>
          <a:blip r:embed="rId4"/>
          <a:stretch>
            <a:fillRect/>
          </a:stretch>
        </p:blipFill>
        <p:spPr>
          <a:xfrm>
            <a:off x="6623957" y="2854054"/>
            <a:ext cx="5410200" cy="1968500"/>
          </a:xfrm>
          <a:prstGeom prst="rect">
            <a:avLst/>
          </a:prstGeom>
        </p:spPr>
      </p:pic>
      <p:sp>
        <p:nvSpPr>
          <p:cNvPr id="12" name="TextBox 11">
            <a:extLst>
              <a:ext uri="{FF2B5EF4-FFF2-40B4-BE49-F238E27FC236}">
                <a16:creationId xmlns:a16="http://schemas.microsoft.com/office/drawing/2014/main" id="{66612E7C-ECAD-1ED2-1015-B75ECD72C6FA}"/>
              </a:ext>
            </a:extLst>
          </p:cNvPr>
          <p:cNvSpPr txBox="1"/>
          <p:nvPr/>
        </p:nvSpPr>
        <p:spPr>
          <a:xfrm>
            <a:off x="6623957" y="2325745"/>
            <a:ext cx="4272388" cy="369332"/>
          </a:xfrm>
          <a:prstGeom prst="rect">
            <a:avLst/>
          </a:prstGeom>
          <a:noFill/>
        </p:spPr>
        <p:txBody>
          <a:bodyPr wrap="square" rtlCol="0">
            <a:spAutoFit/>
          </a:bodyPr>
          <a:lstStyle/>
          <a:p>
            <a:r>
              <a:rPr lang="en-US" dirty="0" err="1"/>
              <a:t>XGBoost</a:t>
            </a:r>
            <a:r>
              <a:rPr lang="en-US" dirty="0"/>
              <a:t> Model</a:t>
            </a:r>
          </a:p>
        </p:txBody>
      </p:sp>
    </p:spTree>
    <p:extLst>
      <p:ext uri="{BB962C8B-B14F-4D97-AF65-F5344CB8AC3E}">
        <p14:creationId xmlns:p14="http://schemas.microsoft.com/office/powerpoint/2010/main" val="188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9" name="Straight Connector 1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9DDCD8-7B78-5B88-6983-48FEEDF41D49}"/>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000">
                <a:solidFill>
                  <a:schemeClr val="tx1">
                    <a:lumMod val="85000"/>
                    <a:lumOff val="15000"/>
                  </a:schemeClr>
                </a:solidFill>
              </a:rPr>
              <a:t>Precision-Recall Curve with XGBoost</a:t>
            </a:r>
          </a:p>
        </p:txBody>
      </p:sp>
      <p:pic>
        <p:nvPicPr>
          <p:cNvPr id="12" name="Content Placeholder 11" descr="A graph of a line&#10;&#10;Description automatically generated">
            <a:extLst>
              <a:ext uri="{FF2B5EF4-FFF2-40B4-BE49-F238E27FC236}">
                <a16:creationId xmlns:a16="http://schemas.microsoft.com/office/drawing/2014/main" id="{8FB58351-5526-BF75-E67D-D4E5D714D14B}"/>
              </a:ext>
            </a:extLst>
          </p:cNvPr>
          <p:cNvPicPr>
            <a:picLocks noGrp="1" noChangeAspect="1"/>
          </p:cNvPicPr>
          <p:nvPr>
            <p:ph idx="1"/>
          </p:nvPr>
        </p:nvPicPr>
        <p:blipFill>
          <a:blip r:embed="rId3"/>
          <a:stretch>
            <a:fillRect/>
          </a:stretch>
        </p:blipFill>
        <p:spPr>
          <a:xfrm>
            <a:off x="881121" y="640081"/>
            <a:ext cx="6417973" cy="5054156"/>
          </a:xfrm>
          <a:prstGeom prst="rect">
            <a:avLst/>
          </a:prstGeom>
        </p:spPr>
      </p:pic>
      <p:cxnSp>
        <p:nvCxnSpPr>
          <p:cNvPr id="23" name="Straight Connector 22">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343250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C15495-DD17-3D20-3FBC-515085231E12}"/>
              </a:ext>
            </a:extLst>
          </p:cNvPr>
          <p:cNvSpPr>
            <a:spLocks noGrp="1"/>
          </p:cNvSpPr>
          <p:nvPr>
            <p:ph type="title"/>
          </p:nvPr>
        </p:nvSpPr>
        <p:spPr>
          <a:xfrm>
            <a:off x="473533" y="643467"/>
            <a:ext cx="3243485" cy="5126203"/>
          </a:xfrm>
        </p:spPr>
        <p:txBody>
          <a:bodyPr anchor="ctr">
            <a:normAutofit/>
          </a:bodyPr>
          <a:lstStyle/>
          <a:p>
            <a:pPr algn="r"/>
            <a:r>
              <a:rPr lang="en-US" dirty="0"/>
              <a:t>Analysis &amp; Conclusion</a:t>
            </a:r>
          </a:p>
        </p:txBody>
      </p:sp>
      <p:cxnSp>
        <p:nvCxnSpPr>
          <p:cNvPr id="17" name="Straight Connector 16">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E16B9C9-A7BF-BFA1-DCDC-E0883B18E20C}"/>
              </a:ext>
            </a:extLst>
          </p:cNvPr>
          <p:cNvSpPr>
            <a:spLocks noGrp="1"/>
          </p:cNvSpPr>
          <p:nvPr>
            <p:ph idx="1"/>
          </p:nvPr>
        </p:nvSpPr>
        <p:spPr>
          <a:xfrm>
            <a:off x="4187503" y="135467"/>
            <a:ext cx="7351376" cy="6129866"/>
          </a:xfrm>
        </p:spPr>
        <p:txBody>
          <a:bodyPr anchor="ctr">
            <a:normAutofit/>
          </a:bodyPr>
          <a:lstStyle/>
          <a:p>
            <a:r>
              <a:rPr lang="en-US" dirty="0">
                <a:solidFill>
                  <a:srgbClr val="0E0E0E"/>
                </a:solidFill>
                <a:effectLst/>
                <a:latin typeface=".AppleSystemUIFont"/>
              </a:rPr>
              <a:t>While the model performs well overall (95% accuracy), its ability to detect fraudulent transactions specifically (Class 1 metrics) falls short of the target. The highest F1-Score we were able to achieve for Class 1 using our </a:t>
            </a:r>
            <a:r>
              <a:rPr lang="en-US" dirty="0" err="1">
                <a:solidFill>
                  <a:srgbClr val="0E0E0E"/>
                </a:solidFill>
                <a:effectLst/>
                <a:latin typeface=".AppleSystemUIFont"/>
              </a:rPr>
              <a:t>XGBoost</a:t>
            </a:r>
            <a:r>
              <a:rPr lang="en-US" dirty="0">
                <a:solidFill>
                  <a:srgbClr val="0E0E0E"/>
                </a:solidFill>
                <a:effectLst/>
                <a:latin typeface=".AppleSystemUIFont"/>
              </a:rPr>
              <a:t> model was 52% of the 75% or more goal.</a:t>
            </a:r>
          </a:p>
          <a:p>
            <a:endParaRPr lang="en-US" dirty="0"/>
          </a:p>
        </p:txBody>
      </p:sp>
      <p:sp>
        <p:nvSpPr>
          <p:cNvPr id="19" name="Rectangle 18">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777566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40" name="Straight Connector 3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1" name="Rectangle 40">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Content Placeholder 22" descr="Blue digital binary data on a screen">
            <a:extLst>
              <a:ext uri="{FF2B5EF4-FFF2-40B4-BE49-F238E27FC236}">
                <a16:creationId xmlns:a16="http://schemas.microsoft.com/office/drawing/2014/main" id="{F1EF61E4-E6FB-4D19-38F9-FC365237429B}"/>
              </a:ext>
            </a:extLst>
          </p:cNvPr>
          <p:cNvPicPr>
            <a:picLocks noGrp="1" noChangeAspect="1"/>
          </p:cNvPicPr>
          <p:nvPr>
            <p:ph idx="1"/>
          </p:nvPr>
        </p:nvPicPr>
        <p:blipFill>
          <a:blip r:embed="rId2"/>
          <a:srcRect/>
          <a:stretch/>
        </p:blipFill>
        <p:spPr>
          <a:xfrm>
            <a:off x="-1" y="10"/>
            <a:ext cx="12191999" cy="6857990"/>
          </a:xfrm>
          <a:prstGeom prst="rect">
            <a:avLst/>
          </a:prstGeom>
        </p:spPr>
      </p:pic>
      <p:sp>
        <p:nvSpPr>
          <p:cNvPr id="42" name="Rectangle 41">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7614E5-7218-CC6A-CACB-E7F206A8FAA8}"/>
              </a:ext>
            </a:extLst>
          </p:cNvPr>
          <p:cNvSpPr>
            <a:spLocks noGrp="1"/>
          </p:cNvSpPr>
          <p:nvPr>
            <p:ph type="title"/>
          </p:nvPr>
        </p:nvSpPr>
        <p:spPr>
          <a:xfrm>
            <a:off x="735791" y="3331444"/>
            <a:ext cx="6470692" cy="1229306"/>
          </a:xfrm>
        </p:spPr>
        <p:txBody>
          <a:bodyPr vert="horz" lIns="91440" tIns="45720" rIns="91440" bIns="45720" rtlCol="0" anchor="b">
            <a:normAutofit/>
          </a:bodyPr>
          <a:lstStyle/>
          <a:p>
            <a:r>
              <a:rPr lang="en-US" sz="5400">
                <a:solidFill>
                  <a:schemeClr val="tx1"/>
                </a:solidFill>
              </a:rPr>
              <a:t>Thank you</a:t>
            </a:r>
            <a:endParaRPr lang="en-US" sz="5400" dirty="0">
              <a:solidFill>
                <a:schemeClr val="tx1"/>
              </a:solidFill>
            </a:endParaRPr>
          </a:p>
        </p:txBody>
      </p:sp>
      <p:cxnSp>
        <p:nvCxnSpPr>
          <p:cNvPr id="43" name="Straight Connector 42">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38"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65577643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242A41"/>
      </a:dk2>
      <a:lt2>
        <a:srgbClr val="E8E2E5"/>
      </a:lt2>
      <a:accent1>
        <a:srgbClr val="32B67D"/>
      </a:accent1>
      <a:accent2>
        <a:srgbClr val="37B0AE"/>
      </a:accent2>
      <a:accent3>
        <a:srgbClr val="46A9EA"/>
      </a:accent3>
      <a:accent4>
        <a:srgbClr val="4E6BEB"/>
      </a:accent4>
      <a:accent5>
        <a:srgbClr val="8C6EEE"/>
      </a:accent5>
      <a:accent6>
        <a:srgbClr val="B44EEB"/>
      </a:accent6>
      <a:hlink>
        <a:srgbClr val="AE6987"/>
      </a:hlink>
      <a:folHlink>
        <a:srgbClr val="7F7F7F"/>
      </a:folHlink>
    </a:clrScheme>
    <a:fontScheme name="Retrospect">
      <a:majorFont>
        <a:latin typeface="Avenir Next LT Pro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venir Next LT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626</TotalTime>
  <Words>848</Words>
  <Application>Microsoft Macintosh PowerPoint</Application>
  <PresentationFormat>Widescreen</PresentationFormat>
  <Paragraphs>51</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.AppleSystemUIFont</vt:lpstr>
      <vt:lpstr>Aptos</vt:lpstr>
      <vt:lpstr>Avenir Next LT Pro</vt:lpstr>
      <vt:lpstr>Avenir Next LT Pro Light</vt:lpstr>
      <vt:lpstr>Calibri</vt:lpstr>
      <vt:lpstr>Slack-Lato</vt:lpstr>
      <vt:lpstr>RetrospectVTI</vt:lpstr>
      <vt:lpstr>Predicting Fraudulent E-Commerce Transactions</vt:lpstr>
      <vt:lpstr>Project Overview</vt:lpstr>
      <vt:lpstr>Model Selection: Logistic Regression versus Random Forest with SMOTE</vt:lpstr>
      <vt:lpstr>Model Selection: Random Forest with SMOTE versus XGBoost</vt:lpstr>
      <vt:lpstr>Precision-Recall Curve with XGBoost</vt:lpstr>
      <vt:lpstr>Analysis &amp;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Amanda Delgado</dc:creator>
  <cp:lastModifiedBy>Amanda Delgado</cp:lastModifiedBy>
  <cp:revision>60</cp:revision>
  <dcterms:created xsi:type="dcterms:W3CDTF">2024-11-08T01:42:48Z</dcterms:created>
  <dcterms:modified xsi:type="dcterms:W3CDTF">2025-01-09T17:28:09Z</dcterms:modified>
</cp:coreProperties>
</file>