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9"/>
  </p:notesMasterIdLst>
  <p:sldIdLst>
    <p:sldId id="256" r:id="rId2"/>
    <p:sldId id="268" r:id="rId3"/>
    <p:sldId id="270" r:id="rId4"/>
    <p:sldId id="273" r:id="rId5"/>
    <p:sldId id="274"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411"/>
    <p:restoredTop sz="55635"/>
  </p:normalViewPr>
  <p:slideViewPr>
    <p:cSldViewPr snapToGrid="0">
      <p:cViewPr varScale="1">
        <p:scale>
          <a:sx n="78" d="100"/>
          <a:sy n="78" d="100"/>
        </p:scale>
        <p:origin x="664" y="17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AA480-C879-5647-9213-4AB0980B2004}" type="datetimeFigureOut">
              <a:rPr lang="en-US" smtClean="0"/>
              <a:t>1/13/25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B2B1A-E91C-F249-97E5-61AB060BBE8D}" type="slidenum">
              <a:rPr lang="en-US" smtClean="0"/>
              <a:t>‹#›</a:t>
            </a:fld>
            <a:endParaRPr lang="en-US"/>
          </a:p>
        </p:txBody>
      </p:sp>
    </p:spTree>
    <p:extLst>
      <p:ext uri="{BB962C8B-B14F-4D97-AF65-F5344CB8AC3E}">
        <p14:creationId xmlns:p14="http://schemas.microsoft.com/office/powerpoint/2010/main" val="23611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Topic is the Analysis of Job Market Trends in the US.</a:t>
            </a:r>
          </a:p>
        </p:txBody>
      </p:sp>
      <p:sp>
        <p:nvSpPr>
          <p:cNvPr id="4" name="Slide Number Placeholder 3"/>
          <p:cNvSpPr>
            <a:spLocks noGrp="1"/>
          </p:cNvSpPr>
          <p:nvPr>
            <p:ph type="sldNum" sz="quarter" idx="5"/>
          </p:nvPr>
        </p:nvSpPr>
        <p:spPr/>
        <p:txBody>
          <a:bodyPr/>
          <a:lstStyle/>
          <a:p>
            <a:fld id="{492B2B1A-E91C-F249-97E5-61AB060BBE8D}" type="slidenum">
              <a:rPr lang="en-US" smtClean="0"/>
              <a:t>1</a:t>
            </a:fld>
            <a:endParaRPr lang="en-US"/>
          </a:p>
        </p:txBody>
      </p:sp>
    </p:spTree>
    <p:extLst>
      <p:ext uri="{BB962C8B-B14F-4D97-AF65-F5344CB8AC3E}">
        <p14:creationId xmlns:p14="http://schemas.microsoft.com/office/powerpoint/2010/main" val="2140484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Our project </a:t>
            </a:r>
            <a:r>
              <a:rPr lang="en-US" b="0" dirty="0">
                <a:solidFill>
                  <a:srgbClr val="0E0E0E"/>
                </a:solidFill>
                <a:effectLst/>
                <a:latin typeface=".AppleSystemUIFont"/>
              </a:rPr>
              <a:t>focused on Detecting Fraudulent E-Commerce Transactions using machine learning. Fraud detection is a critical issue in today’s digital marketplace, and we set out to create a model that could identify fraudulent transactions accurately and efficiently.</a:t>
            </a:r>
          </a:p>
          <a:p>
            <a:endParaRPr lang="en-US" b="0" dirty="0">
              <a:solidFill>
                <a:srgbClr val="0E0E0E"/>
              </a:solidFill>
              <a:effectLst/>
              <a:latin typeface=".AppleSystemUIFont"/>
            </a:endParaRPr>
          </a:p>
          <a:p>
            <a:r>
              <a:rPr lang="en-US" b="0" dirty="0">
                <a:solidFill>
                  <a:srgbClr val="0E0E0E"/>
                </a:solidFill>
                <a:effectLst/>
                <a:latin typeface=".AppleSystemUIFont"/>
              </a:rPr>
              <a:t>We worked with two datasets:</a:t>
            </a:r>
          </a:p>
          <a:p>
            <a:pPr>
              <a:spcBef>
                <a:spcPts val="900"/>
              </a:spcBef>
            </a:pPr>
            <a:r>
              <a:rPr lang="en-US" b="0" dirty="0">
                <a:solidFill>
                  <a:srgbClr val="0E0E0E"/>
                </a:solidFill>
                <a:effectLst/>
                <a:latin typeface=".AppleSystemUIFont"/>
              </a:rPr>
              <a:t>• Version 1, our larger dataset with over 1.4 million transactions, served as the test dataset. This dataset did not include a fraud indicator, which meant it was used solely to evaluate our model’s performance.</a:t>
            </a:r>
          </a:p>
          <a:p>
            <a:pPr>
              <a:spcBef>
                <a:spcPts val="900"/>
              </a:spcBef>
            </a:pPr>
            <a:r>
              <a:rPr lang="en-US" b="0" dirty="0">
                <a:solidFill>
                  <a:srgbClr val="0E0E0E"/>
                </a:solidFill>
                <a:effectLst/>
                <a:latin typeface=".AppleSystemUIFont"/>
              </a:rPr>
              <a:t>• Version 2, a smaller dataset with 23,634 transactions, included a binary fraud indicator—1 for fraudulent and 0 for legitimate—and was used for training and evaluation.</a:t>
            </a:r>
          </a:p>
          <a:p>
            <a:endParaRPr lang="en-US" b="0" dirty="0">
              <a:solidFill>
                <a:srgbClr val="0E0E0E"/>
              </a:solidFill>
              <a:effectLst/>
              <a:latin typeface=".AppleSystemUIFont"/>
            </a:endParaRPr>
          </a:p>
          <a:p>
            <a:r>
              <a:rPr lang="en-US" b="0" dirty="0">
                <a:solidFill>
                  <a:srgbClr val="0E0E0E"/>
                </a:solidFill>
                <a:effectLst/>
                <a:latin typeface=".AppleSystemUIFont"/>
              </a:rPr>
              <a:t>Our objective was twofold:</a:t>
            </a:r>
          </a:p>
          <a:p>
            <a:pPr>
              <a:spcBef>
                <a:spcPts val="900"/>
              </a:spcBef>
            </a:pPr>
            <a:r>
              <a:rPr lang="en-US" b="0" dirty="0">
                <a:solidFill>
                  <a:srgbClr val="0E0E0E"/>
                </a:solidFill>
                <a:effectLst/>
                <a:latin typeface=".AppleSystemUIFont"/>
              </a:rPr>
              <a:t>1. Develop a fraud detection model capable of achieving 75% or higher accuracy for both fraudulent and legitimate transactions.</a:t>
            </a:r>
          </a:p>
          <a:p>
            <a:pPr marL="0" marR="0" lvl="0" indent="0" algn="l" defTabSz="914400" rtl="0" eaLnBrk="1" fontAlgn="auto" latinLnBrk="0" hangingPunct="1">
              <a:lnSpc>
                <a:spcPct val="100000"/>
              </a:lnSpc>
              <a:spcBef>
                <a:spcPts val="900"/>
              </a:spcBef>
              <a:spcAft>
                <a:spcPts val="0"/>
              </a:spcAft>
              <a:buClrTx/>
              <a:buSzTx/>
              <a:buFontTx/>
              <a:buNone/>
              <a:tabLst/>
              <a:defRPr/>
            </a:pPr>
            <a:r>
              <a:rPr lang="en-US" b="0" dirty="0">
                <a:solidFill>
                  <a:srgbClr val="0E0E0E"/>
                </a:solidFill>
                <a:effectLst/>
                <a:latin typeface=".AppleSystemUIFont"/>
              </a:rPr>
              <a:t>2. Address the class imbalance in the dataset, where only 5% of transactions were fraudulent. This imbalance made it challenging to detect fraud effectively without favoring legitimate transactions.</a:t>
            </a:r>
          </a:p>
          <a:p>
            <a:pPr>
              <a:spcBef>
                <a:spcPts val="900"/>
              </a:spcBef>
            </a:pPr>
            <a:endParaRPr lang="en-US" b="0" dirty="0">
              <a:solidFill>
                <a:srgbClr val="0E0E0E"/>
              </a:solidFill>
              <a:effectLst/>
              <a:latin typeface=".AppleSystemUIFont"/>
            </a:endParaRPr>
          </a:p>
          <a:p>
            <a:r>
              <a:rPr lang="en-US" b="0" dirty="0">
                <a:solidFill>
                  <a:srgbClr val="0E0E0E"/>
                </a:solidFill>
                <a:effectLst/>
                <a:latin typeface=".AppleSystemUIFont"/>
              </a:rPr>
              <a:t>To meet these goals, we tested three machine learning models, focusing on building a scalable solution that balanced accuracy and fairness across both classes, even with imbalanced data.</a:t>
            </a:r>
          </a:p>
          <a:p>
            <a:pPr>
              <a:spcBef>
                <a:spcPts val="900"/>
              </a:spcBef>
            </a:pPr>
            <a:endParaRPr lang="en-US" dirty="0">
              <a:solidFill>
                <a:srgbClr val="0E0E0E"/>
              </a:solidFill>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2</a:t>
            </a:fld>
            <a:endParaRPr lang="en-US"/>
          </a:p>
        </p:txBody>
      </p:sp>
    </p:spTree>
    <p:extLst>
      <p:ext uri="{BB962C8B-B14F-4D97-AF65-F5344CB8AC3E}">
        <p14:creationId xmlns:p14="http://schemas.microsoft.com/office/powerpoint/2010/main" val="36568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3</a:t>
            </a:fld>
            <a:endParaRPr lang="en-US"/>
          </a:p>
        </p:txBody>
      </p:sp>
    </p:spTree>
    <p:extLst>
      <p:ext uri="{BB962C8B-B14F-4D97-AF65-F5344CB8AC3E}">
        <p14:creationId xmlns:p14="http://schemas.microsoft.com/office/powerpoint/2010/main" val="367440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We initially tested a </a:t>
            </a:r>
            <a:r>
              <a:rPr lang="en-US" b="0" dirty="0">
                <a:solidFill>
                  <a:srgbClr val="0E0E0E"/>
                </a:solidFill>
                <a:effectLst/>
                <a:latin typeface=".AppleSystemUIFont"/>
              </a:rPr>
              <a:t>logistic regression model, </a:t>
            </a:r>
            <a:r>
              <a:rPr lang="en-US" dirty="0">
                <a:solidFill>
                  <a:srgbClr val="0E0E0E"/>
                </a:solidFill>
                <a:effectLst/>
                <a:latin typeface=".AppleSystemUIFont"/>
              </a:rPr>
              <a:t>which gave us strong results for overall accuracy at 95%. While precision for legitimate transactions (Class 0) was nearly perfect, the model struggled with fraudulent transactions (Class 1), achieving a precision of only 11% but a high recall of 88%. This highlighted a significant imbalance—the model flagged many false positives when predicting fraud, which is not ideal for real-world scenarios.</a:t>
            </a:r>
          </a:p>
          <a:p>
            <a:endParaRPr lang="en-US" dirty="0">
              <a:solidFill>
                <a:srgbClr val="0E0E0E"/>
              </a:solidFill>
              <a:effectLst/>
              <a:latin typeface=".AppleSystemUI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AppleSystemUIFont"/>
              </a:rPr>
              <a:t>To address these challenges, we tested </a:t>
            </a:r>
            <a:r>
              <a:rPr lang="en-US" b="0" dirty="0" err="1">
                <a:solidFill>
                  <a:srgbClr val="0E0E0E"/>
                </a:solidFill>
                <a:effectLst/>
                <a:latin typeface=".AppleSystemUIFont"/>
              </a:rPr>
              <a:t>XGBoost</a:t>
            </a:r>
            <a:r>
              <a:rPr lang="en-US" dirty="0">
                <a:solidFill>
                  <a:srgbClr val="0E0E0E"/>
                </a:solidFill>
                <a:effectLst/>
                <a:latin typeface=".AppleSystemUIFont"/>
              </a:rPr>
              <a:t>, a gradient boosting. This approach builds a sequence of decision trees, where each tree learns from the errors of the previous ones to iteratively improve performance. This approach achieved an overall accuracy of 96% and improved performance for Class 1 with a precision of 69% and an F1-score of 59%. The model provided a better balance between precision and recall, significantly reducing false positives compared to logistic regression. In addition, its scalability allowed it to handle the larger dataset much more efficiently, making it a practical choice for real-world application.</a:t>
            </a:r>
            <a:endParaRPr lang="en-US" b="1" dirty="0"/>
          </a:p>
          <a:p>
            <a:endParaRPr lang="en-US" b="1" dirty="0"/>
          </a:p>
          <a:p>
            <a:r>
              <a:rPr lang="en-US" b="0" dirty="0">
                <a:solidFill>
                  <a:srgbClr val="0E0E0E"/>
                </a:solidFill>
                <a:effectLst/>
                <a:latin typeface=".AppleSystemUIFont"/>
              </a:rPr>
              <a:t>Analysis:</a:t>
            </a:r>
          </a:p>
          <a:p>
            <a:endParaRPr lang="en-US" dirty="0">
              <a:solidFill>
                <a:srgbClr val="0E0E0E"/>
              </a:solidFill>
              <a:effectLst/>
              <a:latin typeface=".AppleSystemUIFont"/>
            </a:endParaRPr>
          </a:p>
          <a:p>
            <a:r>
              <a:rPr lang="en-US" dirty="0">
                <a:solidFill>
                  <a:srgbClr val="0E0E0E"/>
                </a:solidFill>
                <a:effectLst/>
                <a:latin typeface=".AppleSystemUIFont"/>
              </a:rPr>
              <a:t>With </a:t>
            </a:r>
            <a:r>
              <a:rPr lang="en-US" dirty="0" err="1">
                <a:solidFill>
                  <a:srgbClr val="0E0E0E"/>
                </a:solidFill>
                <a:effectLst/>
                <a:latin typeface=".AppleSystemUIFont"/>
              </a:rPr>
              <a:t>XGBoost</a:t>
            </a:r>
            <a:r>
              <a:rPr lang="en-US" dirty="0">
                <a:solidFill>
                  <a:srgbClr val="0E0E0E"/>
                </a:solidFill>
                <a:effectLst/>
                <a:latin typeface=".AppleSystemUIFont"/>
              </a:rPr>
              <a:t>, we effectively addressed the dataset imbalance and achieved robust fraud detection results. The model demonstrated high accuracy for legitimate transactions and a more balanced trade-off for identifying fraudulent ones, technically meeting our goal of 75% accuracy or higher. However, the relatively low precision and recall for fraudulent transactions indicate that the model is not yet suitable for real-world application, as it may result in too many false positives or missed fraudulent cases.</a:t>
            </a:r>
          </a:p>
        </p:txBody>
      </p:sp>
      <p:sp>
        <p:nvSpPr>
          <p:cNvPr id="4" name="Slide Number Placeholder 3"/>
          <p:cNvSpPr>
            <a:spLocks noGrp="1"/>
          </p:cNvSpPr>
          <p:nvPr>
            <p:ph type="sldNum" sz="quarter" idx="5"/>
          </p:nvPr>
        </p:nvSpPr>
        <p:spPr/>
        <p:txBody>
          <a:bodyPr/>
          <a:lstStyle/>
          <a:p>
            <a:fld id="{492B2B1A-E91C-F249-97E5-61AB060BBE8D}" type="slidenum">
              <a:rPr lang="en-US" smtClean="0"/>
              <a:t>4</a:t>
            </a:fld>
            <a:endParaRPr lang="en-US"/>
          </a:p>
        </p:txBody>
      </p:sp>
    </p:spTree>
    <p:extLst>
      <p:ext uri="{BB962C8B-B14F-4D97-AF65-F5344CB8AC3E}">
        <p14:creationId xmlns:p14="http://schemas.microsoft.com/office/powerpoint/2010/main" val="3246705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While </a:t>
            </a:r>
            <a:r>
              <a:rPr lang="en-US" dirty="0" err="1">
                <a:solidFill>
                  <a:srgbClr val="0E0E0E"/>
                </a:solidFill>
                <a:effectLst/>
                <a:latin typeface=".AppleSystemUIFont"/>
              </a:rPr>
              <a:t>XGBoost</a:t>
            </a:r>
            <a:r>
              <a:rPr lang="en-US" dirty="0">
                <a:solidFill>
                  <a:srgbClr val="0E0E0E"/>
                </a:solidFill>
                <a:effectLst/>
                <a:latin typeface=".AppleSystemUIFont"/>
              </a:rPr>
              <a:t> demonstrated significant improvements in handling the imbalanced dataset and provided a better trade-off between precision and recall compared to logistic regression, we decided to explore Random Forest with SMOTE to evaluate if better results could be achieved.</a:t>
            </a:r>
            <a:br>
              <a:rPr lang="en-US" dirty="0">
                <a:solidFill>
                  <a:srgbClr val="0E0E0E"/>
                </a:solidFill>
                <a:effectLst/>
                <a:latin typeface=".AppleSystemUIFont"/>
              </a:rPr>
            </a:br>
            <a:endParaRPr lang="en-US" dirty="0">
              <a:solidFill>
                <a:srgbClr val="0E0E0E"/>
              </a:solidFill>
              <a:effectLst/>
              <a:latin typeface=".AppleSystemUIFont"/>
            </a:endParaRPr>
          </a:p>
          <a:p>
            <a:r>
              <a:rPr lang="en-US" dirty="0">
                <a:solidFill>
                  <a:srgbClr val="0E0E0E"/>
                </a:solidFill>
                <a:effectLst/>
                <a:latin typeface=".AppleSystemUIFont"/>
              </a:rPr>
              <a:t>Random Forest builds multiple decision trees and aggregates their predictions for robust classification. When combined with SMOTE (Synthetic Minority Oversampling Technique), it addresses class imbalance by generating synthetic examples for the minority class. SMOTE achieves this by identifying the closest neighbors in the dataset and creating similar, yet unique, data points. This balanced dataset allows Random Forest to learn more effectively from the minority class, leading to improved performance across both majority and minority classes.</a:t>
            </a:r>
          </a:p>
          <a:p>
            <a:endParaRPr lang="en-US" b="0" dirty="0"/>
          </a:p>
        </p:txBody>
      </p:sp>
      <p:sp>
        <p:nvSpPr>
          <p:cNvPr id="4" name="Slide Number Placeholder 3"/>
          <p:cNvSpPr>
            <a:spLocks noGrp="1"/>
          </p:cNvSpPr>
          <p:nvPr>
            <p:ph type="sldNum" sz="quarter" idx="5"/>
          </p:nvPr>
        </p:nvSpPr>
        <p:spPr/>
        <p:txBody>
          <a:bodyPr/>
          <a:lstStyle/>
          <a:p>
            <a:fld id="{492B2B1A-E91C-F249-97E5-61AB060BBE8D}" type="slidenum">
              <a:rPr lang="en-US" smtClean="0"/>
              <a:t>5</a:t>
            </a:fld>
            <a:endParaRPr lang="en-US"/>
          </a:p>
        </p:txBody>
      </p:sp>
    </p:spTree>
    <p:extLst>
      <p:ext uri="{BB962C8B-B14F-4D97-AF65-F5344CB8AC3E}">
        <p14:creationId xmlns:p14="http://schemas.microsoft.com/office/powerpoint/2010/main" val="139018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AppleSystemUIFont"/>
              </a:rPr>
              <a:t>Our project set out to tackle the critical challenge of detecting fraudulent e-commerce transactions using machine learning. From the beginning of this project, we faced two significant hurdles: the highly imbalanced nature of the dataset, where only 5% of transactions were fraudulent, and the need to achieve an overall prediction accuracy of 75% or higher for both legitimate and fraudulent transactions.</a:t>
            </a:r>
          </a:p>
          <a:p>
            <a:endParaRPr lang="en-US" dirty="0">
              <a:solidFill>
                <a:srgbClr val="0E0E0E"/>
              </a:solidFill>
              <a:effectLst/>
              <a:latin typeface=".AppleSystemUIFont"/>
            </a:endParaRPr>
          </a:p>
          <a:p>
            <a:r>
              <a:rPr lang="en-US" dirty="0">
                <a:solidFill>
                  <a:srgbClr val="0E0E0E"/>
                </a:solidFill>
                <a:effectLst/>
                <a:latin typeface=".AppleSystemUIFont"/>
              </a:rPr>
              <a:t>Through testing various models, including logistic regression, </a:t>
            </a:r>
            <a:r>
              <a:rPr lang="en-US" dirty="0" err="1">
                <a:solidFill>
                  <a:srgbClr val="0E0E0E"/>
                </a:solidFill>
                <a:effectLst/>
                <a:latin typeface=".AppleSystemUIFont"/>
              </a:rPr>
              <a:t>XGBoost</a:t>
            </a:r>
            <a:r>
              <a:rPr lang="en-US" dirty="0">
                <a:solidFill>
                  <a:srgbClr val="0E0E0E"/>
                </a:solidFill>
                <a:effectLst/>
                <a:latin typeface=".AppleSystemUIFont"/>
              </a:rPr>
              <a:t>, and Random Forest with SMOTE, we evaluated different approaches to balance precision, recall, and scalability. Each model offered unique strengths: logistic regression provided a solid baseline, </a:t>
            </a:r>
            <a:r>
              <a:rPr lang="en-US" dirty="0" err="1">
                <a:solidFill>
                  <a:srgbClr val="0E0E0E"/>
                </a:solidFill>
                <a:effectLst/>
                <a:latin typeface=".AppleSystemUIFont"/>
              </a:rPr>
              <a:t>XGBoost</a:t>
            </a:r>
            <a:r>
              <a:rPr lang="en-US" dirty="0">
                <a:solidFill>
                  <a:srgbClr val="0E0E0E"/>
                </a:solidFill>
                <a:effectLst/>
                <a:latin typeface=".AppleSystemUIFont"/>
              </a:rPr>
              <a:t> excelled in handling large datasets efficiently, and Random Forest with SMOTE effectively addressed class imbalance by generating synthetic data for the minority class. Ultimately, the Random Forest with SMOTE model stood out, achieving comparable performance for both classes and surpassing our initial accuracy goals.</a:t>
            </a:r>
          </a:p>
          <a:p>
            <a:endParaRPr lang="en-US" dirty="0">
              <a:solidFill>
                <a:srgbClr val="0E0E0E"/>
              </a:solidFill>
              <a:effectLst/>
              <a:latin typeface=".AppleSystemUIFont"/>
            </a:endParaRPr>
          </a:p>
          <a:p>
            <a:r>
              <a:rPr lang="en-US" dirty="0">
                <a:solidFill>
                  <a:srgbClr val="0E0E0E"/>
                </a:solidFill>
                <a:effectLst/>
                <a:latin typeface=".AppleSystemUIFont"/>
              </a:rPr>
              <a:t>This project not only reinforced the importance of addressing dataset imbalances but also demonstrated how different machine learning techniques can complement one another in solving complex problems. While there’s always room for improvement, especially in enhancing recall and minimizing false positives for fraud detection, we believe this work serves as a solid foundation for real-world applications and further exploration into fraud prevention strategies.</a:t>
            </a:r>
          </a:p>
          <a:p>
            <a:endParaRPr lang="en-US" dirty="0"/>
          </a:p>
        </p:txBody>
      </p:sp>
      <p:sp>
        <p:nvSpPr>
          <p:cNvPr id="4" name="Slide Number Placeholder 3"/>
          <p:cNvSpPr>
            <a:spLocks noGrp="1"/>
          </p:cNvSpPr>
          <p:nvPr>
            <p:ph type="sldNum" sz="quarter" idx="5"/>
          </p:nvPr>
        </p:nvSpPr>
        <p:spPr/>
        <p:txBody>
          <a:bodyPr/>
          <a:lstStyle/>
          <a:p>
            <a:fld id="{492B2B1A-E91C-F249-97E5-61AB060BBE8D}" type="slidenum">
              <a:rPr lang="en-US" smtClean="0"/>
              <a:t>6</a:t>
            </a:fld>
            <a:endParaRPr lang="en-US"/>
          </a:p>
        </p:txBody>
      </p:sp>
    </p:spTree>
    <p:extLst>
      <p:ext uri="{BB962C8B-B14F-4D97-AF65-F5344CB8AC3E}">
        <p14:creationId xmlns:p14="http://schemas.microsoft.com/office/powerpoint/2010/main" val="201454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270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0217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51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8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65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4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38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866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44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429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1297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9026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4DCD9B2-D552-47A6-9FE2-15D7E8159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6866F-BEED-C84B-EC54-42FE8C06BB37}"/>
              </a:ext>
            </a:extLst>
          </p:cNvPr>
          <p:cNvSpPr>
            <a:spLocks noGrp="1"/>
          </p:cNvSpPr>
          <p:nvPr>
            <p:ph type="ctrTitle"/>
          </p:nvPr>
        </p:nvSpPr>
        <p:spPr>
          <a:xfrm>
            <a:off x="6730000" y="639098"/>
            <a:ext cx="4813072" cy="3494790"/>
          </a:xfrm>
        </p:spPr>
        <p:txBody>
          <a:bodyPr>
            <a:normAutofit/>
          </a:bodyPr>
          <a:lstStyle/>
          <a:p>
            <a:r>
              <a:rPr lang="en-US" sz="6200"/>
              <a:t>Predicting Fraudulent E-Commerce Transactions</a:t>
            </a:r>
          </a:p>
        </p:txBody>
      </p:sp>
      <p:sp>
        <p:nvSpPr>
          <p:cNvPr id="3" name="Subtitle 2">
            <a:extLst>
              <a:ext uri="{FF2B5EF4-FFF2-40B4-BE49-F238E27FC236}">
                <a16:creationId xmlns:a16="http://schemas.microsoft.com/office/drawing/2014/main" id="{A3D70A49-142B-C80C-A435-DA6AFC6114A3}"/>
              </a:ext>
            </a:extLst>
          </p:cNvPr>
          <p:cNvSpPr>
            <a:spLocks noGrp="1"/>
          </p:cNvSpPr>
          <p:nvPr>
            <p:ph type="subTitle" idx="1"/>
          </p:nvPr>
        </p:nvSpPr>
        <p:spPr>
          <a:xfrm>
            <a:off x="6729999" y="4455621"/>
            <a:ext cx="4829101" cy="1238616"/>
          </a:xfrm>
        </p:spPr>
        <p:txBody>
          <a:bodyPr>
            <a:normAutofit/>
          </a:bodyPr>
          <a:lstStyle/>
          <a:p>
            <a:r>
              <a:rPr lang="en-US">
                <a:solidFill>
                  <a:schemeClr val="tx1">
                    <a:lumMod val="85000"/>
                    <a:lumOff val="15000"/>
                  </a:schemeClr>
                </a:solidFill>
              </a:rPr>
              <a:t>Group 8</a:t>
            </a:r>
          </a:p>
        </p:txBody>
      </p:sp>
      <p:pic>
        <p:nvPicPr>
          <p:cNvPr id="22" name="Picture 21" descr="A person holding a credit card and typing on a computer&#10;&#10;Description automatically generated">
            <a:extLst>
              <a:ext uri="{FF2B5EF4-FFF2-40B4-BE49-F238E27FC236}">
                <a16:creationId xmlns:a16="http://schemas.microsoft.com/office/drawing/2014/main" id="{3CDE2669-F7FB-48D8-FBA8-8E9A7C51AB44}"/>
              </a:ext>
            </a:extLst>
          </p:cNvPr>
          <p:cNvPicPr>
            <a:picLocks noChangeAspect="1"/>
          </p:cNvPicPr>
          <p:nvPr/>
        </p:nvPicPr>
        <p:blipFill>
          <a:blip r:embed="rId3"/>
          <a:srcRect l="14170" r="18700" b="-3"/>
          <a:stretch/>
        </p:blipFill>
        <p:spPr>
          <a:xfrm>
            <a:off x="823612" y="640081"/>
            <a:ext cx="5082775" cy="5054156"/>
          </a:xfrm>
          <a:prstGeom prst="rect">
            <a:avLst/>
          </a:prstGeom>
        </p:spPr>
      </p:pic>
      <p:cxnSp>
        <p:nvCxnSpPr>
          <p:cNvPr id="50" name="Straight Connector 49">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CE25F7F-C10E-4478-90C0-93B61E638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358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0B9CC-FBA3-EFFC-00CD-9D379D9F432D}"/>
              </a:ext>
            </a:extLst>
          </p:cNvPr>
          <p:cNvSpPr>
            <a:spLocks noGrp="1"/>
          </p:cNvSpPr>
          <p:nvPr>
            <p:ph type="title"/>
          </p:nvPr>
        </p:nvSpPr>
        <p:spPr>
          <a:xfrm>
            <a:off x="1097280" y="286603"/>
            <a:ext cx="10058400" cy="1450757"/>
          </a:xfrm>
        </p:spPr>
        <p:txBody>
          <a:bodyPr>
            <a:normAutofit/>
          </a:bodyPr>
          <a:lstStyle/>
          <a:p>
            <a:r>
              <a:rPr lang="en-US" dirty="0"/>
              <a:t>Project Overview</a:t>
            </a:r>
          </a:p>
        </p:txBody>
      </p:sp>
      <p:cxnSp>
        <p:nvCxnSpPr>
          <p:cNvPr id="45" name="Straight Connector 44">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FE3362-61C4-FC63-4592-B690FCCA7957}"/>
              </a:ext>
            </a:extLst>
          </p:cNvPr>
          <p:cNvSpPr>
            <a:spLocks noGrp="1"/>
          </p:cNvSpPr>
          <p:nvPr>
            <p:ph idx="1"/>
          </p:nvPr>
        </p:nvSpPr>
        <p:spPr>
          <a:xfrm>
            <a:off x="1097280" y="2189765"/>
            <a:ext cx="6789420" cy="4346466"/>
          </a:xfrm>
        </p:spPr>
        <p:txBody>
          <a:bodyPr>
            <a:noAutofit/>
          </a:bodyPr>
          <a:lstStyle/>
          <a:p>
            <a:pPr marL="0" indent="0">
              <a:buNone/>
            </a:pPr>
            <a:r>
              <a:rPr lang="en-US" sz="1600" dirty="0">
                <a:solidFill>
                  <a:srgbClr val="0E0E0E"/>
                </a:solidFill>
                <a:effectLst/>
              </a:rPr>
              <a:t>  Utilized </a:t>
            </a:r>
            <a:r>
              <a:rPr lang="en-US" sz="1600" b="1" dirty="0">
                <a:solidFill>
                  <a:srgbClr val="0E0E0E"/>
                </a:solidFill>
                <a:effectLst/>
              </a:rPr>
              <a:t>two datasets </a:t>
            </a:r>
            <a:r>
              <a:rPr lang="en-US" sz="1600" dirty="0">
                <a:solidFill>
                  <a:srgbClr val="0E0E0E"/>
                </a:solidFill>
                <a:effectLst/>
              </a:rPr>
              <a:t>for analysis:</a:t>
            </a:r>
            <a:br>
              <a:rPr lang="en-US" sz="1600" dirty="0">
                <a:solidFill>
                  <a:srgbClr val="0E0E0E"/>
                </a:solidFill>
                <a:effectLst/>
              </a:rPr>
            </a:br>
            <a:endParaRPr lang="en-US" sz="1600" dirty="0">
              <a:solidFill>
                <a:srgbClr val="0E0E0E"/>
              </a:solidFill>
              <a:effectLst/>
            </a:endParaRPr>
          </a:p>
          <a:p>
            <a:pPr lvl="1"/>
            <a:r>
              <a:rPr lang="en-US" sz="1400" b="1" dirty="0">
                <a:solidFill>
                  <a:srgbClr val="0E0E0E"/>
                </a:solidFill>
                <a:effectLst/>
              </a:rPr>
              <a:t>Version 1:</a:t>
            </a:r>
            <a:r>
              <a:rPr lang="en-US" sz="1400" dirty="0">
                <a:solidFill>
                  <a:srgbClr val="0E0E0E"/>
                </a:solidFill>
                <a:effectLst/>
              </a:rPr>
              <a:t> A larger dataset containing </a:t>
            </a:r>
            <a:r>
              <a:rPr lang="en-US" sz="1400" b="1" dirty="0">
                <a:solidFill>
                  <a:srgbClr val="0E0E0E"/>
                </a:solidFill>
                <a:effectLst/>
              </a:rPr>
              <a:t>1,472,952 transactions</a:t>
            </a:r>
            <a:r>
              <a:rPr lang="en-US" sz="1400" dirty="0">
                <a:solidFill>
                  <a:srgbClr val="0E0E0E"/>
                </a:solidFill>
                <a:effectLst/>
              </a:rPr>
              <a:t> without a binary fraud indicator, which served as the test dataset for evaluating the model’s performance.</a:t>
            </a:r>
          </a:p>
          <a:p>
            <a:pPr lvl="1">
              <a:spcBef>
                <a:spcPts val="900"/>
              </a:spcBef>
            </a:pPr>
            <a:r>
              <a:rPr lang="en-US" sz="1400" b="1" dirty="0">
                <a:solidFill>
                  <a:srgbClr val="0E0E0E"/>
                </a:solidFill>
                <a:effectLst/>
              </a:rPr>
              <a:t>Version 2:</a:t>
            </a:r>
            <a:r>
              <a:rPr lang="en-US" sz="1400" dirty="0">
                <a:solidFill>
                  <a:srgbClr val="0E0E0E"/>
                </a:solidFill>
                <a:effectLst/>
              </a:rPr>
              <a:t> A smaller dataset containing </a:t>
            </a:r>
            <a:r>
              <a:rPr lang="en-US" sz="1400" b="1" dirty="0">
                <a:solidFill>
                  <a:srgbClr val="0E0E0E"/>
                </a:solidFill>
                <a:effectLst/>
              </a:rPr>
              <a:t>23,634 transactions</a:t>
            </a:r>
            <a:r>
              <a:rPr lang="en-US" sz="1400" dirty="0">
                <a:solidFill>
                  <a:srgbClr val="0E0E0E"/>
                </a:solidFill>
                <a:effectLst/>
              </a:rPr>
              <a:t>, which included a binary indicator of fraudulence (1 for fraudulent, 0 for legitimate). This dataset was used for training and evaluating machine learning models.</a:t>
            </a:r>
          </a:p>
          <a:p>
            <a:pPr marL="0">
              <a:spcBef>
                <a:spcPts val="900"/>
              </a:spcBef>
              <a:buNone/>
            </a:pPr>
            <a:r>
              <a:rPr lang="en-US" sz="1600" b="1" dirty="0">
                <a:solidFill>
                  <a:srgbClr val="0E0E0E"/>
                </a:solidFill>
                <a:effectLst/>
              </a:rPr>
              <a:t>  Objective:</a:t>
            </a:r>
          </a:p>
          <a:p>
            <a:pPr lvl="1">
              <a:spcBef>
                <a:spcPts val="900"/>
              </a:spcBef>
            </a:pPr>
            <a:r>
              <a:rPr lang="en-US" sz="1400" dirty="0">
                <a:solidFill>
                  <a:srgbClr val="0E0E0E"/>
                </a:solidFill>
                <a:effectLst/>
              </a:rPr>
              <a:t>Develop a fraud detection model achieving an </a:t>
            </a:r>
            <a:r>
              <a:rPr lang="en-US" sz="1400" b="1" dirty="0">
                <a:solidFill>
                  <a:srgbClr val="0E0E0E"/>
                </a:solidFill>
                <a:effectLst/>
              </a:rPr>
              <a:t>accuracy of 75% or higher</a:t>
            </a:r>
            <a:r>
              <a:rPr lang="en-US" sz="1400" dirty="0">
                <a:solidFill>
                  <a:srgbClr val="0E0E0E"/>
                </a:solidFill>
                <a:effectLst/>
              </a:rPr>
              <a:t>.</a:t>
            </a:r>
          </a:p>
          <a:p>
            <a:pPr lvl="1">
              <a:spcBef>
                <a:spcPts val="900"/>
              </a:spcBef>
            </a:pPr>
            <a:r>
              <a:rPr lang="en-US" sz="1400" dirty="0">
                <a:solidFill>
                  <a:srgbClr val="0E0E0E"/>
                </a:solidFill>
                <a:effectLst/>
              </a:rPr>
              <a:t>Address the </a:t>
            </a:r>
            <a:r>
              <a:rPr lang="en-US" sz="1400" b="1" dirty="0">
                <a:solidFill>
                  <a:srgbClr val="0E0E0E"/>
                </a:solidFill>
                <a:effectLst/>
              </a:rPr>
              <a:t>class imbalance</a:t>
            </a:r>
            <a:r>
              <a:rPr lang="en-US" sz="1400" dirty="0">
                <a:solidFill>
                  <a:srgbClr val="0E0E0E"/>
                </a:solidFill>
                <a:effectLst/>
              </a:rPr>
              <a:t>, where only </a:t>
            </a:r>
            <a:r>
              <a:rPr lang="en-US" sz="1400" b="1" dirty="0">
                <a:solidFill>
                  <a:srgbClr val="0E0E0E"/>
                </a:solidFill>
                <a:effectLst/>
              </a:rPr>
              <a:t>5%</a:t>
            </a:r>
            <a:r>
              <a:rPr lang="en-US" sz="1400" dirty="0">
                <a:solidFill>
                  <a:srgbClr val="0E0E0E"/>
                </a:solidFill>
                <a:effectLst/>
              </a:rPr>
              <a:t> of transactions were fraudulent.</a:t>
            </a:r>
          </a:p>
        </p:txBody>
      </p:sp>
      <p:pic>
        <p:nvPicPr>
          <p:cNvPr id="8" name="Picture 7" descr="Hands typing on a keyboard&#10;&#10;Description automatically generated">
            <a:extLst>
              <a:ext uri="{FF2B5EF4-FFF2-40B4-BE49-F238E27FC236}">
                <a16:creationId xmlns:a16="http://schemas.microsoft.com/office/drawing/2014/main" id="{0E627308-C28A-C8A0-1291-D3E48974ED20}"/>
              </a:ext>
            </a:extLst>
          </p:cNvPr>
          <p:cNvPicPr>
            <a:picLocks noChangeAspect="1"/>
          </p:cNvPicPr>
          <p:nvPr/>
        </p:nvPicPr>
        <p:blipFill>
          <a:blip r:embed="rId3"/>
          <a:srcRect l="15666" r="21228"/>
          <a:stretch/>
        </p:blipFill>
        <p:spPr>
          <a:xfrm>
            <a:off x="8129006" y="2425492"/>
            <a:ext cx="3144043" cy="3126307"/>
          </a:xfrm>
          <a:prstGeom prst="rect">
            <a:avLst/>
          </a:prstGeom>
        </p:spPr>
      </p:pic>
      <p:sp>
        <p:nvSpPr>
          <p:cNvPr id="47" name="Rectangle 46">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5663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DDCD8-7B78-5B88-6983-48FEEDF41D49}"/>
              </a:ext>
            </a:extLst>
          </p:cNvPr>
          <p:cNvSpPr>
            <a:spLocks noGrp="1"/>
          </p:cNvSpPr>
          <p:nvPr>
            <p:ph type="title"/>
          </p:nvPr>
        </p:nvSpPr>
        <p:spPr>
          <a:xfrm>
            <a:off x="7603068" y="639098"/>
            <a:ext cx="3940004" cy="3494790"/>
          </a:xfrm>
        </p:spPr>
        <p:txBody>
          <a:bodyPr vert="horz" lIns="91440" tIns="45720" rIns="91440" bIns="45720" rtlCol="0" anchor="b">
            <a:normAutofit/>
          </a:bodyPr>
          <a:lstStyle/>
          <a:p>
            <a:r>
              <a:rPr lang="en-US" sz="5000" dirty="0">
                <a:solidFill>
                  <a:schemeClr val="tx1">
                    <a:lumMod val="85000"/>
                    <a:lumOff val="15000"/>
                  </a:schemeClr>
                </a:solidFill>
              </a:rPr>
              <a:t>Fraudulent Transactions Visualizations</a:t>
            </a:r>
          </a:p>
        </p:txBody>
      </p:sp>
      <p:cxnSp>
        <p:nvCxnSpPr>
          <p:cNvPr id="23" name="Straight Connector 22">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52A6CEEE-73F9-ACA6-1033-3D9A0B19C0C5}"/>
              </a:ext>
            </a:extLst>
          </p:cNvPr>
          <p:cNvSpPr>
            <a:spLocks noGrp="1"/>
          </p:cNvSpPr>
          <p:nvPr>
            <p:ph idx="1"/>
          </p:nvPr>
        </p:nvSpPr>
        <p:spPr>
          <a:xfrm>
            <a:off x="1097280" y="778951"/>
            <a:ext cx="6329729" cy="5090142"/>
          </a:xfrm>
        </p:spPr>
        <p:txBody>
          <a:bodyPr/>
          <a:lstStyle/>
          <a:p>
            <a:endParaRPr lang="en-US" dirty="0"/>
          </a:p>
        </p:txBody>
      </p:sp>
    </p:spTree>
    <p:extLst>
      <p:ext uri="{BB962C8B-B14F-4D97-AF65-F5344CB8AC3E}">
        <p14:creationId xmlns:p14="http://schemas.microsoft.com/office/powerpoint/2010/main" val="234325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0BC2-E845-0BA8-B46B-6ED98BE6DDF0}"/>
              </a:ext>
            </a:extLst>
          </p:cNvPr>
          <p:cNvSpPr>
            <a:spLocks noGrp="1"/>
          </p:cNvSpPr>
          <p:nvPr>
            <p:ph type="title"/>
          </p:nvPr>
        </p:nvSpPr>
        <p:spPr/>
        <p:txBody>
          <a:bodyPr/>
          <a:lstStyle/>
          <a:p>
            <a:r>
              <a:rPr lang="en-US" dirty="0"/>
              <a:t>Model Selection: Logistic Regression versus </a:t>
            </a:r>
            <a:r>
              <a:rPr lang="en-US" dirty="0" err="1"/>
              <a:t>XGBoost</a:t>
            </a:r>
            <a:endParaRPr lang="en-US" dirty="0"/>
          </a:p>
        </p:txBody>
      </p:sp>
      <p:pic>
        <p:nvPicPr>
          <p:cNvPr id="4" name="Content Placeholder 4" descr="A screenshot of a computer&#10;&#10;Description automatically generated">
            <a:extLst>
              <a:ext uri="{FF2B5EF4-FFF2-40B4-BE49-F238E27FC236}">
                <a16:creationId xmlns:a16="http://schemas.microsoft.com/office/drawing/2014/main" id="{05543EE0-ABE5-291F-D541-C59B6CD45DF4}"/>
              </a:ext>
            </a:extLst>
          </p:cNvPr>
          <p:cNvPicPr>
            <a:picLocks noChangeAspect="1"/>
          </p:cNvPicPr>
          <p:nvPr/>
        </p:nvPicPr>
        <p:blipFill>
          <a:blip r:embed="rId3"/>
          <a:stretch>
            <a:fillRect/>
          </a:stretch>
        </p:blipFill>
        <p:spPr>
          <a:xfrm>
            <a:off x="959230" y="2848255"/>
            <a:ext cx="5140758" cy="2776009"/>
          </a:xfrm>
          <a:prstGeom prst="rect">
            <a:avLst/>
          </a:prstGeom>
        </p:spPr>
      </p:pic>
      <p:sp>
        <p:nvSpPr>
          <p:cNvPr id="7" name="TextBox 6">
            <a:extLst>
              <a:ext uri="{FF2B5EF4-FFF2-40B4-BE49-F238E27FC236}">
                <a16:creationId xmlns:a16="http://schemas.microsoft.com/office/drawing/2014/main" id="{29D58331-223F-D3DD-F2DB-50F011BB5DE4}"/>
              </a:ext>
            </a:extLst>
          </p:cNvPr>
          <p:cNvSpPr txBox="1"/>
          <p:nvPr/>
        </p:nvSpPr>
        <p:spPr>
          <a:xfrm>
            <a:off x="872144" y="2276272"/>
            <a:ext cx="4272388" cy="369332"/>
          </a:xfrm>
          <a:prstGeom prst="rect">
            <a:avLst/>
          </a:prstGeom>
          <a:noFill/>
        </p:spPr>
        <p:txBody>
          <a:bodyPr wrap="square" rtlCol="0">
            <a:spAutoFit/>
          </a:bodyPr>
          <a:lstStyle/>
          <a:p>
            <a:r>
              <a:rPr lang="en-US" dirty="0"/>
              <a:t>Logistic Regression Model</a:t>
            </a:r>
          </a:p>
        </p:txBody>
      </p:sp>
      <p:sp>
        <p:nvSpPr>
          <p:cNvPr id="8" name="TextBox 7">
            <a:extLst>
              <a:ext uri="{FF2B5EF4-FFF2-40B4-BE49-F238E27FC236}">
                <a16:creationId xmlns:a16="http://schemas.microsoft.com/office/drawing/2014/main" id="{C50156EF-ECC2-4D34-1D8E-2FA1F9395814}"/>
              </a:ext>
            </a:extLst>
          </p:cNvPr>
          <p:cNvSpPr txBox="1"/>
          <p:nvPr/>
        </p:nvSpPr>
        <p:spPr>
          <a:xfrm>
            <a:off x="6252383" y="2276272"/>
            <a:ext cx="4272388" cy="369332"/>
          </a:xfrm>
          <a:prstGeom prst="rect">
            <a:avLst/>
          </a:prstGeom>
          <a:noFill/>
        </p:spPr>
        <p:txBody>
          <a:bodyPr wrap="square" rtlCol="0">
            <a:spAutoFit/>
          </a:bodyPr>
          <a:lstStyle/>
          <a:p>
            <a:r>
              <a:rPr lang="en-US" dirty="0" err="1"/>
              <a:t>XGBoost</a:t>
            </a:r>
            <a:r>
              <a:rPr lang="en-US" dirty="0"/>
              <a:t> Model</a:t>
            </a:r>
          </a:p>
        </p:txBody>
      </p:sp>
      <p:pic>
        <p:nvPicPr>
          <p:cNvPr id="12" name="Picture 11" descr="A number of numbers in a row&#10;&#10;Description automatically generated with medium confidence">
            <a:extLst>
              <a:ext uri="{FF2B5EF4-FFF2-40B4-BE49-F238E27FC236}">
                <a16:creationId xmlns:a16="http://schemas.microsoft.com/office/drawing/2014/main" id="{B72EDD55-CBC4-78BC-762F-CAE77E2CF3B4}"/>
              </a:ext>
            </a:extLst>
          </p:cNvPr>
          <p:cNvPicPr>
            <a:picLocks noChangeAspect="1"/>
          </p:cNvPicPr>
          <p:nvPr/>
        </p:nvPicPr>
        <p:blipFill>
          <a:blip r:embed="rId4"/>
          <a:stretch>
            <a:fillRect/>
          </a:stretch>
        </p:blipFill>
        <p:spPr>
          <a:xfrm>
            <a:off x="6088378" y="2978885"/>
            <a:ext cx="5233601" cy="1707416"/>
          </a:xfrm>
          <a:prstGeom prst="rect">
            <a:avLst/>
          </a:prstGeom>
        </p:spPr>
      </p:pic>
    </p:spTree>
    <p:extLst>
      <p:ext uri="{BB962C8B-B14F-4D97-AF65-F5344CB8AC3E}">
        <p14:creationId xmlns:p14="http://schemas.microsoft.com/office/powerpoint/2010/main" val="205928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0662-B792-A8C9-A330-F5B983810CCD}"/>
              </a:ext>
            </a:extLst>
          </p:cNvPr>
          <p:cNvSpPr>
            <a:spLocks noGrp="1"/>
          </p:cNvSpPr>
          <p:nvPr>
            <p:ph type="title"/>
          </p:nvPr>
        </p:nvSpPr>
        <p:spPr/>
        <p:txBody>
          <a:bodyPr/>
          <a:lstStyle/>
          <a:p>
            <a:r>
              <a:rPr lang="en-US" dirty="0"/>
              <a:t>Model Selection: </a:t>
            </a:r>
            <a:r>
              <a:rPr lang="en-US" dirty="0" err="1"/>
              <a:t>XGBoost</a:t>
            </a:r>
            <a:r>
              <a:rPr lang="en-US" dirty="0"/>
              <a:t> versus Random Forest with SMOTE</a:t>
            </a:r>
          </a:p>
        </p:txBody>
      </p:sp>
      <p:sp>
        <p:nvSpPr>
          <p:cNvPr id="7" name="TextBox 6">
            <a:extLst>
              <a:ext uri="{FF2B5EF4-FFF2-40B4-BE49-F238E27FC236}">
                <a16:creationId xmlns:a16="http://schemas.microsoft.com/office/drawing/2014/main" id="{8975531A-1045-057C-7132-3F9A9DFCE2FA}"/>
              </a:ext>
            </a:extLst>
          </p:cNvPr>
          <p:cNvSpPr txBox="1"/>
          <p:nvPr/>
        </p:nvSpPr>
        <p:spPr>
          <a:xfrm>
            <a:off x="1009186" y="2325745"/>
            <a:ext cx="4272388" cy="369332"/>
          </a:xfrm>
          <a:prstGeom prst="rect">
            <a:avLst/>
          </a:prstGeom>
          <a:noFill/>
        </p:spPr>
        <p:txBody>
          <a:bodyPr wrap="square" rtlCol="0">
            <a:spAutoFit/>
          </a:bodyPr>
          <a:lstStyle/>
          <a:p>
            <a:r>
              <a:rPr lang="en-US" dirty="0" err="1"/>
              <a:t>XGBoost</a:t>
            </a:r>
            <a:r>
              <a:rPr lang="en-US" dirty="0"/>
              <a:t> Model</a:t>
            </a:r>
          </a:p>
        </p:txBody>
      </p:sp>
      <p:sp>
        <p:nvSpPr>
          <p:cNvPr id="12" name="TextBox 11">
            <a:extLst>
              <a:ext uri="{FF2B5EF4-FFF2-40B4-BE49-F238E27FC236}">
                <a16:creationId xmlns:a16="http://schemas.microsoft.com/office/drawing/2014/main" id="{66612E7C-ECAD-1ED2-1015-B75ECD72C6FA}"/>
              </a:ext>
            </a:extLst>
          </p:cNvPr>
          <p:cNvSpPr txBox="1"/>
          <p:nvPr/>
        </p:nvSpPr>
        <p:spPr>
          <a:xfrm>
            <a:off x="6275616" y="2325745"/>
            <a:ext cx="4272388" cy="369332"/>
          </a:xfrm>
          <a:prstGeom prst="rect">
            <a:avLst/>
          </a:prstGeom>
          <a:noFill/>
        </p:spPr>
        <p:txBody>
          <a:bodyPr wrap="square" rtlCol="0">
            <a:spAutoFit/>
          </a:bodyPr>
          <a:lstStyle/>
          <a:p>
            <a:r>
              <a:rPr lang="en-US" dirty="0"/>
              <a:t>Random Forest with SMOTE Model</a:t>
            </a:r>
          </a:p>
        </p:txBody>
      </p:sp>
      <p:pic>
        <p:nvPicPr>
          <p:cNvPr id="3" name="Picture 2" descr="A number of numbers in a row&#10;&#10;Description automatically generated with medium confidence">
            <a:extLst>
              <a:ext uri="{FF2B5EF4-FFF2-40B4-BE49-F238E27FC236}">
                <a16:creationId xmlns:a16="http://schemas.microsoft.com/office/drawing/2014/main" id="{054EA35D-F9EB-4497-1B5A-D8ECF8AAF53B}"/>
              </a:ext>
            </a:extLst>
          </p:cNvPr>
          <p:cNvPicPr>
            <a:picLocks noChangeAspect="1"/>
          </p:cNvPicPr>
          <p:nvPr/>
        </p:nvPicPr>
        <p:blipFill>
          <a:blip r:embed="rId3"/>
          <a:stretch>
            <a:fillRect/>
          </a:stretch>
        </p:blipFill>
        <p:spPr>
          <a:xfrm>
            <a:off x="972091" y="3109514"/>
            <a:ext cx="5233601" cy="1707416"/>
          </a:xfrm>
          <a:prstGeom prst="rect">
            <a:avLst/>
          </a:prstGeom>
        </p:spPr>
      </p:pic>
      <p:pic>
        <p:nvPicPr>
          <p:cNvPr id="8" name="Picture 7" descr="A screenshot of a black screen&#10;&#10;Description automatically generated">
            <a:extLst>
              <a:ext uri="{FF2B5EF4-FFF2-40B4-BE49-F238E27FC236}">
                <a16:creationId xmlns:a16="http://schemas.microsoft.com/office/drawing/2014/main" id="{A24BBB45-E412-DF14-73AB-56AE2FA6B5D2}"/>
              </a:ext>
            </a:extLst>
          </p:cNvPr>
          <p:cNvPicPr>
            <a:picLocks noChangeAspect="1"/>
          </p:cNvPicPr>
          <p:nvPr/>
        </p:nvPicPr>
        <p:blipFill>
          <a:blip r:embed="rId4"/>
          <a:stretch>
            <a:fillRect/>
          </a:stretch>
        </p:blipFill>
        <p:spPr>
          <a:xfrm>
            <a:off x="6333410" y="2999014"/>
            <a:ext cx="4770013" cy="1802272"/>
          </a:xfrm>
          <a:prstGeom prst="rect">
            <a:avLst/>
          </a:prstGeom>
        </p:spPr>
      </p:pic>
    </p:spTree>
    <p:extLst>
      <p:ext uri="{BB962C8B-B14F-4D97-AF65-F5344CB8AC3E}">
        <p14:creationId xmlns:p14="http://schemas.microsoft.com/office/powerpoint/2010/main" val="18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15495-DD17-3D20-3FBC-515085231E12}"/>
              </a:ext>
            </a:extLst>
          </p:cNvPr>
          <p:cNvSpPr>
            <a:spLocks noGrp="1"/>
          </p:cNvSpPr>
          <p:nvPr>
            <p:ph type="title"/>
          </p:nvPr>
        </p:nvSpPr>
        <p:spPr>
          <a:xfrm>
            <a:off x="473533" y="643467"/>
            <a:ext cx="3243485" cy="5126203"/>
          </a:xfrm>
        </p:spPr>
        <p:txBody>
          <a:bodyPr anchor="ctr">
            <a:normAutofit/>
          </a:bodyPr>
          <a:lstStyle/>
          <a:p>
            <a:pPr algn="r"/>
            <a:r>
              <a:rPr lang="en-US" dirty="0"/>
              <a:t>Conclusion</a:t>
            </a:r>
          </a:p>
        </p:txBody>
      </p:sp>
      <p:cxnSp>
        <p:nvCxnSpPr>
          <p:cNvPr id="17" name="Straight Connector 16">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16B9C9-A7BF-BFA1-DCDC-E0883B18E20C}"/>
              </a:ext>
            </a:extLst>
          </p:cNvPr>
          <p:cNvSpPr>
            <a:spLocks noGrp="1"/>
          </p:cNvSpPr>
          <p:nvPr>
            <p:ph idx="1"/>
          </p:nvPr>
        </p:nvSpPr>
        <p:spPr>
          <a:xfrm>
            <a:off x="4367087" y="499534"/>
            <a:ext cx="7351376" cy="6129866"/>
          </a:xfrm>
        </p:spPr>
        <p:txBody>
          <a:bodyPr anchor="ctr">
            <a:normAutofit/>
          </a:bodyPr>
          <a:lstStyle/>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Objective Achieved</a:t>
            </a:r>
            <a:r>
              <a:rPr lang="en-US" sz="1800" dirty="0">
                <a:solidFill>
                  <a:srgbClr val="0E0E0E"/>
                </a:solidFill>
                <a:effectLst/>
                <a:latin typeface=".AppleSystemUIFont"/>
              </a:rPr>
              <a:t>: Surpassed the 75% accuracy goal for both legitimate and fraudulent transactions.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Class Imbalance Addressed</a:t>
            </a:r>
            <a:r>
              <a:rPr lang="en-US" sz="1800" dirty="0">
                <a:solidFill>
                  <a:srgbClr val="0E0E0E"/>
                </a:solidFill>
                <a:effectLst/>
                <a:latin typeface=".AppleSystemUIFont"/>
              </a:rPr>
              <a:t>: SMOTE effectively balanced the minority fraud class for improved model training.</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Best Model</a:t>
            </a:r>
            <a:r>
              <a:rPr lang="en-US" sz="1800" dirty="0">
                <a:solidFill>
                  <a:srgbClr val="0E0E0E"/>
                </a:solidFill>
                <a:effectLst/>
                <a:latin typeface=".AppleSystemUIFont"/>
              </a:rPr>
              <a:t>: Random Forest with SMOTE outperformed others, achieving comparable precision, recall, and F1-scores for both classes.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Scalability</a:t>
            </a:r>
            <a:r>
              <a:rPr lang="en-US" sz="1800" dirty="0">
                <a:solidFill>
                  <a:srgbClr val="0E0E0E"/>
                </a:solidFill>
                <a:effectLst/>
                <a:latin typeface=".AppleSystemUIFont"/>
              </a:rPr>
              <a:t>: Models demonstrated strong performance on both smaller and larger datasets (23k and 1.4M+ transactions).</a:t>
            </a:r>
          </a:p>
          <a:p>
            <a:pPr>
              <a:spcBef>
                <a:spcPts val="900"/>
              </a:spcBef>
            </a:pPr>
            <a:r>
              <a:rPr lang="en-US" sz="1800" dirty="0">
                <a:solidFill>
                  <a:srgbClr val="0E0E0E"/>
                </a:solidFill>
                <a:effectLst/>
                <a:latin typeface=".AppleSystemUIFont"/>
              </a:rPr>
              <a:t>• </a:t>
            </a:r>
            <a:r>
              <a:rPr lang="en-US" sz="1800" b="1" dirty="0">
                <a:solidFill>
                  <a:srgbClr val="0E0E0E"/>
                </a:solidFill>
                <a:effectLst/>
                <a:latin typeface=".AppleSystemUIFont"/>
              </a:rPr>
              <a:t>Real-World Applicability</a:t>
            </a:r>
            <a:r>
              <a:rPr lang="en-US" sz="1800" dirty="0">
                <a:solidFill>
                  <a:srgbClr val="0E0E0E"/>
                </a:solidFill>
                <a:effectLst/>
                <a:latin typeface=".AppleSystemUIFont"/>
              </a:rPr>
              <a:t>: Established a solid foundation for fraud detection strategies while highlighting areas for continued improvement.</a:t>
            </a:r>
          </a:p>
          <a:p>
            <a:pPr>
              <a:spcBef>
                <a:spcPts val="900"/>
              </a:spcBef>
            </a:pPr>
            <a:endParaRPr lang="en-US" dirty="0">
              <a:solidFill>
                <a:srgbClr val="0E0E0E"/>
              </a:solidFill>
              <a:effectLst/>
              <a:latin typeface=".AppleSystemUIFont"/>
            </a:endParaRPr>
          </a:p>
        </p:txBody>
      </p:sp>
      <p:sp>
        <p:nvSpPr>
          <p:cNvPr id="19" name="Rectangle 18">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77566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0" name="Straight Connector 3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22" descr="Blue digital binary data on a screen">
            <a:extLst>
              <a:ext uri="{FF2B5EF4-FFF2-40B4-BE49-F238E27FC236}">
                <a16:creationId xmlns:a16="http://schemas.microsoft.com/office/drawing/2014/main" id="{F1EF61E4-E6FB-4D19-38F9-FC365237429B}"/>
              </a:ext>
            </a:extLst>
          </p:cNvPr>
          <p:cNvPicPr>
            <a:picLocks noGrp="1" noChangeAspect="1"/>
          </p:cNvPicPr>
          <p:nvPr>
            <p:ph idx="1"/>
          </p:nvPr>
        </p:nvPicPr>
        <p:blipFill>
          <a:blip r:embed="rId2"/>
          <a:srcRect/>
          <a:stretch/>
        </p:blipFill>
        <p:spPr>
          <a:xfrm>
            <a:off x="-1" y="10"/>
            <a:ext cx="12191999" cy="6857990"/>
          </a:xfrm>
          <a:prstGeom prst="rect">
            <a:avLst/>
          </a:prstGeom>
        </p:spPr>
      </p:pic>
      <p:sp>
        <p:nvSpPr>
          <p:cNvPr id="42" name="Rectangle 41">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614E5-7218-CC6A-CACB-E7F206A8FAA8}"/>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400">
                <a:solidFill>
                  <a:schemeClr val="tx1"/>
                </a:solidFill>
              </a:rPr>
              <a:t>Thank you</a:t>
            </a:r>
            <a:endParaRPr lang="en-US" sz="5400" dirty="0">
              <a:solidFill>
                <a:schemeClr val="tx1"/>
              </a:solidFill>
            </a:endParaRPr>
          </a:p>
        </p:txBody>
      </p:sp>
      <p:cxnSp>
        <p:nvCxnSpPr>
          <p:cNvPr id="43" name="Straight Connector 4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8"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5577643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2A41"/>
      </a:dk2>
      <a:lt2>
        <a:srgbClr val="E8E2E5"/>
      </a:lt2>
      <a:accent1>
        <a:srgbClr val="32B67D"/>
      </a:accent1>
      <a:accent2>
        <a:srgbClr val="37B0AE"/>
      </a:accent2>
      <a:accent3>
        <a:srgbClr val="46A9EA"/>
      </a:accent3>
      <a:accent4>
        <a:srgbClr val="4E6BEB"/>
      </a:accent4>
      <a:accent5>
        <a:srgbClr val="8C6EEE"/>
      </a:accent5>
      <a:accent6>
        <a:srgbClr val="B44EEB"/>
      </a:accent6>
      <a:hlink>
        <a:srgbClr val="AE6987"/>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2704</TotalTime>
  <Words>1102</Words>
  <Application>Microsoft Macintosh PowerPoint</Application>
  <PresentationFormat>Widescreen</PresentationFormat>
  <Paragraphs>55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.AppleSystemUIFont</vt:lpstr>
      <vt:lpstr>Aptos</vt:lpstr>
      <vt:lpstr>Avenir Next LT Pro</vt:lpstr>
      <vt:lpstr>Avenir Next LT Pro Light</vt:lpstr>
      <vt:lpstr>Calibri</vt:lpstr>
      <vt:lpstr>RetrospectVTI</vt:lpstr>
      <vt:lpstr>Predicting Fraudulent E-Commerce Transactions</vt:lpstr>
      <vt:lpstr>Project Overview</vt:lpstr>
      <vt:lpstr>Fraudulent Transactions Visualizations</vt:lpstr>
      <vt:lpstr>Model Selection: Logistic Regression versus XGBoost</vt:lpstr>
      <vt:lpstr>Model Selection: XGBoost versus Random Forest with SMOTE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Delgado</dc:creator>
  <cp:lastModifiedBy>Amanda Delgado</cp:lastModifiedBy>
  <cp:revision>74</cp:revision>
  <dcterms:created xsi:type="dcterms:W3CDTF">2024-11-08T01:42:48Z</dcterms:created>
  <dcterms:modified xsi:type="dcterms:W3CDTF">2025-01-14T17:20:44Z</dcterms:modified>
</cp:coreProperties>
</file>