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4"/>
    <p:restoredTop sz="93665"/>
  </p:normalViewPr>
  <p:slideViewPr>
    <p:cSldViewPr snapToGrid="0">
      <p:cViewPr>
        <p:scale>
          <a:sx n="102" d="100"/>
          <a:sy n="102" d="100"/>
        </p:scale>
        <p:origin x="648" y="5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A480-C879-5647-9213-4AB0980B2004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2B1A-E91C-F249-97E5-61AB060B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Topic is the Analysis of Job Market Trends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2B1A-E91C-F249-97E5-61AB060BB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2B1A-E91C-F249-97E5-61AB060BBE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4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6866F-BEED-C84B-EC54-42FE8C06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en-US" sz="6200"/>
              <a:t>Predicting Fraudulent E-Commerce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0A49-142B-C80C-A435-DA6AFC61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Group 8</a:t>
            </a:r>
          </a:p>
        </p:txBody>
      </p:sp>
      <p:pic>
        <p:nvPicPr>
          <p:cNvPr id="22" name="Picture 21" descr="A person holding a credit card and typing on a computer&#10;&#10;Description automatically generated">
            <a:extLst>
              <a:ext uri="{FF2B5EF4-FFF2-40B4-BE49-F238E27FC236}">
                <a16:creationId xmlns:a16="http://schemas.microsoft.com/office/drawing/2014/main" id="{3CDE2669-F7FB-48D8-FBA8-8E9A7C51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70" r="18700" b="-3"/>
          <a:stretch/>
        </p:blipFill>
        <p:spPr>
          <a:xfrm>
            <a:off x="823612" y="640081"/>
            <a:ext cx="5082775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0B9CC-FBA3-EFFC-00CD-9D379D9F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3362-61C4-FC63-4592-B690FCCA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ffectLst/>
                <a:latin typeface=".AppleSystemUIFont"/>
              </a:rPr>
              <a:t>Our project involved two datasets of e-commerce transactions. The smaller dataset (Version 2), which included a binary indicator of fraudulence, was used to train a machine learning model. This trained model was then applied to the larger dataset (Version 1) to predict fraudulent transactions.</a:t>
            </a:r>
          </a:p>
          <a:p>
            <a:pPr>
              <a:lnSpc>
                <a:spcPct val="100000"/>
              </a:lnSpc>
            </a:pPr>
            <a:r>
              <a:rPr lang="en-US">
                <a:effectLst/>
                <a:latin typeface=".AppleSystemUIFont"/>
              </a:rPr>
              <a:t>The primary goal of this project was to achieve a fraud detection model with a prediction accuracy of 75% or higher. Additionally, the model’s performance was compared to the original dataset’s fraud detection accuracy to evaluate its effectiveness.</a:t>
            </a:r>
          </a:p>
        </p:txBody>
      </p:sp>
      <p:pic>
        <p:nvPicPr>
          <p:cNvPr id="8" name="Picture 7" descr="Hands typing on a keyboard&#10;&#10;Description automatically generated">
            <a:extLst>
              <a:ext uri="{FF2B5EF4-FFF2-40B4-BE49-F238E27FC236}">
                <a16:creationId xmlns:a16="http://schemas.microsoft.com/office/drawing/2014/main" id="{0E627308-C28A-C8A0-1291-D3E48974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66" r="21228"/>
          <a:stretch/>
        </p:blipFill>
        <p:spPr>
          <a:xfrm>
            <a:off x="8129006" y="2425492"/>
            <a:ext cx="3144043" cy="312630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F883-E24F-6485-7D50-518C6285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77C835-C6AB-4499-44E8-2EA219B5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026" y="2108200"/>
            <a:ext cx="5986273" cy="3760788"/>
          </a:xfrm>
        </p:spPr>
      </p:pic>
    </p:spTree>
    <p:extLst>
      <p:ext uri="{BB962C8B-B14F-4D97-AF65-F5344CB8AC3E}">
        <p14:creationId xmlns:p14="http://schemas.microsoft.com/office/powerpoint/2010/main" val="411077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CD8-7B78-5B88-6983-48FEEDF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BE3535E3-C90C-88A0-0D94-AB9B803B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17" t="1313"/>
          <a:stretch/>
        </p:blipFill>
        <p:spPr>
          <a:xfrm>
            <a:off x="890156" y="2455333"/>
            <a:ext cx="5236324" cy="3127059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360F2760-92FD-7499-49DE-ACE2DF48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183" r="848"/>
          <a:stretch/>
        </p:blipFill>
        <p:spPr>
          <a:xfrm>
            <a:off x="6333066" y="2501900"/>
            <a:ext cx="5236324" cy="30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2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6C7F7-4842-D5C4-3D84-33752668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Precision, Recall, and F1-Score Analysis for Class 0 (Non-Fraudulent Transactions)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D0414C-6993-1081-DBCE-A81867A2804C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</a:pPr>
            <a:r>
              <a:rPr lang="en-US" sz="1200" b="1" dirty="0">
                <a:solidFill>
                  <a:srgbClr val="FFFFFF"/>
                </a:solidFill>
                <a:effectLst/>
              </a:rPr>
              <a:t>Class 0 (Non-Fraudulent Transactions)</a:t>
            </a:r>
            <a:endParaRPr lang="en-US" sz="12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Precision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1.00</a:t>
            </a:r>
            <a:endParaRPr lang="en-US" sz="1200" b="1" dirty="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The model correctly identifies all non-fraudulent transactions with no false positives.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Recall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0.95</a:t>
            </a:r>
            <a:endParaRPr lang="en-US" sz="1200" b="1" dirty="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95% of all actual non-fraudulent transactions are correctly identified.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F1-Score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0.98</a:t>
            </a:r>
            <a:endParaRPr lang="en-US" sz="1200" b="1" dirty="0">
              <a:solidFill>
                <a:srgbClr val="FFFFFF"/>
              </a:solidFill>
            </a:endParaRPr>
          </a:p>
          <a:p>
            <a:pPr lvl="2">
              <a:lnSpc>
                <a:spcPct val="90000"/>
              </a:lnSpc>
              <a:spcBef>
                <a:spcPts val="900"/>
              </a:spcBef>
              <a:buFont typeface="Calibri" panose="020F0502020204030204" pitchFamily="34" charset="0"/>
            </a:pPr>
            <a:r>
              <a:rPr lang="en-US" sz="1200" dirty="0">
                <a:solidFill>
                  <a:srgbClr val="FFFFFF"/>
                </a:solidFill>
                <a:effectLst/>
              </a:rPr>
              <a:t>A balance between precision and recall, indicating exceptional performance for this class.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106BA3-0906-B2B8-9523-290A6803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017" y="1593518"/>
            <a:ext cx="6798082" cy="36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2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07C2B-2A7B-078C-ED04-00CAC7CD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53" y="338851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Precision, Recall, and F1-Score Analysis for Class 1 (Fraudulent Transactions)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F89D-9FB8-9497-467C-030AC746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7" y="2456512"/>
            <a:ext cx="3049970" cy="40626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FFFFFF"/>
                </a:solidFill>
                <a:effectLst/>
              </a:rPr>
              <a:t>Class 1 (Fraudulent Transactions)</a:t>
            </a:r>
            <a:endParaRPr lang="en-US" sz="1200" dirty="0">
              <a:solidFill>
                <a:srgbClr val="FFFFFF"/>
              </a:solidFill>
              <a:effectLst/>
            </a:endParaRPr>
          </a:p>
          <a:p>
            <a:pPr marL="201168" lvl="1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Precision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0.11</a:t>
            </a:r>
            <a:endParaRPr lang="en-US" sz="1200" dirty="0">
              <a:solidFill>
                <a:srgbClr val="FFFFFF"/>
              </a:solidFill>
              <a:effectLst/>
            </a:endParaRPr>
          </a:p>
          <a:p>
            <a:pPr marL="384048" lvl="2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Only 11% of flagged fraudulent transactions are actual frauds. This low precision indicates a high number of false positives, leading to inefficiency in real-world use.</a:t>
            </a:r>
          </a:p>
          <a:p>
            <a:pPr marL="201168" lvl="1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Recall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0.88</a:t>
            </a:r>
            <a:endParaRPr lang="en-US" sz="1200" b="1" dirty="0">
              <a:solidFill>
                <a:srgbClr val="FFFFFF"/>
              </a:solidFill>
            </a:endParaRPr>
          </a:p>
          <a:p>
            <a:pPr marL="384048" lvl="2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The model detects 88% of actual fraudulent transactions, which is a strong point.</a:t>
            </a:r>
          </a:p>
          <a:p>
            <a:pPr marL="201168" lvl="1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•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F1-Score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0.20</a:t>
            </a:r>
            <a:endParaRPr lang="en-US" sz="1200" b="1" dirty="0">
              <a:solidFill>
                <a:srgbClr val="FFFFFF"/>
              </a:solidFill>
            </a:endParaRPr>
          </a:p>
          <a:p>
            <a:pPr marL="384048" lvl="2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200" dirty="0">
                <a:solidFill>
                  <a:srgbClr val="FFFFFF"/>
                </a:solidFill>
                <a:effectLst/>
              </a:rPr>
              <a:t>The balance between precision and recall is poor, reflecting the low effectiveness of the model in identifying fraudulent transactions.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E41593-66CC-F8BE-0225-446431FE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93518"/>
            <a:ext cx="6798082" cy="36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5495-DD17-3D20-3FBC-51508523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3" y="643467"/>
            <a:ext cx="3243485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Analysis &amp;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B9C9-A7BF-BFA1-DCDC-E0883B18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503" y="135467"/>
            <a:ext cx="7351376" cy="612986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Blue digital binary data on a screen">
            <a:extLst>
              <a:ext uri="{FF2B5EF4-FFF2-40B4-BE49-F238E27FC236}">
                <a16:creationId xmlns:a16="http://schemas.microsoft.com/office/drawing/2014/main" id="{F1EF61E4-E6FB-4D19-38F9-FC365237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14E5-7218-CC6A-CACB-E7F206A8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294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.AppleSystemUIFont</vt:lpstr>
      <vt:lpstr>Aptos</vt:lpstr>
      <vt:lpstr>Avenir Next LT Pro</vt:lpstr>
      <vt:lpstr>Avenir Next LT Pro Light</vt:lpstr>
      <vt:lpstr>Calibri</vt:lpstr>
      <vt:lpstr>RetrospectVTI</vt:lpstr>
      <vt:lpstr>Predicting Fraudulent E-Commerce Transactions</vt:lpstr>
      <vt:lpstr>Project Overview</vt:lpstr>
      <vt:lpstr>Model Architecture</vt:lpstr>
      <vt:lpstr>Results Visualization</vt:lpstr>
      <vt:lpstr>Precision, Recall, and F1-Score Analysis for Class 0 (Non-Fraudulent Transactions)</vt:lpstr>
      <vt:lpstr>Precision, Recall, and F1-Score Analysis for Class 1 (Fraudulent Transactions)</vt:lpstr>
      <vt:lpstr>Analysis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Delgado</dc:creator>
  <cp:lastModifiedBy>Amanda Delgado</cp:lastModifiedBy>
  <cp:revision>50</cp:revision>
  <dcterms:created xsi:type="dcterms:W3CDTF">2024-11-08T01:42:48Z</dcterms:created>
  <dcterms:modified xsi:type="dcterms:W3CDTF">2025-01-08T01:38:06Z</dcterms:modified>
</cp:coreProperties>
</file>