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77" r:id="rId3"/>
    <p:sldId id="257" r:id="rId4"/>
    <p:sldId id="292" r:id="rId5"/>
  </p:sldIdLst>
  <p:sldSz cx="10058400" cy="7772400"/>
  <p:notesSz cx="6858000" cy="9144000"/>
  <p:defaultTextStyle>
    <a:defPPr>
      <a:defRPr lang="en-US"/>
    </a:defPPr>
    <a:lvl1pPr marL="0" algn="l" defTabSz="1018824" rtl="0" eaLnBrk="1" latinLnBrk="0" hangingPunct="1">
      <a:defRPr sz="2006" kern="1200">
        <a:solidFill>
          <a:schemeClr val="tx1"/>
        </a:solidFill>
        <a:latin typeface="+mn-lt"/>
        <a:ea typeface="+mn-ea"/>
        <a:cs typeface="+mn-cs"/>
      </a:defRPr>
    </a:lvl1pPr>
    <a:lvl2pPr marL="509412" algn="l" defTabSz="1018824" rtl="0" eaLnBrk="1" latinLnBrk="0" hangingPunct="1">
      <a:defRPr sz="2006" kern="1200">
        <a:solidFill>
          <a:schemeClr val="tx1"/>
        </a:solidFill>
        <a:latin typeface="+mn-lt"/>
        <a:ea typeface="+mn-ea"/>
        <a:cs typeface="+mn-cs"/>
      </a:defRPr>
    </a:lvl2pPr>
    <a:lvl3pPr marL="1018824" algn="l" defTabSz="1018824" rtl="0" eaLnBrk="1" latinLnBrk="0" hangingPunct="1">
      <a:defRPr sz="2006" kern="1200">
        <a:solidFill>
          <a:schemeClr val="tx1"/>
        </a:solidFill>
        <a:latin typeface="+mn-lt"/>
        <a:ea typeface="+mn-ea"/>
        <a:cs typeface="+mn-cs"/>
      </a:defRPr>
    </a:lvl3pPr>
    <a:lvl4pPr marL="1528237" algn="l" defTabSz="1018824" rtl="0" eaLnBrk="1" latinLnBrk="0" hangingPunct="1">
      <a:defRPr sz="2006" kern="1200">
        <a:solidFill>
          <a:schemeClr val="tx1"/>
        </a:solidFill>
        <a:latin typeface="+mn-lt"/>
        <a:ea typeface="+mn-ea"/>
        <a:cs typeface="+mn-cs"/>
      </a:defRPr>
    </a:lvl4pPr>
    <a:lvl5pPr marL="2037649" algn="l" defTabSz="1018824" rtl="0" eaLnBrk="1" latinLnBrk="0" hangingPunct="1">
      <a:defRPr sz="2006" kern="1200">
        <a:solidFill>
          <a:schemeClr val="tx1"/>
        </a:solidFill>
        <a:latin typeface="+mn-lt"/>
        <a:ea typeface="+mn-ea"/>
        <a:cs typeface="+mn-cs"/>
      </a:defRPr>
    </a:lvl5pPr>
    <a:lvl6pPr marL="2547061" algn="l" defTabSz="1018824" rtl="0" eaLnBrk="1" latinLnBrk="0" hangingPunct="1">
      <a:defRPr sz="2006" kern="1200">
        <a:solidFill>
          <a:schemeClr val="tx1"/>
        </a:solidFill>
        <a:latin typeface="+mn-lt"/>
        <a:ea typeface="+mn-ea"/>
        <a:cs typeface="+mn-cs"/>
      </a:defRPr>
    </a:lvl6pPr>
    <a:lvl7pPr marL="3056473" algn="l" defTabSz="1018824" rtl="0" eaLnBrk="1" latinLnBrk="0" hangingPunct="1">
      <a:defRPr sz="2006" kern="1200">
        <a:solidFill>
          <a:schemeClr val="tx1"/>
        </a:solidFill>
        <a:latin typeface="+mn-lt"/>
        <a:ea typeface="+mn-ea"/>
        <a:cs typeface="+mn-cs"/>
      </a:defRPr>
    </a:lvl7pPr>
    <a:lvl8pPr marL="3565886" algn="l" defTabSz="1018824" rtl="0" eaLnBrk="1" latinLnBrk="0" hangingPunct="1">
      <a:defRPr sz="2006" kern="1200">
        <a:solidFill>
          <a:schemeClr val="tx1"/>
        </a:solidFill>
        <a:latin typeface="+mn-lt"/>
        <a:ea typeface="+mn-ea"/>
        <a:cs typeface="+mn-cs"/>
      </a:defRPr>
    </a:lvl8pPr>
    <a:lvl9pPr marL="4075298" algn="l" defTabSz="1018824" rtl="0" eaLnBrk="1" latinLnBrk="0" hangingPunct="1">
      <a:defRPr sz="200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1E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79" autoAdjust="0"/>
    <p:restoredTop sz="94660"/>
  </p:normalViewPr>
  <p:slideViewPr>
    <p:cSldViewPr snapToGrid="0">
      <p:cViewPr varScale="1">
        <p:scale>
          <a:sx n="58" d="100"/>
          <a:sy n="58" d="100"/>
        </p:scale>
        <p:origin x="1176" y="60"/>
      </p:cViewPr>
      <p:guideLst>
        <p:guide orient="horz" pos="2448"/>
        <p:guide pos="31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272011"/>
            <a:ext cx="8549640" cy="2705947"/>
          </a:xfrm>
        </p:spPr>
        <p:txBody>
          <a:bodyPr anchor="b"/>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257300" y="4082310"/>
            <a:ext cx="7543800" cy="1876530"/>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121850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578772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413808"/>
            <a:ext cx="2168843" cy="6586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1515" y="413808"/>
            <a:ext cx="6380798" cy="6586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87237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160220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937705"/>
            <a:ext cx="8675370" cy="3233102"/>
          </a:xfrm>
        </p:spPr>
        <p:txBody>
          <a:bodyPr anchor="b"/>
          <a:lstStyle>
            <a:lvl1pPr>
              <a:defRPr sz="6600"/>
            </a:lvl1pPr>
          </a:lstStyle>
          <a:p>
            <a:r>
              <a:rPr lang="en-US"/>
              <a:t>Click to edit Master title style</a:t>
            </a:r>
            <a:endParaRPr lang="en-US" dirty="0"/>
          </a:p>
        </p:txBody>
      </p:sp>
      <p:sp>
        <p:nvSpPr>
          <p:cNvPr id="3" name="Text Placeholder 2"/>
          <p:cNvSpPr>
            <a:spLocks noGrp="1"/>
          </p:cNvSpPr>
          <p:nvPr>
            <p:ph type="body" idx="1"/>
          </p:nvPr>
        </p:nvSpPr>
        <p:spPr>
          <a:xfrm>
            <a:off x="686277" y="5201393"/>
            <a:ext cx="8675370" cy="1700212"/>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05082A-7C3C-4640-B7FE-7C53B0E7AE9F}" type="datetimeFigureOut">
              <a:rPr lang="en-US" smtClean="0"/>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289599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151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206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05082A-7C3C-4640-B7FE-7C53B0E7AE9F}" type="datetimeFigureOut">
              <a:rPr lang="en-US" smtClean="0"/>
              <a:t>8/28/2022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230375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13810"/>
            <a:ext cx="8675370" cy="1502305"/>
          </a:xfrm>
        </p:spPr>
        <p:txBody>
          <a:bodyPr/>
          <a:lstStyle/>
          <a:p>
            <a:r>
              <a:rPr lang="en-US"/>
              <a:t>Click to edit Master title style</a:t>
            </a:r>
            <a:endParaRPr lang="en-US" dirty="0"/>
          </a:p>
        </p:txBody>
      </p:sp>
      <p:sp>
        <p:nvSpPr>
          <p:cNvPr id="3" name="Text Placeholder 2"/>
          <p:cNvSpPr>
            <a:spLocks noGrp="1"/>
          </p:cNvSpPr>
          <p:nvPr>
            <p:ph type="body" idx="1"/>
          </p:nvPr>
        </p:nvSpPr>
        <p:spPr>
          <a:xfrm>
            <a:off x="692826" y="1905318"/>
            <a:ext cx="4255174"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4" name="Content Placeholder 3"/>
          <p:cNvSpPr>
            <a:spLocks noGrp="1"/>
          </p:cNvSpPr>
          <p:nvPr>
            <p:ph sz="half" idx="2"/>
          </p:nvPr>
        </p:nvSpPr>
        <p:spPr>
          <a:xfrm>
            <a:off x="692826" y="2839085"/>
            <a:ext cx="4255174"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2066" y="1905318"/>
            <a:ext cx="4276130"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6" name="Content Placeholder 5"/>
          <p:cNvSpPr>
            <a:spLocks noGrp="1"/>
          </p:cNvSpPr>
          <p:nvPr>
            <p:ph sz="quarter" idx="4"/>
          </p:nvPr>
        </p:nvSpPr>
        <p:spPr>
          <a:xfrm>
            <a:off x="5092066" y="2839085"/>
            <a:ext cx="4276130"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05082A-7C3C-4640-B7FE-7C53B0E7AE9F}" type="datetimeFigureOut">
              <a:rPr lang="en-US" smtClean="0"/>
              <a:t>8/28/2022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740253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05082A-7C3C-4640-B7FE-7C53B0E7AE9F}" type="datetimeFigureOut">
              <a:rPr lang="en-US" smtClean="0"/>
              <a:t>8/28/2022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012065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05082A-7C3C-4640-B7FE-7C53B0E7AE9F}" type="datetimeFigureOut">
              <a:rPr lang="en-US" smtClean="0"/>
              <a:t>8/28/2022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185102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Content Placeholder 2"/>
          <p:cNvSpPr>
            <a:spLocks noGrp="1"/>
          </p:cNvSpPr>
          <p:nvPr>
            <p:ph idx="1"/>
          </p:nvPr>
        </p:nvSpPr>
        <p:spPr>
          <a:xfrm>
            <a:off x="4276130" y="1119083"/>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BE05082A-7C3C-4640-B7FE-7C53B0E7AE9F}" type="datetimeFigureOut">
              <a:rPr lang="en-US" smtClean="0"/>
              <a:t>8/28/2022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59991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76130" y="1119083"/>
            <a:ext cx="5092065" cy="5523442"/>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a:t>Click icon to add picture</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BE05082A-7C3C-4640-B7FE-7C53B0E7AE9F}" type="datetimeFigureOut">
              <a:rPr lang="en-US" smtClean="0"/>
              <a:t>8/28/2022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557151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BE05082A-7C3C-4640-B7FE-7C53B0E7AE9F}" type="datetimeFigureOut">
              <a:rPr lang="en-US" smtClean="0"/>
              <a:t>8/28/2022</a:t>
            </a:fld>
            <a:endParaRPr lang="en-US"/>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5CC2A8E6-A98A-4EBB-8F08-E4717BDE0DAA}" type="slidenum">
              <a:rPr lang="en-US" smtClean="0"/>
              <a:t>‹#›</a:t>
            </a:fld>
            <a:endParaRPr lang="en-US"/>
          </a:p>
        </p:txBody>
      </p:sp>
    </p:spTree>
    <p:extLst>
      <p:ext uri="{BB962C8B-B14F-4D97-AF65-F5344CB8AC3E}">
        <p14:creationId xmlns:p14="http://schemas.microsoft.com/office/powerpoint/2010/main" val="27465732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latin typeface="Garamond" panose="02020404030301010803" pitchFamily="18" charset="0"/>
              </a:rPr>
              <a:t>Business Analytics Capstone </a:t>
            </a:r>
            <a:br>
              <a:rPr lang="en-US" dirty="0">
                <a:latin typeface="Garamond" panose="02020404030301010803" pitchFamily="18" charset="0"/>
              </a:rPr>
            </a:br>
            <a:r>
              <a:rPr lang="en-US" dirty="0">
                <a:latin typeface="Garamond" panose="02020404030301010803" pitchFamily="18" charset="0"/>
              </a:rPr>
              <a:t>Framework for Strategy</a:t>
            </a:r>
          </a:p>
        </p:txBody>
      </p:sp>
      <p:sp>
        <p:nvSpPr>
          <p:cNvPr id="3" name="Subtitle 2"/>
          <p:cNvSpPr>
            <a:spLocks noGrp="1"/>
          </p:cNvSpPr>
          <p:nvPr>
            <p:ph type="subTitle" idx="1"/>
          </p:nvPr>
        </p:nvSpPr>
        <p:spPr/>
        <p:txBody>
          <a:bodyPr/>
          <a:lstStyle/>
          <a:p>
            <a:r>
              <a:rPr lang="en-US" dirty="0">
                <a:latin typeface="Garamond" panose="02020404030301010803" pitchFamily="18" charset="0"/>
              </a:rPr>
              <a:t>Anggi Firdian Saputra</a:t>
            </a:r>
          </a:p>
          <a:p>
            <a:r>
              <a:rPr lang="en-US" dirty="0">
                <a:latin typeface="Garamond" panose="02020404030301010803" pitchFamily="18" charset="0"/>
              </a:rPr>
              <a:t>25 August 2022</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1800245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75772" y="2863105"/>
            <a:ext cx="7543800" cy="1876530"/>
          </a:xfrm>
        </p:spPr>
        <p:txBody>
          <a:bodyPr>
            <a:normAutofit/>
          </a:bodyPr>
          <a:lstStyle/>
          <a:p>
            <a:r>
              <a:rPr lang="en-US" sz="4000" dirty="0">
                <a:latin typeface="Garamond" panose="02020404030301010803" pitchFamily="18" charset="0"/>
              </a:rPr>
              <a:t>Problem Statement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3177901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r>
              <a:rPr lang="en-US" sz="3600" dirty="0">
                <a:latin typeface="Garamond" panose="02020404030301010803" pitchFamily="18" charset="0"/>
              </a:rPr>
              <a:t>Problem Statement– </a:t>
            </a:r>
            <a:br>
              <a:rPr lang="en-US" sz="3600" dirty="0">
                <a:latin typeface="Garamond" panose="02020404030301010803" pitchFamily="18" charset="0"/>
              </a:rPr>
            </a:br>
            <a:r>
              <a:rPr lang="en-US" sz="1800" dirty="0">
                <a:latin typeface="Garamond" panose="02020404030301010803" pitchFamily="18" charset="0"/>
              </a:rPr>
              <a:t>Describe the Problem </a:t>
            </a:r>
            <a:r>
              <a:rPr lang="en-US" sz="1800" dirty="0" err="1">
                <a:latin typeface="Garamond" panose="02020404030301010803" pitchFamily="18" charset="0"/>
              </a:rPr>
              <a:t>Adblockers</a:t>
            </a:r>
            <a:r>
              <a:rPr lang="en-US" sz="1800" dirty="0">
                <a:latin typeface="Garamond" panose="02020404030301010803" pitchFamily="18" charset="0"/>
              </a:rPr>
              <a:t> present to GYF</a:t>
            </a:r>
          </a:p>
        </p:txBody>
      </p:sp>
      <p:sp>
        <p:nvSpPr>
          <p:cNvPr id="4" name="Content Placeholder 3"/>
          <p:cNvSpPr>
            <a:spLocks noGrp="1"/>
          </p:cNvSpPr>
          <p:nvPr>
            <p:ph idx="1"/>
          </p:nvPr>
        </p:nvSpPr>
        <p:spPr>
          <a:xfrm>
            <a:off x="0" y="1256144"/>
            <a:ext cx="10058400" cy="6516255"/>
          </a:xfrm>
        </p:spPr>
        <p:txBody>
          <a:bodyPr>
            <a:noAutofit/>
          </a:bodyPr>
          <a:lstStyle/>
          <a:p>
            <a:pPr>
              <a:lnSpc>
                <a:spcPct val="100000"/>
              </a:lnSpc>
              <a:spcBef>
                <a:spcPts val="0"/>
              </a:spcBef>
            </a:pPr>
            <a:r>
              <a:rPr lang="en-US" sz="1400" i="1" dirty="0">
                <a:solidFill>
                  <a:srgbClr val="7F7F7F"/>
                </a:solidFill>
                <a:latin typeface="Garamond" panose="02020404030301010803" pitchFamily="18" charset="0"/>
              </a:rPr>
              <a:t>Use this space for describing the problem. Be as specific as possible! You should focus on the implications of adblockers on GYF’s ad-buying customers; in exploring this, you might also consider the implications for GYF’s end users, operations, and/or internal organization.</a:t>
            </a:r>
          </a:p>
          <a:p>
            <a:pPr>
              <a:lnSpc>
                <a:spcPct val="100000"/>
              </a:lnSpc>
              <a:spcBef>
                <a:spcPts val="0"/>
              </a:spcBef>
            </a:pPr>
            <a:endParaRPr lang="en-US" sz="1400" i="1" dirty="0">
              <a:solidFill>
                <a:srgbClr val="7F7F7F"/>
              </a:solidFill>
              <a:latin typeface="Garamond" panose="02020404030301010803" pitchFamily="18" charset="0"/>
            </a:endParaRPr>
          </a:p>
          <a:p>
            <a:pPr marL="0" marR="0" indent="0" algn="just">
              <a:lnSpc>
                <a:spcPct val="107000"/>
              </a:lnSpc>
              <a:spcBef>
                <a:spcPts val="0"/>
              </a:spcBef>
              <a:spcAft>
                <a:spcPts val="800"/>
              </a:spcAft>
              <a:buNone/>
            </a:pPr>
            <a:r>
              <a:rPr lang="en-US" sz="1400" b="0" i="0" dirty="0">
                <a:solidFill>
                  <a:srgbClr val="1F1F1F"/>
                </a:solidFill>
                <a:effectLst/>
                <a:latin typeface="Times New Roman" panose="02020603050405020304" pitchFamily="18" charset="0"/>
                <a:cs typeface="Times New Roman" panose="02020603050405020304" pitchFamily="18" charset="0"/>
              </a:rPr>
              <a:t>A major portion of GYF’s revenue comes from selling advertising to other companies who place ads on GYF’s digital services. </a:t>
            </a:r>
          </a:p>
          <a:p>
            <a:pPr marL="0" marR="0" indent="0" algn="just">
              <a:lnSpc>
                <a:spcPct val="107000"/>
              </a:lnSpc>
              <a:spcBef>
                <a:spcPts val="0"/>
              </a:spcBef>
              <a:spcAft>
                <a:spcPts val="800"/>
              </a:spcAft>
              <a:buNone/>
            </a:pPr>
            <a:r>
              <a:rPr lang="en-ID" sz="1400" dirty="0">
                <a:effectLst/>
                <a:latin typeface="Times New Roman" panose="02020603050405020304" pitchFamily="18" charset="0"/>
                <a:ea typeface="Calibri" panose="020F0502020204030204" pitchFamily="34" charset="0"/>
                <a:cs typeface="Times New Roman" panose="02020603050405020304" pitchFamily="18" charset="0"/>
              </a:rPr>
              <a:t>AdBlock is an open source content filtering and ad blocking extension for the Google Chrome and Apple Safari web browsers.  AdBlock allows users to prevent certain web elements such as ads from appearing.</a:t>
            </a:r>
          </a:p>
          <a:p>
            <a:pPr marL="0" marR="0" indent="0" algn="just">
              <a:lnSpc>
                <a:spcPct val="107000"/>
              </a:lnSpc>
              <a:spcBef>
                <a:spcPts val="0"/>
              </a:spcBef>
              <a:spcAft>
                <a:spcPts val="800"/>
              </a:spcAft>
              <a:buNone/>
            </a:pPr>
            <a:r>
              <a:rPr lang="en-ID" sz="1400" dirty="0">
                <a:effectLst/>
                <a:latin typeface="Times New Roman" panose="02020603050405020304" pitchFamily="18" charset="0"/>
                <a:ea typeface="Calibri" panose="020F0502020204030204" pitchFamily="34" charset="0"/>
                <a:cs typeface="Times New Roman" panose="02020603050405020304" pitchFamily="18" charset="0"/>
              </a:rPr>
              <a:t>If GYF is unable to display ads to the customers, the companies posting the ads will have no reason to put the ads. Thus resulting in termination by the companies and loss of revenue to GYF.</a:t>
            </a:r>
          </a:p>
          <a:p>
            <a:pPr marL="0" marR="0" indent="0" algn="just">
              <a:lnSpc>
                <a:spcPct val="107000"/>
              </a:lnSpc>
              <a:spcBef>
                <a:spcPts val="0"/>
              </a:spcBef>
              <a:spcAft>
                <a:spcPts val="800"/>
              </a:spcAft>
              <a:buNone/>
            </a:pPr>
            <a:r>
              <a:rPr lang="en-ID" sz="1200" b="1" dirty="0">
                <a:effectLst/>
                <a:latin typeface="Times New Roman" panose="02020603050405020304" pitchFamily="18" charset="0"/>
                <a:ea typeface="Calibri" panose="020F0502020204030204" pitchFamily="34" charset="0"/>
                <a:cs typeface="Times New Roman" panose="02020603050405020304" pitchFamily="18" charset="0"/>
              </a:rPr>
              <a:t>1. How many end-users from our base are vanished due to ad-blockers and what segment of users are they?</a:t>
            </a:r>
          </a:p>
          <a:p>
            <a:pPr marL="0" marR="0" indent="0" algn="just">
              <a:lnSpc>
                <a:spcPct val="107000"/>
              </a:lnSpc>
              <a:spcBef>
                <a:spcPts val="0"/>
              </a:spcBef>
              <a:spcAft>
                <a:spcPts val="800"/>
              </a:spcAft>
              <a:buNone/>
            </a:pPr>
            <a:r>
              <a:rPr lang="en-ID" sz="1200" dirty="0">
                <a:effectLst/>
                <a:latin typeface="Times New Roman" panose="02020603050405020304" pitchFamily="18" charset="0"/>
                <a:ea typeface="Calibri" panose="020F0502020204030204" pitchFamily="34" charset="0"/>
                <a:cs typeface="Times New Roman" panose="02020603050405020304" pitchFamily="18" charset="0"/>
              </a:rPr>
              <a:t>Decreasing end-users would make incomplete data analytics and business analysis. So, we could not capture perfectly the end-users background, preferences, and </a:t>
            </a:r>
            <a:r>
              <a:rPr lang="en-ID" sz="1200" dirty="0" err="1">
                <a:effectLst/>
                <a:latin typeface="Times New Roman" panose="02020603050405020304" pitchFamily="18" charset="0"/>
                <a:ea typeface="Calibri" panose="020F0502020204030204" pitchFamily="34" charset="0"/>
                <a:cs typeface="Times New Roman" panose="02020603050405020304" pitchFamily="18" charset="0"/>
              </a:rPr>
              <a:t>behavior</a:t>
            </a:r>
            <a:r>
              <a:rPr lang="en-ID" sz="1200" dirty="0">
                <a:effectLst/>
                <a:latin typeface="Times New Roman" panose="02020603050405020304" pitchFamily="18" charset="0"/>
                <a:ea typeface="Calibri" panose="020F0502020204030204" pitchFamily="34" charset="0"/>
                <a:cs typeface="Times New Roman" panose="02020603050405020304" pitchFamily="18" charset="0"/>
              </a:rPr>
              <a:t> from whole end-users population as this is crucial to prospected B2B/B2C to reach their invaluable customers.</a:t>
            </a:r>
          </a:p>
          <a:p>
            <a:pPr marL="0" marR="0" indent="0" algn="just">
              <a:lnSpc>
                <a:spcPct val="107000"/>
              </a:lnSpc>
              <a:spcBef>
                <a:spcPts val="0"/>
              </a:spcBef>
              <a:spcAft>
                <a:spcPts val="800"/>
              </a:spcAft>
              <a:buNone/>
            </a:pPr>
            <a:r>
              <a:rPr lang="en-ID" sz="1200" b="1" dirty="0">
                <a:effectLst/>
                <a:latin typeface="Times New Roman" panose="02020603050405020304" pitchFamily="18" charset="0"/>
                <a:ea typeface="Calibri" panose="020F0502020204030204" pitchFamily="34" charset="0"/>
                <a:cs typeface="Times New Roman" panose="02020603050405020304" pitchFamily="18" charset="0"/>
              </a:rPr>
              <a:t>2. Why do users use ad-blockers?</a:t>
            </a:r>
          </a:p>
          <a:p>
            <a:pPr marL="0" marR="0" indent="0" algn="just">
              <a:lnSpc>
                <a:spcPct val="107000"/>
              </a:lnSpc>
              <a:spcBef>
                <a:spcPts val="0"/>
              </a:spcBef>
              <a:spcAft>
                <a:spcPts val="800"/>
              </a:spcAft>
              <a:buNone/>
            </a:pPr>
            <a:r>
              <a:rPr lang="en-ID" sz="1200" dirty="0">
                <a:effectLst/>
                <a:latin typeface="Times New Roman" panose="02020603050405020304" pitchFamily="18" charset="0"/>
                <a:ea typeface="Calibri" panose="020F0502020204030204" pitchFamily="34" charset="0"/>
                <a:cs typeface="Times New Roman" panose="02020603050405020304" pitchFamily="18" charset="0"/>
              </a:rPr>
              <a:t>The basic reason from the user is very necessary because with these basic reasons we can find out why users use adblockers. Is it because of irrelevant ads from their preferences?, is too many ads are obtained on one page?, is the design confusing?, is the image, video, and photo size not proportional?, or the page deliverable is so slow?.</a:t>
            </a:r>
          </a:p>
          <a:p>
            <a:pPr marL="0" marR="0" indent="0" algn="just">
              <a:lnSpc>
                <a:spcPct val="107000"/>
              </a:lnSpc>
              <a:spcBef>
                <a:spcPts val="0"/>
              </a:spcBef>
              <a:spcAft>
                <a:spcPts val="800"/>
              </a:spcAft>
              <a:buNone/>
            </a:pPr>
            <a:r>
              <a:rPr lang="en-ID" sz="1200" b="1" dirty="0">
                <a:effectLst/>
                <a:latin typeface="Times New Roman" panose="02020603050405020304" pitchFamily="18" charset="0"/>
                <a:ea typeface="Calibri" panose="020F0502020204030204" pitchFamily="34" charset="0"/>
                <a:cs typeface="Times New Roman" panose="02020603050405020304" pitchFamily="18" charset="0"/>
              </a:rPr>
              <a:t>3. What kind of </a:t>
            </a:r>
            <a:r>
              <a:rPr lang="en-ID" sz="1200" b="1" dirty="0" err="1">
                <a:effectLst/>
                <a:latin typeface="Times New Roman" panose="02020603050405020304" pitchFamily="18" charset="0"/>
                <a:ea typeface="Calibri" panose="020F0502020204030204" pitchFamily="34" charset="0"/>
                <a:cs typeface="Times New Roman" panose="02020603050405020304" pitchFamily="18" charset="0"/>
              </a:rPr>
              <a:t>behavior</a:t>
            </a:r>
            <a:r>
              <a:rPr lang="en-ID" sz="1200" b="1" dirty="0">
                <a:effectLst/>
                <a:latin typeface="Times New Roman" panose="02020603050405020304" pitchFamily="18" charset="0"/>
                <a:ea typeface="Calibri" panose="020F0502020204030204" pitchFamily="34" charset="0"/>
                <a:cs typeface="Times New Roman" panose="02020603050405020304" pitchFamily="18" charset="0"/>
              </a:rPr>
              <a:t> are our users before they are starting to use ad-blockers? How was our ads appearance before they are waving goodbye to our service?</a:t>
            </a:r>
          </a:p>
          <a:p>
            <a:pPr marL="0" marR="0" indent="0" algn="just">
              <a:lnSpc>
                <a:spcPct val="107000"/>
              </a:lnSpc>
              <a:spcBef>
                <a:spcPts val="0"/>
              </a:spcBef>
              <a:spcAft>
                <a:spcPts val="800"/>
              </a:spcAft>
              <a:buNone/>
            </a:pPr>
            <a:r>
              <a:rPr lang="en-ID" sz="1200" dirty="0">
                <a:effectLst/>
                <a:latin typeface="Times New Roman" panose="02020603050405020304" pitchFamily="18" charset="0"/>
                <a:ea typeface="Calibri" panose="020F0502020204030204" pitchFamily="34" charset="0"/>
                <a:cs typeface="Times New Roman" panose="02020603050405020304" pitchFamily="18" charset="0"/>
              </a:rPr>
              <a:t>This is to identify Recency, Frequency, and Monetary (RFM) to know their CLV and </a:t>
            </a:r>
            <a:r>
              <a:rPr lang="en-ID" sz="1200" dirty="0" err="1">
                <a:effectLst/>
                <a:latin typeface="Times New Roman" panose="02020603050405020304" pitchFamily="18" charset="0"/>
                <a:ea typeface="Calibri" panose="020F0502020204030204" pitchFamily="34" charset="0"/>
                <a:cs typeface="Times New Roman" panose="02020603050405020304" pitchFamily="18" charset="0"/>
              </a:rPr>
              <a:t>behavior</a:t>
            </a:r>
            <a:r>
              <a:rPr lang="en-ID" sz="1200" dirty="0">
                <a:effectLst/>
                <a:latin typeface="Times New Roman" panose="02020603050405020304" pitchFamily="18" charset="0"/>
                <a:ea typeface="Calibri" panose="020F0502020204030204" pitchFamily="34" charset="0"/>
                <a:cs typeface="Times New Roman" panose="02020603050405020304" pitchFamily="18" charset="0"/>
              </a:rPr>
              <a:t> before they start to use ad-blockers.</a:t>
            </a:r>
          </a:p>
          <a:p>
            <a:pPr marL="0" marR="0" indent="0" algn="just">
              <a:lnSpc>
                <a:spcPct val="107000"/>
              </a:lnSpc>
              <a:spcBef>
                <a:spcPts val="0"/>
              </a:spcBef>
              <a:spcAft>
                <a:spcPts val="800"/>
              </a:spcAft>
              <a:buNone/>
            </a:pPr>
            <a:r>
              <a:rPr lang="en-ID" sz="1200" b="1" dirty="0">
                <a:effectLst/>
                <a:latin typeface="Times New Roman" panose="02020603050405020304" pitchFamily="18" charset="0"/>
                <a:ea typeface="Calibri" panose="020F0502020204030204" pitchFamily="34" charset="0"/>
                <a:cs typeface="Times New Roman" panose="02020603050405020304" pitchFamily="18" charset="0"/>
              </a:rPr>
              <a:t>4. How large the monetary aftermath would be affected due to ad-blockers?</a:t>
            </a:r>
          </a:p>
          <a:p>
            <a:pPr marL="0" marR="0" indent="0" algn="just">
              <a:lnSpc>
                <a:spcPct val="107000"/>
              </a:lnSpc>
              <a:spcBef>
                <a:spcPts val="0"/>
              </a:spcBef>
              <a:spcAft>
                <a:spcPts val="800"/>
              </a:spcAft>
              <a:buNone/>
            </a:pPr>
            <a:r>
              <a:rPr lang="en-ID" sz="1200" dirty="0">
                <a:effectLst/>
                <a:latin typeface="Times New Roman" panose="02020603050405020304" pitchFamily="18" charset="0"/>
                <a:ea typeface="Calibri" panose="020F0502020204030204" pitchFamily="34" charset="0"/>
                <a:cs typeface="Times New Roman" panose="02020603050405020304" pitchFamily="18" charset="0"/>
              </a:rPr>
              <a:t>Declining end-users would also degrade our CTR possibility that would have a bad impact to conversion and revenue subsequently </a:t>
            </a:r>
          </a:p>
          <a:p>
            <a:pPr marL="0" marR="0" indent="0" algn="just">
              <a:lnSpc>
                <a:spcPct val="107000"/>
              </a:lnSpc>
              <a:spcBef>
                <a:spcPts val="0"/>
              </a:spcBef>
              <a:spcAft>
                <a:spcPts val="800"/>
              </a:spcAft>
              <a:buNone/>
            </a:pPr>
            <a:r>
              <a:rPr lang="en-ID" sz="1200" b="1" dirty="0">
                <a:effectLst/>
                <a:latin typeface="Times New Roman" panose="02020603050405020304" pitchFamily="18" charset="0"/>
                <a:ea typeface="Calibri" panose="020F0502020204030204" pitchFamily="34" charset="0"/>
                <a:cs typeface="Times New Roman" panose="02020603050405020304" pitchFamily="18" charset="0"/>
              </a:rPr>
              <a:t>5. What measures could be taken to change or strengthen GYF’s internal organization to deal with adblockers?</a:t>
            </a:r>
          </a:p>
          <a:p>
            <a:pPr marL="0" marR="0" indent="0" algn="just">
              <a:lnSpc>
                <a:spcPct val="107000"/>
              </a:lnSpc>
              <a:spcBef>
                <a:spcPts val="0"/>
              </a:spcBef>
              <a:spcAft>
                <a:spcPts val="800"/>
              </a:spcAft>
              <a:buNone/>
            </a:pPr>
            <a:r>
              <a:rPr lang="en-ID" sz="1200" dirty="0">
                <a:effectLst/>
                <a:latin typeface="Times New Roman" panose="02020603050405020304" pitchFamily="18" charset="0"/>
                <a:ea typeface="Calibri" panose="020F0502020204030204" pitchFamily="34" charset="0"/>
                <a:cs typeface="Times New Roman" panose="02020603050405020304" pitchFamily="18" charset="0"/>
              </a:rPr>
              <a:t>This is done to find a solution regarding adblockers so that we can compete with other companies, the best solution that will be obtained can increase GYF’s revenue. </a:t>
            </a:r>
          </a:p>
          <a:p>
            <a:pPr marL="0" marR="0" indent="0" algn="just">
              <a:lnSpc>
                <a:spcPct val="107000"/>
              </a:lnSpc>
              <a:spcBef>
                <a:spcPts val="0"/>
              </a:spcBef>
              <a:spcAft>
                <a:spcPts val="800"/>
              </a:spcAft>
              <a:buNone/>
            </a:pPr>
            <a:endParaRPr lang="en-ID" sz="14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400" dirty="0">
              <a:latin typeface="Garamond" panose="02020404030301010803" pitchFamily="18" charset="0"/>
            </a:endParaRPr>
          </a:p>
        </p:txBody>
      </p:sp>
    </p:spTree>
    <p:extLst>
      <p:ext uri="{BB962C8B-B14F-4D97-AF65-F5344CB8AC3E}">
        <p14:creationId xmlns:p14="http://schemas.microsoft.com/office/powerpoint/2010/main" val="1598665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r>
              <a:rPr lang="en-US" sz="3600" dirty="0">
                <a:latin typeface="Garamond" panose="02020404030301010803" pitchFamily="18" charset="0"/>
              </a:rPr>
              <a:t>Problem Statement– </a:t>
            </a:r>
            <a:br>
              <a:rPr lang="en-US" sz="3600" dirty="0">
                <a:latin typeface="Garamond" panose="02020404030301010803" pitchFamily="18" charset="0"/>
              </a:rPr>
            </a:br>
            <a:r>
              <a:rPr lang="en-US" sz="1800" i="1" dirty="0">
                <a:latin typeface="Garamond" panose="02020404030301010803" pitchFamily="18" charset="0"/>
              </a:rPr>
              <a:t>Application Exercise 1 – Research Methods and Tools (Optional)</a:t>
            </a:r>
          </a:p>
        </p:txBody>
      </p:sp>
      <p:sp>
        <p:nvSpPr>
          <p:cNvPr id="4" name="Content Placeholder 3"/>
          <p:cNvSpPr>
            <a:spLocks noGrp="1"/>
          </p:cNvSpPr>
          <p:nvPr>
            <p:ph idx="1"/>
          </p:nvPr>
        </p:nvSpPr>
        <p:spPr>
          <a:xfrm>
            <a:off x="0" y="1256144"/>
            <a:ext cx="10058400" cy="6516255"/>
          </a:xfrm>
        </p:spPr>
        <p:txBody>
          <a:bodyPr>
            <a:noAutofit/>
          </a:bodyPr>
          <a:lstStyle/>
          <a:p>
            <a:pPr>
              <a:lnSpc>
                <a:spcPct val="100000"/>
              </a:lnSpc>
              <a:spcBef>
                <a:spcPts val="0"/>
              </a:spcBef>
            </a:pPr>
            <a:r>
              <a:rPr lang="en-US" sz="1400" i="1" dirty="0">
                <a:solidFill>
                  <a:srgbClr val="7F7F7F"/>
                </a:solidFill>
                <a:latin typeface="Garamond" panose="02020404030301010803" pitchFamily="18" charset="0"/>
              </a:rPr>
              <a:t>Use this space for to answer the questions set out in Application Exercise 1:  1.  Given your definition of the problem faced by GYF, what type(s) of research will you employ to learn more about the strategy the DATA Team should pursue?  2.  What research tools could you use to conduct that research?</a:t>
            </a:r>
          </a:p>
          <a:p>
            <a:pPr>
              <a:lnSpc>
                <a:spcPct val="100000"/>
              </a:lnSpc>
              <a:spcBef>
                <a:spcPts val="0"/>
              </a:spcBef>
            </a:pPr>
            <a:endParaRPr lang="en-US" sz="1400" i="1" dirty="0">
              <a:solidFill>
                <a:srgbClr val="7F7F7F"/>
              </a:solidFill>
              <a:latin typeface="Garamond" panose="02020404030301010803" pitchFamily="18" charset="0"/>
            </a:endParaRPr>
          </a:p>
          <a:p>
            <a:pPr algn="just">
              <a:lnSpc>
                <a:spcPct val="100000"/>
              </a:lnSpc>
              <a:spcBef>
                <a:spcPts val="0"/>
              </a:spcBef>
            </a:pPr>
            <a:r>
              <a:rPr lang="en-US" sz="1700" b="1" dirty="0">
                <a:latin typeface="Times New Roman" panose="02020603050405020304" pitchFamily="18" charset="0"/>
                <a:cs typeface="Times New Roman" panose="02020603050405020304" pitchFamily="18" charset="0"/>
              </a:rPr>
              <a:t>The research we will be using is Descriptive Research.</a:t>
            </a:r>
          </a:p>
          <a:p>
            <a:pPr marL="0" indent="0" algn="just">
              <a:lnSpc>
                <a:spcPct val="100000"/>
              </a:lnSpc>
              <a:spcBef>
                <a:spcPts val="0"/>
              </a:spcBef>
              <a:buNone/>
            </a:pPr>
            <a:r>
              <a:rPr lang="en-US" sz="1700" dirty="0">
                <a:latin typeface="Times New Roman" panose="02020603050405020304" pitchFamily="18" charset="0"/>
                <a:cs typeface="Times New Roman" panose="02020603050405020304" pitchFamily="18" charset="0"/>
              </a:rPr>
              <a:t>Now, we are aware of the issue of ad-blockers on GYF, where we need to reveal the implication of the issue by unleashing the numbers of how big it would impact our users base and our financial bottom line and we need to identify the root of causal problem or reason of end-users use ad-blockers. </a:t>
            </a:r>
          </a:p>
          <a:p>
            <a:pPr marL="0" indent="0" algn="just">
              <a:lnSpc>
                <a:spcPct val="100000"/>
              </a:lnSpc>
              <a:spcBef>
                <a:spcPts val="0"/>
              </a:spcBef>
              <a:buNone/>
            </a:pPr>
            <a:endParaRPr lang="en-US" sz="1700" dirty="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US" sz="1700" dirty="0">
                <a:latin typeface="Times New Roman" panose="02020603050405020304" pitchFamily="18" charset="0"/>
                <a:cs typeface="Times New Roman" panose="02020603050405020304" pitchFamily="18" charset="0"/>
              </a:rPr>
              <a:t>As the next step, we will be using </a:t>
            </a:r>
            <a:r>
              <a:rPr lang="en-US" sz="1700" b="1" dirty="0">
                <a:latin typeface="Times New Roman" panose="02020603050405020304" pitchFamily="18" charset="0"/>
                <a:cs typeface="Times New Roman" panose="02020603050405020304" pitchFamily="18" charset="0"/>
              </a:rPr>
              <a:t>Causal Research</a:t>
            </a:r>
            <a:r>
              <a:rPr lang="en-US" sz="1700" dirty="0">
                <a:latin typeface="Times New Roman" panose="02020603050405020304" pitchFamily="18" charset="0"/>
                <a:cs typeface="Times New Roman" panose="02020603050405020304" pitchFamily="18" charset="0"/>
              </a:rPr>
              <a:t>, especially </a:t>
            </a:r>
            <a:r>
              <a:rPr lang="en-US" sz="1700" b="1" dirty="0">
                <a:latin typeface="Times New Roman" panose="02020603050405020304" pitchFamily="18" charset="0"/>
                <a:cs typeface="Times New Roman" panose="02020603050405020304" pitchFamily="18" charset="0"/>
              </a:rPr>
              <a:t>A/B Testing </a:t>
            </a:r>
            <a:r>
              <a:rPr lang="en-US" sz="1700" dirty="0">
                <a:latin typeface="Times New Roman" panose="02020603050405020304" pitchFamily="18" charset="0"/>
                <a:cs typeface="Times New Roman" panose="02020603050405020304" pitchFamily="18" charset="0"/>
              </a:rPr>
              <a:t>to conduct new native ads appearance to make end-users more comfortable, which ones would be a preference to the end-users to take up the conversion rate. By then we could subsequently decide what strategy we need to conduct to anticipate and mitigate if the result goes rough.</a:t>
            </a:r>
          </a:p>
          <a:p>
            <a:pPr marL="0" indent="0" algn="just">
              <a:lnSpc>
                <a:spcPct val="100000"/>
              </a:lnSpc>
              <a:spcBef>
                <a:spcPts val="0"/>
              </a:spcBef>
              <a:buNone/>
            </a:pPr>
            <a:endParaRPr lang="en-US" sz="1700" b="1" dirty="0">
              <a:latin typeface="Times New Roman" panose="02020603050405020304" pitchFamily="18" charset="0"/>
              <a:cs typeface="Times New Roman" panose="02020603050405020304" pitchFamily="18" charset="0"/>
            </a:endParaRPr>
          </a:p>
          <a:p>
            <a:pPr algn="just">
              <a:lnSpc>
                <a:spcPct val="100000"/>
              </a:lnSpc>
              <a:spcBef>
                <a:spcPts val="0"/>
              </a:spcBef>
            </a:pPr>
            <a:r>
              <a:rPr lang="en-US" sz="1700" b="1" dirty="0">
                <a:latin typeface="Times New Roman" panose="02020603050405020304" pitchFamily="18" charset="0"/>
                <a:cs typeface="Times New Roman" panose="02020603050405020304" pitchFamily="18" charset="0"/>
              </a:rPr>
              <a:t>Research Tools To Conduct That Research is From:</a:t>
            </a:r>
          </a:p>
          <a:p>
            <a:pPr algn="just">
              <a:lnSpc>
                <a:spcPct val="100000"/>
              </a:lnSpc>
              <a:spcBef>
                <a:spcPts val="0"/>
              </a:spcBef>
              <a:buFont typeface="+mj-lt"/>
              <a:buAutoNum type="arabicPeriod"/>
            </a:pPr>
            <a:r>
              <a:rPr lang="en-US" sz="1700" dirty="0">
                <a:latin typeface="Times New Roman" panose="02020603050405020304" pitchFamily="18" charset="0"/>
                <a:cs typeface="Times New Roman" panose="02020603050405020304" pitchFamily="18" charset="0"/>
              </a:rPr>
              <a:t>Scanner Data. In the back-end which could track whether end-users are using ad-blockers or not. If using ad-blockers, we need to record their time stamp by using JavaScript to investigate their behavior prior to using ad-blockers. With this data, we can do modelling through ML of which from our users base are alleged to churn by using ad-blockers.</a:t>
            </a:r>
          </a:p>
          <a:p>
            <a:pPr algn="just">
              <a:lnSpc>
                <a:spcPct val="100000"/>
              </a:lnSpc>
              <a:spcBef>
                <a:spcPts val="0"/>
              </a:spcBef>
              <a:buFont typeface="+mj-lt"/>
              <a:buAutoNum type="arabicPeriod"/>
            </a:pPr>
            <a:r>
              <a:rPr lang="en-US" sz="1700" dirty="0">
                <a:latin typeface="Times New Roman" panose="02020603050405020304" pitchFamily="18" charset="0"/>
                <a:cs typeface="Times New Roman" panose="02020603050405020304" pitchFamily="18" charset="0"/>
              </a:rPr>
              <a:t>Mobile Survey. To investigate the main drivers of end-users who use ad-blockers as the causal problem.</a:t>
            </a:r>
          </a:p>
          <a:p>
            <a:pPr algn="just">
              <a:lnSpc>
                <a:spcPct val="100000"/>
              </a:lnSpc>
              <a:spcBef>
                <a:spcPts val="0"/>
              </a:spcBef>
              <a:buFont typeface="+mj-lt"/>
              <a:buAutoNum type="arabicPeriod"/>
            </a:pPr>
            <a:r>
              <a:rPr lang="en-US" sz="1700" dirty="0">
                <a:latin typeface="Times New Roman" panose="02020603050405020304" pitchFamily="18" charset="0"/>
                <a:cs typeface="Times New Roman" panose="02020603050405020304" pitchFamily="18" charset="0"/>
              </a:rPr>
              <a:t>Mobile Data Analytics. To know whether a segment of our end-users is using ad-blockers, and how far it would impact our end-users data analytics.</a:t>
            </a:r>
          </a:p>
          <a:p>
            <a:pPr algn="just">
              <a:lnSpc>
                <a:spcPct val="100000"/>
              </a:lnSpc>
              <a:spcBef>
                <a:spcPts val="0"/>
              </a:spcBef>
              <a:buFont typeface="+mj-lt"/>
              <a:buAutoNum type="arabicPeriod"/>
            </a:pPr>
            <a:r>
              <a:rPr lang="en-US" sz="1700" dirty="0">
                <a:latin typeface="Times New Roman" panose="02020603050405020304" pitchFamily="18" charset="0"/>
                <a:cs typeface="Times New Roman" panose="02020603050405020304" pitchFamily="18" charset="0"/>
              </a:rPr>
              <a:t>Social Media. To capture our ads engagement and ads personal.</a:t>
            </a:r>
          </a:p>
          <a:p>
            <a:pPr algn="just">
              <a:lnSpc>
                <a:spcPct val="100000"/>
              </a:lnSpc>
              <a:spcBef>
                <a:spcPts val="0"/>
              </a:spcBef>
              <a:buFont typeface="+mj-lt"/>
              <a:buAutoNum type="arabicPeriod"/>
            </a:pPr>
            <a:r>
              <a:rPr lang="en-US" sz="1700" dirty="0">
                <a:latin typeface="Times New Roman" panose="02020603050405020304" pitchFamily="18" charset="0"/>
                <a:cs typeface="Times New Roman" panose="02020603050405020304" pitchFamily="18" charset="0"/>
              </a:rPr>
              <a:t>Pricing Analysis. To decide which option would be suitable: charging the customers or paying the adblocking companies to get whitelisted.</a:t>
            </a:r>
          </a:p>
          <a:p>
            <a:pPr algn="just">
              <a:lnSpc>
                <a:spcPct val="100000"/>
              </a:lnSpc>
              <a:spcBef>
                <a:spcPts val="0"/>
              </a:spcBef>
              <a:buFont typeface="+mj-lt"/>
              <a:buAutoNum type="arabicPeriod"/>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844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12370</TotalTime>
  <Words>817</Words>
  <Application>Microsoft Office PowerPoint</Application>
  <PresentationFormat>Custom</PresentationFormat>
  <Paragraphs>34</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Garamond</vt:lpstr>
      <vt:lpstr>Times New Roman</vt:lpstr>
      <vt:lpstr>Office Theme</vt:lpstr>
      <vt:lpstr>Business Analytics Capstone  Framework for Strategy</vt:lpstr>
      <vt:lpstr>PowerPoint Presentation</vt:lpstr>
      <vt:lpstr>Problem Statement–  Describe the Problem Adblockers present to GYF</vt:lpstr>
      <vt:lpstr>Problem Statement–  Application Exercise 1 – Research Methods and Tools (Optional)</vt:lpstr>
    </vt:vector>
  </TitlesOfParts>
  <Company>The Wharton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Miller, Ann</dc:creator>
  <cp:lastModifiedBy>anggi ferdian saputra</cp:lastModifiedBy>
  <cp:revision>46</cp:revision>
  <dcterms:created xsi:type="dcterms:W3CDTF">2015-07-31T14:38:13Z</dcterms:created>
  <dcterms:modified xsi:type="dcterms:W3CDTF">2022-08-28T16:01:08Z</dcterms:modified>
</cp:coreProperties>
</file>