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4" r:id="rId11"/>
    <p:sldId id="295" r:id="rId12"/>
    <p:sldId id="296" r:id="rId13"/>
    <p:sldId id="297" r:id="rId1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93741" autoAdjust="0"/>
  </p:normalViewPr>
  <p:slideViewPr>
    <p:cSldViewPr snapToGrid="0">
      <p:cViewPr>
        <p:scale>
          <a:sx n="83" d="100"/>
          <a:sy n="83" d="100"/>
        </p:scale>
        <p:origin x="384" y="40"/>
      </p:cViewPr>
      <p:guideLst>
        <p:guide orient="horz" pos="2448"/>
        <p:guide pos="3168"/>
      </p:guideLst>
    </p:cSldViewPr>
  </p:slideViewPr>
  <p:outlineViewPr>
    <p:cViewPr>
      <p:scale>
        <a:sx n="33" d="100"/>
        <a:sy n="33" d="100"/>
      </p:scale>
      <p:origin x="0" y="-94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8/29/2022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dirty="0">
                <a:latin typeface="Garamond" panose="02020404030301010803" pitchFamily="18" charset="0"/>
              </a:rPr>
              <a:t>25 August 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p:txBody>
      </p:sp>
    </p:spTree>
    <p:extLst>
      <p:ext uri="{BB962C8B-B14F-4D97-AF65-F5344CB8AC3E}">
        <p14:creationId xmlns:p14="http://schemas.microsoft.com/office/powerpoint/2010/main" val="199006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outline your plan for measuring these effects using data. Make sure you use techniques you learned about in the courses</a:t>
            </a:r>
          </a:p>
        </p:txBody>
      </p:sp>
    </p:spTree>
    <p:extLst>
      <p:ext uri="{BB962C8B-B14F-4D97-AF65-F5344CB8AC3E}">
        <p14:creationId xmlns:p14="http://schemas.microsoft.com/office/powerpoint/2010/main" val="69571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p:txBody>
      </p:sp>
    </p:spTree>
    <p:extLst>
      <p:ext uri="{BB962C8B-B14F-4D97-AF65-F5344CB8AC3E}">
        <p14:creationId xmlns:p14="http://schemas.microsoft.com/office/powerpoint/2010/main" val="204415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Conclusion</a:t>
            </a:r>
            <a:br>
              <a:rPr lang="en-US" sz="3600" dirty="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a:solidFill>
                  <a:srgbClr val="7F7F7F"/>
                </a:solidFill>
                <a:latin typeface="Garamond" panose="02020404030301010803" pitchFamily="18" charset="0"/>
              </a:rPr>
              <a:t>Summarize your </a:t>
            </a:r>
            <a:r>
              <a:rPr lang="en-US" sz="1400" i="1" dirty="0">
                <a:solidFill>
                  <a:srgbClr val="7F7F7F"/>
                </a:solidFill>
                <a:latin typeface="Garamond" panose="02020404030301010803" pitchFamily="18" charset="0"/>
              </a:rPr>
              <a:t>key points from the preceding slides</a:t>
            </a:r>
          </a:p>
        </p:txBody>
      </p:sp>
    </p:spTree>
    <p:extLst>
      <p:ext uri="{BB962C8B-B14F-4D97-AF65-F5344CB8AC3E}">
        <p14:creationId xmlns:p14="http://schemas.microsoft.com/office/powerpoint/2010/main" val="4651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dirty="0">
                <a:latin typeface="Garamond" panose="02020404030301010803" pitchFamily="18" charset="0"/>
              </a:rPr>
              <a:t>Describe the Problem </a:t>
            </a:r>
            <a:r>
              <a:rPr lang="en-US" sz="1800" dirty="0" err="1">
                <a:latin typeface="Garamond" panose="02020404030301010803" pitchFamily="18" charset="0"/>
              </a:rPr>
              <a:t>Adblockers</a:t>
            </a:r>
            <a:r>
              <a:rPr lang="en-US" sz="1800" dirty="0">
                <a:latin typeface="Garamond" panose="02020404030301010803" pitchFamily="18" charset="0"/>
              </a:rPr>
              <a:t> present to GYF</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describing the problem. Be as specific as possible! You should focus on the implications of adblockers on GYF’s ad-buying customers; in exploring this, you might also consider the implications for GYF’s end users, operations, and/or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marL="0" marR="0" indent="0" algn="just">
              <a:lnSpc>
                <a:spcPct val="107000"/>
              </a:lnSpc>
              <a:spcBef>
                <a:spcPts val="0"/>
              </a:spcBef>
              <a:spcAft>
                <a:spcPts val="800"/>
              </a:spcAft>
              <a:buNone/>
            </a:pPr>
            <a:r>
              <a:rPr lang="en-US" sz="1400" b="0" i="0" dirty="0">
                <a:solidFill>
                  <a:srgbClr val="1F1F1F"/>
                </a:solidFill>
                <a:effectLst/>
                <a:latin typeface="Times New Roman" panose="02020603050405020304" pitchFamily="18" charset="0"/>
                <a:cs typeface="Times New Roman" panose="02020603050405020304" pitchFamily="18" charset="0"/>
              </a:rPr>
              <a:t>A major portion of GYF’s revenue comes from selling advertising to other companies who place ads on GYF’s digital services. </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AdBlock is an open source content filtering and ad blocking extension for the Google Chrome and Apple Safari web browsers.  AdBlock allows users to prevent certain web elements such as ads from appearing.</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If GYF is unable to display ads to the customers, the companies posting the ads will have no reason to put the ads. Thus resulting in termination by the companies and loss of revenue to GYF.</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1. How many end-users from our base are vanished due to ad-blockers and what segment of users are they?</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Decreasing end-users would make incomplete data analytics and business analysis. So, we could not capture perfectly the end-users background, preferences,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from whole end-users population as this is crucial to prospected B2B/B2C to reach their invaluable customers.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2. Why do users use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The basic reason from the user is very necessary because with these basic reasons we can find out why users use adblockers. Is it because of irrelevant ads from their preferences?, is too many ads are obtained on one page?, is the design confusing?, is the image, video, and photo size not proportional?, or the page deliverable is so slow?.</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3. What kind of </a:t>
            </a:r>
            <a:r>
              <a:rPr lang="en-ID" sz="1200" b="1"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 are our users before they are starting to use ad-blockers? How was our ads appearance before they are waving goodbye to our service?</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to identify Recency, Frequency, and Monetary (RFM) to know their CLV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before they start to use ad-blockers.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4. How large the monetary aftermath would be affected due to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Declining end-users would also degrade our CTR possibility that would have a bad impact to conversion and revenue subsequently </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5. What measures could be taken to change or strengthen GYF’s internal organization to deal with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done to find a solution regarding adblockers so that we can compete with other companies, the best solution that will be obtained can increase GYF’s revenue. </a:t>
            </a:r>
          </a:p>
          <a:p>
            <a:pPr marL="0" marR="0" indent="0" algn="just">
              <a:lnSpc>
                <a:spcPct val="107000"/>
              </a:lnSpc>
              <a:spcBef>
                <a:spcPts val="0"/>
              </a:spcBef>
              <a:spcAft>
                <a:spcPts val="800"/>
              </a:spcAft>
              <a:buNone/>
            </a:pPr>
            <a:endParaRPr lang="en-ID" sz="14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400" dirty="0">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(Optional)</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to answer the questions set out in Application Exercise 1:  1.  Given your definition of the problem faced by GYF, what type(s) of research will you employ to learn more about the strategy the DATA Team should pursue?  2.  What research tools could you use to conduct that research?</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The research we will be using is Descriptive Research.</a:t>
            </a: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Now, we are aware of the issue of ad-blockers on GYF, where we need to reveal the implication of the issue by unleashing the numbers of how big it would impact our users base and our financial bottom line and we need to identify the root of causal problem or reason of end-users use ad-blockers. </a:t>
            </a:r>
          </a:p>
          <a:p>
            <a:pPr marL="0" indent="0" algn="just">
              <a:lnSpc>
                <a:spcPct val="100000"/>
              </a:lnSpc>
              <a:spcBef>
                <a:spcPts val="0"/>
              </a:spcBef>
              <a:buNone/>
            </a:pPr>
            <a:endParaRPr lang="en-US" sz="17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As the next step, we will be using </a:t>
            </a:r>
            <a:r>
              <a:rPr lang="en-US" sz="1700" b="1" dirty="0">
                <a:latin typeface="Times New Roman" panose="02020603050405020304" pitchFamily="18" charset="0"/>
                <a:cs typeface="Times New Roman" panose="02020603050405020304" pitchFamily="18" charset="0"/>
              </a:rPr>
              <a:t>Causal Research</a:t>
            </a:r>
            <a:r>
              <a:rPr lang="en-US" sz="1700" dirty="0">
                <a:latin typeface="Times New Roman" panose="02020603050405020304" pitchFamily="18" charset="0"/>
                <a:cs typeface="Times New Roman" panose="02020603050405020304" pitchFamily="18" charset="0"/>
              </a:rPr>
              <a:t>, especially </a:t>
            </a:r>
            <a:r>
              <a:rPr lang="en-US" sz="1700" b="1" dirty="0">
                <a:latin typeface="Times New Roman" panose="02020603050405020304" pitchFamily="18" charset="0"/>
                <a:cs typeface="Times New Roman" panose="02020603050405020304" pitchFamily="18" charset="0"/>
              </a:rPr>
              <a:t>A/B Testing </a:t>
            </a:r>
            <a:r>
              <a:rPr lang="en-US" sz="1700" dirty="0">
                <a:latin typeface="Times New Roman" panose="02020603050405020304" pitchFamily="18" charset="0"/>
                <a:cs typeface="Times New Roman" panose="02020603050405020304" pitchFamily="18" charset="0"/>
              </a:rPr>
              <a:t>to conduct new native ads appearance to make end-users more comfortable, which ones would be a preference to the end-users to take up the conversion rate. By then we could subsequently decide what strategy we need to conduct to anticipate and mitigate if the result goes rough.</a:t>
            </a:r>
          </a:p>
          <a:p>
            <a:pPr marL="0" indent="0" algn="just">
              <a:lnSpc>
                <a:spcPct val="100000"/>
              </a:lnSpc>
              <a:spcBef>
                <a:spcPts val="0"/>
              </a:spcBef>
              <a:buNone/>
            </a:pPr>
            <a:endParaRPr lang="en-US" sz="1700" b="1"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Research Tools To Conduct That Research is From: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Scanner Data. In the back-end which could track whether end-users are using ad-blockers or not. If using ad-blockers, we need to record their time stamp by using JavaScript to investigate their behavior prior to using ad-blockers. With this data, we can do modelling through ML of which from our users base are alleged to churn by using ad-blockers.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Survey. To investigate the main drivers of end-users who use ad-blockers as the causal problem.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Social Media. To capture our ads engagement and ads personal.</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buFont typeface="+mj-lt"/>
              <a:buAutoNum type="arabicPeriod"/>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dirty="0">
                <a:latin typeface="Garamond" panose="02020404030301010803" pitchFamily="18" charset="0"/>
              </a:rPr>
              <a:t>Describe your proposed strategy </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Make sure your strategy is clear, well-defined, and feasible</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 single strategy is not sufficient to tackle this problem. So a multiple strategy approach is recommended. The strategy of ad-blockers threat is basically lies in creating a sustainable advertisement ecosystem, where there are two strategies:</a:t>
            </a: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Generating a much greater advertising experience </a:t>
            </a:r>
            <a:r>
              <a:rPr lang="en-US" sz="1500" dirty="0">
                <a:latin typeface="Times New Roman" panose="02020603050405020304" pitchFamily="18" charset="0"/>
                <a:cs typeface="Times New Roman" panose="02020603050405020304" pitchFamily="18" charset="0"/>
              </a:rPr>
              <a:t>for users to see the ads without pushing them,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Tighten Quality of Assurance (QA) </a:t>
            </a:r>
            <a:r>
              <a:rPr lang="en-US" sz="1300" dirty="0">
                <a:latin typeface="Times New Roman" panose="02020603050405020304" pitchFamily="18" charset="0"/>
                <a:cs typeface="Times New Roman" panose="02020603050405020304" pitchFamily="18" charset="0"/>
              </a:rPr>
              <a:t>of advertisement content, where the ad’s content deliverable should be a gift, delightful, informative, meaningful, useful, invisible, inspirational, and indispensable part of product and service experiences, taking into the improvement of page load time so that it does not take a long time when load the page.</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Executing A/B Testing on different ads experiences </a:t>
            </a:r>
            <a:r>
              <a:rPr lang="en-US" sz="1300" dirty="0">
                <a:latin typeface="Times New Roman" panose="02020603050405020304" pitchFamily="18" charset="0"/>
                <a:cs typeface="Times New Roman" panose="02020603050405020304" pitchFamily="18" charset="0"/>
              </a:rPr>
              <a:t>to each segment of user bases. To know the end-users preference, and deploy the result which new native ads appearance suit best for each segment.</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GYF built-in ad-blocking </a:t>
            </a:r>
            <a:r>
              <a:rPr lang="en-US" sz="1300" dirty="0">
                <a:latin typeface="Times New Roman" panose="02020603050405020304" pitchFamily="18" charset="0"/>
                <a:cs typeface="Times New Roman" panose="02020603050405020304" pitchFamily="18" charset="0"/>
              </a:rPr>
              <a:t>to make end-users choose their own preference to prohibit the access of ads or not. If they are choosing to activate the GYF built-in ad-blocking, GYF analytics still can fetch the end-users cookies, links clicked, and other data to do further analytics. For end-users who already used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party ad-blockers, we are sending the prompt that asks whether they will turn off the old one and activate GYF built-in ad-blocking considering their data security is crucial to unknown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party.</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The Ambidextrous Tactics </a:t>
            </a:r>
            <a:r>
              <a:rPr lang="en-US" sz="1500" dirty="0">
                <a:latin typeface="Times New Roman" panose="02020603050405020304" pitchFamily="18" charset="0"/>
                <a:cs typeface="Times New Roman" panose="02020603050405020304" pitchFamily="18" charset="0"/>
              </a:rPr>
              <a:t>to boost the strategy itself,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solid culture of ads team members</a:t>
            </a:r>
            <a:r>
              <a:rPr lang="en-US" sz="1300" dirty="0">
                <a:latin typeface="Times New Roman" panose="02020603050405020304" pitchFamily="18" charset="0"/>
                <a:cs typeface="Times New Roman" panose="02020603050405020304" pitchFamily="18" charset="0"/>
              </a:rPr>
              <a:t>. By building an execution culture that lays out key decision, action, support the model and execution plan with effective incentives and controls, which take agreement and commitment are sought and rewarded consideration. This culture would lead to successful strategy execution and avoid members turnover challenges.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collaborative ecosystem </a:t>
            </a:r>
            <a:r>
              <a:rPr lang="en-US" sz="1300" dirty="0">
                <a:latin typeface="Times New Roman" panose="02020603050405020304" pitchFamily="18" charset="0"/>
                <a:cs typeface="Times New Roman" panose="02020603050405020304" pitchFamily="18" charset="0"/>
              </a:rPr>
              <a:t>all across search engine companies and publishers by holding a consortium to ‘drive’ the industry that potentially becomes an industry barrier, as for the case to standardize the ads content to not be so invasive and too bloated.</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these trials fail to provide a desirable result, an analysis must be conducted on the most feasible solutions out of the following 3 options: Charging the customers vs Paying to get whitelisted vs Paying anti adblocking companies. In the end we must choose the most economic option of the three.</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Although it would not be a good idea to pay the adblockers to get whitelisted since there is a chance of some other adblocker that might block our content. This should be adopted only as a short term solution.</a:t>
            </a:r>
          </a:p>
        </p:txBody>
      </p:sp>
    </p:spTree>
    <p:extLst>
      <p:ext uri="{BB962C8B-B14F-4D97-AF65-F5344CB8AC3E}">
        <p14:creationId xmlns:p14="http://schemas.microsoft.com/office/powerpoint/2010/main" val="103107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Application Exercise 2 – Hiring a Team Leader (Optional)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Based on the information provided in Application Exercise 2, describe here why you would hire Carrie Candidate or Peggy Prospect to be the second-in-command of the DATA Team.</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As the leader of the DATA Team at GYF, I am looking for a new Senior Associate Director for Digital Advertising Strategy. This person will be my second-in-command as I develop and implement my strategy for addressing the problem of adblocking.</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I would hire Peggy Prospect as a new Senior Associate Director for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Digital Advertising Strategy, because apart from having excellent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academic scores, she also has prior experience in the relevant field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and that experience might come in handy to save time and money in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our strategy application.</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Although she scores based on metric assessment results a bit low on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the cognitive test than Carrie Candidate, the other test parameters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show promising prospects. She already has knowledge of what kind of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work is expected from her. This might save the valuable time and money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that would have been lost in training her to get acclimated to her role.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References are not a great indicator of employee performance. Hence it is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advisable to ignore it since both the candidates scored nearly similar on the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reference scale.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Peggy excels in working in a team, this is really needed to make a strategy because Peggy can communicate well and can produce a better solution. This is very necessary because making and executing a strategy requires many factors from all elements both within the company and outside the company.</a:t>
            </a: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F06F74-4659-8E20-6DEC-18379088E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992" y="2499034"/>
            <a:ext cx="3907268" cy="2209553"/>
          </a:xfrm>
          <a:prstGeom prst="rect">
            <a:avLst/>
          </a:prstGeom>
        </p:spPr>
      </p:pic>
      <p:sp>
        <p:nvSpPr>
          <p:cNvPr id="7" name="TextBox 6">
            <a:extLst>
              <a:ext uri="{FF2B5EF4-FFF2-40B4-BE49-F238E27FC236}">
                <a16:creationId xmlns:a16="http://schemas.microsoft.com/office/drawing/2014/main" id="{F2BD714D-44D2-65E9-FA07-B410A3BEEAF7}"/>
              </a:ext>
            </a:extLst>
          </p:cNvPr>
          <p:cNvSpPr txBox="1"/>
          <p:nvPr/>
        </p:nvSpPr>
        <p:spPr>
          <a:xfrm>
            <a:off x="6285539" y="4625788"/>
            <a:ext cx="3716721" cy="646331"/>
          </a:xfrm>
          <a:prstGeom prst="rect">
            <a:avLst/>
          </a:prstGeom>
          <a:noFill/>
        </p:spPr>
        <p:txBody>
          <a:bodyPr wrap="square" rtlCol="0">
            <a:spAutoFit/>
          </a:bodyPr>
          <a:lstStyle/>
          <a:p>
            <a:pPr algn="ctr"/>
            <a:r>
              <a:rPr lang="en-ID" sz="1200" dirty="0">
                <a:latin typeface="Times New Roman" panose="02020603050405020304" pitchFamily="18" charset="0"/>
                <a:cs typeface="Times New Roman" panose="02020603050405020304" pitchFamily="18" charset="0"/>
              </a:rPr>
              <a:t>Picture Metric Assessment</a:t>
            </a:r>
          </a:p>
          <a:p>
            <a:pPr algn="just"/>
            <a:r>
              <a:rPr lang="en-ID" sz="1200" dirty="0">
                <a:latin typeface="Times New Roman" panose="02020603050405020304" pitchFamily="18" charset="0"/>
                <a:cs typeface="Times New Roman" panose="02020603050405020304" pitchFamily="18" charset="0"/>
              </a:rPr>
              <a:t>Bidwell, Matthew. </a:t>
            </a:r>
            <a:r>
              <a:rPr lang="en-US" sz="1200" dirty="0">
                <a:latin typeface="Times New Roman" panose="02020603050405020304" pitchFamily="18" charset="0"/>
                <a:cs typeface="Times New Roman" panose="02020603050405020304" pitchFamily="18" charset="0"/>
              </a:rPr>
              <a:t>Staffing Analytics Slide. Wharton, University of Pennsylvania.</a:t>
            </a:r>
            <a:endParaRPr lang="en-ID"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5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describe the anticipated effects of your strategy. Make sure you address the effects on customers, revenue, and the internal organization.</a:t>
            </a:r>
          </a:p>
        </p:txBody>
      </p:sp>
    </p:spTree>
    <p:extLst>
      <p:ext uri="{BB962C8B-B14F-4D97-AF65-F5344CB8AC3E}">
        <p14:creationId xmlns:p14="http://schemas.microsoft.com/office/powerpoint/2010/main" val="28967601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12569</TotalTime>
  <Words>1771</Words>
  <Application>Microsoft Office PowerPoint</Application>
  <PresentationFormat>Custom</PresentationFormat>
  <Paragraphs>95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Garamond</vt:lpstr>
      <vt:lpstr>Times New Roman</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56</cp:revision>
  <dcterms:created xsi:type="dcterms:W3CDTF">2015-07-31T14:38:13Z</dcterms:created>
  <dcterms:modified xsi:type="dcterms:W3CDTF">2022-08-29T01:43:20Z</dcterms:modified>
</cp:coreProperties>
</file>