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78" r:id="rId3"/>
    <p:sldId id="269" r:id="rId4"/>
    <p:sldId id="293" r:id="rId5"/>
  </p:sldIdLst>
  <p:sldSz cx="10058400" cy="7772400"/>
  <p:notesSz cx="6858000" cy="91440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1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72" autoAdjust="0"/>
    <p:restoredTop sz="93741" autoAdjust="0"/>
  </p:normalViewPr>
  <p:slideViewPr>
    <p:cSldViewPr snapToGrid="0">
      <p:cViewPr varScale="1">
        <p:scale>
          <a:sx n="55" d="100"/>
          <a:sy n="55" d="100"/>
        </p:scale>
        <p:origin x="1264" y="36"/>
      </p:cViewPr>
      <p:guideLst>
        <p:guide orient="horz" pos="2448"/>
        <p:guide pos="3168"/>
      </p:guideLst>
    </p:cSldViewPr>
  </p:slideViewPr>
  <p:outlineViewPr>
    <p:cViewPr>
      <p:scale>
        <a:sx n="33" d="100"/>
        <a:sy n="33" d="100"/>
      </p:scale>
      <p:origin x="0" y="-948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2185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7877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87237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6022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05082A-7C3C-4640-B7FE-7C53B0E7AE9F}"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89599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05082A-7C3C-4640-B7FE-7C53B0E7AE9F}"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3037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05082A-7C3C-4640-B7FE-7C53B0E7AE9F}" type="datetimeFigureOut">
              <a:rPr lang="en-US" smtClean="0"/>
              <a:t>8/29/2022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740253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05082A-7C3C-4640-B7FE-7C53B0E7AE9F}" type="datetimeFigureOut">
              <a:rPr lang="en-US" smtClean="0"/>
              <a:t>8/29/2022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01206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05082A-7C3C-4640-B7FE-7C53B0E7AE9F}" type="datetimeFigureOut">
              <a:rPr lang="en-US" smtClean="0"/>
              <a:t>8/29/2022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18510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9991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55715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BE05082A-7C3C-4640-B7FE-7C53B0E7AE9F}" type="datetimeFigureOut">
              <a:rPr lang="en-US" smtClean="0"/>
              <a:t>8/29/2022</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5CC2A8E6-A98A-4EBB-8F08-E4717BDE0DAA}" type="slidenum">
              <a:rPr lang="en-US" smtClean="0"/>
              <a:t>‹#›</a:t>
            </a:fld>
            <a:endParaRPr lang="en-US"/>
          </a:p>
        </p:txBody>
      </p:sp>
    </p:spTree>
    <p:extLst>
      <p:ext uri="{BB962C8B-B14F-4D97-AF65-F5344CB8AC3E}">
        <p14:creationId xmlns:p14="http://schemas.microsoft.com/office/powerpoint/2010/main" val="27465732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Garamond" panose="02020404030301010803" pitchFamily="18" charset="0"/>
              </a:rPr>
              <a:t>Business Analytics Capstone </a:t>
            </a:r>
            <a:br>
              <a:rPr lang="en-US" dirty="0">
                <a:latin typeface="Garamond" panose="02020404030301010803" pitchFamily="18" charset="0"/>
              </a:rPr>
            </a:br>
            <a:r>
              <a:rPr lang="en-US" dirty="0">
                <a:latin typeface="Garamond" panose="02020404030301010803" pitchFamily="18" charset="0"/>
              </a:rPr>
              <a:t>Framework for Strategy</a:t>
            </a:r>
          </a:p>
        </p:txBody>
      </p:sp>
      <p:sp>
        <p:nvSpPr>
          <p:cNvPr id="3" name="Subtitle 2"/>
          <p:cNvSpPr>
            <a:spLocks noGrp="1"/>
          </p:cNvSpPr>
          <p:nvPr>
            <p:ph type="subTitle" idx="1"/>
          </p:nvPr>
        </p:nvSpPr>
        <p:spPr/>
        <p:txBody>
          <a:bodyPr/>
          <a:lstStyle/>
          <a:p>
            <a:r>
              <a:rPr lang="en-US" dirty="0">
                <a:latin typeface="Garamond" panose="02020404030301010803" pitchFamily="18" charset="0"/>
              </a:rPr>
              <a:t>Anggi Firdian Saputra</a:t>
            </a:r>
          </a:p>
          <a:p>
            <a:r>
              <a:rPr lang="en-US" dirty="0">
                <a:latin typeface="Garamond" panose="02020404030301010803" pitchFamily="18" charset="0"/>
              </a:rPr>
              <a:t>25 August 2022</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1800245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a:latin typeface="Garamond" panose="02020404030301010803" pitchFamily="18" charset="0"/>
              </a:rPr>
              <a:t>Strategy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3480637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Strategy</a:t>
            </a:r>
            <a:br>
              <a:rPr lang="en-US" sz="3600" dirty="0">
                <a:latin typeface="Garamond" panose="02020404030301010803" pitchFamily="18" charset="0"/>
              </a:rPr>
            </a:br>
            <a:r>
              <a:rPr lang="en-US" sz="1800" dirty="0">
                <a:latin typeface="Garamond" panose="02020404030301010803" pitchFamily="18" charset="0"/>
              </a:rPr>
              <a:t>Describe your proposed strategy </a:t>
            </a:r>
          </a:p>
        </p:txBody>
      </p:sp>
      <p:sp>
        <p:nvSpPr>
          <p:cNvPr id="4" name="Content Placeholder 3"/>
          <p:cNvSpPr>
            <a:spLocks noGrp="1"/>
          </p:cNvSpPr>
          <p:nvPr>
            <p:ph idx="1"/>
          </p:nvPr>
        </p:nvSpPr>
        <p:spPr>
          <a:xfrm>
            <a:off x="0" y="1256144"/>
            <a:ext cx="10058400" cy="6516255"/>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Make sure your strategy is clear, well-defined, and feasible</a:t>
            </a:r>
          </a:p>
          <a:p>
            <a:pPr>
              <a:lnSpc>
                <a:spcPct val="100000"/>
              </a:lnSpc>
              <a:spcBef>
                <a:spcPts val="0"/>
              </a:spcBef>
            </a:pPr>
            <a:endParaRPr lang="en-US" sz="1400" i="1" dirty="0">
              <a:solidFill>
                <a:srgbClr val="7F7F7F"/>
              </a:solidFill>
              <a:latin typeface="Garamond" panose="02020404030301010803" pitchFamily="18" charset="0"/>
            </a:endParaRPr>
          </a:p>
          <a:p>
            <a:pPr algn="just">
              <a:lnSpc>
                <a:spcPct val="100000"/>
              </a:lnSpc>
              <a:spcBef>
                <a:spcPts val="0"/>
              </a:spcBef>
            </a:pPr>
            <a:r>
              <a:rPr lang="en-US" sz="1500" dirty="0">
                <a:latin typeface="Times New Roman" panose="02020603050405020304" pitchFamily="18" charset="0"/>
                <a:cs typeface="Times New Roman" panose="02020603050405020304" pitchFamily="18" charset="0"/>
              </a:rPr>
              <a:t>A single strategy is not sufficient to tackle this problem. So a multiple strategy approach is recommended. The strategy of ad-blockers threat is basically lies in creating a sustainable advertisement ecosystem, where there are two strategies:</a:t>
            </a:r>
          </a:p>
          <a:p>
            <a:pPr marL="228600" indent="-228600" algn="just">
              <a:lnSpc>
                <a:spcPct val="100000"/>
              </a:lnSpc>
              <a:spcBef>
                <a:spcPts val="0"/>
              </a:spcBef>
              <a:buFont typeface="+mj-lt"/>
              <a:buAutoNum type="arabicPeriod"/>
            </a:pPr>
            <a:r>
              <a:rPr lang="en-US" sz="1500" b="1" dirty="0">
                <a:latin typeface="Times New Roman" panose="02020603050405020304" pitchFamily="18" charset="0"/>
                <a:cs typeface="Times New Roman" panose="02020603050405020304" pitchFamily="18" charset="0"/>
              </a:rPr>
              <a:t>Generating a much greater advertising experience </a:t>
            </a:r>
            <a:r>
              <a:rPr lang="en-US" sz="1500" dirty="0">
                <a:latin typeface="Times New Roman" panose="02020603050405020304" pitchFamily="18" charset="0"/>
                <a:cs typeface="Times New Roman" panose="02020603050405020304" pitchFamily="18" charset="0"/>
              </a:rPr>
              <a:t>for users to see the ads without pushing them, with the following points:</a:t>
            </a:r>
          </a:p>
          <a:p>
            <a:pPr lvl="1" algn="just">
              <a:lnSpc>
                <a:spcPct val="100000"/>
              </a:lnSpc>
              <a:spcBef>
                <a:spcPts val="0"/>
              </a:spcBef>
            </a:pPr>
            <a:r>
              <a:rPr lang="en-US" sz="1300" b="1" dirty="0">
                <a:latin typeface="Times New Roman" panose="02020603050405020304" pitchFamily="18" charset="0"/>
                <a:cs typeface="Times New Roman" panose="02020603050405020304" pitchFamily="18" charset="0"/>
              </a:rPr>
              <a:t>Tighten Quality of Assurance (QA) </a:t>
            </a:r>
            <a:r>
              <a:rPr lang="en-US" sz="1300" dirty="0">
                <a:latin typeface="Times New Roman" panose="02020603050405020304" pitchFamily="18" charset="0"/>
                <a:cs typeface="Times New Roman" panose="02020603050405020304" pitchFamily="18" charset="0"/>
              </a:rPr>
              <a:t>of advertisement content, where the ad’s content deliverable should be a gift, delightful, informative, meaningful, useful, invisible, inspirational, and indispensable part of product and service experiences, taking into the improvement of page load time so that it does not take a long time when load the page.</a:t>
            </a:r>
          </a:p>
          <a:p>
            <a:pPr lvl="1" algn="just">
              <a:lnSpc>
                <a:spcPct val="100000"/>
              </a:lnSpc>
              <a:spcBef>
                <a:spcPts val="0"/>
              </a:spcBef>
            </a:pPr>
            <a:r>
              <a:rPr lang="en-US" sz="1300" b="1" dirty="0">
                <a:latin typeface="Times New Roman" panose="02020603050405020304" pitchFamily="18" charset="0"/>
                <a:cs typeface="Times New Roman" panose="02020603050405020304" pitchFamily="18" charset="0"/>
              </a:rPr>
              <a:t>Executing A/B Testing on different ads experiences </a:t>
            </a:r>
            <a:r>
              <a:rPr lang="en-US" sz="1300" dirty="0">
                <a:latin typeface="Times New Roman" panose="02020603050405020304" pitchFamily="18" charset="0"/>
                <a:cs typeface="Times New Roman" panose="02020603050405020304" pitchFamily="18" charset="0"/>
              </a:rPr>
              <a:t>to each segment of user bases. To know the end-users preference, and deploy the result which new native ads appearance suit best for each segment.</a:t>
            </a:r>
          </a:p>
          <a:p>
            <a:pPr lvl="1" algn="just">
              <a:lnSpc>
                <a:spcPct val="100000"/>
              </a:lnSpc>
              <a:spcBef>
                <a:spcPts val="0"/>
              </a:spcBef>
            </a:pPr>
            <a:r>
              <a:rPr lang="en-US" sz="1300" b="1" dirty="0">
                <a:latin typeface="Times New Roman" panose="02020603050405020304" pitchFamily="18" charset="0"/>
                <a:cs typeface="Times New Roman" panose="02020603050405020304" pitchFamily="18" charset="0"/>
              </a:rPr>
              <a:t>Create GYF built-in ad-blocking </a:t>
            </a:r>
            <a:r>
              <a:rPr lang="en-US" sz="1300" dirty="0">
                <a:latin typeface="Times New Roman" panose="02020603050405020304" pitchFamily="18" charset="0"/>
                <a:cs typeface="Times New Roman" panose="02020603050405020304" pitchFamily="18" charset="0"/>
              </a:rPr>
              <a:t>to make end-users choose their own preference to prohibit the access of ads or not. If they are choosing to activate the GYF built-in ad-blocking, GYF analytics still can fetch the end-users cookies, links clicked, and other data to do further analytics. For end-users who already used 3</a:t>
            </a:r>
            <a:r>
              <a:rPr lang="en-US" sz="1300" baseline="30000" dirty="0">
                <a:latin typeface="Times New Roman" panose="02020603050405020304" pitchFamily="18" charset="0"/>
                <a:cs typeface="Times New Roman" panose="02020603050405020304" pitchFamily="18" charset="0"/>
              </a:rPr>
              <a:t>rd</a:t>
            </a:r>
            <a:r>
              <a:rPr lang="en-US" sz="1300" dirty="0">
                <a:latin typeface="Times New Roman" panose="02020603050405020304" pitchFamily="18" charset="0"/>
                <a:cs typeface="Times New Roman" panose="02020603050405020304" pitchFamily="18" charset="0"/>
              </a:rPr>
              <a:t> party ad-blockers, we are sending the prompt that asks whether they will turn off the old one and activate GYF built-in ad-blocking considering their data security is crucial to unknown 3</a:t>
            </a:r>
            <a:r>
              <a:rPr lang="en-US" sz="1300" baseline="30000" dirty="0">
                <a:latin typeface="Times New Roman" panose="02020603050405020304" pitchFamily="18" charset="0"/>
                <a:cs typeface="Times New Roman" panose="02020603050405020304" pitchFamily="18" charset="0"/>
              </a:rPr>
              <a:t>rd</a:t>
            </a:r>
            <a:r>
              <a:rPr lang="en-US" sz="1300" dirty="0">
                <a:latin typeface="Times New Roman" panose="02020603050405020304" pitchFamily="18" charset="0"/>
                <a:cs typeface="Times New Roman" panose="02020603050405020304" pitchFamily="18" charset="0"/>
              </a:rPr>
              <a:t> party.</a:t>
            </a:r>
          </a:p>
          <a:p>
            <a:pPr marL="502920" lvl="1" indent="0" algn="just">
              <a:lnSpc>
                <a:spcPct val="100000"/>
              </a:lnSpc>
              <a:spcBef>
                <a:spcPts val="0"/>
              </a:spcBef>
              <a:buNone/>
            </a:pPr>
            <a:endParaRPr lang="en-US" sz="1500" dirty="0">
              <a:latin typeface="Times New Roman" panose="02020603050405020304" pitchFamily="18" charset="0"/>
              <a:cs typeface="Times New Roman" panose="02020603050405020304" pitchFamily="18" charset="0"/>
            </a:endParaRPr>
          </a:p>
          <a:p>
            <a:pPr marL="228600" indent="-228600" algn="just">
              <a:lnSpc>
                <a:spcPct val="100000"/>
              </a:lnSpc>
              <a:spcBef>
                <a:spcPts val="0"/>
              </a:spcBef>
              <a:buFont typeface="+mj-lt"/>
              <a:buAutoNum type="arabicPeriod"/>
            </a:pPr>
            <a:r>
              <a:rPr lang="en-US" sz="1500" b="1" dirty="0">
                <a:latin typeface="Times New Roman" panose="02020603050405020304" pitchFamily="18" charset="0"/>
                <a:cs typeface="Times New Roman" panose="02020603050405020304" pitchFamily="18" charset="0"/>
              </a:rPr>
              <a:t>The Ambidextrous Tactics </a:t>
            </a:r>
            <a:r>
              <a:rPr lang="en-US" sz="1500" dirty="0">
                <a:latin typeface="Times New Roman" panose="02020603050405020304" pitchFamily="18" charset="0"/>
                <a:cs typeface="Times New Roman" panose="02020603050405020304" pitchFamily="18" charset="0"/>
              </a:rPr>
              <a:t>to boost the strategy itself, with the following points:</a:t>
            </a:r>
          </a:p>
          <a:p>
            <a:pPr lvl="1" algn="just">
              <a:lnSpc>
                <a:spcPct val="100000"/>
              </a:lnSpc>
              <a:spcBef>
                <a:spcPts val="0"/>
              </a:spcBef>
            </a:pPr>
            <a:r>
              <a:rPr lang="en-US" sz="1300" b="1" dirty="0">
                <a:latin typeface="Times New Roman" panose="02020603050405020304" pitchFamily="18" charset="0"/>
                <a:cs typeface="Times New Roman" panose="02020603050405020304" pitchFamily="18" charset="0"/>
              </a:rPr>
              <a:t>Create a solid culture of ads team members</a:t>
            </a:r>
            <a:r>
              <a:rPr lang="en-US" sz="1300" dirty="0">
                <a:latin typeface="Times New Roman" panose="02020603050405020304" pitchFamily="18" charset="0"/>
                <a:cs typeface="Times New Roman" panose="02020603050405020304" pitchFamily="18" charset="0"/>
              </a:rPr>
              <a:t>. By building an execution culture that lays out key decision, action, support the model and execution plan with effective incentives and controls, which take agreement and commitment are sought and rewarded consideration. This culture would lead to successful strategy execution and avoid members turnover challenges.</a:t>
            </a:r>
          </a:p>
          <a:p>
            <a:pPr lvl="1" algn="just">
              <a:lnSpc>
                <a:spcPct val="100000"/>
              </a:lnSpc>
              <a:spcBef>
                <a:spcPts val="0"/>
              </a:spcBef>
            </a:pPr>
            <a:r>
              <a:rPr lang="en-US" sz="1300" b="1" dirty="0">
                <a:latin typeface="Times New Roman" panose="02020603050405020304" pitchFamily="18" charset="0"/>
                <a:cs typeface="Times New Roman" panose="02020603050405020304" pitchFamily="18" charset="0"/>
              </a:rPr>
              <a:t>Create a collaborative ecosystem </a:t>
            </a:r>
            <a:r>
              <a:rPr lang="en-US" sz="1300" dirty="0">
                <a:latin typeface="Times New Roman" panose="02020603050405020304" pitchFamily="18" charset="0"/>
                <a:cs typeface="Times New Roman" panose="02020603050405020304" pitchFamily="18" charset="0"/>
              </a:rPr>
              <a:t>all across search engine companies and publishers by holding a consortium to ‘drive’ the industry that potentially becomes an industry barrier, as for the case to standardize the ads content to not be so invasive and too bloated.</a:t>
            </a:r>
          </a:p>
          <a:p>
            <a:pPr marL="502920" lvl="1" indent="0" algn="just">
              <a:lnSpc>
                <a:spcPct val="100000"/>
              </a:lnSpc>
              <a:spcBef>
                <a:spcPts val="0"/>
              </a:spcBef>
              <a:buNone/>
            </a:pPr>
            <a:endParaRPr lang="en-US" sz="1500" dirty="0">
              <a:latin typeface="Times New Roman" panose="02020603050405020304" pitchFamily="18" charset="0"/>
              <a:cs typeface="Times New Roman" panose="02020603050405020304" pitchFamily="18" charset="0"/>
            </a:endParaRPr>
          </a:p>
          <a:p>
            <a:pPr algn="just">
              <a:lnSpc>
                <a:spcPct val="100000"/>
              </a:lnSpc>
              <a:spcBef>
                <a:spcPts val="0"/>
              </a:spcBef>
            </a:pPr>
            <a:r>
              <a:rPr lang="en-US" sz="1500" dirty="0">
                <a:latin typeface="Times New Roman" panose="02020603050405020304" pitchFamily="18" charset="0"/>
                <a:cs typeface="Times New Roman" panose="02020603050405020304" pitchFamily="18" charset="0"/>
              </a:rPr>
              <a:t>If these trials fail to provide a desirable result, an analysis must be conducted on the most feasible solutions out of the following 3 options: Charging the customers vs Paying to get whitelisted vs Paying anti adblocking companies. In the end we must choose the most economic option of the three.</a:t>
            </a:r>
          </a:p>
          <a:p>
            <a:pPr algn="just">
              <a:lnSpc>
                <a:spcPct val="100000"/>
              </a:lnSpc>
              <a:spcBef>
                <a:spcPts val="0"/>
              </a:spcBef>
            </a:pPr>
            <a:r>
              <a:rPr lang="en-US" sz="1500" dirty="0">
                <a:latin typeface="Times New Roman" panose="02020603050405020304" pitchFamily="18" charset="0"/>
                <a:cs typeface="Times New Roman" panose="02020603050405020304" pitchFamily="18" charset="0"/>
              </a:rPr>
              <a:t>Although it would not be a good idea to pay the adblockers to get whitelisted since there is a chance of some other adblocker that might block our content. This should be adopted only as a short term solution.</a:t>
            </a:r>
          </a:p>
        </p:txBody>
      </p:sp>
    </p:spTree>
    <p:extLst>
      <p:ext uri="{BB962C8B-B14F-4D97-AF65-F5344CB8AC3E}">
        <p14:creationId xmlns:p14="http://schemas.microsoft.com/office/powerpoint/2010/main" val="1031078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Strategy</a:t>
            </a:r>
            <a:br>
              <a:rPr lang="en-US" sz="3600" dirty="0">
                <a:latin typeface="Garamond" panose="02020404030301010803" pitchFamily="18" charset="0"/>
              </a:rPr>
            </a:br>
            <a:r>
              <a:rPr lang="en-US" sz="1800" i="1" dirty="0">
                <a:latin typeface="Garamond" panose="02020404030301010803" pitchFamily="18" charset="0"/>
              </a:rPr>
              <a:t>Application Exercise 2 – Hiring a Team Leader (Optional)</a:t>
            </a: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Based on the information provided in Application Exercise 2, describe here why you would hire Carrie Candidate or Peggy Prospect to be the second-in-command of the DATA Team.</a:t>
            </a:r>
          </a:p>
          <a:p>
            <a:pPr>
              <a:lnSpc>
                <a:spcPct val="100000"/>
              </a:lnSpc>
              <a:spcBef>
                <a:spcPts val="0"/>
              </a:spcBef>
            </a:pPr>
            <a:endParaRPr lang="en-US" sz="1400" i="1" dirty="0">
              <a:solidFill>
                <a:srgbClr val="7F7F7F"/>
              </a:solidFill>
              <a:latin typeface="Garamond" panose="02020404030301010803" pitchFamily="18" charset="0"/>
            </a:endParaRPr>
          </a:p>
          <a:p>
            <a:pPr>
              <a:lnSpc>
                <a:spcPct val="100000"/>
              </a:lnSpc>
              <a:spcBef>
                <a:spcPts val="0"/>
              </a:spcBef>
            </a:pPr>
            <a:r>
              <a:rPr lang="en-US" sz="1600" dirty="0">
                <a:latin typeface="Times New Roman" panose="02020603050405020304" pitchFamily="18" charset="0"/>
                <a:cs typeface="Times New Roman" panose="02020603050405020304" pitchFamily="18" charset="0"/>
              </a:rPr>
              <a:t>As the leader of the DATA Team at GYF, I am looking for a new Senior Associate Director for Digital Advertising Strategy. This person will be my second-in-command as I develop and implement my strategy for addressing the problem of adblocking.</a:t>
            </a:r>
          </a:p>
          <a:p>
            <a:pPr>
              <a:lnSpc>
                <a:spcPct val="100000"/>
              </a:lnSpc>
              <a:spcBef>
                <a:spcPts val="0"/>
              </a:spcBef>
            </a:pPr>
            <a:r>
              <a:rPr lang="en-US" sz="1600" dirty="0">
                <a:latin typeface="Times New Roman" panose="02020603050405020304" pitchFamily="18" charset="0"/>
                <a:cs typeface="Times New Roman" panose="02020603050405020304" pitchFamily="18" charset="0"/>
              </a:rPr>
              <a:t>I would hire Peggy Prospect as a new Senior Associate Director for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Digital Advertising Strategy, because apart from having excellent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academic scores, she also has prior experience in the relevant field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and that experience might come in handy to save time and money in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our strategy application.</a:t>
            </a:r>
          </a:p>
          <a:p>
            <a:pPr>
              <a:lnSpc>
                <a:spcPct val="100000"/>
              </a:lnSpc>
              <a:spcBef>
                <a:spcPts val="0"/>
              </a:spcBef>
            </a:pPr>
            <a:r>
              <a:rPr lang="en-US" sz="1600" dirty="0">
                <a:latin typeface="Times New Roman" panose="02020603050405020304" pitchFamily="18" charset="0"/>
                <a:cs typeface="Times New Roman" panose="02020603050405020304" pitchFamily="18" charset="0"/>
              </a:rPr>
              <a:t>Although she scores based on metric assessment results a bit low on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the cognitive test than Carrie Candidate, the other test parameters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show promising prospects. She already has knowledge of what kind of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work is expected from her. This might save the valuable time and money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that would have been lost in training her to get acclimated to her role.</a:t>
            </a:r>
          </a:p>
          <a:p>
            <a:pPr>
              <a:lnSpc>
                <a:spcPct val="100000"/>
              </a:lnSpc>
              <a:spcBef>
                <a:spcPts val="0"/>
              </a:spcBef>
            </a:pPr>
            <a:r>
              <a:rPr lang="en-US" sz="1600" dirty="0">
                <a:latin typeface="Times New Roman" panose="02020603050405020304" pitchFamily="18" charset="0"/>
                <a:cs typeface="Times New Roman" panose="02020603050405020304" pitchFamily="18" charset="0"/>
              </a:rPr>
              <a:t>References are not a great indicator of employee performance. Hence it is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advisable to ignore it since both the candidates scored nearly similar on the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reference scale.</a:t>
            </a:r>
          </a:p>
          <a:p>
            <a:pPr>
              <a:lnSpc>
                <a:spcPct val="100000"/>
              </a:lnSpc>
              <a:spcBef>
                <a:spcPts val="0"/>
              </a:spcBef>
            </a:pPr>
            <a:r>
              <a:rPr lang="en-US" sz="1600" dirty="0">
                <a:latin typeface="Times New Roman" panose="02020603050405020304" pitchFamily="18" charset="0"/>
                <a:cs typeface="Times New Roman" panose="02020603050405020304" pitchFamily="18" charset="0"/>
              </a:rPr>
              <a:t>Peggy excels in working in a team, this is really needed to make a strategy because Peggy can communicate well and can produce a better solution. This is very necessary because making and executing a strategy requires many factors from all elements both within the company and outside the company.</a:t>
            </a: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7F06F74-4659-8E20-6DEC-18379088E7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4992" y="2499034"/>
            <a:ext cx="3907268" cy="2209553"/>
          </a:xfrm>
          <a:prstGeom prst="rect">
            <a:avLst/>
          </a:prstGeom>
        </p:spPr>
      </p:pic>
      <p:sp>
        <p:nvSpPr>
          <p:cNvPr id="7" name="TextBox 6">
            <a:extLst>
              <a:ext uri="{FF2B5EF4-FFF2-40B4-BE49-F238E27FC236}">
                <a16:creationId xmlns:a16="http://schemas.microsoft.com/office/drawing/2014/main" id="{F2BD714D-44D2-65E9-FA07-B410A3BEEAF7}"/>
              </a:ext>
            </a:extLst>
          </p:cNvPr>
          <p:cNvSpPr txBox="1"/>
          <p:nvPr/>
        </p:nvSpPr>
        <p:spPr>
          <a:xfrm>
            <a:off x="6285539" y="4625788"/>
            <a:ext cx="3716721" cy="646331"/>
          </a:xfrm>
          <a:prstGeom prst="rect">
            <a:avLst/>
          </a:prstGeom>
          <a:noFill/>
        </p:spPr>
        <p:txBody>
          <a:bodyPr wrap="square" rtlCol="0">
            <a:spAutoFit/>
          </a:bodyPr>
          <a:lstStyle/>
          <a:p>
            <a:pPr algn="ctr"/>
            <a:r>
              <a:rPr lang="en-ID" sz="1200" dirty="0">
                <a:latin typeface="Times New Roman" panose="02020603050405020304" pitchFamily="18" charset="0"/>
                <a:cs typeface="Times New Roman" panose="02020603050405020304" pitchFamily="18" charset="0"/>
              </a:rPr>
              <a:t>Picture Metric Assessment</a:t>
            </a:r>
          </a:p>
          <a:p>
            <a:pPr algn="just"/>
            <a:r>
              <a:rPr lang="en-ID" sz="1200" dirty="0">
                <a:latin typeface="Times New Roman" panose="02020603050405020304" pitchFamily="18" charset="0"/>
                <a:cs typeface="Times New Roman" panose="02020603050405020304" pitchFamily="18" charset="0"/>
              </a:rPr>
              <a:t>Bidwell, Matthew. </a:t>
            </a:r>
            <a:r>
              <a:rPr lang="en-US" sz="1200" dirty="0">
                <a:latin typeface="Times New Roman" panose="02020603050405020304" pitchFamily="18" charset="0"/>
                <a:cs typeface="Times New Roman" panose="02020603050405020304" pitchFamily="18" charset="0"/>
              </a:rPr>
              <a:t>Staffing Analytics Slide. Wharton, University of Pennsylvania.</a:t>
            </a:r>
            <a:endParaRPr lang="en-ID"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5576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12569</TotalTime>
  <Words>809</Words>
  <Application>Microsoft Office PowerPoint</Application>
  <PresentationFormat>Custom</PresentationFormat>
  <Paragraphs>53</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Garamond</vt:lpstr>
      <vt:lpstr>Times New Roman</vt:lpstr>
      <vt:lpstr>Office Theme</vt:lpstr>
      <vt:lpstr>Business Analytics Capstone  Framework for Strategy</vt:lpstr>
      <vt:lpstr>PowerPoint Presentation</vt:lpstr>
      <vt:lpstr>Strategy Describe your proposed strategy </vt:lpstr>
      <vt:lpstr>Strategy Application Exercise 2 – Hiring a Team Leader (Optional)</vt:lpstr>
    </vt:vector>
  </TitlesOfParts>
  <Company>The Wharton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 Ann</dc:creator>
  <cp:lastModifiedBy>anggi ferdian saputra</cp:lastModifiedBy>
  <cp:revision>57</cp:revision>
  <dcterms:created xsi:type="dcterms:W3CDTF">2015-07-31T14:38:13Z</dcterms:created>
  <dcterms:modified xsi:type="dcterms:W3CDTF">2022-08-29T01:46:32Z</dcterms:modified>
</cp:coreProperties>
</file>