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81" r:id="rId3"/>
    <p:sldId id="291" r:id="rId4"/>
    <p:sldId id="298" r:id="rId5"/>
    <p:sldId id="294" r:id="rId6"/>
    <p:sldId id="295" r:id="rId7"/>
    <p:sldId id="296" r:id="rId8"/>
    <p:sldId id="299" r:id="rId9"/>
  </p:sldIdLst>
  <p:sldSz cx="10058400" cy="7772400"/>
  <p:notesSz cx="6858000" cy="9144000"/>
  <p:defaultTextStyle>
    <a:defPPr>
      <a:defRPr lang="en-US"/>
    </a:defPPr>
    <a:lvl1pPr marL="0" algn="l" defTabSz="1018824" rtl="0" eaLnBrk="1" latinLnBrk="0" hangingPunct="1">
      <a:defRPr sz="2006" kern="1200">
        <a:solidFill>
          <a:schemeClr val="tx1"/>
        </a:solidFill>
        <a:latin typeface="+mn-lt"/>
        <a:ea typeface="+mn-ea"/>
        <a:cs typeface="+mn-cs"/>
      </a:defRPr>
    </a:lvl1pPr>
    <a:lvl2pPr marL="509412" algn="l" defTabSz="1018824" rtl="0" eaLnBrk="1" latinLnBrk="0" hangingPunct="1">
      <a:defRPr sz="2006" kern="1200">
        <a:solidFill>
          <a:schemeClr val="tx1"/>
        </a:solidFill>
        <a:latin typeface="+mn-lt"/>
        <a:ea typeface="+mn-ea"/>
        <a:cs typeface="+mn-cs"/>
      </a:defRPr>
    </a:lvl2pPr>
    <a:lvl3pPr marL="1018824" algn="l" defTabSz="1018824" rtl="0" eaLnBrk="1" latinLnBrk="0" hangingPunct="1">
      <a:defRPr sz="2006" kern="1200">
        <a:solidFill>
          <a:schemeClr val="tx1"/>
        </a:solidFill>
        <a:latin typeface="+mn-lt"/>
        <a:ea typeface="+mn-ea"/>
        <a:cs typeface="+mn-cs"/>
      </a:defRPr>
    </a:lvl3pPr>
    <a:lvl4pPr marL="1528237" algn="l" defTabSz="1018824" rtl="0" eaLnBrk="1" latinLnBrk="0" hangingPunct="1">
      <a:defRPr sz="2006" kern="1200">
        <a:solidFill>
          <a:schemeClr val="tx1"/>
        </a:solidFill>
        <a:latin typeface="+mn-lt"/>
        <a:ea typeface="+mn-ea"/>
        <a:cs typeface="+mn-cs"/>
      </a:defRPr>
    </a:lvl4pPr>
    <a:lvl5pPr marL="2037649" algn="l" defTabSz="1018824" rtl="0" eaLnBrk="1" latinLnBrk="0" hangingPunct="1">
      <a:defRPr sz="2006" kern="1200">
        <a:solidFill>
          <a:schemeClr val="tx1"/>
        </a:solidFill>
        <a:latin typeface="+mn-lt"/>
        <a:ea typeface="+mn-ea"/>
        <a:cs typeface="+mn-cs"/>
      </a:defRPr>
    </a:lvl5pPr>
    <a:lvl6pPr marL="2547061" algn="l" defTabSz="1018824" rtl="0" eaLnBrk="1" latinLnBrk="0" hangingPunct="1">
      <a:defRPr sz="2006" kern="1200">
        <a:solidFill>
          <a:schemeClr val="tx1"/>
        </a:solidFill>
        <a:latin typeface="+mn-lt"/>
        <a:ea typeface="+mn-ea"/>
        <a:cs typeface="+mn-cs"/>
      </a:defRPr>
    </a:lvl6pPr>
    <a:lvl7pPr marL="3056473" algn="l" defTabSz="1018824" rtl="0" eaLnBrk="1" latinLnBrk="0" hangingPunct="1">
      <a:defRPr sz="2006" kern="1200">
        <a:solidFill>
          <a:schemeClr val="tx1"/>
        </a:solidFill>
        <a:latin typeface="+mn-lt"/>
        <a:ea typeface="+mn-ea"/>
        <a:cs typeface="+mn-cs"/>
      </a:defRPr>
    </a:lvl7pPr>
    <a:lvl8pPr marL="3565886" algn="l" defTabSz="1018824" rtl="0" eaLnBrk="1" latinLnBrk="0" hangingPunct="1">
      <a:defRPr sz="2006" kern="1200">
        <a:solidFill>
          <a:schemeClr val="tx1"/>
        </a:solidFill>
        <a:latin typeface="+mn-lt"/>
        <a:ea typeface="+mn-ea"/>
        <a:cs typeface="+mn-cs"/>
      </a:defRPr>
    </a:lvl8pPr>
    <a:lvl9pPr marL="4075298" algn="l" defTabSz="1018824"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1E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72" autoAdjust="0"/>
    <p:restoredTop sz="93741" autoAdjust="0"/>
  </p:normalViewPr>
  <p:slideViewPr>
    <p:cSldViewPr snapToGrid="0">
      <p:cViewPr varScale="1">
        <p:scale>
          <a:sx n="55" d="100"/>
          <a:sy n="55" d="100"/>
        </p:scale>
        <p:origin x="1264" y="36"/>
      </p:cViewPr>
      <p:guideLst>
        <p:guide orient="horz" pos="2448"/>
        <p:guide pos="3168"/>
      </p:guideLst>
    </p:cSldViewPr>
  </p:slideViewPr>
  <p:outlineViewPr>
    <p:cViewPr>
      <p:scale>
        <a:sx n="33" d="100"/>
        <a:sy n="33" d="100"/>
      </p:scale>
      <p:origin x="0" y="-948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12185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57877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87237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16022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05082A-7C3C-4640-B7FE-7C53B0E7AE9F}"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289599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05082A-7C3C-4640-B7FE-7C53B0E7AE9F}" type="datetimeFigureOut">
              <a:rPr lang="en-US" smtClean="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23037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05082A-7C3C-4640-B7FE-7C53B0E7AE9F}" type="datetimeFigureOut">
              <a:rPr lang="en-US" smtClean="0"/>
              <a:t>8/30/2022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740253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05082A-7C3C-4640-B7FE-7C53B0E7AE9F}" type="datetimeFigureOut">
              <a:rPr lang="en-US" smtClean="0"/>
              <a:t>8/30/2022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012065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05082A-7C3C-4640-B7FE-7C53B0E7AE9F}" type="datetimeFigureOut">
              <a:rPr lang="en-US" smtClean="0"/>
              <a:t>8/30/2022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185102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BE05082A-7C3C-4640-B7FE-7C53B0E7AE9F}" type="datetimeFigureOut">
              <a:rPr lang="en-US" smtClean="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59991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BE05082A-7C3C-4640-B7FE-7C53B0E7AE9F}" type="datetimeFigureOut">
              <a:rPr lang="en-US" smtClean="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55715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BE05082A-7C3C-4640-B7FE-7C53B0E7AE9F}" type="datetimeFigureOut">
              <a:rPr lang="en-US" smtClean="0"/>
              <a:t>8/30/2022</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5CC2A8E6-A98A-4EBB-8F08-E4717BDE0DAA}" type="slidenum">
              <a:rPr lang="en-US" smtClean="0"/>
              <a:t>‹#›</a:t>
            </a:fld>
            <a:endParaRPr lang="en-US"/>
          </a:p>
        </p:txBody>
      </p:sp>
    </p:spTree>
    <p:extLst>
      <p:ext uri="{BB962C8B-B14F-4D97-AF65-F5344CB8AC3E}">
        <p14:creationId xmlns:p14="http://schemas.microsoft.com/office/powerpoint/2010/main" val="27465732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latin typeface="Garamond" panose="02020404030301010803" pitchFamily="18" charset="0"/>
              </a:rPr>
              <a:t>Business Analytics Capstone </a:t>
            </a:r>
            <a:br>
              <a:rPr lang="en-US" dirty="0">
                <a:latin typeface="Garamond" panose="02020404030301010803" pitchFamily="18" charset="0"/>
              </a:rPr>
            </a:br>
            <a:r>
              <a:rPr lang="en-US" dirty="0">
                <a:latin typeface="Garamond" panose="02020404030301010803" pitchFamily="18" charset="0"/>
              </a:rPr>
              <a:t>Framework for Effect and Measurement</a:t>
            </a:r>
          </a:p>
        </p:txBody>
      </p:sp>
      <p:sp>
        <p:nvSpPr>
          <p:cNvPr id="3" name="Subtitle 2"/>
          <p:cNvSpPr>
            <a:spLocks noGrp="1"/>
          </p:cNvSpPr>
          <p:nvPr>
            <p:ph type="subTitle" idx="1"/>
          </p:nvPr>
        </p:nvSpPr>
        <p:spPr/>
        <p:txBody>
          <a:bodyPr/>
          <a:lstStyle/>
          <a:p>
            <a:r>
              <a:rPr lang="en-US" dirty="0">
                <a:latin typeface="Garamond" panose="02020404030301010803" pitchFamily="18" charset="0"/>
              </a:rPr>
              <a:t>Anggi Firdian Saputra</a:t>
            </a:r>
          </a:p>
          <a:p>
            <a:r>
              <a:rPr lang="en-US">
                <a:latin typeface="Garamond" panose="02020404030301010803" pitchFamily="18" charset="0"/>
              </a:rPr>
              <a:t>30</a:t>
            </a:r>
            <a:r>
              <a:rPr lang="en-US" baseline="30000">
                <a:latin typeface="Garamond" panose="02020404030301010803" pitchFamily="18" charset="0"/>
              </a:rPr>
              <a:t>th</a:t>
            </a:r>
            <a:r>
              <a:rPr lang="en-US">
                <a:latin typeface="Garamond" panose="02020404030301010803" pitchFamily="18" charset="0"/>
              </a:rPr>
              <a:t> August </a:t>
            </a:r>
            <a:r>
              <a:rPr lang="en-US" dirty="0">
                <a:latin typeface="Garamond" panose="02020404030301010803" pitchFamily="18" charset="0"/>
              </a:rPr>
              <a:t>2022</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1800245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5772" y="2863105"/>
            <a:ext cx="7543800" cy="1876530"/>
          </a:xfrm>
        </p:spPr>
        <p:txBody>
          <a:bodyPr>
            <a:normAutofit/>
          </a:bodyPr>
          <a:lstStyle/>
          <a:p>
            <a:r>
              <a:rPr lang="en-US" sz="4000" dirty="0">
                <a:latin typeface="Garamond" panose="02020404030301010803" pitchFamily="18" charset="0"/>
              </a:rPr>
              <a:t>Effects and Measurement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1390820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Effects</a:t>
            </a:r>
            <a:br>
              <a:rPr lang="en-US" sz="3600" dirty="0">
                <a:latin typeface="Garamond" panose="02020404030301010803" pitchFamily="18" charset="0"/>
              </a:rPr>
            </a:br>
            <a:r>
              <a:rPr lang="en-US" sz="1800" dirty="0">
                <a:latin typeface="Garamond" panose="02020404030301010803" pitchFamily="18" charset="0"/>
              </a:rPr>
              <a:t>Describe the anticipated effects of your strategy</a:t>
            </a: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Please describe the anticipated effects of your strategy. Make sure you address the effects on customers, revenue, and the internal organization.</a:t>
            </a:r>
          </a:p>
          <a:p>
            <a:pPr>
              <a:lnSpc>
                <a:spcPct val="100000"/>
              </a:lnSpc>
              <a:spcBef>
                <a:spcPts val="0"/>
              </a:spcBef>
            </a:pPr>
            <a:endParaRPr lang="en-US" sz="1400" i="1" dirty="0">
              <a:solidFill>
                <a:srgbClr val="7F7F7F"/>
              </a:solidFill>
              <a:latin typeface="Garamond" panose="02020404030301010803" pitchFamily="18" charset="0"/>
            </a:endParaRPr>
          </a:p>
          <a:p>
            <a:pPr algn="just">
              <a:lnSpc>
                <a:spcPct val="100000"/>
              </a:lnSpc>
              <a:spcBef>
                <a:spcPts val="0"/>
              </a:spcBef>
            </a:pPr>
            <a:r>
              <a:rPr lang="en-US" sz="1500" dirty="0">
                <a:latin typeface="Times New Roman" panose="02020603050405020304" pitchFamily="18" charset="0"/>
                <a:cs typeface="Times New Roman" panose="02020603050405020304" pitchFamily="18" charset="0"/>
              </a:rPr>
              <a:t>The following are the anticipated effects of the strategy of </a:t>
            </a:r>
            <a:r>
              <a:rPr lang="en-US" sz="1500" b="1" dirty="0">
                <a:latin typeface="Times New Roman" panose="02020603050405020304" pitchFamily="18" charset="0"/>
                <a:cs typeface="Times New Roman" panose="02020603050405020304" pitchFamily="18" charset="0"/>
              </a:rPr>
              <a:t>creating a sustainable advertisement ecosystem:</a:t>
            </a:r>
          </a:p>
          <a:p>
            <a:pPr algn="just">
              <a:lnSpc>
                <a:spcPct val="100000"/>
              </a:lnSpc>
              <a:spcBef>
                <a:spcPts val="0"/>
              </a:spcBef>
              <a:buFont typeface="+mj-lt"/>
              <a:buAutoNum type="arabicPeriod"/>
            </a:pPr>
            <a:r>
              <a:rPr lang="en-US" sz="1500" dirty="0">
                <a:latin typeface="Times New Roman" panose="02020603050405020304" pitchFamily="18" charset="0"/>
                <a:cs typeface="Times New Roman" panose="02020603050405020304" pitchFamily="18" charset="0"/>
              </a:rPr>
              <a:t>The first proposed strategy is to generate a much greater advertising experience (by tightening QA of advertising content’s deliverable. Deploying the result in which new native ads appear as a result of A/B testing) would be addressed end-users loyalty by staying on our page without taking any action to install ad-blocking software. End-users would pleasantly stay on the page because they are perceiving valuable and informative insight from the ad’s content. Subsequently, brand awareness and customer engagement can be reached.  </a:t>
            </a:r>
          </a:p>
          <a:p>
            <a:pPr marL="0" indent="0" algn="just">
              <a:lnSpc>
                <a:spcPct val="100000"/>
              </a:lnSpc>
              <a:spcBef>
                <a:spcPts val="0"/>
              </a:spcBef>
              <a:buNone/>
            </a:pPr>
            <a:r>
              <a:rPr lang="en-US" sz="1500" dirty="0">
                <a:latin typeface="Times New Roman" panose="02020603050405020304" pitchFamily="18" charset="0"/>
                <a:cs typeface="Times New Roman" panose="02020603050405020304" pitchFamily="18" charset="0"/>
              </a:rPr>
              <a:t>     </a:t>
            </a:r>
          </a:p>
          <a:p>
            <a:pPr marL="0" indent="0" algn="just">
              <a:lnSpc>
                <a:spcPct val="100000"/>
              </a:lnSpc>
              <a:spcBef>
                <a:spcPts val="0"/>
              </a:spcBef>
              <a:buNone/>
            </a:pPr>
            <a:r>
              <a:rPr lang="en-US" sz="1500" dirty="0">
                <a:latin typeface="Times New Roman" panose="02020603050405020304" pitchFamily="18" charset="0"/>
                <a:cs typeface="Times New Roman" panose="02020603050405020304" pitchFamily="18" charset="0"/>
              </a:rPr>
              <a:t>     For such circumstances we are maintaining our user base, which becomes key players to the ads impression, click, conversion    </a:t>
            </a:r>
          </a:p>
          <a:p>
            <a:pPr marL="0" indent="0" algn="just">
              <a:lnSpc>
                <a:spcPct val="100000"/>
              </a:lnSpc>
              <a:spcBef>
                <a:spcPts val="0"/>
              </a:spcBef>
              <a:buNone/>
            </a:pPr>
            <a:r>
              <a:rPr lang="en-US" sz="1500" dirty="0">
                <a:latin typeface="Times New Roman" panose="02020603050405020304" pitchFamily="18" charset="0"/>
                <a:cs typeface="Times New Roman" panose="02020603050405020304" pitchFamily="18" charset="0"/>
              </a:rPr>
              <a:t>     (if any of them are piqued by the product/service), and subsequently would bring beneficiary impact to profit our customer </a:t>
            </a:r>
          </a:p>
          <a:p>
            <a:pPr marL="0" indent="0" algn="just">
              <a:lnSpc>
                <a:spcPct val="100000"/>
              </a:lnSpc>
              <a:spcBef>
                <a:spcPts val="0"/>
              </a:spcBef>
              <a:buNone/>
            </a:pPr>
            <a:r>
              <a:rPr lang="en-US" sz="1500" dirty="0">
                <a:latin typeface="Times New Roman" panose="02020603050405020304" pitchFamily="18" charset="0"/>
                <a:cs typeface="Times New Roman" panose="02020603050405020304" pitchFamily="18" charset="0"/>
              </a:rPr>
              <a:t>     and our revenue. Internally, as mentioned I dedicated team of creative content advertisement is needed to ensure the quality,  </a:t>
            </a:r>
          </a:p>
          <a:p>
            <a:pPr marL="0" indent="0" algn="just">
              <a:lnSpc>
                <a:spcPct val="100000"/>
              </a:lnSpc>
              <a:spcBef>
                <a:spcPts val="0"/>
              </a:spcBef>
              <a:buNone/>
            </a:pPr>
            <a:r>
              <a:rPr lang="en-US" sz="1500" dirty="0">
                <a:latin typeface="Times New Roman" panose="02020603050405020304" pitchFamily="18" charset="0"/>
                <a:cs typeface="Times New Roman" panose="02020603050405020304" pitchFamily="18" charset="0"/>
              </a:rPr>
              <a:t>     this might need the accrual cost and hind the financial statement, but it would make a significant impact on long-term  </a:t>
            </a:r>
          </a:p>
          <a:p>
            <a:pPr marL="0" indent="0" algn="just">
              <a:lnSpc>
                <a:spcPct val="100000"/>
              </a:lnSpc>
              <a:spcBef>
                <a:spcPts val="0"/>
              </a:spcBef>
              <a:buNone/>
            </a:pPr>
            <a:r>
              <a:rPr lang="en-US" sz="1500" dirty="0">
                <a:latin typeface="Times New Roman" panose="02020603050405020304" pitchFamily="18" charset="0"/>
                <a:cs typeface="Times New Roman" panose="02020603050405020304" pitchFamily="18" charset="0"/>
              </a:rPr>
              <a:t>     corporate value.</a:t>
            </a:r>
          </a:p>
          <a:p>
            <a:pPr marL="228600" indent="-228600" algn="just">
              <a:lnSpc>
                <a:spcPct val="100000"/>
              </a:lnSpc>
              <a:spcBef>
                <a:spcPts val="0"/>
              </a:spcBef>
              <a:buAutoNum type="arabicPeriod" startAt="2"/>
            </a:pPr>
            <a:r>
              <a:rPr lang="en-US" sz="1500" dirty="0">
                <a:latin typeface="Times New Roman" panose="02020603050405020304" pitchFamily="18" charset="0"/>
                <a:cs typeface="Times New Roman" panose="02020603050405020304" pitchFamily="18" charset="0"/>
              </a:rPr>
              <a:t>The second strategy is ambidextrous tactics by creating a solid innovative and collaborative culture in the advertising team would also make successful strategy execution and a great way to avoid member turnover challenges. As of trade-off, the considerable incentive for those who perform well is encountered, but it will make a conducive ecosystem to achieve considerable growth which improves the intangible asset and competitiveness factor of the company and become an indirect driver of long-term growth.</a:t>
            </a:r>
          </a:p>
          <a:p>
            <a:pPr algn="just">
              <a:lnSpc>
                <a:spcPct val="100000"/>
              </a:lnSpc>
              <a:spcBef>
                <a:spcPts val="0"/>
              </a:spcBef>
            </a:pPr>
            <a:r>
              <a:rPr lang="en-US" sz="1500" dirty="0">
                <a:latin typeface="Times New Roman" panose="02020603050405020304" pitchFamily="18" charset="0"/>
                <a:cs typeface="Times New Roman" panose="02020603050405020304" pitchFamily="18" charset="0"/>
              </a:rPr>
              <a:t>If we start charging the customers, we might expect a decrease in the number of users who use our services thus decreasing revenues.</a:t>
            </a:r>
          </a:p>
          <a:p>
            <a:pPr algn="just">
              <a:lnSpc>
                <a:spcPct val="100000"/>
              </a:lnSpc>
              <a:spcBef>
                <a:spcPts val="0"/>
              </a:spcBef>
            </a:pPr>
            <a:r>
              <a:rPr lang="en-US" sz="1500" dirty="0">
                <a:latin typeface="Times New Roman" panose="02020603050405020304" pitchFamily="18" charset="0"/>
                <a:cs typeface="Times New Roman" panose="02020603050405020304" pitchFamily="18" charset="0"/>
              </a:rPr>
              <a:t>From Financial Standpoint, charging the customers might increase or decrease the revenue depending on the number of users who quit.</a:t>
            </a:r>
          </a:p>
          <a:p>
            <a:pPr algn="just">
              <a:lnSpc>
                <a:spcPct val="100000"/>
              </a:lnSpc>
              <a:spcBef>
                <a:spcPts val="0"/>
              </a:spcBef>
            </a:pPr>
            <a:r>
              <a:rPr lang="en-US" sz="1500" dirty="0">
                <a:latin typeface="Times New Roman" panose="02020603050405020304" pitchFamily="18" charset="0"/>
                <a:cs typeface="Times New Roman" panose="02020603050405020304" pitchFamily="18" charset="0"/>
              </a:rPr>
              <a:t>If customer satisfaction increases, the publishers might be willing to invest more in advertising on our platforms.</a:t>
            </a:r>
          </a:p>
        </p:txBody>
      </p:sp>
    </p:spTree>
    <p:extLst>
      <p:ext uri="{BB962C8B-B14F-4D97-AF65-F5344CB8AC3E}">
        <p14:creationId xmlns:p14="http://schemas.microsoft.com/office/powerpoint/2010/main" val="2896760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Effects </a:t>
            </a:r>
            <a:br>
              <a:rPr lang="en-US" sz="3600" dirty="0">
                <a:latin typeface="Garamond" panose="02020404030301010803" pitchFamily="18" charset="0"/>
              </a:rPr>
            </a:br>
            <a:r>
              <a:rPr lang="en-US" sz="1800" i="1" dirty="0">
                <a:latin typeface="Garamond" panose="02020404030301010803" pitchFamily="18" charset="0"/>
              </a:rPr>
              <a:t>Application Exercise 3 – Designing a Deterministic Optimization Model</a:t>
            </a: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Provide an explanation of the calculations you performed to build an optimization model using decision variables, constraints, and an objective; this model could use the scenario in Application Exercise 3, or one of you own devising.</a:t>
            </a:r>
          </a:p>
          <a:p>
            <a:pPr>
              <a:lnSpc>
                <a:spcPct val="100000"/>
              </a:lnSpc>
              <a:spcBef>
                <a:spcPts val="0"/>
              </a:spcBef>
            </a:pPr>
            <a:endParaRPr lang="en-US" sz="1400" i="1" dirty="0">
              <a:solidFill>
                <a:srgbClr val="7F7F7F"/>
              </a:solidFill>
              <a:latin typeface="Garamond" panose="02020404030301010803" pitchFamily="18" charset="0"/>
            </a:endParaRPr>
          </a:p>
          <a:p>
            <a:pPr algn="just">
              <a:lnSpc>
                <a:spcPct val="100000"/>
              </a:lnSpc>
              <a:spcBef>
                <a:spcPts val="0"/>
              </a:spcBef>
            </a:pPr>
            <a:r>
              <a:rPr lang="en-US" sz="1600" dirty="0">
                <a:latin typeface="Times New Roman" panose="02020603050405020304" pitchFamily="18" charset="0"/>
                <a:cs typeface="Times New Roman" panose="02020603050405020304" pitchFamily="18" charset="0"/>
              </a:rPr>
              <a:t>Optimization Model on Training Program Use the Scenario in Application Exercise 3.</a:t>
            </a:r>
          </a:p>
          <a:p>
            <a:pPr algn="just">
              <a:lnSpc>
                <a:spcPct val="100000"/>
              </a:lnSpc>
              <a:spcBef>
                <a:spcPts val="0"/>
              </a:spcBef>
            </a:pPr>
            <a:r>
              <a:rPr lang="en-US" sz="1600" dirty="0">
                <a:latin typeface="Times New Roman" panose="02020603050405020304" pitchFamily="18" charset="0"/>
                <a:cs typeface="Times New Roman" panose="02020603050405020304" pitchFamily="18" charset="0"/>
              </a:rPr>
              <a:t>To get the best decision, I use a tool of solver in Microsoft Excel.</a:t>
            </a:r>
          </a:p>
          <a:p>
            <a:pPr algn="just">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gn="just">
              <a:lnSpc>
                <a:spcPct val="100000"/>
              </a:lnSpc>
              <a:spcBef>
                <a:spcPts val="0"/>
              </a:spcBef>
            </a:pPr>
            <a:r>
              <a:rPr lang="en-US" sz="1600" dirty="0">
                <a:latin typeface="Times New Roman" panose="02020603050405020304" pitchFamily="18" charset="0"/>
                <a:cs typeface="Times New Roman" panose="02020603050405020304" pitchFamily="18" charset="0"/>
              </a:rPr>
              <a:t>From the analytic of solver that is shown in the appendix page section, in order to maximize the productivity return which obtained $42.823 after doing the calculation of solver, the spending amount of training on Hard Skill/Internal and Soft/Skill External are 0, that means does not need to conduct any training both. The company should consider the budget expense of $26.765 for training on Soft Skill/Internal and $38.235 for training on Hard Skill/External. </a:t>
            </a:r>
          </a:p>
          <a:p>
            <a:pPr algn="just">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gn="just">
              <a:lnSpc>
                <a:spcPct val="100000"/>
              </a:lnSpc>
              <a:spcBef>
                <a:spcPts val="0"/>
              </a:spcBef>
            </a:pPr>
            <a:r>
              <a:rPr lang="en-US" sz="1600" dirty="0">
                <a:latin typeface="Times New Roman" panose="02020603050405020304" pitchFamily="18" charset="0"/>
                <a:cs typeface="Times New Roman" panose="02020603050405020304" pitchFamily="18" charset="0"/>
              </a:rPr>
              <a:t>However, according to me, there are several considerations such as any modeling has a limitation that could not scope the correlation between predicted and objective entirely, and training programs are related to human resources of which we know that people are the product of dynamic change and growth, thus training on Hard Skill/Internal and Soft Skill/External might also imperative for employees to do the job greatly. This is the case when blending the experts and analytics are considerably needed to achieve a much greater outcome toward the company’s objective.</a:t>
            </a:r>
          </a:p>
          <a:p>
            <a:pPr algn="just">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2F6A259-2EFC-2D3F-57F5-D83C450142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5740" y="2501959"/>
            <a:ext cx="5906919" cy="2010406"/>
          </a:xfrm>
          <a:prstGeom prst="rect">
            <a:avLst/>
          </a:prstGeom>
        </p:spPr>
      </p:pic>
    </p:spTree>
    <p:extLst>
      <p:ext uri="{BB962C8B-B14F-4D97-AF65-F5344CB8AC3E}">
        <p14:creationId xmlns:p14="http://schemas.microsoft.com/office/powerpoint/2010/main" val="1531751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Effects - Appendix</a:t>
            </a:r>
            <a:br>
              <a:rPr lang="en-US" sz="3600" dirty="0">
                <a:latin typeface="Garamond" panose="02020404030301010803" pitchFamily="18" charset="0"/>
              </a:rPr>
            </a:br>
            <a:r>
              <a:rPr lang="en-US" sz="1800" i="1" dirty="0">
                <a:latin typeface="Garamond" panose="02020404030301010803" pitchFamily="18" charset="0"/>
              </a:rPr>
              <a:t>Application Exercise 3 – Designing a Deterministic Optimization Model</a:t>
            </a: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Provide an explanation of the calculations you performed to build an optimization model using decision variables, constraints, and an objective; this model could use the scenario in Application Exercise 3, or one of you own devising.</a:t>
            </a:r>
          </a:p>
          <a:p>
            <a:pPr>
              <a:lnSpc>
                <a:spcPct val="100000"/>
              </a:lnSpc>
              <a:spcBef>
                <a:spcPts val="0"/>
              </a:spcBef>
            </a:pPr>
            <a:endParaRPr lang="en-US" sz="1400" i="1" dirty="0">
              <a:solidFill>
                <a:srgbClr val="7F7F7F"/>
              </a:solidFill>
              <a:latin typeface="Garamond" panose="02020404030301010803" pitchFamily="18" charset="0"/>
            </a:endParaRPr>
          </a:p>
          <a:p>
            <a:pPr algn="just">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2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E1BBDBA-DF13-0AF5-3F5F-F4FE290A1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024" y="2475977"/>
            <a:ext cx="9750352" cy="3342300"/>
          </a:xfrm>
          <a:prstGeom prst="rect">
            <a:avLst/>
          </a:prstGeom>
        </p:spPr>
      </p:pic>
    </p:spTree>
    <p:extLst>
      <p:ext uri="{BB962C8B-B14F-4D97-AF65-F5344CB8AC3E}">
        <p14:creationId xmlns:p14="http://schemas.microsoft.com/office/powerpoint/2010/main" val="1990060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Measurement</a:t>
            </a:r>
            <a:br>
              <a:rPr lang="en-US" sz="3600" dirty="0">
                <a:latin typeface="Garamond" panose="02020404030301010803" pitchFamily="18" charset="0"/>
              </a:rPr>
            </a:br>
            <a:r>
              <a:rPr lang="en-US" sz="1800" dirty="0">
                <a:latin typeface="Garamond" panose="02020404030301010803" pitchFamily="18" charset="0"/>
              </a:rPr>
              <a:t>Describe the anticipated effects of your strategy and how you will measure them</a:t>
            </a: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Please outline your plan for measuring these effects using data. Make sure you use techniques you learned about in the courses.</a:t>
            </a:r>
          </a:p>
          <a:p>
            <a:pPr>
              <a:lnSpc>
                <a:spcPct val="100000"/>
              </a:lnSpc>
              <a:spcBef>
                <a:spcPts val="0"/>
              </a:spcBef>
            </a:pPr>
            <a:endParaRPr lang="en-US" sz="1400" i="1" dirty="0">
              <a:solidFill>
                <a:srgbClr val="7F7F7F"/>
              </a:solidFill>
              <a:latin typeface="Garamond" panose="02020404030301010803" pitchFamily="18" charset="0"/>
            </a:endParaRPr>
          </a:p>
          <a:p>
            <a:pPr>
              <a:lnSpc>
                <a:spcPct val="100000"/>
              </a:lnSpc>
              <a:spcBef>
                <a:spcPts val="0"/>
              </a:spcBef>
            </a:pPr>
            <a:r>
              <a:rPr lang="en-US" sz="1600" dirty="0">
                <a:latin typeface="Times New Roman" panose="02020603050405020304" pitchFamily="18" charset="0"/>
                <a:cs typeface="Times New Roman" panose="02020603050405020304" pitchFamily="18" charset="0"/>
              </a:rPr>
              <a:t>The anticipated effects can be measured in the following ways:</a:t>
            </a:r>
          </a:p>
          <a:p>
            <a:pPr>
              <a:lnSpc>
                <a:spcPct val="100000"/>
              </a:lnSpc>
              <a:spcBef>
                <a:spcPts val="0"/>
              </a:spcBef>
              <a:buFont typeface="+mj-lt"/>
              <a:buAutoNum type="arabicPeriod"/>
            </a:pPr>
            <a:r>
              <a:rPr lang="en-US" sz="1600" dirty="0">
                <a:latin typeface="Times New Roman" panose="02020603050405020304" pitchFamily="18" charset="0"/>
                <a:cs typeface="Times New Roman" panose="02020603050405020304" pitchFamily="18" charset="0"/>
              </a:rPr>
              <a:t>Measurement of Ads Performance</a:t>
            </a:r>
          </a:p>
          <a:p>
            <a:pPr lvl="1">
              <a:lnSpc>
                <a:spcPct val="100000"/>
              </a:lnSpc>
              <a:spcBef>
                <a:spcPts val="0"/>
              </a:spcBef>
            </a:pPr>
            <a:r>
              <a:rPr lang="en-US" sz="1600" dirty="0">
                <a:latin typeface="Times New Roman" panose="02020603050405020304" pitchFamily="18" charset="0"/>
                <a:cs typeface="Times New Roman" panose="02020603050405020304" pitchFamily="18" charset="0"/>
              </a:rPr>
              <a:t>Ads experience can be measured by the number of impressions, and video play length 25%, 50%, 76%, or 100% (quantiles)</a:t>
            </a:r>
          </a:p>
          <a:p>
            <a:pPr lvl="1">
              <a:lnSpc>
                <a:spcPct val="100000"/>
              </a:lnSpc>
              <a:spcBef>
                <a:spcPts val="0"/>
              </a:spcBef>
            </a:pPr>
            <a:r>
              <a:rPr lang="en-US" sz="1600" dirty="0">
                <a:latin typeface="Times New Roman" panose="02020603050405020304" pitchFamily="18" charset="0"/>
                <a:cs typeface="Times New Roman" panose="02020603050405020304" pitchFamily="18" charset="0"/>
              </a:rPr>
              <a:t>Ads performance can be measured by:</a:t>
            </a:r>
          </a:p>
          <a:p>
            <a:pPr lvl="1">
              <a:lnSpc>
                <a:spcPct val="100000"/>
              </a:lnSpc>
              <a:spcBef>
                <a:spcPts val="0"/>
              </a:spcBef>
              <a:buFont typeface="+mj-lt"/>
              <a:buAutoNum type="arabicPeriod"/>
            </a:pPr>
            <a:r>
              <a:rPr lang="en-US" sz="1600" dirty="0">
                <a:latin typeface="Times New Roman" panose="02020603050405020304" pitchFamily="18" charset="0"/>
                <a:cs typeface="Times New Roman" panose="02020603050405020304" pitchFamily="18" charset="0"/>
              </a:rPr>
              <a:t>Return of Investment (ROI) metrics (Revenue – Cost of goods sold) / Cost of goods sold</a:t>
            </a:r>
          </a:p>
          <a:p>
            <a:pPr lvl="1">
              <a:lnSpc>
                <a:spcPct val="100000"/>
              </a:lnSpc>
              <a:spcBef>
                <a:spcPts val="0"/>
              </a:spcBef>
              <a:buFont typeface="+mj-lt"/>
              <a:buAutoNum type="arabicPeriod"/>
            </a:pPr>
            <a:r>
              <a:rPr lang="en-US" sz="1600" dirty="0">
                <a:latin typeface="Times New Roman" panose="02020603050405020304" pitchFamily="18" charset="0"/>
                <a:cs typeface="Times New Roman" panose="02020603050405020304" pitchFamily="18" charset="0"/>
              </a:rPr>
              <a:t>Brand awareness which can be seen from the number of impressions</a:t>
            </a:r>
          </a:p>
          <a:p>
            <a:pPr lvl="1">
              <a:lnSpc>
                <a:spcPct val="100000"/>
              </a:lnSpc>
              <a:spcBef>
                <a:spcPts val="0"/>
              </a:spcBef>
              <a:buFont typeface="+mj-lt"/>
              <a:buAutoNum type="arabicPeriod"/>
            </a:pPr>
            <a:r>
              <a:rPr lang="en-US" sz="1600" dirty="0">
                <a:latin typeface="Times New Roman" panose="02020603050405020304" pitchFamily="18" charset="0"/>
                <a:cs typeface="Times New Roman" panose="02020603050405020304" pitchFamily="18" charset="0"/>
              </a:rPr>
              <a:t>Customer engagement can encounter by Click-Through Rate (CTR) and conversion rate</a:t>
            </a:r>
          </a:p>
          <a:p>
            <a:pPr lvl="1">
              <a:lnSpc>
                <a:spcPct val="100000"/>
              </a:lnSpc>
              <a:spcBef>
                <a:spcPts val="0"/>
              </a:spcBef>
              <a:buFont typeface="+mj-lt"/>
              <a:buAutoNum type="arabicPeriod"/>
            </a:pPr>
            <a:r>
              <a:rPr lang="en-US" sz="1600" dirty="0">
                <a:latin typeface="Times New Roman" panose="02020603050405020304" pitchFamily="18" charset="0"/>
                <a:cs typeface="Times New Roman" panose="02020603050405020304" pitchFamily="18" charset="0"/>
              </a:rPr>
              <a:t>Customer satisfaction can be assessed from the surveys conducted.</a:t>
            </a:r>
          </a:p>
          <a:p>
            <a:pPr lvl="1">
              <a:lnSpc>
                <a:spcPct val="100000"/>
              </a:lnSpc>
              <a:spcBef>
                <a:spcPts val="0"/>
              </a:spcBef>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lnSpc>
                <a:spcPct val="100000"/>
              </a:lnSpc>
              <a:spcBef>
                <a:spcPts val="0"/>
              </a:spcBef>
              <a:buFont typeface="+mj-lt"/>
              <a:buAutoNum type="arabicPeriod"/>
            </a:pPr>
            <a:r>
              <a:rPr lang="en-US" sz="1600" dirty="0">
                <a:latin typeface="Times New Roman" panose="02020603050405020304" pitchFamily="18" charset="0"/>
                <a:cs typeface="Times New Roman" panose="02020603050405020304" pitchFamily="18" charset="0"/>
              </a:rPr>
              <a:t>Measurement of Internal Performance</a:t>
            </a:r>
          </a:p>
          <a:p>
            <a:pPr lvl="1">
              <a:lnSpc>
                <a:spcPct val="100000"/>
              </a:lnSpc>
              <a:spcBef>
                <a:spcPts val="0"/>
              </a:spcBef>
            </a:pPr>
            <a:r>
              <a:rPr lang="en-US" sz="1600" dirty="0">
                <a:latin typeface="Times New Roman" panose="02020603050405020304" pitchFamily="18" charset="0"/>
                <a:cs typeface="Times New Roman" panose="02020603050405020304" pitchFamily="18" charset="0"/>
              </a:rPr>
              <a:t>Innovative culture: percent growth of innovation produced</a:t>
            </a:r>
          </a:p>
          <a:p>
            <a:pPr lvl="1">
              <a:lnSpc>
                <a:spcPct val="100000"/>
              </a:lnSpc>
              <a:spcBef>
                <a:spcPts val="0"/>
              </a:spcBef>
            </a:pPr>
            <a:r>
              <a:rPr lang="en-US" sz="1600" dirty="0">
                <a:latin typeface="Times New Roman" panose="02020603050405020304" pitchFamily="18" charset="0"/>
                <a:cs typeface="Times New Roman" panose="02020603050405020304" pitchFamily="18" charset="0"/>
              </a:rPr>
              <a:t>Collaborative culture: percent drop of employee turnover and evaluation result of Collaborative Network</a:t>
            </a:r>
          </a:p>
          <a:p>
            <a:pPr lvl="1">
              <a:lnSpc>
                <a:spcPct val="100000"/>
              </a:lnSpc>
              <a:spcBef>
                <a:spcPts val="0"/>
              </a:spcBef>
            </a:pPr>
            <a:r>
              <a:rPr lang="en-US" sz="1600" dirty="0">
                <a:latin typeface="Times New Roman" panose="02020603050405020304" pitchFamily="18" charset="0"/>
                <a:cs typeface="Times New Roman" panose="02020603050405020304" pitchFamily="18" charset="0"/>
              </a:rPr>
              <a:t>Growth in Intangible Assets.</a:t>
            </a:r>
          </a:p>
          <a:p>
            <a:pPr lvl="1">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nSpc>
                <a:spcPct val="100000"/>
              </a:lnSpc>
              <a:spcBef>
                <a:spcPts val="0"/>
              </a:spcBef>
              <a:buFont typeface="+mj-lt"/>
              <a:buAutoNum type="arabicPeriod"/>
            </a:pPr>
            <a:r>
              <a:rPr lang="en-US" sz="1600" dirty="0">
                <a:latin typeface="Times New Roman" panose="02020603050405020304" pitchFamily="18" charset="0"/>
                <a:cs typeface="Times New Roman" panose="02020603050405020304" pitchFamily="18" charset="0"/>
              </a:rPr>
              <a:t>Measurement of Company Competitive Advantage Across Industry</a:t>
            </a:r>
          </a:p>
          <a:p>
            <a:pPr lvl="1">
              <a:lnSpc>
                <a:spcPct val="100000"/>
              </a:lnSpc>
              <a:spcBef>
                <a:spcPts val="0"/>
              </a:spcBef>
            </a:pPr>
            <a:r>
              <a:rPr lang="en-US" sz="1600" dirty="0">
                <a:latin typeface="Times New Roman" panose="02020603050405020304" pitchFamily="18" charset="0"/>
                <a:cs typeface="Times New Roman" panose="02020603050405020304" pitchFamily="18" charset="0"/>
              </a:rPr>
              <a:t>Return on Equity</a:t>
            </a:r>
          </a:p>
          <a:p>
            <a:pPr lvl="1">
              <a:lnSpc>
                <a:spcPct val="100000"/>
              </a:lnSpc>
              <a:spcBef>
                <a:spcPts val="0"/>
              </a:spcBef>
            </a:pPr>
            <a:r>
              <a:rPr lang="en-US" sz="1600" dirty="0">
                <a:latin typeface="Times New Roman" panose="02020603050405020304" pitchFamily="18" charset="0"/>
                <a:cs typeface="Times New Roman" panose="02020603050405020304" pitchFamily="18" charset="0"/>
              </a:rPr>
              <a:t>Profitability which measures Return on Assets and Return on Sales</a:t>
            </a:r>
          </a:p>
          <a:p>
            <a:pPr lvl="1">
              <a:lnSpc>
                <a:spcPct val="100000"/>
              </a:lnSpc>
              <a:spcBef>
                <a:spcPts val="0"/>
              </a:spcBef>
            </a:pPr>
            <a:r>
              <a:rPr lang="en-US" sz="1600" dirty="0">
                <a:latin typeface="Times New Roman" panose="02020603050405020304" pitchFamily="18" charset="0"/>
                <a:cs typeface="Times New Roman" panose="02020603050405020304" pitchFamily="18" charset="0"/>
              </a:rPr>
              <a:t>Efficiency encountered Assets Turnover as the key ratio</a:t>
            </a:r>
          </a:p>
          <a:p>
            <a:pPr lvl="1">
              <a:lnSpc>
                <a:spcPct val="100000"/>
              </a:lnSpc>
              <a:spcBef>
                <a:spcPts val="0"/>
              </a:spcBef>
            </a:pPr>
            <a:r>
              <a:rPr lang="en-US" sz="1600" dirty="0">
                <a:latin typeface="Times New Roman" panose="02020603050405020304" pitchFamily="18" charset="0"/>
                <a:cs typeface="Times New Roman" panose="02020603050405020304" pitchFamily="18" charset="0"/>
              </a:rPr>
              <a:t>Balanced scorecard</a:t>
            </a:r>
          </a:p>
          <a:p>
            <a:pPr>
              <a:lnSpc>
                <a:spcPct val="100000"/>
              </a:lnSpc>
              <a:spcBef>
                <a:spcPts val="0"/>
              </a:spcBef>
            </a:pPr>
            <a:r>
              <a:rPr lang="en-US" sz="1600" dirty="0">
                <a:latin typeface="Times New Roman" panose="02020603050405020304" pitchFamily="18" charset="0"/>
                <a:cs typeface="Times New Roman" panose="02020603050405020304" pitchFamily="18" charset="0"/>
              </a:rPr>
              <a:t>The revenues can be measured in traditional ways.</a:t>
            </a:r>
          </a:p>
          <a:p>
            <a:pPr>
              <a:lnSpc>
                <a:spcPct val="100000"/>
              </a:lnSpc>
              <a:spcBef>
                <a:spcPts val="0"/>
              </a:spcBef>
            </a:pPr>
            <a:r>
              <a:rPr lang="en-US" sz="1600" dirty="0">
                <a:latin typeface="Times New Roman" panose="02020603050405020304" pitchFamily="18" charset="0"/>
                <a:cs typeface="Times New Roman" panose="02020603050405020304" pitchFamily="18" charset="0"/>
              </a:rPr>
              <a:t>The added factors of subscription charges can also be used in revenue measurements.</a:t>
            </a:r>
          </a:p>
        </p:txBody>
      </p:sp>
    </p:spTree>
    <p:extLst>
      <p:ext uri="{BB962C8B-B14F-4D97-AF65-F5344CB8AC3E}">
        <p14:creationId xmlns:p14="http://schemas.microsoft.com/office/powerpoint/2010/main" val="695712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Measurement</a:t>
            </a:r>
            <a:br>
              <a:rPr lang="en-US" sz="3600" dirty="0">
                <a:latin typeface="Garamond" panose="02020404030301010803" pitchFamily="18" charset="0"/>
              </a:rPr>
            </a:br>
            <a:r>
              <a:rPr lang="en-US" sz="1800" i="1" dirty="0">
                <a:latin typeface="Garamond" panose="02020404030301010803" pitchFamily="18" charset="0"/>
              </a:rPr>
              <a:t>Application Exercise 4 – Identifying Key Drivers</a:t>
            </a:r>
            <a:endParaRPr lang="en-US" sz="1800" dirty="0">
              <a:latin typeface="Garamond" panose="02020404030301010803" pitchFamily="18" charset="0"/>
            </a:endParaRP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Apply the “causal business model” performance measurement framework to your strategy </a:t>
            </a:r>
          </a:p>
          <a:p>
            <a:pPr>
              <a:lnSpc>
                <a:spcPct val="100000"/>
              </a:lnSpc>
              <a:spcBef>
                <a:spcPts val="0"/>
              </a:spcBef>
            </a:pPr>
            <a:endParaRPr lang="en-US" sz="1400" i="1" dirty="0">
              <a:solidFill>
                <a:srgbClr val="7F7F7F"/>
              </a:solidFill>
              <a:latin typeface="Garamond" panose="02020404030301010803" pitchFamily="18" charset="0"/>
            </a:endParaRPr>
          </a:p>
          <a:p>
            <a:pPr marL="0" indent="0" algn="ctr">
              <a:lnSpc>
                <a:spcPct val="100000"/>
              </a:lnSpc>
              <a:spcBef>
                <a:spcPts val="0"/>
              </a:spcBef>
              <a:buNone/>
            </a:pPr>
            <a:r>
              <a:rPr lang="en-US" sz="1200" b="1" dirty="0">
                <a:latin typeface="Times New Roman" panose="02020603050405020304" pitchFamily="18" charset="0"/>
                <a:cs typeface="Times New Roman" panose="02020603050405020304" pitchFamily="18" charset="0"/>
              </a:rPr>
              <a:t>Causal Business Model Performance Measurement Framework</a:t>
            </a:r>
          </a:p>
          <a:p>
            <a:pPr algn="just">
              <a:lnSpc>
                <a:spcPct val="100000"/>
              </a:lnSpc>
              <a:spcBef>
                <a:spcPts val="0"/>
              </a:spcBef>
            </a:pPr>
            <a:r>
              <a:rPr lang="en-US" sz="1200" dirty="0">
                <a:latin typeface="Times New Roman" panose="02020603050405020304" pitchFamily="18" charset="0"/>
                <a:cs typeface="Times New Roman" panose="02020603050405020304" pitchFamily="18" charset="0"/>
              </a:rPr>
              <a:t>The purpose of making this causal business model is to achieve net income growth from advertisement services against ad-blocking.</a:t>
            </a:r>
          </a:p>
          <a:p>
            <a:pPr algn="just">
              <a:lnSpc>
                <a:spcPct val="100000"/>
              </a:lnSpc>
              <a:spcBef>
                <a:spcPts val="0"/>
              </a:spcBef>
            </a:pPr>
            <a:r>
              <a:rPr lang="en-US" sz="1200" b="1" dirty="0">
                <a:latin typeface="Times New Roman" panose="02020603050405020304" pitchFamily="18" charset="0"/>
                <a:cs typeface="Times New Roman" panose="02020603050405020304" pitchFamily="18" charset="0"/>
              </a:rPr>
              <a:t>Measurement:</a:t>
            </a:r>
          </a:p>
          <a:p>
            <a:pPr lvl="1" algn="just">
              <a:lnSpc>
                <a:spcPct val="100000"/>
              </a:lnSpc>
              <a:spcBef>
                <a:spcPts val="0"/>
              </a:spcBef>
            </a:pPr>
            <a:r>
              <a:rPr lang="en-US" sz="1200" dirty="0">
                <a:latin typeface="Times New Roman" panose="02020603050405020304" pitchFamily="18" charset="0"/>
                <a:cs typeface="Times New Roman" panose="02020603050405020304" pitchFamily="18" charset="0"/>
              </a:rPr>
              <a:t>Great experience from ads content can be seen from Brand Awareness measured by the number of impressions, Customer Engagement measured by CTR, ROI metrics, and subsequently to results of a survey conducted.</a:t>
            </a:r>
          </a:p>
          <a:p>
            <a:pPr algn="just">
              <a:lnSpc>
                <a:spcPct val="100000"/>
              </a:lnSpc>
              <a:spcBef>
                <a:spcPts val="0"/>
              </a:spcBef>
            </a:pPr>
            <a:r>
              <a:rPr lang="en-US" sz="1200" b="1" dirty="0">
                <a:latin typeface="Times New Roman" panose="02020603050405020304" pitchFamily="18" charset="0"/>
                <a:cs typeface="Times New Roman" panose="02020603050405020304" pitchFamily="18" charset="0"/>
              </a:rPr>
              <a:t>Causal Business Model as Hypothesis:</a:t>
            </a:r>
          </a:p>
          <a:p>
            <a:pPr lvl="1" algn="just">
              <a:lnSpc>
                <a:spcPct val="100000"/>
              </a:lnSpc>
              <a:spcBef>
                <a:spcPts val="0"/>
              </a:spcBef>
            </a:pPr>
            <a:r>
              <a:rPr lang="en-US" sz="1200" dirty="0">
                <a:latin typeface="Times New Roman" panose="02020603050405020304" pitchFamily="18" charset="0"/>
                <a:cs typeface="Times New Roman" panose="02020603050405020304" pitchFamily="18" charset="0"/>
              </a:rPr>
              <a:t>When users perceive a greater experience of ads content, this is would increase end-users loyalty where they would not install ad-blocking which would impact the number of impressions, CTR, and Conversion with driver revenue of GYF’s clients. Where more profit per impression achieves, leads to more GYF’s revenue in the long run.</a:t>
            </a:r>
          </a:p>
          <a:p>
            <a:pPr algn="just">
              <a:lnSpc>
                <a:spcPct val="100000"/>
              </a:lnSpc>
              <a:spcBef>
                <a:spcPts val="0"/>
              </a:spcBef>
            </a:pPr>
            <a:r>
              <a:rPr lang="en-US" sz="1200" b="1" dirty="0">
                <a:latin typeface="Times New Roman" panose="02020603050405020304" pitchFamily="18" charset="0"/>
                <a:cs typeface="Times New Roman" panose="02020603050405020304" pitchFamily="18" charset="0"/>
              </a:rPr>
              <a:t>Hypothesis validation:</a:t>
            </a:r>
          </a:p>
          <a:p>
            <a:pPr lvl="1" algn="just">
              <a:lnSpc>
                <a:spcPct val="100000"/>
              </a:lnSpc>
              <a:spcBef>
                <a:spcPts val="0"/>
              </a:spcBef>
            </a:pPr>
            <a:r>
              <a:rPr lang="en-US" sz="1200" dirty="0">
                <a:latin typeface="Times New Roman" panose="02020603050405020304" pitchFamily="18" charset="0"/>
                <a:cs typeface="Times New Roman" panose="02020603050405020304" pitchFamily="18" charset="0"/>
              </a:rPr>
              <a:t>To Conduct research and modeling through multivariate regression analysis to know whether the experience of ads contents taking the most valuable predictor to revenue increase among other key drivers, i.e. solid innovation and collaborative culture of ads team members. If it does, then the payment value of predictor experience of ads content would be the highest.</a:t>
            </a:r>
          </a:p>
          <a:p>
            <a:pPr algn="just">
              <a:lnSpc>
                <a:spcPct val="100000"/>
              </a:lnSpc>
              <a:spcBef>
                <a:spcPts val="0"/>
              </a:spcBef>
            </a:pPr>
            <a:r>
              <a:rPr lang="en-US" sz="1200" b="1" dirty="0">
                <a:latin typeface="Times New Roman" panose="02020603050405020304" pitchFamily="18" charset="0"/>
                <a:cs typeface="Times New Roman" panose="02020603050405020304" pitchFamily="18" charset="0"/>
              </a:rPr>
              <a:t>Supporting data needed:</a:t>
            </a:r>
          </a:p>
          <a:p>
            <a:pPr lvl="1" algn="just">
              <a:lnSpc>
                <a:spcPct val="100000"/>
              </a:lnSpc>
              <a:spcBef>
                <a:spcPts val="0"/>
              </a:spcBef>
              <a:buFont typeface="+mj-lt"/>
              <a:buAutoNum type="arabicPeriod"/>
            </a:pPr>
            <a:r>
              <a:rPr lang="en-US" sz="1200" dirty="0">
                <a:latin typeface="Times New Roman" panose="02020603050405020304" pitchFamily="18" charset="0"/>
                <a:cs typeface="Times New Roman" panose="02020603050405020304" pitchFamily="18" charset="0"/>
              </a:rPr>
              <a:t>Scanner Data. To know the growth of impressions, clicks, conversion, and turnover of ad-blockers users.</a:t>
            </a:r>
          </a:p>
          <a:p>
            <a:pPr lvl="1" algn="just">
              <a:lnSpc>
                <a:spcPct val="100000"/>
              </a:lnSpc>
              <a:spcBef>
                <a:spcPts val="0"/>
              </a:spcBef>
              <a:buFont typeface="+mj-lt"/>
              <a:buAutoNum type="arabicPeriod"/>
            </a:pPr>
            <a:r>
              <a:rPr lang="en-US" sz="1200" dirty="0">
                <a:latin typeface="Times New Roman" panose="02020603050405020304" pitchFamily="18" charset="0"/>
                <a:cs typeface="Times New Roman" panose="02020603050405020304" pitchFamily="18" charset="0"/>
              </a:rPr>
              <a:t>Mobile Survey from end-users population regarding ads performance measurement.</a:t>
            </a:r>
          </a:p>
          <a:p>
            <a:pPr lvl="1" algn="just">
              <a:lnSpc>
                <a:spcPct val="100000"/>
              </a:lnSpc>
              <a:spcBef>
                <a:spcPts val="0"/>
              </a:spcBef>
              <a:buFont typeface="+mj-lt"/>
              <a:buAutoNum type="arabicPeriod"/>
            </a:pPr>
            <a:r>
              <a:rPr lang="en-US" sz="1200" dirty="0">
                <a:latin typeface="Times New Roman" panose="02020603050405020304" pitchFamily="18" charset="0"/>
                <a:cs typeface="Times New Roman" panose="02020603050405020304" pitchFamily="18" charset="0"/>
              </a:rPr>
              <a:t>Mobile Data Analytics. To know whether a segment of our end-users is using ad-blockers, and how far it would impact our end-users data analytics.</a:t>
            </a:r>
          </a:p>
          <a:p>
            <a:pPr lvl="1" algn="just">
              <a:lnSpc>
                <a:spcPct val="100000"/>
              </a:lnSpc>
              <a:spcBef>
                <a:spcPts val="0"/>
              </a:spcBef>
              <a:buFont typeface="+mj-lt"/>
              <a:buAutoNum type="arabicPeriod"/>
            </a:pPr>
            <a:r>
              <a:rPr lang="en-US" sz="1200" dirty="0">
                <a:latin typeface="Times New Roman" panose="02020603050405020304" pitchFamily="18" charset="0"/>
                <a:cs typeface="Times New Roman" panose="02020603050405020304" pitchFamily="18" charset="0"/>
              </a:rPr>
              <a:t>Social Media. To capture our ads engagement and ads personal.</a:t>
            </a:r>
          </a:p>
          <a:p>
            <a:pPr lvl="1" algn="just">
              <a:lnSpc>
                <a:spcPct val="100000"/>
              </a:lnSpc>
              <a:spcBef>
                <a:spcPts val="0"/>
              </a:spcBef>
              <a:buFont typeface="+mj-lt"/>
              <a:buAutoNum type="arabicPeriod"/>
            </a:pPr>
            <a:r>
              <a:rPr lang="en-US" sz="1200" dirty="0">
                <a:latin typeface="Times New Roman" panose="02020603050405020304" pitchFamily="18" charset="0"/>
                <a:cs typeface="Times New Roman" panose="02020603050405020304" pitchFamily="18" charset="0"/>
              </a:rPr>
              <a:t>Number of innovations produced and perform</a:t>
            </a:r>
          </a:p>
          <a:p>
            <a:pPr lvl="1" algn="just">
              <a:lnSpc>
                <a:spcPct val="100000"/>
              </a:lnSpc>
              <a:spcBef>
                <a:spcPts val="0"/>
              </a:spcBef>
              <a:buFont typeface="+mj-lt"/>
              <a:buAutoNum type="arabicPeriod"/>
            </a:pPr>
            <a:r>
              <a:rPr lang="en-US" sz="1200" dirty="0">
                <a:latin typeface="Times New Roman" panose="02020603050405020304" pitchFamily="18" charset="0"/>
                <a:cs typeface="Times New Roman" panose="02020603050405020304" pitchFamily="18" charset="0"/>
              </a:rPr>
              <a:t>Evaluation results of the collaboration network</a:t>
            </a:r>
          </a:p>
          <a:p>
            <a:pPr lvl="1" algn="just">
              <a:lnSpc>
                <a:spcPct val="100000"/>
              </a:lnSpc>
              <a:spcBef>
                <a:spcPts val="0"/>
              </a:spcBef>
              <a:buFont typeface="+mj-lt"/>
              <a:buAutoNum type="arabicPeriod"/>
            </a:pPr>
            <a:r>
              <a:rPr lang="en-US" sz="1200" dirty="0">
                <a:latin typeface="Times New Roman" panose="02020603050405020304" pitchFamily="18" charset="0"/>
                <a:cs typeface="Times New Roman" panose="02020603050405020304" pitchFamily="18" charset="0"/>
              </a:rPr>
              <a:t>Financial measurement metrics.</a:t>
            </a:r>
          </a:p>
          <a:p>
            <a:pPr lvl="1" algn="just">
              <a:lnSpc>
                <a:spcPct val="100000"/>
              </a:lnSpc>
              <a:spcBef>
                <a:spcPts val="0"/>
              </a:spcBef>
              <a:buFont typeface="+mj-lt"/>
              <a:buAutoNum type="arabicPeriod"/>
            </a:pPr>
            <a:r>
              <a:rPr lang="en-US" sz="1200" dirty="0">
                <a:latin typeface="Times New Roman" panose="02020603050405020304" pitchFamily="18" charset="0"/>
                <a:cs typeface="Times New Roman" panose="02020603050405020304" pitchFamily="18" charset="0"/>
              </a:rPr>
              <a:t>Pricing Analysis. To decide which option would be suitable: charging the customers or paying the adblocking companies to get whitelisted.</a:t>
            </a:r>
          </a:p>
          <a:p>
            <a:pPr algn="just">
              <a:lnSpc>
                <a:spcPct val="100000"/>
              </a:lnSpc>
              <a:spcBef>
                <a:spcPts val="0"/>
              </a:spcBef>
            </a:pPr>
            <a:r>
              <a:rPr lang="en-US" sz="1200" b="1" dirty="0">
                <a:latin typeface="Times New Roman" panose="02020603050405020304" pitchFamily="18" charset="0"/>
                <a:cs typeface="Times New Roman" panose="02020603050405020304" pitchFamily="18" charset="0"/>
              </a:rPr>
              <a:t>Optional other key drivers for revenue increase or decrease:</a:t>
            </a:r>
          </a:p>
          <a:p>
            <a:pPr lvl="1" algn="just">
              <a:lnSpc>
                <a:spcPct val="100000"/>
              </a:lnSpc>
              <a:spcBef>
                <a:spcPts val="0"/>
              </a:spcBef>
              <a:buFont typeface="+mj-lt"/>
              <a:buAutoNum type="arabicPeriod"/>
            </a:pPr>
            <a:r>
              <a:rPr lang="en-US" sz="1200" dirty="0">
                <a:latin typeface="Times New Roman" panose="02020603050405020304" pitchFamily="18" charset="0"/>
                <a:cs typeface="Times New Roman" panose="02020603050405020304" pitchFamily="18" charset="0"/>
              </a:rPr>
              <a:t>Decrease in Obtrusive ads: This will increase customer satisfaction which will lead to not using adblockers which will help to retain more publishers which will lead to the prevention of losses.</a:t>
            </a:r>
          </a:p>
          <a:p>
            <a:pPr lvl="1" algn="just">
              <a:lnSpc>
                <a:spcPct val="100000"/>
              </a:lnSpc>
              <a:spcBef>
                <a:spcPts val="0"/>
              </a:spcBef>
              <a:buFont typeface="+mj-lt"/>
              <a:buAutoNum type="arabicPeriod"/>
            </a:pPr>
            <a:r>
              <a:rPr lang="en-US" sz="1200" dirty="0">
                <a:latin typeface="Times New Roman" panose="02020603050405020304" pitchFamily="18" charset="0"/>
                <a:cs typeface="Times New Roman" panose="02020603050405020304" pitchFamily="18" charset="0"/>
              </a:rPr>
              <a:t>Charging the customers: This will lead to a decrease in the number of users but might lead to an increase or decrease in the revenue depending on customer turnover.</a:t>
            </a:r>
          </a:p>
          <a:p>
            <a:pPr lvl="1" algn="just">
              <a:lnSpc>
                <a:spcPct val="100000"/>
              </a:lnSpc>
              <a:spcBef>
                <a:spcPts val="0"/>
              </a:spcBef>
              <a:buFont typeface="+mj-lt"/>
              <a:buAutoNum type="arabicPeriod"/>
            </a:pPr>
            <a:r>
              <a:rPr lang="en-US" sz="1200" dirty="0">
                <a:latin typeface="Times New Roman" panose="02020603050405020304" pitchFamily="18" charset="0"/>
                <a:cs typeface="Times New Roman" panose="02020603050405020304" pitchFamily="18" charset="0"/>
              </a:rPr>
              <a:t>Paying the adblocking companies: This might lead to short-term revenue but might help in the long term by retaining publishers and decreasing losses.</a:t>
            </a:r>
          </a:p>
        </p:txBody>
      </p:sp>
    </p:spTree>
    <p:extLst>
      <p:ext uri="{BB962C8B-B14F-4D97-AF65-F5344CB8AC3E}">
        <p14:creationId xmlns:p14="http://schemas.microsoft.com/office/powerpoint/2010/main" val="2044154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Measurement</a:t>
            </a:r>
            <a:br>
              <a:rPr lang="en-US" sz="3600" dirty="0">
                <a:latin typeface="Garamond" panose="02020404030301010803" pitchFamily="18" charset="0"/>
              </a:rPr>
            </a:br>
            <a:r>
              <a:rPr lang="en-US" sz="1800" i="1" dirty="0">
                <a:latin typeface="Garamond" panose="02020404030301010803" pitchFamily="18" charset="0"/>
              </a:rPr>
              <a:t>Application Exercise 4 – Identifying Key Drivers</a:t>
            </a:r>
            <a:endParaRPr lang="en-US" sz="1800" dirty="0">
              <a:latin typeface="Garamond" panose="02020404030301010803" pitchFamily="18" charset="0"/>
            </a:endParaRP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Apply the “causal business model” performance measurement framework to your strategy </a:t>
            </a:r>
          </a:p>
          <a:p>
            <a:pPr>
              <a:lnSpc>
                <a:spcPct val="100000"/>
              </a:lnSpc>
              <a:spcBef>
                <a:spcPts val="0"/>
              </a:spcBef>
            </a:pPr>
            <a:endParaRPr lang="en-US" sz="1400" i="1" dirty="0">
              <a:solidFill>
                <a:srgbClr val="7F7F7F"/>
              </a:solidFill>
              <a:latin typeface="Garamond" panose="02020404030301010803" pitchFamily="18" charset="0"/>
            </a:endParaRPr>
          </a:p>
          <a:p>
            <a:pPr>
              <a:lnSpc>
                <a:spcPct val="100000"/>
              </a:lnSpc>
              <a:spcBef>
                <a:spcPts val="0"/>
              </a:spcBef>
            </a:pPr>
            <a:r>
              <a:rPr lang="en-US" sz="2400" b="1" dirty="0">
                <a:latin typeface="Times New Roman" panose="02020603050405020304" pitchFamily="18" charset="0"/>
                <a:cs typeface="Times New Roman" panose="02020603050405020304" pitchFamily="18" charset="0"/>
              </a:rPr>
              <a:t>Linking non-financial metrics to financial objective</a:t>
            </a:r>
          </a:p>
          <a:p>
            <a:pPr>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nSpc>
                <a:spcPct val="100000"/>
              </a:lnSpc>
              <a:spcBef>
                <a:spcPts val="0"/>
              </a:spcBef>
            </a:pPr>
            <a:r>
              <a:rPr lang="en-US" sz="2000" dirty="0">
                <a:latin typeface="Times New Roman" panose="02020603050405020304" pitchFamily="18" charset="0"/>
                <a:cs typeface="Times New Roman" panose="02020603050405020304" pitchFamily="18" charset="0"/>
              </a:rPr>
              <a:t>There is also a probability when the key driver mentioned would not perform. If this happened, we should find out why. There are three possible reasons that are the strategy aligned wrong, the measurement is garbage where we can eliminate this possibility since we use common measurement in the industry for a decade, and the people who are doing the job are not dependable.</a:t>
            </a:r>
          </a:p>
          <a:p>
            <a:pPr>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nSpc>
                <a:spcPct val="100000"/>
              </a:lnSpc>
              <a:spcBef>
                <a:spcPts val="0"/>
              </a:spcBef>
            </a:pPr>
            <a:r>
              <a:rPr lang="en-US" sz="2000" dirty="0">
                <a:latin typeface="Times New Roman" panose="02020603050405020304" pitchFamily="18" charset="0"/>
                <a:cs typeface="Times New Roman" panose="02020603050405020304" pitchFamily="18" charset="0"/>
              </a:rPr>
              <a:t>This is when financial metrics take a considerable role in financial objectives. We should evaluate and do the right measurement on non-financial metrics (in this case the innovative and collaborative culture, management capability, employee relation, quality, and brand value) to know the causal reason of the issues. If the case is solved, which we see the highest predictable factor of key drivers makes increasing net income successfully, this means both non-financial metrics and financial outcomes are highly correlated as it supposed to be. That is why most of the corporations nowadays use a Balanced Score Card to measure how well one company is doing, especially their competitive advantage across the industry.</a:t>
            </a:r>
          </a:p>
        </p:txBody>
      </p:sp>
    </p:spTree>
    <p:extLst>
      <p:ext uri="{BB962C8B-B14F-4D97-AF65-F5344CB8AC3E}">
        <p14:creationId xmlns:p14="http://schemas.microsoft.com/office/powerpoint/2010/main" val="16611257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12785</TotalTime>
  <Words>1597</Words>
  <Application>Microsoft Office PowerPoint</Application>
  <PresentationFormat>Custom</PresentationFormat>
  <Paragraphs>95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Garamond</vt:lpstr>
      <vt:lpstr>Times New Roman</vt:lpstr>
      <vt:lpstr>Office Theme</vt:lpstr>
      <vt:lpstr>Business Analytics Capstone  Framework for Effect and Measurement</vt:lpstr>
      <vt:lpstr>PowerPoint Presentation</vt:lpstr>
      <vt:lpstr>Effects Describe the anticipated effects of your strategy</vt:lpstr>
      <vt:lpstr>Effects  Application Exercise 3 – Designing a Deterministic Optimization Model</vt:lpstr>
      <vt:lpstr>Effects - Appendix Application Exercise 3 – Designing a Deterministic Optimization Model</vt:lpstr>
      <vt:lpstr>Measurement Describe the anticipated effects of your strategy and how you will measure them</vt:lpstr>
      <vt:lpstr>Measurement Application Exercise 4 – Identifying Key Drivers</vt:lpstr>
      <vt:lpstr>Measurement Application Exercise 4 – Identifying Key Drivers</vt:lpstr>
    </vt:vector>
  </TitlesOfParts>
  <Company>The Wharton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Miller, Ann</dc:creator>
  <cp:lastModifiedBy>anggi ferdian saputra</cp:lastModifiedBy>
  <cp:revision>82</cp:revision>
  <dcterms:created xsi:type="dcterms:W3CDTF">2015-07-31T14:38:13Z</dcterms:created>
  <dcterms:modified xsi:type="dcterms:W3CDTF">2022-08-30T01:33:56Z</dcterms:modified>
</cp:coreProperties>
</file>