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9144000" cy="5143500" type="screen16x9"/>
  <p:notesSz cx="6858000" cy="9144000"/>
  <p:embeddedFontLst>
    <p:embeddedFont>
      <p:font typeface="Proxima Nova" panose="02000506030000020004" pitchFamily="2" charset="0"/>
      <p:regular r:id="rId28"/>
      <p:bold r:id="rId29"/>
      <p:italic r:id="rId30"/>
      <p:boldItalic r:id="rId31"/>
    </p:embeddedFont>
    <p:embeddedFont>
      <p:font typeface="Proxima Nova Semibold" panose="02000506030000020004"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ithub.com/afet-yonetim-sistemi/ays-workshops/tree/feature/workshop-1-microservices/microservice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netflixtechblog.com/lessons-netflix-learned-from-the-aws-outage-deefe5fd0c04"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github.com/netflix/chaosmonkey" TargetMode="External"/><Relationship Id="rId4" Type="http://schemas.openxmlformats.org/officeDocument/2006/relationships/hyperlink" Target="https://netflixtechblog.com/5-lessons-weve-learned-using-aws-1f2a28588e4c"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eveloper.paypal.com/api/rest/responses/"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martinfowler.com/articles/richardsonMaturityModel.html"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learn.microsoft.com/en-us/azure/architecture/patterns/" TargetMode="External"/><Relationship Id="rId2" Type="http://schemas.openxmlformats.org/officeDocument/2006/relationships/slide" Target="../slides/slide23.xml"/><Relationship Id="rId1" Type="http://schemas.openxmlformats.org/officeDocument/2006/relationships/notesMaster" Target="../notesMasters/notesMaster1.xml"/><Relationship Id="rId5" Type="http://schemas.openxmlformats.org/officeDocument/2006/relationships/hyperlink" Target="https://cloud.google.com/architecture/fundamentals" TargetMode="External"/><Relationship Id="rId4" Type="http://schemas.openxmlformats.org/officeDocument/2006/relationships/hyperlink" Target="https://www.linkedin.com/posts/tauseeffayyaz_systemdesign-dsa-projects-activity-7277182578472669184-0T2a?utm_source=share&amp;utm_medium=member_ios"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ithub.com/afet-yonetim-sistemi/ays-workshops/blob/feature/workshop-1-microservices/microservices/mermaids/01-temporal-coupling.md"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github.com/afet-yonetim-sistemi/ays-workshops/blob/feature/workshop-1-microservices/microservices/mermaids/03-domain-coupling.md" TargetMode="External"/><Relationship Id="rId4" Type="http://schemas.openxmlformats.org/officeDocument/2006/relationships/hyperlink" Target="https://github.com/afet-yonetim-sistemi/ays-workshops/blob/feature/workshop-1-microservices/microservices/mermaids/02-deployment-coupling.md"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42e3e7cd_1_1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742e3e7cd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a:t>https://github.com/afet-yonetim-sistemi/ays-workshops/tree/feature/workshop-1-microservices/microservices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248d1ab1a8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3248d1ab1a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a:t>Github: </a:t>
            </a:r>
            <a:r>
              <a:rPr lang="tr" u="sng">
                <a:solidFill>
                  <a:schemeClr val="hlink"/>
                </a:solidFill>
                <a:hlinkClick r:id="rId3"/>
              </a:rPr>
              <a:t>https://github.com/afet-yonetim-sistemi/ays-workshops/tree/feature/workshop-1-microservices/microservices</a:t>
            </a:r>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248d1ab1a8_0_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248d1ab1a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a:t>Bu diyagram klasik bir e-ticaret monolitik uygulamasını gösteriyor. Basitçe açıklayalım:</a:t>
            </a:r>
            <a:endParaRPr/>
          </a:p>
          <a:p>
            <a:pPr marL="0" lvl="0" indent="0" algn="l" rtl="0">
              <a:spcBef>
                <a:spcPts val="0"/>
              </a:spcBef>
              <a:spcAft>
                <a:spcPts val="0"/>
              </a:spcAft>
              <a:buNone/>
            </a:pPr>
            <a:endParaRPr/>
          </a:p>
          <a:p>
            <a:pPr marL="0" lvl="0" indent="0" algn="l" rtl="0">
              <a:spcBef>
                <a:spcPts val="0"/>
              </a:spcBef>
              <a:spcAft>
                <a:spcPts val="0"/>
              </a:spcAft>
              <a:buNone/>
            </a:pPr>
            <a:r>
              <a:rPr lang="tr"/>
              <a:t>Ana Servis (SiparisServisi):</a:t>
            </a:r>
            <a:endParaRPr/>
          </a:p>
          <a:p>
            <a:pPr marL="0" lvl="0" indent="0" algn="l" rtl="0">
              <a:spcBef>
                <a:spcPts val="0"/>
              </a:spcBef>
              <a:spcAft>
                <a:spcPts val="0"/>
              </a:spcAft>
              <a:buNone/>
            </a:pPr>
            <a:r>
              <a:rPr lang="tr"/>
              <a:t>- Tüm siparişlerle ilgili işlemleri yöneten ana servis</a:t>
            </a:r>
            <a:endParaRPr/>
          </a:p>
          <a:p>
            <a:pPr marL="0" lvl="0" indent="0" algn="l" rtl="0">
              <a:spcBef>
                <a:spcPts val="0"/>
              </a:spcBef>
              <a:spcAft>
                <a:spcPts val="0"/>
              </a:spcAft>
              <a:buNone/>
            </a:pPr>
            <a:r>
              <a:rPr lang="tr"/>
              <a:t>- 4 farklı alt sistemi kontrol ediyor:</a:t>
            </a:r>
            <a:endParaRPr/>
          </a:p>
          <a:p>
            <a:pPr marL="0" lvl="0" indent="0" algn="l" rtl="0">
              <a:spcBef>
                <a:spcPts val="0"/>
              </a:spcBef>
              <a:spcAft>
                <a:spcPts val="0"/>
              </a:spcAft>
              <a:buNone/>
            </a:pPr>
            <a:r>
              <a:rPr lang="tr"/>
              <a:t>  * Müşteri işlemleri</a:t>
            </a:r>
            <a:endParaRPr/>
          </a:p>
          <a:p>
            <a:pPr marL="0" lvl="0" indent="0" algn="l" rtl="0">
              <a:spcBef>
                <a:spcPts val="0"/>
              </a:spcBef>
              <a:spcAft>
                <a:spcPts val="0"/>
              </a:spcAft>
              <a:buNone/>
            </a:pPr>
            <a:r>
              <a:rPr lang="tr"/>
              <a:t>  * Ödeme işlemleri </a:t>
            </a:r>
            <a:endParaRPr/>
          </a:p>
          <a:p>
            <a:pPr marL="0" lvl="0" indent="0" algn="l" rtl="0">
              <a:spcBef>
                <a:spcPts val="0"/>
              </a:spcBef>
              <a:spcAft>
                <a:spcPts val="0"/>
              </a:spcAft>
              <a:buNone/>
            </a:pPr>
            <a:r>
              <a:rPr lang="tr"/>
              <a:t>  * Stok yönetimi</a:t>
            </a:r>
            <a:endParaRPr/>
          </a:p>
          <a:p>
            <a:pPr marL="0" lvl="0" indent="0" algn="l" rtl="0">
              <a:spcBef>
                <a:spcPts val="0"/>
              </a:spcBef>
              <a:spcAft>
                <a:spcPts val="0"/>
              </a:spcAft>
              <a:buNone/>
            </a:pPr>
            <a:r>
              <a:rPr lang="tr"/>
              <a:t>  * Kargo takibi</a:t>
            </a:r>
            <a:endParaRPr/>
          </a:p>
          <a:p>
            <a:pPr marL="0" lvl="0" indent="0" algn="l" rtl="0">
              <a:spcBef>
                <a:spcPts val="0"/>
              </a:spcBef>
              <a:spcAft>
                <a:spcPts val="0"/>
              </a:spcAft>
              <a:buNone/>
            </a:pPr>
            <a:endParaRPr/>
          </a:p>
          <a:p>
            <a:pPr marL="0" lvl="0" indent="0" algn="l" rtl="0">
              <a:spcBef>
                <a:spcPts val="0"/>
              </a:spcBef>
              <a:spcAft>
                <a:spcPts val="0"/>
              </a:spcAft>
              <a:buNone/>
            </a:pPr>
            <a:r>
              <a:rPr lang="tr"/>
              <a:t>Alt Sistemler:</a:t>
            </a:r>
            <a:endParaRPr/>
          </a:p>
          <a:p>
            <a:pPr marL="0" lvl="0" indent="0" algn="l" rtl="0">
              <a:spcBef>
                <a:spcPts val="0"/>
              </a:spcBef>
              <a:spcAft>
                <a:spcPts val="0"/>
              </a:spcAft>
              <a:buNone/>
            </a:pPr>
            <a:endParaRPr/>
          </a:p>
          <a:p>
            <a:pPr marL="0" lvl="0" indent="0" algn="l" rtl="0">
              <a:spcBef>
                <a:spcPts val="0"/>
              </a:spcBef>
              <a:spcAft>
                <a:spcPts val="0"/>
              </a:spcAft>
              <a:buNone/>
            </a:pPr>
            <a:r>
              <a:rPr lang="tr"/>
              <a:t>1. MusteriServisi:</a:t>
            </a:r>
            <a:endParaRPr/>
          </a:p>
          <a:p>
            <a:pPr marL="0" lvl="0" indent="0" algn="l" rtl="0">
              <a:spcBef>
                <a:spcPts val="0"/>
              </a:spcBef>
              <a:spcAft>
                <a:spcPts val="0"/>
              </a:spcAft>
              <a:buNone/>
            </a:pPr>
            <a:r>
              <a:rPr lang="tr"/>
              <a:t>- Müşteri kayıt işlemleri</a:t>
            </a:r>
            <a:endParaRPr/>
          </a:p>
          <a:p>
            <a:pPr marL="0" lvl="0" indent="0" algn="l" rtl="0">
              <a:spcBef>
                <a:spcPts val="0"/>
              </a:spcBef>
              <a:spcAft>
                <a:spcPts val="0"/>
              </a:spcAft>
              <a:buNone/>
            </a:pPr>
            <a:r>
              <a:rPr lang="tr"/>
              <a:t>- Müşteri bilgi güncelleme</a:t>
            </a:r>
            <a:endParaRPr/>
          </a:p>
          <a:p>
            <a:pPr marL="0" lvl="0" indent="0" algn="l" rtl="0">
              <a:spcBef>
                <a:spcPts val="0"/>
              </a:spcBef>
              <a:spcAft>
                <a:spcPts val="0"/>
              </a:spcAft>
              <a:buNone/>
            </a:pPr>
            <a:r>
              <a:rPr lang="tr"/>
              <a:t>- Adres ekleme/güncelleme</a:t>
            </a:r>
            <a:endParaRPr/>
          </a:p>
          <a:p>
            <a:pPr marL="0" lvl="0" indent="0" algn="l" rtl="0">
              <a:spcBef>
                <a:spcPts val="0"/>
              </a:spcBef>
              <a:spcAft>
                <a:spcPts val="0"/>
              </a:spcAft>
              <a:buNone/>
            </a:pPr>
            <a:endParaRPr/>
          </a:p>
          <a:p>
            <a:pPr marL="0" lvl="0" indent="0" algn="l" rtl="0">
              <a:spcBef>
                <a:spcPts val="0"/>
              </a:spcBef>
              <a:spcAft>
                <a:spcPts val="0"/>
              </a:spcAft>
              <a:buNone/>
            </a:pPr>
            <a:r>
              <a:rPr lang="tr"/>
              <a:t>2. OdemeSistemi:</a:t>
            </a:r>
            <a:endParaRPr/>
          </a:p>
          <a:p>
            <a:pPr marL="0" lvl="0" indent="0" algn="l" rtl="0">
              <a:spcBef>
                <a:spcPts val="0"/>
              </a:spcBef>
              <a:spcAft>
                <a:spcPts val="0"/>
              </a:spcAft>
              <a:buNone/>
            </a:pPr>
            <a:r>
              <a:rPr lang="tr"/>
              <a:t>- Ödeme alma</a:t>
            </a:r>
            <a:endParaRPr/>
          </a:p>
          <a:p>
            <a:pPr marL="0" lvl="0" indent="0" algn="l" rtl="0">
              <a:spcBef>
                <a:spcPts val="0"/>
              </a:spcBef>
              <a:spcAft>
                <a:spcPts val="0"/>
              </a:spcAft>
              <a:buNone/>
            </a:pPr>
            <a:r>
              <a:rPr lang="tr"/>
              <a:t>- İade işlemleri</a:t>
            </a:r>
            <a:endParaRPr/>
          </a:p>
          <a:p>
            <a:pPr marL="0" lvl="0" indent="0" algn="l" rtl="0">
              <a:spcBef>
                <a:spcPts val="0"/>
              </a:spcBef>
              <a:spcAft>
                <a:spcPts val="0"/>
              </a:spcAft>
              <a:buNone/>
            </a:pPr>
            <a:r>
              <a:rPr lang="tr"/>
              <a:t>- Fatura oluşturma</a:t>
            </a:r>
            <a:endParaRPr/>
          </a:p>
          <a:p>
            <a:pPr marL="0" lvl="0" indent="0" algn="l" rtl="0">
              <a:spcBef>
                <a:spcPts val="0"/>
              </a:spcBef>
              <a:spcAft>
                <a:spcPts val="0"/>
              </a:spcAft>
              <a:buNone/>
            </a:pPr>
            <a:endParaRPr/>
          </a:p>
          <a:p>
            <a:pPr marL="0" lvl="0" indent="0" algn="l" rtl="0">
              <a:spcBef>
                <a:spcPts val="0"/>
              </a:spcBef>
              <a:spcAft>
                <a:spcPts val="0"/>
              </a:spcAft>
              <a:buNone/>
            </a:pPr>
            <a:r>
              <a:rPr lang="tr"/>
              <a:t>3. StokYonetimi:</a:t>
            </a:r>
            <a:endParaRPr/>
          </a:p>
          <a:p>
            <a:pPr marL="0" lvl="0" indent="0" algn="l" rtl="0">
              <a:spcBef>
                <a:spcPts val="0"/>
              </a:spcBef>
              <a:spcAft>
                <a:spcPts val="0"/>
              </a:spcAft>
              <a:buNone/>
            </a:pPr>
            <a:r>
              <a:rPr lang="tr"/>
              <a:t>- Stok güncelleme</a:t>
            </a:r>
            <a:endParaRPr/>
          </a:p>
          <a:p>
            <a:pPr marL="0" lvl="0" indent="0" algn="l" rtl="0">
              <a:spcBef>
                <a:spcPts val="0"/>
              </a:spcBef>
              <a:spcAft>
                <a:spcPts val="0"/>
              </a:spcAft>
              <a:buNone/>
            </a:pPr>
            <a:r>
              <a:rPr lang="tr"/>
              <a:t>- Stok kontrolü</a:t>
            </a:r>
            <a:endParaRPr/>
          </a:p>
          <a:p>
            <a:pPr marL="0" lvl="0" indent="0" algn="l" rtl="0">
              <a:spcBef>
                <a:spcPts val="0"/>
              </a:spcBef>
              <a:spcAft>
                <a:spcPts val="0"/>
              </a:spcAft>
              <a:buNone/>
            </a:pPr>
            <a:r>
              <a:rPr lang="tr"/>
              <a:t>- Tedarik siparişi verme</a:t>
            </a:r>
            <a:endParaRPr/>
          </a:p>
          <a:p>
            <a:pPr marL="0" lvl="0" indent="0" algn="l" rtl="0">
              <a:spcBef>
                <a:spcPts val="0"/>
              </a:spcBef>
              <a:spcAft>
                <a:spcPts val="0"/>
              </a:spcAft>
              <a:buNone/>
            </a:pPr>
            <a:endParaRPr/>
          </a:p>
          <a:p>
            <a:pPr marL="0" lvl="0" indent="0" algn="l" rtl="0">
              <a:spcBef>
                <a:spcPts val="0"/>
              </a:spcBef>
              <a:spcAft>
                <a:spcPts val="0"/>
              </a:spcAft>
              <a:buNone/>
            </a:pPr>
            <a:r>
              <a:rPr lang="tr"/>
              <a:t>Buradaki Temel Sorunlar:</a:t>
            </a:r>
            <a:endParaRPr/>
          </a:p>
          <a:p>
            <a:pPr marL="0" lvl="0" indent="0" algn="l" rtl="0">
              <a:spcBef>
                <a:spcPts val="0"/>
              </a:spcBef>
              <a:spcAft>
                <a:spcPts val="0"/>
              </a:spcAft>
              <a:buNone/>
            </a:pPr>
            <a:r>
              <a:rPr lang="tr"/>
              <a:t>1. Tüm sistemler birbirine sıkı sıkıya bağlı</a:t>
            </a:r>
            <a:endParaRPr/>
          </a:p>
          <a:p>
            <a:pPr marL="0" lvl="0" indent="0" algn="l" rtl="0">
              <a:spcBef>
                <a:spcPts val="0"/>
              </a:spcBef>
              <a:spcAft>
                <a:spcPts val="0"/>
              </a:spcAft>
              <a:buNone/>
            </a:pPr>
            <a:r>
              <a:rPr lang="tr"/>
              <a:t>2. Herhangi bir sistemdeki hata tüm uygulamayı etkileyebilir</a:t>
            </a:r>
            <a:endParaRPr/>
          </a:p>
          <a:p>
            <a:pPr marL="0" lvl="0" indent="0" algn="l" rtl="0">
              <a:spcBef>
                <a:spcPts val="0"/>
              </a:spcBef>
              <a:spcAft>
                <a:spcPts val="0"/>
              </a:spcAft>
              <a:buNone/>
            </a:pPr>
            <a:r>
              <a:rPr lang="tr"/>
              <a:t>3. Sistemlerin bağımsız ölçeklenmesi mümkün değil</a:t>
            </a:r>
            <a:endParaRPr/>
          </a:p>
          <a:p>
            <a:pPr marL="0" lvl="0" indent="0" algn="l" rtl="0">
              <a:spcBef>
                <a:spcPts val="0"/>
              </a:spcBef>
              <a:spcAft>
                <a:spcPts val="0"/>
              </a:spcAft>
              <a:buNone/>
            </a:pPr>
            <a:r>
              <a:rPr lang="tr"/>
              <a:t>4. Tüm kod aynı proje içinde olduğu için bakımı zor</a:t>
            </a:r>
            <a:endParaRPr/>
          </a:p>
          <a:p>
            <a:pPr marL="0" lvl="0" indent="0" algn="l" rtl="0">
              <a:spcBef>
                <a:spcPts val="0"/>
              </a:spcBef>
              <a:spcAft>
                <a:spcPts val="0"/>
              </a:spcAft>
              <a:buNone/>
            </a:pPr>
            <a:r>
              <a:rPr lang="tr"/>
              <a:t>5. Farklı ekiplerin aynı kod tabanında çalışması karmaşıklık yaratıyor</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cb9a3abeb_0_3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cb9a3abe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a:t>after workshop</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23a0e4d5e0_2_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323a0e4d5e0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tr">
                <a:solidFill>
                  <a:schemeClr val="dk1"/>
                </a:solidFill>
              </a:rPr>
              <a:t>after workshop</a:t>
            </a:r>
            <a:endParaRPr/>
          </a:p>
          <a:p>
            <a:pPr marL="0" lvl="0" indent="0" algn="l" rtl="0">
              <a:spcBef>
                <a:spcPts val="0"/>
              </a:spcBef>
              <a:spcAft>
                <a:spcPts val="0"/>
              </a:spcAft>
              <a:buNone/>
            </a:pPr>
            <a:r>
              <a:rPr lang="tr"/>
              <a:t>İlk adımlar</a:t>
            </a:r>
            <a:endParaRPr/>
          </a:p>
          <a:p>
            <a:pPr marL="457200" lvl="0" indent="-317500" algn="l" rtl="0">
              <a:spcBef>
                <a:spcPts val="0"/>
              </a:spcBef>
              <a:spcAft>
                <a:spcPts val="0"/>
              </a:spcAft>
              <a:buSzPts val="1400"/>
              <a:buChar char="●"/>
            </a:pPr>
            <a:r>
              <a:rPr lang="tr"/>
              <a:t>Create modularity ; modullere bölebiliyor musunuz? Refaktör edebiliyor musunuz? </a:t>
            </a:r>
            <a:endParaRPr/>
          </a:p>
          <a:p>
            <a:pPr marL="0" lvl="0" indent="0" algn="l" rtl="0">
              <a:lnSpc>
                <a:spcPct val="115000"/>
              </a:lnSpc>
              <a:spcBef>
                <a:spcPts val="1200"/>
              </a:spcBef>
              <a:spcAft>
                <a:spcPts val="0"/>
              </a:spcAft>
              <a:buNone/>
            </a:pPr>
            <a:r>
              <a:rPr lang="tr"/>
              <a:t>Domain Analysis and Bounded Contexts</a:t>
            </a:r>
            <a:endParaRPr/>
          </a:p>
          <a:p>
            <a:pPr marL="457200" lvl="0" indent="-298450" algn="l" rtl="0">
              <a:lnSpc>
                <a:spcPct val="115000"/>
              </a:lnSpc>
              <a:spcBef>
                <a:spcPts val="1200"/>
              </a:spcBef>
              <a:spcAft>
                <a:spcPts val="0"/>
              </a:spcAft>
              <a:buClr>
                <a:schemeClr val="dk1"/>
              </a:buClr>
              <a:buSzPts val="1100"/>
              <a:buChar char="●"/>
            </a:pPr>
            <a:r>
              <a:rPr lang="tr"/>
              <a:t>Analyze the business domains and identify bounded contexts in your monolith</a:t>
            </a:r>
            <a:endParaRPr/>
          </a:p>
          <a:p>
            <a:pPr marL="457200" lvl="0" indent="-298450" algn="l" rtl="0">
              <a:lnSpc>
                <a:spcPct val="115000"/>
              </a:lnSpc>
              <a:spcBef>
                <a:spcPts val="0"/>
              </a:spcBef>
              <a:spcAft>
                <a:spcPts val="0"/>
              </a:spcAft>
              <a:buClr>
                <a:schemeClr val="dk1"/>
              </a:buClr>
              <a:buSzPts val="1100"/>
              <a:buChar char="●"/>
            </a:pPr>
            <a:r>
              <a:rPr lang="tr"/>
              <a:t>Map out domain relationships and data dependencies</a:t>
            </a:r>
            <a:endParaRPr/>
          </a:p>
          <a:p>
            <a:pPr marL="457200" lvl="0" indent="-298450" algn="l" rtl="0">
              <a:lnSpc>
                <a:spcPct val="115000"/>
              </a:lnSpc>
              <a:spcBef>
                <a:spcPts val="0"/>
              </a:spcBef>
              <a:spcAft>
                <a:spcPts val="0"/>
              </a:spcAft>
              <a:buClr>
                <a:schemeClr val="dk1"/>
              </a:buClr>
              <a:buSzPts val="1100"/>
              <a:buChar char="●"/>
            </a:pPr>
            <a:r>
              <a:rPr lang="tr"/>
              <a:t>Identify natural service boundaries based on business capabilities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23a0e4d5e0_2_1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23a0e4d5e0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tr">
                <a:solidFill>
                  <a:schemeClr val="dk1"/>
                </a:solidFill>
              </a:rPr>
              <a:t>after workshop</a:t>
            </a:r>
            <a:endParaRPr/>
          </a:p>
          <a:p>
            <a:pPr marL="0" lvl="0" indent="0" algn="l" rtl="0">
              <a:lnSpc>
                <a:spcPct val="115000"/>
              </a:lnSpc>
              <a:spcBef>
                <a:spcPts val="1200"/>
              </a:spcBef>
              <a:spcAft>
                <a:spcPts val="0"/>
              </a:spcAft>
              <a:buNone/>
            </a:pPr>
            <a:r>
              <a:rPr lang="tr"/>
              <a:t>Infrastructure Modernization</a:t>
            </a:r>
            <a:endParaRPr/>
          </a:p>
          <a:p>
            <a:pPr marL="457200" lvl="0" indent="-298450" algn="l" rtl="0">
              <a:lnSpc>
                <a:spcPct val="115000"/>
              </a:lnSpc>
              <a:spcBef>
                <a:spcPts val="1200"/>
              </a:spcBef>
              <a:spcAft>
                <a:spcPts val="0"/>
              </a:spcAft>
              <a:buClr>
                <a:schemeClr val="dk1"/>
              </a:buClr>
              <a:buSzPts val="1100"/>
              <a:buChar char="●"/>
            </a:pPr>
            <a:r>
              <a:rPr lang="tr"/>
              <a:t>Set up containerization (Docker)</a:t>
            </a:r>
            <a:endParaRPr/>
          </a:p>
          <a:p>
            <a:pPr marL="457200" lvl="0" indent="-298450" algn="l" rtl="0">
              <a:lnSpc>
                <a:spcPct val="115000"/>
              </a:lnSpc>
              <a:spcBef>
                <a:spcPts val="0"/>
              </a:spcBef>
              <a:spcAft>
                <a:spcPts val="0"/>
              </a:spcAft>
              <a:buClr>
                <a:schemeClr val="dk1"/>
              </a:buClr>
              <a:buSzPts val="1100"/>
              <a:buChar char="●"/>
            </a:pPr>
            <a:r>
              <a:rPr lang="tr"/>
              <a:t>Implement container orchestration (Kubernetes)</a:t>
            </a:r>
            <a:endParaRPr/>
          </a:p>
          <a:p>
            <a:pPr marL="457200" lvl="0" indent="-298450" algn="l" rtl="0">
              <a:lnSpc>
                <a:spcPct val="115000"/>
              </a:lnSpc>
              <a:spcBef>
                <a:spcPts val="0"/>
              </a:spcBef>
              <a:spcAft>
                <a:spcPts val="0"/>
              </a:spcAft>
              <a:buClr>
                <a:schemeClr val="dk1"/>
              </a:buClr>
              <a:buSzPts val="1100"/>
              <a:buChar char="●"/>
            </a:pPr>
            <a:r>
              <a:rPr lang="tr"/>
              <a:t>Establish CI/CD pipelines for new services</a:t>
            </a:r>
            <a:endParaRPr/>
          </a:p>
          <a:p>
            <a:pPr marL="457200" lvl="0" indent="-298450" algn="l" rtl="0">
              <a:lnSpc>
                <a:spcPct val="115000"/>
              </a:lnSpc>
              <a:spcBef>
                <a:spcPts val="0"/>
              </a:spcBef>
              <a:spcAft>
                <a:spcPts val="0"/>
              </a:spcAft>
              <a:buClr>
                <a:schemeClr val="dk1"/>
              </a:buClr>
              <a:buSzPts val="1100"/>
              <a:buChar char="●"/>
            </a:pPr>
            <a:r>
              <a:rPr lang="tr"/>
              <a:t>Set up monitoring and distributed tracing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323a0e4d5e0_2_2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323a0e4d5e0_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tr">
                <a:solidFill>
                  <a:schemeClr val="dk1"/>
                </a:solidFill>
              </a:rPr>
              <a:t>after workshop</a:t>
            </a:r>
            <a:endParaRPr>
              <a:solidFill>
                <a:schemeClr val="dk1"/>
              </a:solidFill>
            </a:endParaRPr>
          </a:p>
          <a:p>
            <a:pPr marL="0" lvl="0" indent="0" algn="l" rtl="0">
              <a:lnSpc>
                <a:spcPct val="115000"/>
              </a:lnSpc>
              <a:spcBef>
                <a:spcPts val="1200"/>
              </a:spcBef>
              <a:spcAft>
                <a:spcPts val="0"/>
              </a:spcAft>
              <a:buNone/>
            </a:pPr>
            <a:endParaRPr/>
          </a:p>
          <a:p>
            <a:pPr marL="0" lvl="0" indent="0" algn="l" rtl="0">
              <a:lnSpc>
                <a:spcPct val="115000"/>
              </a:lnSpc>
              <a:spcBef>
                <a:spcPts val="1200"/>
              </a:spcBef>
              <a:spcAft>
                <a:spcPts val="0"/>
              </a:spcAft>
              <a:buNone/>
            </a:pPr>
            <a:r>
              <a:rPr lang="tr"/>
              <a:t>Strangler Fig Pattern Implementation</a:t>
            </a:r>
            <a:endParaRPr/>
          </a:p>
          <a:p>
            <a:pPr marL="457200" lvl="0" indent="-298450" algn="l" rtl="0">
              <a:lnSpc>
                <a:spcPct val="115000"/>
              </a:lnSpc>
              <a:spcBef>
                <a:spcPts val="1200"/>
              </a:spcBef>
              <a:spcAft>
                <a:spcPts val="0"/>
              </a:spcAft>
              <a:buClr>
                <a:schemeClr val="dk1"/>
              </a:buClr>
              <a:buSzPts val="1100"/>
              <a:buChar char="●"/>
            </a:pPr>
            <a:r>
              <a:rPr lang="tr"/>
              <a:t>Start with non-critical modules that have minimal dependencies</a:t>
            </a:r>
            <a:endParaRPr/>
          </a:p>
          <a:p>
            <a:pPr marL="457200" lvl="0" indent="-298450" algn="l" rtl="0">
              <a:lnSpc>
                <a:spcPct val="115000"/>
              </a:lnSpc>
              <a:spcBef>
                <a:spcPts val="0"/>
              </a:spcBef>
              <a:spcAft>
                <a:spcPts val="0"/>
              </a:spcAft>
              <a:buClr>
                <a:schemeClr val="dk1"/>
              </a:buClr>
              <a:buSzPts val="1100"/>
              <a:buChar char="●"/>
            </a:pPr>
            <a:r>
              <a:rPr lang="tr"/>
              <a:t>Gradually redirect traffic from monolith to new microservices</a:t>
            </a:r>
            <a:endParaRPr/>
          </a:p>
          <a:p>
            <a:pPr marL="457200" lvl="0" indent="-298450" algn="l" rtl="0">
              <a:lnSpc>
                <a:spcPct val="115000"/>
              </a:lnSpc>
              <a:spcBef>
                <a:spcPts val="0"/>
              </a:spcBef>
              <a:spcAft>
                <a:spcPts val="0"/>
              </a:spcAft>
              <a:buClr>
                <a:schemeClr val="dk1"/>
              </a:buClr>
              <a:buSzPts val="1100"/>
              <a:buChar char="●"/>
            </a:pPr>
            <a:r>
              <a:rPr lang="tr"/>
              <a:t>Keep both systems running in parallel during migration</a:t>
            </a:r>
            <a:endParaRPr/>
          </a:p>
          <a:p>
            <a:pPr marL="457200" lvl="0" indent="-298450" algn="l" rtl="0">
              <a:lnSpc>
                <a:spcPct val="115000"/>
              </a:lnSpc>
              <a:spcBef>
                <a:spcPts val="0"/>
              </a:spcBef>
              <a:spcAft>
                <a:spcPts val="0"/>
              </a:spcAft>
              <a:buClr>
                <a:schemeClr val="dk1"/>
              </a:buClr>
              <a:buSzPts val="1100"/>
              <a:buChar char="●"/>
            </a:pPr>
            <a:r>
              <a:rPr lang="tr"/>
              <a:t>Monitor and validate behavior consistency</a:t>
            </a:r>
            <a:endParaRPr/>
          </a:p>
          <a:p>
            <a:pPr marL="0" lvl="0" indent="0" algn="l" rtl="0">
              <a:lnSpc>
                <a:spcPct val="115000"/>
              </a:lnSpc>
              <a:spcBef>
                <a:spcPts val="1200"/>
              </a:spcBef>
              <a:spcAft>
                <a:spcPts val="0"/>
              </a:spcAft>
              <a:buNone/>
            </a:pPr>
            <a:r>
              <a:rPr lang="tr"/>
              <a:t>Database Decomposition</a:t>
            </a:r>
            <a:endParaRPr/>
          </a:p>
          <a:p>
            <a:pPr marL="457200" lvl="0" indent="-298450" algn="l" rtl="0">
              <a:lnSpc>
                <a:spcPct val="115000"/>
              </a:lnSpc>
              <a:spcBef>
                <a:spcPts val="1200"/>
              </a:spcBef>
              <a:spcAft>
                <a:spcPts val="0"/>
              </a:spcAft>
              <a:buClr>
                <a:schemeClr val="dk1"/>
              </a:buClr>
              <a:buSzPts val="1100"/>
              <a:buChar char="●"/>
            </a:pPr>
            <a:r>
              <a:rPr lang="tr"/>
              <a:t>Identify data ownership per service</a:t>
            </a:r>
            <a:endParaRPr/>
          </a:p>
          <a:p>
            <a:pPr marL="457200" lvl="0" indent="-298450" algn="l" rtl="0">
              <a:lnSpc>
                <a:spcPct val="115000"/>
              </a:lnSpc>
              <a:spcBef>
                <a:spcPts val="0"/>
              </a:spcBef>
              <a:spcAft>
                <a:spcPts val="0"/>
              </a:spcAft>
              <a:buClr>
                <a:schemeClr val="dk1"/>
              </a:buClr>
              <a:buSzPts val="1100"/>
              <a:buChar char="●"/>
            </a:pPr>
            <a:r>
              <a:rPr lang="tr"/>
              <a:t>Apply Database per Service pattern where possible</a:t>
            </a:r>
            <a:endParaRPr/>
          </a:p>
          <a:p>
            <a:pPr marL="457200" lvl="0" indent="-298450" algn="l" rtl="0">
              <a:lnSpc>
                <a:spcPct val="115000"/>
              </a:lnSpc>
              <a:spcBef>
                <a:spcPts val="0"/>
              </a:spcBef>
              <a:spcAft>
                <a:spcPts val="0"/>
              </a:spcAft>
              <a:buClr>
                <a:schemeClr val="dk1"/>
              </a:buClr>
              <a:buSzPts val="1100"/>
              <a:buChar char="●"/>
            </a:pPr>
            <a:r>
              <a:rPr lang="tr"/>
              <a:t>Use event sourcing to track data changes during migration</a:t>
            </a:r>
            <a:endParaRPr/>
          </a:p>
          <a:p>
            <a:pPr marL="457200" lvl="0" indent="-298450" algn="l" rtl="0">
              <a:lnSpc>
                <a:spcPct val="115000"/>
              </a:lnSpc>
              <a:spcBef>
                <a:spcPts val="0"/>
              </a:spcBef>
              <a:spcAft>
                <a:spcPts val="0"/>
              </a:spcAft>
              <a:buClr>
                <a:schemeClr val="dk1"/>
              </a:buClr>
              <a:buSzPts val="1100"/>
              <a:buChar char="●"/>
            </a:pPr>
            <a:r>
              <a:rPr lang="tr"/>
              <a:t>Implement data synchronization patterns during transition</a:t>
            </a:r>
            <a:endParaRPr/>
          </a:p>
          <a:p>
            <a:pPr marL="457200" lvl="0" indent="-298450" algn="l" rtl="0">
              <a:lnSpc>
                <a:spcPct val="115000"/>
              </a:lnSpc>
              <a:spcBef>
                <a:spcPts val="0"/>
              </a:spcBef>
              <a:spcAft>
                <a:spcPts val="0"/>
              </a:spcAft>
              <a:buClr>
                <a:schemeClr val="dk1"/>
              </a:buClr>
              <a:buSzPts val="1100"/>
              <a:buChar char="●"/>
            </a:pPr>
            <a:r>
              <a:rPr lang="tr"/>
              <a:t>Consider using the CQRS pattern for complex data scenarios</a:t>
            </a:r>
            <a:endParaRPr/>
          </a:p>
          <a:p>
            <a:pPr marL="0" lvl="0" indent="0" algn="l" rtl="0">
              <a:lnSpc>
                <a:spcPct val="115000"/>
              </a:lnSpc>
              <a:spcBef>
                <a:spcPts val="1200"/>
              </a:spcBef>
              <a:spcAft>
                <a:spcPts val="0"/>
              </a:spcAft>
              <a:buNone/>
            </a:pPr>
            <a:r>
              <a:rPr lang="tr"/>
              <a:t>Communication Patterns</a:t>
            </a:r>
            <a:endParaRPr/>
          </a:p>
          <a:p>
            <a:pPr marL="457200" lvl="0" indent="-298450" algn="l" rtl="0">
              <a:lnSpc>
                <a:spcPct val="115000"/>
              </a:lnSpc>
              <a:spcBef>
                <a:spcPts val="1200"/>
              </a:spcBef>
              <a:spcAft>
                <a:spcPts val="0"/>
              </a:spcAft>
              <a:buClr>
                <a:schemeClr val="dk1"/>
              </a:buClr>
              <a:buSzPts val="1100"/>
              <a:buChar char="●"/>
            </a:pPr>
            <a:r>
              <a:rPr lang="tr"/>
              <a:t>Identify synchronous vs asynchronous communication needs</a:t>
            </a:r>
            <a:endParaRPr/>
          </a:p>
          <a:p>
            <a:pPr marL="457200" lvl="0" indent="-298450" algn="l" rtl="0">
              <a:lnSpc>
                <a:spcPct val="115000"/>
              </a:lnSpc>
              <a:spcBef>
                <a:spcPts val="0"/>
              </a:spcBef>
              <a:spcAft>
                <a:spcPts val="0"/>
              </a:spcAft>
              <a:buClr>
                <a:schemeClr val="dk1"/>
              </a:buClr>
              <a:buSzPts val="1100"/>
              <a:buChar char="●"/>
            </a:pPr>
            <a:r>
              <a:rPr lang="tr"/>
              <a:t>Implement event-driven architecture where beneficial</a:t>
            </a:r>
            <a:endParaRPr/>
          </a:p>
          <a:p>
            <a:pPr marL="457200" lvl="0" indent="-298450" algn="l" rtl="0">
              <a:lnSpc>
                <a:spcPct val="115000"/>
              </a:lnSpc>
              <a:spcBef>
                <a:spcPts val="0"/>
              </a:spcBef>
              <a:spcAft>
                <a:spcPts val="0"/>
              </a:spcAft>
              <a:buClr>
                <a:schemeClr val="dk1"/>
              </a:buClr>
              <a:buSzPts val="1100"/>
              <a:buChar char="●"/>
            </a:pPr>
            <a:r>
              <a:rPr lang="tr"/>
              <a:t>Set up message queues and event buses</a:t>
            </a:r>
            <a:endParaRPr/>
          </a:p>
          <a:p>
            <a:pPr marL="457200" lvl="0" indent="-298450" algn="l" rtl="0">
              <a:lnSpc>
                <a:spcPct val="115000"/>
              </a:lnSpc>
              <a:spcBef>
                <a:spcPts val="0"/>
              </a:spcBef>
              <a:spcAft>
                <a:spcPts val="0"/>
              </a:spcAft>
              <a:buClr>
                <a:schemeClr val="dk1"/>
              </a:buClr>
              <a:buSzPts val="1100"/>
              <a:buChar char="●"/>
            </a:pPr>
            <a:r>
              <a:rPr lang="tr"/>
              <a:t>Establish service discovery mechanisms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23a0e4d5e0_2_3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323a0e4d5e0_2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tr">
                <a:solidFill>
                  <a:schemeClr val="dk1"/>
                </a:solidFill>
              </a:rPr>
              <a:t>after workshop</a:t>
            </a:r>
            <a:endParaRPr/>
          </a:p>
          <a:p>
            <a:pPr marL="0" lvl="0" indent="0" algn="l" rtl="0">
              <a:lnSpc>
                <a:spcPct val="115000"/>
              </a:lnSpc>
              <a:spcBef>
                <a:spcPts val="1200"/>
              </a:spcBef>
              <a:spcAft>
                <a:spcPts val="0"/>
              </a:spcAft>
              <a:buNone/>
            </a:pPr>
            <a:r>
              <a:rPr lang="tr"/>
              <a:t>Infrastructure Modernization</a:t>
            </a:r>
            <a:endParaRPr/>
          </a:p>
          <a:p>
            <a:pPr marL="457200" lvl="0" indent="-298450" algn="l" rtl="0">
              <a:lnSpc>
                <a:spcPct val="115000"/>
              </a:lnSpc>
              <a:spcBef>
                <a:spcPts val="1200"/>
              </a:spcBef>
              <a:spcAft>
                <a:spcPts val="0"/>
              </a:spcAft>
              <a:buClr>
                <a:schemeClr val="dk1"/>
              </a:buClr>
              <a:buSzPts val="1100"/>
              <a:buChar char="●"/>
            </a:pPr>
            <a:r>
              <a:rPr lang="tr"/>
              <a:t>Set up containerization (Docker)</a:t>
            </a:r>
            <a:endParaRPr/>
          </a:p>
          <a:p>
            <a:pPr marL="457200" lvl="0" indent="-298450" algn="l" rtl="0">
              <a:lnSpc>
                <a:spcPct val="115000"/>
              </a:lnSpc>
              <a:spcBef>
                <a:spcPts val="0"/>
              </a:spcBef>
              <a:spcAft>
                <a:spcPts val="0"/>
              </a:spcAft>
              <a:buClr>
                <a:schemeClr val="dk1"/>
              </a:buClr>
              <a:buSzPts val="1100"/>
              <a:buChar char="●"/>
            </a:pPr>
            <a:r>
              <a:rPr lang="tr"/>
              <a:t>Implement container orchestration (Kubernetes)</a:t>
            </a:r>
            <a:endParaRPr/>
          </a:p>
          <a:p>
            <a:pPr marL="457200" lvl="0" indent="-298450" algn="l" rtl="0">
              <a:lnSpc>
                <a:spcPct val="115000"/>
              </a:lnSpc>
              <a:spcBef>
                <a:spcPts val="0"/>
              </a:spcBef>
              <a:spcAft>
                <a:spcPts val="0"/>
              </a:spcAft>
              <a:buClr>
                <a:schemeClr val="dk1"/>
              </a:buClr>
              <a:buSzPts val="1100"/>
              <a:buChar char="●"/>
            </a:pPr>
            <a:r>
              <a:rPr lang="tr"/>
              <a:t>Establish CI/CD pipelines for new services</a:t>
            </a:r>
            <a:endParaRPr/>
          </a:p>
          <a:p>
            <a:pPr marL="457200" lvl="0" indent="-298450" algn="l" rtl="0">
              <a:lnSpc>
                <a:spcPct val="115000"/>
              </a:lnSpc>
              <a:spcBef>
                <a:spcPts val="0"/>
              </a:spcBef>
              <a:spcAft>
                <a:spcPts val="0"/>
              </a:spcAft>
              <a:buClr>
                <a:schemeClr val="dk1"/>
              </a:buClr>
              <a:buSzPts val="1100"/>
              <a:buChar char="●"/>
            </a:pPr>
            <a:r>
              <a:rPr lang="tr"/>
              <a:t>Set up monitoring and distributed tracing</a:t>
            </a:r>
            <a:endParaRPr/>
          </a:p>
          <a:p>
            <a:pPr marL="0" lvl="0" indent="0" algn="l" rtl="0">
              <a:lnSpc>
                <a:spcPct val="115000"/>
              </a:lnSpc>
              <a:spcBef>
                <a:spcPts val="1200"/>
              </a:spcBef>
              <a:spcAft>
                <a:spcPts val="0"/>
              </a:spcAft>
              <a:buNone/>
            </a:pPr>
            <a:r>
              <a:rPr lang="tr"/>
              <a:t>Organizational Changes</a:t>
            </a:r>
            <a:endParaRPr/>
          </a:p>
          <a:p>
            <a:pPr marL="457200" lvl="0" indent="-298450" algn="l" rtl="0">
              <a:lnSpc>
                <a:spcPct val="115000"/>
              </a:lnSpc>
              <a:spcBef>
                <a:spcPts val="1200"/>
              </a:spcBef>
              <a:spcAft>
                <a:spcPts val="0"/>
              </a:spcAft>
              <a:buClr>
                <a:schemeClr val="dk1"/>
              </a:buClr>
              <a:buSzPts val="1100"/>
              <a:buChar char="●"/>
            </a:pPr>
            <a:r>
              <a:rPr lang="tr"/>
              <a:t>Form cross-functional teams around services</a:t>
            </a:r>
            <a:endParaRPr/>
          </a:p>
          <a:p>
            <a:pPr marL="457200" lvl="0" indent="-298450" algn="l" rtl="0">
              <a:lnSpc>
                <a:spcPct val="115000"/>
              </a:lnSpc>
              <a:spcBef>
                <a:spcPts val="0"/>
              </a:spcBef>
              <a:spcAft>
                <a:spcPts val="0"/>
              </a:spcAft>
              <a:buClr>
                <a:schemeClr val="dk1"/>
              </a:buClr>
              <a:buSzPts val="1100"/>
              <a:buChar char="●"/>
            </a:pPr>
            <a:r>
              <a:rPr lang="tr"/>
              <a:t>Establish DevOps practices</a:t>
            </a:r>
            <a:endParaRPr/>
          </a:p>
          <a:p>
            <a:pPr marL="457200" lvl="0" indent="-298450" algn="l" rtl="0">
              <a:lnSpc>
                <a:spcPct val="115000"/>
              </a:lnSpc>
              <a:spcBef>
                <a:spcPts val="0"/>
              </a:spcBef>
              <a:spcAft>
                <a:spcPts val="0"/>
              </a:spcAft>
              <a:buClr>
                <a:schemeClr val="dk1"/>
              </a:buClr>
              <a:buSzPts val="1100"/>
              <a:buChar char="●"/>
            </a:pPr>
            <a:r>
              <a:rPr lang="tr"/>
              <a:t>Create documentation for new services</a:t>
            </a:r>
            <a:endParaRPr/>
          </a:p>
          <a:p>
            <a:pPr marL="457200" lvl="0" indent="-298450" algn="l" rtl="0">
              <a:lnSpc>
                <a:spcPct val="115000"/>
              </a:lnSpc>
              <a:spcBef>
                <a:spcPts val="0"/>
              </a:spcBef>
              <a:spcAft>
                <a:spcPts val="0"/>
              </a:spcAft>
              <a:buClr>
                <a:schemeClr val="dk1"/>
              </a:buClr>
              <a:buSzPts val="1100"/>
              <a:buChar char="●"/>
            </a:pPr>
            <a:r>
              <a:rPr lang="tr"/>
              <a:t>Train teams on microservices principles</a:t>
            </a:r>
            <a:endParaRPr/>
          </a:p>
          <a:p>
            <a:pPr marL="0" lvl="0" indent="0" algn="l" rtl="0">
              <a:lnSpc>
                <a:spcPct val="115000"/>
              </a:lnSpc>
              <a:spcBef>
                <a:spcPts val="1200"/>
              </a:spcBef>
              <a:spcAft>
                <a:spcPts val="0"/>
              </a:spcAft>
              <a:buNone/>
            </a:pPr>
            <a:r>
              <a:rPr lang="tr"/>
              <a:t>Risk Mitigation</a:t>
            </a:r>
            <a:endParaRPr/>
          </a:p>
          <a:p>
            <a:pPr marL="457200" lvl="0" indent="-298450" algn="l" rtl="0">
              <a:lnSpc>
                <a:spcPct val="115000"/>
              </a:lnSpc>
              <a:spcBef>
                <a:spcPts val="1200"/>
              </a:spcBef>
              <a:spcAft>
                <a:spcPts val="0"/>
              </a:spcAft>
              <a:buClr>
                <a:schemeClr val="dk1"/>
              </a:buClr>
              <a:buSzPts val="1100"/>
              <a:buChar char="●"/>
            </a:pPr>
            <a:r>
              <a:rPr lang="tr"/>
              <a:t>Start with low-risk, high-value services</a:t>
            </a:r>
            <a:endParaRPr/>
          </a:p>
          <a:p>
            <a:pPr marL="457200" lvl="0" indent="-298450" algn="l" rtl="0">
              <a:lnSpc>
                <a:spcPct val="115000"/>
              </a:lnSpc>
              <a:spcBef>
                <a:spcPts val="0"/>
              </a:spcBef>
              <a:spcAft>
                <a:spcPts val="0"/>
              </a:spcAft>
              <a:buClr>
                <a:schemeClr val="dk1"/>
              </a:buClr>
              <a:buSzPts val="1100"/>
              <a:buChar char="●"/>
            </a:pPr>
            <a:r>
              <a:rPr lang="tr"/>
              <a:t>Implement feature flags for quick rollback</a:t>
            </a:r>
            <a:endParaRPr/>
          </a:p>
          <a:p>
            <a:pPr marL="457200" lvl="0" indent="-298450" algn="l" rtl="0">
              <a:lnSpc>
                <a:spcPct val="115000"/>
              </a:lnSpc>
              <a:spcBef>
                <a:spcPts val="0"/>
              </a:spcBef>
              <a:spcAft>
                <a:spcPts val="0"/>
              </a:spcAft>
              <a:buClr>
                <a:schemeClr val="dk1"/>
              </a:buClr>
              <a:buSzPts val="1100"/>
              <a:buChar char="●"/>
            </a:pPr>
            <a:r>
              <a:rPr lang="tr"/>
              <a:t>Monitor performance metrics closely</a:t>
            </a:r>
            <a:endParaRPr/>
          </a:p>
          <a:p>
            <a:pPr marL="457200" lvl="0" indent="-298450" algn="l" rtl="0">
              <a:lnSpc>
                <a:spcPct val="115000"/>
              </a:lnSpc>
              <a:spcBef>
                <a:spcPts val="0"/>
              </a:spcBef>
              <a:spcAft>
                <a:spcPts val="0"/>
              </a:spcAft>
              <a:buClr>
                <a:schemeClr val="dk1"/>
              </a:buClr>
              <a:buSzPts val="1100"/>
              <a:buChar char="●"/>
            </a:pPr>
            <a:r>
              <a:rPr lang="tr"/>
              <a:t>Have a rollback strategy ready</a:t>
            </a:r>
            <a:endParaRPr/>
          </a:p>
          <a:p>
            <a:pPr marL="0" lvl="0" indent="0" algn="l" rtl="0">
              <a:lnSpc>
                <a:spcPct val="115000"/>
              </a:lnSpc>
              <a:spcBef>
                <a:spcPts val="1200"/>
              </a:spcBef>
              <a:spcAft>
                <a:spcPts val="0"/>
              </a:spcAft>
              <a:buNone/>
            </a:pPr>
            <a:r>
              <a:rPr lang="tr"/>
              <a:t>Security Considerations</a:t>
            </a:r>
            <a:endParaRPr/>
          </a:p>
          <a:p>
            <a:pPr marL="457200" lvl="0" indent="-298450" algn="l" rtl="0">
              <a:lnSpc>
                <a:spcPct val="115000"/>
              </a:lnSpc>
              <a:spcBef>
                <a:spcPts val="1200"/>
              </a:spcBef>
              <a:spcAft>
                <a:spcPts val="0"/>
              </a:spcAft>
              <a:buClr>
                <a:schemeClr val="dk1"/>
              </a:buClr>
              <a:buSzPts val="1100"/>
              <a:buChar char="●"/>
            </a:pPr>
            <a:r>
              <a:rPr lang="tr"/>
              <a:t>Implement service-to-service authentication</a:t>
            </a:r>
            <a:endParaRPr/>
          </a:p>
          <a:p>
            <a:pPr marL="457200" lvl="0" indent="-298450" algn="l" rtl="0">
              <a:lnSpc>
                <a:spcPct val="115000"/>
              </a:lnSpc>
              <a:spcBef>
                <a:spcPts val="0"/>
              </a:spcBef>
              <a:spcAft>
                <a:spcPts val="0"/>
              </a:spcAft>
              <a:buClr>
                <a:schemeClr val="dk1"/>
              </a:buClr>
              <a:buSzPts val="1100"/>
              <a:buChar char="●"/>
            </a:pPr>
            <a:r>
              <a:rPr lang="tr"/>
              <a:t>Set up API security</a:t>
            </a:r>
            <a:endParaRPr/>
          </a:p>
          <a:p>
            <a:pPr marL="457200" lvl="0" indent="-298450" algn="l" rtl="0">
              <a:lnSpc>
                <a:spcPct val="115000"/>
              </a:lnSpc>
              <a:spcBef>
                <a:spcPts val="0"/>
              </a:spcBef>
              <a:spcAft>
                <a:spcPts val="0"/>
              </a:spcAft>
              <a:buClr>
                <a:schemeClr val="dk1"/>
              </a:buClr>
              <a:buSzPts val="1100"/>
              <a:buChar char="●"/>
            </a:pPr>
            <a:r>
              <a:rPr lang="tr"/>
              <a:t>Establish identity management</a:t>
            </a:r>
            <a:endParaRPr/>
          </a:p>
          <a:p>
            <a:pPr marL="457200" lvl="0" indent="-298450" algn="l" rtl="0">
              <a:lnSpc>
                <a:spcPct val="115000"/>
              </a:lnSpc>
              <a:spcBef>
                <a:spcPts val="0"/>
              </a:spcBef>
              <a:spcAft>
                <a:spcPts val="0"/>
              </a:spcAft>
              <a:buClr>
                <a:schemeClr val="dk1"/>
              </a:buClr>
              <a:buSzPts val="1100"/>
              <a:buChar char="●"/>
            </a:pPr>
            <a:r>
              <a:rPr lang="tr"/>
              <a:t>Configure network security policies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222c812151_0_7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3222c812151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tr">
                <a:solidFill>
                  <a:schemeClr val="dk1"/>
                </a:solidFill>
              </a:rPr>
              <a:t>Bu sistem şu durumlarda mikroservislere bölünmeli:</a:t>
            </a:r>
            <a:endParaRPr>
              <a:solidFill>
                <a:schemeClr val="dk1"/>
              </a:solidFill>
            </a:endParaRPr>
          </a:p>
          <a:p>
            <a:pPr marL="0" lvl="0" indent="0" algn="l" rtl="0">
              <a:spcBef>
                <a:spcPts val="0"/>
              </a:spcBef>
              <a:spcAft>
                <a:spcPts val="0"/>
              </a:spcAft>
              <a:buClr>
                <a:schemeClr val="dk1"/>
              </a:buClr>
              <a:buSzPts val="1100"/>
              <a:buFont typeface="Arial"/>
              <a:buNone/>
            </a:pPr>
            <a:r>
              <a:rPr lang="tr">
                <a:solidFill>
                  <a:schemeClr val="dk1"/>
                </a:solidFill>
              </a:rPr>
              <a:t>- Yüksek trafik varsa</a:t>
            </a:r>
            <a:endParaRPr>
              <a:solidFill>
                <a:schemeClr val="dk1"/>
              </a:solidFill>
            </a:endParaRPr>
          </a:p>
          <a:p>
            <a:pPr marL="0" lvl="0" indent="0" algn="l" rtl="0">
              <a:spcBef>
                <a:spcPts val="0"/>
              </a:spcBef>
              <a:spcAft>
                <a:spcPts val="0"/>
              </a:spcAft>
              <a:buClr>
                <a:schemeClr val="dk1"/>
              </a:buClr>
              <a:buSzPts val="1100"/>
              <a:buFont typeface="Arial"/>
              <a:buNone/>
            </a:pPr>
            <a:r>
              <a:rPr lang="tr">
                <a:solidFill>
                  <a:schemeClr val="dk1"/>
                </a:solidFill>
              </a:rPr>
              <a:t>- Farklı sistemlerin farklı ölçeklendirme ihtiyaçları varsa</a:t>
            </a:r>
            <a:endParaRPr>
              <a:solidFill>
                <a:schemeClr val="dk1"/>
              </a:solidFill>
            </a:endParaRPr>
          </a:p>
          <a:p>
            <a:pPr marL="0" lvl="0" indent="0" algn="l" rtl="0">
              <a:spcBef>
                <a:spcPts val="0"/>
              </a:spcBef>
              <a:spcAft>
                <a:spcPts val="0"/>
              </a:spcAft>
              <a:buClr>
                <a:schemeClr val="dk1"/>
              </a:buClr>
              <a:buSzPts val="1100"/>
              <a:buFont typeface="Arial"/>
              <a:buNone/>
            </a:pPr>
            <a:r>
              <a:rPr lang="tr">
                <a:solidFill>
                  <a:schemeClr val="dk1"/>
                </a:solidFill>
              </a:rPr>
              <a:t>- Farklı ekipler farklı modülleri geliştiriyorsa</a:t>
            </a:r>
            <a:endParaRPr>
              <a:solidFill>
                <a:schemeClr val="dk1"/>
              </a:solidFill>
            </a:endParaRPr>
          </a:p>
          <a:p>
            <a:pPr marL="0" lvl="0" indent="0" algn="l" rtl="0">
              <a:spcBef>
                <a:spcPts val="0"/>
              </a:spcBef>
              <a:spcAft>
                <a:spcPts val="0"/>
              </a:spcAft>
              <a:buClr>
                <a:schemeClr val="dk1"/>
              </a:buClr>
              <a:buSzPts val="1100"/>
              <a:buFont typeface="Arial"/>
              <a:buNone/>
            </a:pPr>
            <a:r>
              <a:rPr lang="tr">
                <a:solidFill>
                  <a:schemeClr val="dk1"/>
                </a:solidFill>
              </a:rPr>
              <a:t>- Sistemler arası bağımlılıklar sorun yaratmaya başladıysa</a:t>
            </a:r>
            <a:endParaRPr>
              <a:solidFill>
                <a:schemeClr val="dk1"/>
              </a:solidFill>
            </a:endParaRPr>
          </a:p>
          <a:p>
            <a:pPr marL="0" lvl="0" indent="0" algn="l" rtl="0">
              <a:spcBef>
                <a:spcPts val="0"/>
              </a:spcBef>
              <a:spcAft>
                <a:spcPts val="0"/>
              </a:spcAft>
              <a:buClr>
                <a:schemeClr val="dk1"/>
              </a:buClr>
              <a:buSzPts val="1100"/>
              <a:buFont typeface="Arial"/>
              <a:buNone/>
            </a:pPr>
            <a:r>
              <a:rPr lang="tr">
                <a:solidFill>
                  <a:schemeClr val="dk1"/>
                </a:solidFill>
              </a:rPr>
              <a:t>- Deployment süreçleri yavaş ve riskli hale geldiyse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tr">
                <a:solidFill>
                  <a:schemeClr val="dk1"/>
                </a:solidFill>
              </a:rPr>
              <a:t>Her servis (Müşteri, Ödeme, Stok) kendi:</a:t>
            </a:r>
            <a:endParaRPr>
              <a:solidFill>
                <a:schemeClr val="dk1"/>
              </a:solidFill>
            </a:endParaRPr>
          </a:p>
          <a:p>
            <a:pPr marL="0" lvl="0" indent="0" algn="l" rtl="0">
              <a:spcBef>
                <a:spcPts val="0"/>
              </a:spcBef>
              <a:spcAft>
                <a:spcPts val="0"/>
              </a:spcAft>
              <a:buClr>
                <a:schemeClr val="dk1"/>
              </a:buClr>
              <a:buSzPts val="1100"/>
              <a:buFont typeface="Arial"/>
              <a:buNone/>
            </a:pPr>
            <a:r>
              <a:rPr lang="tr">
                <a:solidFill>
                  <a:schemeClr val="dk1"/>
                </a:solidFill>
              </a:rPr>
              <a:t>- Veritabanına</a:t>
            </a:r>
            <a:endParaRPr>
              <a:solidFill>
                <a:schemeClr val="dk1"/>
              </a:solidFill>
            </a:endParaRPr>
          </a:p>
          <a:p>
            <a:pPr marL="0" lvl="0" indent="0" algn="l" rtl="0">
              <a:spcBef>
                <a:spcPts val="0"/>
              </a:spcBef>
              <a:spcAft>
                <a:spcPts val="0"/>
              </a:spcAft>
              <a:buClr>
                <a:schemeClr val="dk1"/>
              </a:buClr>
              <a:buSzPts val="1100"/>
              <a:buFont typeface="Arial"/>
              <a:buNone/>
            </a:pPr>
            <a:r>
              <a:rPr lang="tr">
                <a:solidFill>
                  <a:schemeClr val="dk1"/>
                </a:solidFill>
              </a:rPr>
              <a:t>- API'sine </a:t>
            </a:r>
            <a:endParaRPr>
              <a:solidFill>
                <a:schemeClr val="dk1"/>
              </a:solidFill>
            </a:endParaRPr>
          </a:p>
          <a:p>
            <a:pPr marL="0" lvl="0" indent="0" algn="l" rtl="0">
              <a:spcBef>
                <a:spcPts val="0"/>
              </a:spcBef>
              <a:spcAft>
                <a:spcPts val="0"/>
              </a:spcAft>
              <a:buClr>
                <a:schemeClr val="dk1"/>
              </a:buClr>
              <a:buSzPts val="1100"/>
              <a:buFont typeface="Arial"/>
              <a:buNone/>
            </a:pPr>
            <a:r>
              <a:rPr lang="tr">
                <a:solidFill>
                  <a:schemeClr val="dk1"/>
                </a:solidFill>
              </a:rPr>
              <a:t>- Deployment sürecine</a:t>
            </a:r>
            <a:endParaRPr>
              <a:solidFill>
                <a:schemeClr val="dk1"/>
              </a:solidFill>
            </a:endParaRPr>
          </a:p>
          <a:p>
            <a:pPr marL="0" lvl="0" indent="0" algn="l" rtl="0">
              <a:spcBef>
                <a:spcPts val="0"/>
              </a:spcBef>
              <a:spcAft>
                <a:spcPts val="0"/>
              </a:spcAft>
              <a:buClr>
                <a:schemeClr val="dk1"/>
              </a:buClr>
              <a:buSzPts val="1100"/>
              <a:buFont typeface="Arial"/>
              <a:buNone/>
            </a:pPr>
            <a:r>
              <a:rPr lang="tr">
                <a:solidFill>
                  <a:schemeClr val="dk1"/>
                </a:solidFill>
              </a:rPr>
              <a:t>- Ölçeklendirme mekanizmasına</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tr">
                <a:solidFill>
                  <a:schemeClr val="dk1"/>
                </a:solidFill>
              </a:rPr>
              <a:t>sahip olacak şekilde ayrılabilir.​​​​​​​​​​​​​​​​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3222c812151_0_9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3222c812151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a:t>after workshop</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3222c812151_0_11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3222c812151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a:t>after workshop</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42e3e7cd_1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42e3e7cd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a:t>another failure on 2011: </a:t>
            </a:r>
            <a:r>
              <a:rPr lang="tr" u="sng">
                <a:solidFill>
                  <a:schemeClr val="hlink"/>
                </a:solidFill>
                <a:hlinkClick r:id="rId3"/>
              </a:rPr>
              <a:t>https://netflixtechblog.com/lessons-netflix-learned-from-the-aws-outage-deefe5fd0c04</a:t>
            </a:r>
            <a:endParaRPr/>
          </a:p>
          <a:p>
            <a:pPr marL="457200" lvl="0" indent="-317500" algn="l" rtl="0">
              <a:spcBef>
                <a:spcPts val="0"/>
              </a:spcBef>
              <a:spcAft>
                <a:spcPts val="0"/>
              </a:spcAft>
              <a:buSzPts val="1400"/>
              <a:buChar char="-"/>
            </a:pPr>
            <a:r>
              <a:rPr lang="tr"/>
              <a:t>what went well</a:t>
            </a:r>
            <a:endParaRPr/>
          </a:p>
          <a:p>
            <a:pPr marL="914400" lvl="1" indent="-317500" algn="l" rtl="0">
              <a:spcBef>
                <a:spcPts val="0"/>
              </a:spcBef>
              <a:spcAft>
                <a:spcPts val="0"/>
              </a:spcAft>
              <a:buSzPts val="1400"/>
              <a:buChar char="-"/>
            </a:pPr>
            <a:r>
              <a:rPr lang="tr"/>
              <a:t>User Session’lar zarar gormez: Servislerin Stateless olmasi (her login yeni bir session)</a:t>
            </a:r>
            <a:endParaRPr/>
          </a:p>
          <a:p>
            <a:pPr marL="914400" lvl="1" indent="-317500" algn="l" rtl="0">
              <a:spcBef>
                <a:spcPts val="0"/>
              </a:spcBef>
              <a:spcAft>
                <a:spcPts val="0"/>
              </a:spcAft>
              <a:buSzPts val="1400"/>
              <a:buChar char="-"/>
            </a:pPr>
            <a:r>
              <a:rPr lang="tr"/>
              <a:t>Data integrity and backups: Farkli AZ’lerde datalarin replike olmasi</a:t>
            </a:r>
            <a:endParaRPr/>
          </a:p>
          <a:p>
            <a:pPr marL="914400" lvl="1" indent="-317500" algn="l" rtl="0">
              <a:spcBef>
                <a:spcPts val="0"/>
              </a:spcBef>
              <a:spcAft>
                <a:spcPts val="0"/>
              </a:spcAft>
              <a:buSzPts val="1400"/>
              <a:buChar char="-"/>
            </a:pPr>
            <a:r>
              <a:rPr lang="tr"/>
              <a:t>Fail Fast: Graceful Degration - Zarif Cokme - Graceful Degradation'a en güzel örnek: Netflix'in yoğun zamanlarda video kalitesini düşürerek hizmeti tamamen durdurmak yerine, düşük kalitede de olsa kullanıcılara hizmet vermeye devam etmesidir - yani sistem çökmek yerine "yavaşlayarak" çalışmaya devam eder.</a:t>
            </a:r>
            <a:endParaRPr/>
          </a:p>
          <a:p>
            <a:pPr marL="914400" lvl="1" indent="-317500" algn="l" rtl="0">
              <a:spcBef>
                <a:spcPts val="0"/>
              </a:spcBef>
              <a:spcAft>
                <a:spcPts val="0"/>
              </a:spcAft>
              <a:buSzPts val="1400"/>
              <a:buChar char="-"/>
            </a:pPr>
            <a:r>
              <a:rPr lang="tr"/>
              <a:t>N+1 Redundancy: if money isn’t an issue - arabadaki yedek lastik</a:t>
            </a:r>
            <a:endParaRPr/>
          </a:p>
          <a:p>
            <a:pPr marL="457200" lvl="0" indent="-317500" algn="l" rtl="0">
              <a:spcBef>
                <a:spcPts val="0"/>
              </a:spcBef>
              <a:spcAft>
                <a:spcPts val="0"/>
              </a:spcAft>
              <a:buSzPts val="1400"/>
              <a:buChar char="-"/>
            </a:pPr>
            <a:r>
              <a:rPr lang="tr"/>
              <a:t>what didn’t go well</a:t>
            </a:r>
            <a:endParaRPr/>
          </a:p>
          <a:p>
            <a:pPr marL="914400" lvl="1" indent="-317500" algn="l" rtl="0">
              <a:spcBef>
                <a:spcPts val="0"/>
              </a:spcBef>
              <a:spcAft>
                <a:spcPts val="0"/>
              </a:spcAft>
              <a:buSzPts val="1400"/>
              <a:buChar char="-"/>
            </a:pPr>
            <a:r>
              <a:rPr lang="tr"/>
              <a:t>Manual steps : Data copies from Az to another</a:t>
            </a:r>
            <a:endParaRPr/>
          </a:p>
          <a:p>
            <a:pPr marL="914400" lvl="1" indent="-317500" algn="l" rtl="0">
              <a:spcBef>
                <a:spcPts val="0"/>
              </a:spcBef>
              <a:spcAft>
                <a:spcPts val="0"/>
              </a:spcAft>
              <a:buSzPts val="1400"/>
              <a:buChar char="-"/>
            </a:pPr>
            <a:r>
              <a:rPr lang="tr"/>
              <a:t>Load Balancing: Eger bir zone’da hata varsa toparlamak zorlasiyor</a:t>
            </a:r>
            <a:endParaRPr/>
          </a:p>
          <a:p>
            <a:pPr marL="457200" lvl="0" indent="-317500" algn="l" rtl="0">
              <a:spcBef>
                <a:spcPts val="0"/>
              </a:spcBef>
              <a:spcAft>
                <a:spcPts val="0"/>
              </a:spcAft>
              <a:buSzPts val="1400"/>
              <a:buChar char="-"/>
            </a:pPr>
            <a:r>
              <a:rPr lang="tr">
                <a:solidFill>
                  <a:schemeClr val="dk1"/>
                </a:solidFill>
              </a:rPr>
              <a:t>learnings</a:t>
            </a:r>
            <a:endParaRPr>
              <a:solidFill>
                <a:schemeClr val="dk1"/>
              </a:solidFill>
            </a:endParaRPr>
          </a:p>
          <a:p>
            <a:pPr marL="914400" lvl="1" indent="-317500" algn="l" rtl="0">
              <a:spcBef>
                <a:spcPts val="0"/>
              </a:spcBef>
              <a:spcAft>
                <a:spcPts val="0"/>
              </a:spcAft>
              <a:buClr>
                <a:schemeClr val="dk1"/>
              </a:buClr>
              <a:buSzPts val="1400"/>
              <a:buChar char="-"/>
            </a:pPr>
            <a:r>
              <a:rPr lang="tr">
                <a:solidFill>
                  <a:schemeClr val="dk1"/>
                </a:solidFill>
              </a:rPr>
              <a:t>Daha cok sorun yarat: AWS Chaos monkey</a:t>
            </a:r>
            <a:endParaRPr>
              <a:solidFill>
                <a:schemeClr val="dk1"/>
              </a:solidFill>
            </a:endParaRPr>
          </a:p>
          <a:p>
            <a:pPr marL="914400" lvl="1" indent="-317500" algn="l" rtl="0">
              <a:spcBef>
                <a:spcPts val="0"/>
              </a:spcBef>
              <a:spcAft>
                <a:spcPts val="0"/>
              </a:spcAft>
              <a:buClr>
                <a:schemeClr val="dk1"/>
              </a:buClr>
              <a:buSzPts val="1400"/>
              <a:buChar char="-"/>
            </a:pPr>
            <a:r>
              <a:rPr lang="tr">
                <a:solidFill>
                  <a:schemeClr val="dk1"/>
                </a:solidFill>
              </a:rPr>
              <a:t>Automatic Recovery kolaylastir</a:t>
            </a:r>
            <a:endParaRPr>
              <a:solidFill>
                <a:schemeClr val="dk1"/>
              </a:solidFill>
            </a:endParaRPr>
          </a:p>
          <a:p>
            <a:pPr marL="914400" lvl="1" indent="-317500" algn="l" rtl="0">
              <a:spcBef>
                <a:spcPts val="0"/>
              </a:spcBef>
              <a:spcAft>
                <a:spcPts val="0"/>
              </a:spcAft>
              <a:buClr>
                <a:schemeClr val="dk1"/>
              </a:buClr>
              <a:buSzPts val="1400"/>
              <a:buChar char="-"/>
            </a:pPr>
            <a:r>
              <a:rPr lang="tr">
                <a:solidFill>
                  <a:schemeClr val="dk1"/>
                </a:solidFill>
              </a:rPr>
              <a:t>Multi region support</a:t>
            </a:r>
            <a:endParaRPr>
              <a:solidFill>
                <a:schemeClr val="dk1"/>
              </a:solidFill>
            </a:endParaRPr>
          </a:p>
          <a:p>
            <a:pPr marL="457200" lvl="0" indent="-317500" algn="l" rtl="0">
              <a:spcBef>
                <a:spcPts val="0"/>
              </a:spcBef>
              <a:spcAft>
                <a:spcPts val="0"/>
              </a:spcAft>
              <a:buSzPts val="1400"/>
              <a:buChar char="-"/>
            </a:pPr>
            <a:r>
              <a:rPr lang="tr"/>
              <a:t>about chaos monkey on AWS : </a:t>
            </a:r>
            <a:r>
              <a:rPr lang="tr" u="sng">
                <a:solidFill>
                  <a:schemeClr val="hlink"/>
                </a:solidFill>
                <a:hlinkClick r:id="rId4"/>
              </a:rPr>
              <a:t>https://netflixtechblog.com/5-lessons-weve-learned-using-aws-1f2a28588e4c</a:t>
            </a:r>
            <a:r>
              <a:rPr lang="tr"/>
              <a:t> </a:t>
            </a:r>
            <a:endParaRPr/>
          </a:p>
          <a:p>
            <a:pPr marL="457200" lvl="0" indent="-317500" algn="l" rtl="0">
              <a:spcBef>
                <a:spcPts val="0"/>
              </a:spcBef>
              <a:spcAft>
                <a:spcPts val="0"/>
              </a:spcAft>
              <a:buSzPts val="1400"/>
              <a:buChar char="-"/>
            </a:pPr>
            <a:r>
              <a:rPr lang="tr"/>
              <a:t>Yeni versiyon: </a:t>
            </a:r>
            <a:r>
              <a:rPr lang="tr" u="sng">
                <a:solidFill>
                  <a:schemeClr val="hlink"/>
                </a:solidFill>
                <a:hlinkClick r:id="rId5"/>
              </a:rPr>
              <a:t>https://github.com/netflix/chaosmonkey</a:t>
            </a:r>
            <a:endParaRPr/>
          </a:p>
          <a:p>
            <a:pPr marL="457200" lvl="0" indent="-317500" algn="l" rtl="0">
              <a:spcBef>
                <a:spcPts val="0"/>
              </a:spcBef>
              <a:spcAft>
                <a:spcPts val="0"/>
              </a:spcAft>
              <a:buSzPts val="1400"/>
              <a:buChar char="-"/>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d5f4b554c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d5f4b554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a:t>1. Start Small - One clear boundary - Simple interface - Test thoroughly </a:t>
            </a:r>
            <a:br>
              <a:rPr lang="tr"/>
            </a:br>
            <a:r>
              <a:rPr lang="tr"/>
              <a:t>2. Make it Work - Extract service - Setup communication - Handle errors </a:t>
            </a:r>
            <a:br>
              <a:rPr lang="tr"/>
            </a:br>
            <a:r>
              <a:rPr lang="tr"/>
              <a:t>3. Learn &amp; Repeat - Gather feedback - Measure impact - Apply lessons</a:t>
            </a:r>
            <a:br>
              <a:rPr lang="tr"/>
            </a:br>
            <a:br>
              <a:rPr lang="tr"/>
            </a:br>
            <a:r>
              <a:rPr lang="tr"/>
              <a:t>When to Split Services:</a:t>
            </a:r>
            <a:endParaRPr/>
          </a:p>
          <a:p>
            <a:pPr marL="0" lvl="0" indent="0" algn="l" rtl="0">
              <a:spcBef>
                <a:spcPts val="0"/>
              </a:spcBef>
              <a:spcAft>
                <a:spcPts val="0"/>
              </a:spcAft>
              <a:buClr>
                <a:schemeClr val="dk1"/>
              </a:buClr>
              <a:buSzPts val="1100"/>
              <a:buFont typeface="Arial"/>
              <a:buNone/>
            </a:pPr>
            <a:r>
              <a:rPr lang="tr"/>
              <a:t>✓ Different scale needs</a:t>
            </a:r>
            <a:endParaRPr/>
          </a:p>
          <a:p>
            <a:pPr marL="0" lvl="0" indent="0" algn="l" rtl="0">
              <a:spcBef>
                <a:spcPts val="0"/>
              </a:spcBef>
              <a:spcAft>
                <a:spcPts val="0"/>
              </a:spcAft>
              <a:buClr>
                <a:schemeClr val="dk1"/>
              </a:buClr>
              <a:buSzPts val="1100"/>
              <a:buFont typeface="Arial"/>
              <a:buNone/>
            </a:pPr>
            <a:r>
              <a:rPr lang="tr"/>
              <a:t>✓ Separate business logic</a:t>
            </a:r>
            <a:endParaRPr/>
          </a:p>
          <a:p>
            <a:pPr marL="0" lvl="0" indent="0" algn="l" rtl="0">
              <a:spcBef>
                <a:spcPts val="0"/>
              </a:spcBef>
              <a:spcAft>
                <a:spcPts val="0"/>
              </a:spcAft>
              <a:buClr>
                <a:schemeClr val="dk1"/>
              </a:buClr>
              <a:buSzPts val="1100"/>
              <a:buFont typeface="Arial"/>
              <a:buNone/>
            </a:pPr>
            <a:r>
              <a:rPr lang="tr"/>
              <a:t>✓ Clear data boundaries</a:t>
            </a:r>
            <a:endParaRPr/>
          </a:p>
          <a:p>
            <a:pPr marL="0" lvl="0" indent="0" algn="l" rtl="0">
              <a:spcBef>
                <a:spcPts val="0"/>
              </a:spcBef>
              <a:spcAft>
                <a:spcPts val="0"/>
              </a:spcAft>
              <a:buClr>
                <a:schemeClr val="dk1"/>
              </a:buClr>
              <a:buSzPts val="1100"/>
              <a:buFont typeface="Arial"/>
              <a:buNone/>
            </a:pPr>
            <a:r>
              <a:rPr lang="tr"/>
              <a:t>✓ Independent teams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tr"/>
              <a:t>Remember: "If it hurts to change it, split it"</a:t>
            </a:r>
            <a:endParaRPr/>
          </a:p>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3222c812151_0_6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3222c812151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a:solidFill>
                  <a:schemeClr val="dk1"/>
                </a:solidFill>
              </a:rPr>
              <a:t>Know-how silosu; Departmanlar gibi - Satın Alma , - Arama , - Ürün Yönetimi vb.</a:t>
            </a:r>
            <a:endParaRPr>
              <a:solidFill>
                <a:schemeClr val="dk1"/>
              </a:solidFill>
            </a:endParaRPr>
          </a:p>
          <a:p>
            <a:pPr marL="0" lvl="0" indent="0" algn="l" rtl="0">
              <a:spcBef>
                <a:spcPts val="0"/>
              </a:spcBef>
              <a:spcAft>
                <a:spcPts val="0"/>
              </a:spcAft>
              <a:buNone/>
            </a:pPr>
            <a:r>
              <a:rPr lang="tr">
                <a:solidFill>
                  <a:schemeClr val="dk1"/>
                </a:solidFill>
              </a:rPr>
              <a:t>Organizasyonel Hazırlık; - Kimler hangi işlere bakacak? </a:t>
            </a:r>
            <a:endParaRPr>
              <a:solidFill>
                <a:schemeClr val="dk1"/>
              </a:solidFill>
            </a:endParaRPr>
          </a:p>
          <a:p>
            <a:pPr marL="0" lvl="0" indent="0" algn="l" rtl="0">
              <a:spcBef>
                <a:spcPts val="0"/>
              </a:spcBef>
              <a:spcAft>
                <a:spcPts val="0"/>
              </a:spcAft>
              <a:buNone/>
            </a:pPr>
            <a:r>
              <a:rPr lang="tr">
                <a:solidFill>
                  <a:schemeClr val="dk1"/>
                </a:solidFill>
              </a:rPr>
              <a:t>Senior’lar rahatsız mı? , Learning curve, Metal yorgunluğu , Yeni şeyleri öğrenme isteği ve karmaşık olması, ‘Çalışıyorsa bırakçılar’ vb</a:t>
            </a:r>
            <a:endParaRPr>
              <a:solidFill>
                <a:schemeClr val="dk1"/>
              </a:solidFill>
            </a:endParaRPr>
          </a:p>
          <a:p>
            <a:pPr marL="0" lvl="0" indent="0" algn="l" rtl="0">
              <a:spcBef>
                <a:spcPts val="0"/>
              </a:spcBef>
              <a:spcAft>
                <a:spcPts val="0"/>
              </a:spcAft>
              <a:buNone/>
            </a:pPr>
            <a:r>
              <a:rPr lang="tr">
                <a:solidFill>
                  <a:schemeClr val="dk1"/>
                </a:solidFill>
              </a:rPr>
              <a:t>Yöneticiler , Bu değişimleri daha önce yaşamış kişiler tabii ki daha çok açık oluyor</a:t>
            </a:r>
            <a:endParaRPr>
              <a:solidFill>
                <a:schemeClr val="dk1"/>
              </a:solidFill>
            </a:endParaRPr>
          </a:p>
          <a:p>
            <a:pPr marL="0" lvl="0" indent="0" algn="l" rtl="0">
              <a:spcBef>
                <a:spcPts val="0"/>
              </a:spcBef>
              <a:spcAft>
                <a:spcPts val="0"/>
              </a:spcAft>
              <a:buNone/>
            </a:pPr>
            <a:r>
              <a:rPr lang="tr">
                <a:solidFill>
                  <a:schemeClr val="dk1"/>
                </a:solidFill>
              </a:rPr>
              <a:t>Devops Takımı ; nice-to-have ama özellikle güvenlik konularında bilgili olan kişilerin varlığı </a:t>
            </a:r>
            <a:endParaRPr>
              <a:solidFill>
                <a:schemeClr val="dk1"/>
              </a:solidFill>
            </a:endParaRPr>
          </a:p>
          <a:p>
            <a:pPr marL="0" lvl="0" indent="0" algn="l" rtl="0">
              <a:spcBef>
                <a:spcPts val="0"/>
              </a:spcBef>
              <a:spcAft>
                <a:spcPts val="0"/>
              </a:spcAft>
              <a:buNone/>
            </a:pPr>
            <a:r>
              <a:rPr lang="tr">
                <a:solidFill>
                  <a:schemeClr val="dk1"/>
                </a:solidFill>
              </a:rPr>
              <a:t>Domain’ler , ne kadar bölünecek ? Bağımsızlaştırılabilecekler mi? Arada hangi katmanlar olabilir, iyi bir planlama</a:t>
            </a:r>
            <a:endParaRPr>
              <a:solidFill>
                <a:schemeClr val="dk1"/>
              </a:solidFill>
            </a:endParaRPr>
          </a:p>
          <a:p>
            <a:pPr marL="0" lvl="0" indent="0" algn="l" rtl="0">
              <a:spcBef>
                <a:spcPts val="0"/>
              </a:spcBef>
              <a:spcAft>
                <a:spcPts val="0"/>
              </a:spcAft>
              <a:buNone/>
            </a:pPr>
            <a:r>
              <a:rPr lang="tr">
                <a:solidFill>
                  <a:schemeClr val="dk1"/>
                </a:solidFill>
              </a:rPr>
              <a:t>Zaman; Planlama (kişi , eğitim, yukarıdan baskı, ‘bknz. Çalışıyorsa bırakçılar’), İlk POC ve ilk prod’a kadar ortalama 3-6 ay arası</a:t>
            </a:r>
            <a:endParaRPr>
              <a:solidFill>
                <a:schemeClr val="dk1"/>
              </a:solidFill>
            </a:endParaRPr>
          </a:p>
          <a:p>
            <a:pPr marL="0" lvl="0" indent="0" algn="l" rtl="0">
              <a:spcBef>
                <a:spcPts val="0"/>
              </a:spcBef>
              <a:spcAft>
                <a:spcPts val="0"/>
              </a:spcAft>
              <a:buNone/>
            </a:pPr>
            <a:r>
              <a:rPr lang="tr">
                <a:solidFill>
                  <a:schemeClr val="dk1"/>
                </a:solidFill>
              </a:rPr>
              <a:t>Şans ; Bazen tam geçişe denk gelmek ya da geçişe müsait bir takımda bulunmak</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3222c812151_0_3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3222c81215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a:t>Template: - ortak kullanilabilecek ozellikler template’e koyulabilir : Configuration (guvenlik, cache, db)</a:t>
            </a:r>
            <a:endParaRPr/>
          </a:p>
          <a:p>
            <a:pPr marL="0" lvl="0" indent="0" algn="l" rtl="0">
              <a:spcBef>
                <a:spcPts val="0"/>
              </a:spcBef>
              <a:spcAft>
                <a:spcPts val="0"/>
              </a:spcAft>
              <a:buNone/>
            </a:pPr>
            <a:r>
              <a:rPr lang="tr"/>
              <a:t>Discovery: - Mikroservisler arasi iletisim kurarken servisin nerede oldugundan bagimsiz olarak konusabilmelerini saglamak (sadece servis adini bilerek)</a:t>
            </a:r>
            <a:endParaRPr/>
          </a:p>
          <a:p>
            <a:pPr marL="0" lvl="0" indent="0" algn="l" rtl="0">
              <a:spcBef>
                <a:spcPts val="0"/>
              </a:spcBef>
              <a:spcAft>
                <a:spcPts val="0"/>
              </a:spcAft>
              <a:buNone/>
            </a:pPr>
            <a:r>
              <a:rPr lang="tr"/>
              <a:t>Circuit Breaker: - Hata alindigi durumda bir an once servisin toparlanabilmesi icin belli bir yere kadar hata alinmasina musaade edip sonrasinda isteklerin durdurulmasi icin bir pattern</a:t>
            </a:r>
            <a:endParaRPr/>
          </a:p>
          <a:p>
            <a:pPr marL="0" lvl="0" indent="0" algn="l" rtl="0">
              <a:spcBef>
                <a:spcPts val="0"/>
              </a:spcBef>
              <a:spcAft>
                <a:spcPts val="0"/>
              </a:spcAft>
              <a:buNone/>
            </a:pPr>
            <a:r>
              <a:rPr lang="tr"/>
              <a:t>Distributed Tracing: - farkli sistemlerde cagrilari takip edilmesini saglayan bir teknik</a:t>
            </a:r>
            <a:endParaRPr/>
          </a:p>
          <a:p>
            <a:pPr marL="0" lvl="0" indent="0" algn="l" rtl="0">
              <a:spcBef>
                <a:spcPts val="0"/>
              </a:spcBef>
              <a:spcAft>
                <a:spcPts val="0"/>
              </a:spcAft>
              <a:buNone/>
            </a:pPr>
            <a:r>
              <a:rPr lang="tr"/>
              <a:t>DDD: Teknik ve domain hakkinda tecrubeli kisilerin toplanarak sistemin hangi business model’e gore ayrilabilecegini anlatan bir metodoloji</a:t>
            </a:r>
            <a:endParaRPr/>
          </a:p>
          <a:p>
            <a:pPr marL="0" lvl="0" indent="0" algn="l" rtl="0">
              <a:spcBef>
                <a:spcPts val="0"/>
              </a:spcBef>
              <a:spcAft>
                <a:spcPts val="0"/>
              </a:spcAft>
              <a:buNone/>
            </a:pPr>
            <a:r>
              <a:rPr lang="tr"/>
              <a:t>Service Mesh: Servisler arasindaki iletisimi kolaylastiran bir katmandir. Guvenlik, trafik yonetimi vb ozellikler saglanabilir. </a:t>
            </a:r>
            <a:endParaRPr/>
          </a:p>
          <a:p>
            <a:pPr marL="0" lvl="0" indent="0" algn="l" rtl="0">
              <a:spcBef>
                <a:spcPts val="0"/>
              </a:spcBef>
              <a:spcAft>
                <a:spcPts val="0"/>
              </a:spcAft>
              <a:buNone/>
            </a:pPr>
            <a:r>
              <a:rPr lang="tr"/>
              <a:t>Microservices Patterns: - Database per Service, Event Sourcing, CQRS - separate reads and writes, API Gateway etc</a:t>
            </a:r>
            <a:endParaRPr/>
          </a:p>
          <a:p>
            <a:pPr marL="0" lvl="0" indent="0" algn="l" rtl="0">
              <a:spcBef>
                <a:spcPts val="0"/>
              </a:spcBef>
              <a:spcAft>
                <a:spcPts val="0"/>
              </a:spcAft>
              <a:buNone/>
            </a:pPr>
            <a:r>
              <a:rPr lang="tr"/>
              <a:t>Reactive Programming: Asenkron olarak cevap vermek (back pressure, functional data streams)</a:t>
            </a:r>
            <a:endParaRPr/>
          </a:p>
          <a:p>
            <a:pPr marL="0" lvl="0" indent="0" algn="l" rtl="0">
              <a:spcBef>
                <a:spcPts val="0"/>
              </a:spcBef>
              <a:spcAft>
                <a:spcPts val="0"/>
              </a:spcAft>
              <a:buNone/>
            </a:pPr>
            <a:r>
              <a:rPr lang="tr"/>
              <a:t>DB Consistency: En buyuk sorunlardan, CAP Theorem , eventual consistency (strong, weak, eventual, neyse ki cloud var!)</a:t>
            </a:r>
            <a:endParaRPr/>
          </a:p>
          <a:p>
            <a:pPr marL="0" lvl="0" indent="0" algn="l" rtl="0">
              <a:spcBef>
                <a:spcPts val="0"/>
              </a:spcBef>
              <a:spcAft>
                <a:spcPts val="0"/>
              </a:spcAft>
              <a:buNone/>
            </a:pPr>
            <a:r>
              <a:rPr lang="tr"/>
              <a:t>Load Balancing: Maximize throughput, minimize response time</a:t>
            </a:r>
            <a:endParaRPr/>
          </a:p>
          <a:p>
            <a:pPr marL="0" lvl="0" indent="0" algn="l" rtl="0">
              <a:spcBef>
                <a:spcPts val="0"/>
              </a:spcBef>
              <a:spcAft>
                <a:spcPts val="0"/>
              </a:spcAft>
              <a:buNone/>
            </a:pPr>
            <a:r>
              <a:rPr lang="tr"/>
              <a:t>HATEOAS: Hypermedia as the Engine of Application State, Bir API’nin kalitesini belirleyen bir feature. Rest API’nizde yapabileceginiz aksiyonlari listeleyen ayri bir katman bkz. Paypal” </a:t>
            </a:r>
            <a:r>
              <a:rPr lang="tr" u="sng">
                <a:solidFill>
                  <a:schemeClr val="hlink"/>
                </a:solidFill>
                <a:hlinkClick r:id="rId3"/>
              </a:rPr>
              <a:t>https://developer.paypal.com/api/rest/responses/</a:t>
            </a:r>
            <a:endParaRPr/>
          </a:p>
          <a:p>
            <a:pPr marL="0" lvl="0" indent="0" algn="l" rtl="0">
              <a:spcBef>
                <a:spcPts val="0"/>
              </a:spcBef>
              <a:spcAft>
                <a:spcPts val="0"/>
              </a:spcAft>
              <a:buNone/>
            </a:pPr>
            <a:endParaRPr/>
          </a:p>
          <a:p>
            <a:pPr marL="0" lvl="0" indent="0" algn="l" rtl="0">
              <a:spcBef>
                <a:spcPts val="0"/>
              </a:spcBef>
              <a:spcAft>
                <a:spcPts val="0"/>
              </a:spcAft>
              <a:buNone/>
            </a:pPr>
            <a:r>
              <a:rPr lang="tr"/>
              <a:t>Richardson Maturity Model: </a:t>
            </a:r>
            <a:r>
              <a:rPr lang="tr" u="sng">
                <a:solidFill>
                  <a:schemeClr val="hlink"/>
                </a:solidFill>
                <a:hlinkClick r:id="rId4"/>
              </a:rPr>
              <a:t>https://martinfowler.com/articles/richardsonMaturityModel.html</a:t>
            </a:r>
            <a:r>
              <a:rPr lang="tr"/>
              <a:t> </a:t>
            </a:r>
            <a:endParaRPr/>
          </a:p>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3222c812151_0_4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3222c81215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a:t>Yararlı Linkler;</a:t>
            </a:r>
            <a:endParaRPr/>
          </a:p>
          <a:p>
            <a:pPr marL="457200" lvl="0" indent="-317500" algn="l" rtl="0">
              <a:spcBef>
                <a:spcPts val="0"/>
              </a:spcBef>
              <a:spcAft>
                <a:spcPts val="0"/>
              </a:spcAft>
              <a:buSzPts val="1400"/>
              <a:buChar char="●"/>
            </a:pPr>
            <a:r>
              <a:rPr lang="tr" u="sng">
                <a:solidFill>
                  <a:schemeClr val="hlink"/>
                </a:solidFill>
                <a:hlinkClick r:id="rId3"/>
              </a:rPr>
              <a:t>https://learn.microsoft.com/en-us/azure/architecture/patterns/</a:t>
            </a:r>
            <a:endParaRPr/>
          </a:p>
          <a:p>
            <a:pPr marL="457200" lvl="0" indent="-317500" algn="l" rtl="0">
              <a:lnSpc>
                <a:spcPct val="115000"/>
              </a:lnSpc>
              <a:spcBef>
                <a:spcPts val="0"/>
              </a:spcBef>
              <a:spcAft>
                <a:spcPts val="0"/>
              </a:spcAft>
              <a:buSzPts val="1400"/>
              <a:buChar char="●"/>
            </a:pPr>
            <a:r>
              <a:rPr lang="tr" sz="1000" u="sng">
                <a:solidFill>
                  <a:schemeClr val="hlink"/>
                </a:solidFill>
                <a:hlinkClick r:id="rId4"/>
              </a:rPr>
              <a:t>https://www.linkedin.com/posts/tauseeffayyaz_systemdesign-dsa-projects-activity-7277182578472669184-0T2a?utm_source=share&amp;utm_medium=member_ios</a:t>
            </a:r>
            <a:endParaRPr/>
          </a:p>
          <a:p>
            <a:pPr marL="457200" lvl="0" indent="-317500" algn="l" rtl="0">
              <a:lnSpc>
                <a:spcPct val="115000"/>
              </a:lnSpc>
              <a:spcBef>
                <a:spcPts val="0"/>
              </a:spcBef>
              <a:spcAft>
                <a:spcPts val="0"/>
              </a:spcAft>
              <a:buSzPts val="1400"/>
              <a:buChar char="●"/>
            </a:pPr>
            <a:r>
              <a:rPr lang="tr" u="sng">
                <a:solidFill>
                  <a:schemeClr val="hlink"/>
                </a:solidFill>
                <a:hlinkClick r:id="rId5"/>
              </a:rPr>
              <a:t>https://cloud.google.com/architecture/fundamentals</a:t>
            </a:r>
            <a:endParaRPr/>
          </a:p>
          <a:p>
            <a:pPr marL="457200" lvl="0" indent="-317500" algn="l" rtl="0">
              <a:lnSpc>
                <a:spcPct val="115000"/>
              </a:lnSpc>
              <a:spcBef>
                <a:spcPts val="0"/>
              </a:spcBef>
              <a:spcAft>
                <a:spcPts val="0"/>
              </a:spcAft>
              <a:buSzPts val="1400"/>
              <a:buChar char="●"/>
            </a:pPr>
            <a:endParaRPr/>
          </a:p>
          <a:p>
            <a:pPr marL="457200" lvl="0" indent="-317500" algn="l" rtl="0">
              <a:lnSpc>
                <a:spcPct val="115000"/>
              </a:lnSpc>
              <a:spcBef>
                <a:spcPts val="0"/>
              </a:spcBef>
              <a:spcAft>
                <a:spcPts val="0"/>
              </a:spcAft>
              <a:buSzPts val="1400"/>
              <a:buChar char="●"/>
            </a:pPr>
            <a:endParaRPr sz="1000" u="sng">
              <a:solidFill>
                <a:schemeClr val="hlink"/>
              </a:solidFill>
            </a:endParaRPr>
          </a:p>
          <a:p>
            <a:pPr marL="457200" lvl="0" indent="-317500" algn="l" rtl="0">
              <a:lnSpc>
                <a:spcPct val="115000"/>
              </a:lnSpc>
              <a:spcBef>
                <a:spcPts val="0"/>
              </a:spcBef>
              <a:spcAft>
                <a:spcPts val="0"/>
              </a:spcAft>
              <a:buSzPts val="1400"/>
              <a:buChar char="●"/>
            </a:pPr>
            <a:r>
              <a:rPr lang="tr"/>
              <a:t>Book recommendations:</a:t>
            </a:r>
            <a:endParaRPr/>
          </a:p>
          <a:p>
            <a:pPr marL="457200" lvl="0" indent="-317500" algn="l" rtl="0">
              <a:spcBef>
                <a:spcPts val="0"/>
              </a:spcBef>
              <a:spcAft>
                <a:spcPts val="0"/>
              </a:spcAft>
              <a:buSzPts val="1400"/>
              <a:buChar char="●"/>
            </a:pPr>
            <a:r>
              <a:rPr lang="tr"/>
              <a:t>  * Microservices Patterns (Richardson)</a:t>
            </a:r>
            <a:endParaRPr/>
          </a:p>
          <a:p>
            <a:pPr marL="457200" lvl="0" indent="-317500" algn="l" rtl="0">
              <a:spcBef>
                <a:spcPts val="0"/>
              </a:spcBef>
              <a:spcAft>
                <a:spcPts val="0"/>
              </a:spcAft>
              <a:buSzPts val="1400"/>
              <a:buChar char="●"/>
            </a:pPr>
            <a:r>
              <a:rPr lang="tr"/>
              <a:t>  * Building Microservices (Newman)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3222c812151_0_11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3222c812151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a:t>Password; Workshop</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248d1ab1a8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248d1ab1a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248d1ab1a8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248d1ab1a8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tr"/>
              <a:t>Mikroservis mimarisi: 2016-</a:t>
            </a:r>
            <a:endParaRPr/>
          </a:p>
          <a:p>
            <a:pPr marL="457200" lvl="0" indent="-317500" algn="l" rtl="0">
              <a:spcBef>
                <a:spcPts val="0"/>
              </a:spcBef>
              <a:spcAft>
                <a:spcPts val="0"/>
              </a:spcAft>
              <a:buSzPts val="1400"/>
              <a:buChar char="●"/>
            </a:pPr>
            <a:r>
              <a:rPr lang="tr"/>
              <a:t>Mikroservis Proje gecis tecrubesi: 2 buyuk, 1 orta olcekli: Turkcell fizy 12 m kullanici, Coyo Internal communication platform coklu bulut cozumu için geçiş sureci 100+ den fazla müşteriye kesintisiz hizmet, hepsiburada product upload </a:t>
            </a:r>
            <a:endParaRPr/>
          </a:p>
          <a:p>
            <a:pPr marL="457200" lvl="0" indent="-317500" algn="l" rtl="0">
              <a:spcBef>
                <a:spcPts val="0"/>
              </a:spcBef>
              <a:spcAft>
                <a:spcPts val="0"/>
              </a:spcAft>
              <a:buSzPts val="1400"/>
              <a:buChar char="●"/>
            </a:pPr>
            <a:r>
              <a:rPr lang="tr"/>
              <a:t>Bulut çözümleri: aws, azure, oracle cloud platform </a:t>
            </a:r>
            <a:endParaRPr/>
          </a:p>
          <a:p>
            <a:pPr marL="457200" lvl="0" indent="-317500" algn="l" rtl="0">
              <a:spcBef>
                <a:spcPts val="0"/>
              </a:spcBef>
              <a:spcAft>
                <a:spcPts val="0"/>
              </a:spcAft>
              <a:buSzPts val="1400"/>
              <a:buChar char="●"/>
            </a:pPr>
            <a:r>
              <a:rPr lang="tr"/>
              <a:t>Yazılım mimarisi: audi backend projesinde çeşitli senaryolar icin yazilim mimarisi tasarımı: cache altyapısı olusturma, senkron çalışan servislerin message driven mimariye tasinmasi</a:t>
            </a:r>
            <a:endParaRPr/>
          </a:p>
          <a:p>
            <a:pPr marL="457200" lvl="0" indent="-317500" algn="l" rtl="0">
              <a:spcBef>
                <a:spcPts val="0"/>
              </a:spcBef>
              <a:spcAft>
                <a:spcPts val="0"/>
              </a:spcAft>
              <a:buSzPts val="1400"/>
              <a:buChar char="●"/>
            </a:pPr>
            <a:r>
              <a:rPr lang="tr"/>
              <a:t>MLOps: makine ogrenmesi pipeline lari olusturma ve test etme, modellerin kullanıma en hizli sekilde sunulmadi ve test edilmesi, vb.</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225387733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225387733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tr">
                <a:solidFill>
                  <a:schemeClr val="dk1"/>
                </a:solidFill>
              </a:rPr>
              <a:t>“Who has used Spring Boot before?”</a:t>
            </a:r>
            <a:endParaRPr>
              <a:solidFill>
                <a:schemeClr val="dk1"/>
              </a:solidFill>
            </a:endParaRPr>
          </a:p>
          <a:p>
            <a:pPr marL="0" lvl="0" indent="0" algn="l" rtl="0">
              <a:spcBef>
                <a:spcPts val="0"/>
              </a:spcBef>
              <a:spcAft>
                <a:spcPts val="0"/>
              </a:spcAft>
              <a:buClr>
                <a:schemeClr val="dk1"/>
              </a:buClr>
              <a:buSzPts val="1100"/>
              <a:buFont typeface="Arial"/>
              <a:buNone/>
            </a:pPr>
            <a:r>
              <a:rPr lang="tr">
                <a:solidFill>
                  <a:schemeClr val="dk1"/>
                </a:solidFill>
              </a:rPr>
              <a:t>“Who knows what a REST API is?”</a:t>
            </a:r>
            <a:endParaRPr>
              <a:solidFill>
                <a:schemeClr val="dk1"/>
              </a:solidFill>
            </a:endParaRPr>
          </a:p>
          <a:p>
            <a:pPr marL="0" lvl="0" indent="0" algn="l" rtl="0">
              <a:spcBef>
                <a:spcPts val="0"/>
              </a:spcBef>
              <a:spcAft>
                <a:spcPts val="0"/>
              </a:spcAft>
              <a:buClr>
                <a:schemeClr val="dk1"/>
              </a:buClr>
              <a:buSzPts val="1100"/>
              <a:buFont typeface="Arial"/>
              <a:buNone/>
            </a:pPr>
            <a:r>
              <a:rPr lang="tr">
                <a:solidFill>
                  <a:schemeClr val="dk1"/>
                </a:solidFill>
              </a:rPr>
              <a:t>“What do you think microservices are?”</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d4400e736_2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d4400e736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1200"/>
              </a:spcBef>
              <a:spcAft>
                <a:spcPts val="0"/>
              </a:spcAft>
              <a:buSzPts val="1400"/>
              <a:buAutoNum type="arabicPeriod"/>
            </a:pPr>
            <a:r>
              <a:rPr lang="tr"/>
              <a:t>Teknik Borç</a:t>
            </a:r>
            <a:endParaRPr/>
          </a:p>
          <a:p>
            <a:pPr marL="0" lvl="0" indent="0" algn="l" rtl="0">
              <a:lnSpc>
                <a:spcPct val="115000"/>
              </a:lnSpc>
              <a:spcBef>
                <a:spcPts val="1200"/>
              </a:spcBef>
              <a:spcAft>
                <a:spcPts val="0"/>
              </a:spcAft>
              <a:buClr>
                <a:schemeClr val="dk1"/>
              </a:buClr>
              <a:buSzPts val="1100"/>
              <a:buFont typeface="Arial"/>
              <a:buNone/>
            </a:pPr>
            <a:r>
              <a:rPr lang="tr"/>
              <a:t>Paylaşılan kütüphanelerin aynı anda çalışan birden fazla sürümü</a:t>
            </a:r>
            <a:endParaRPr/>
          </a:p>
          <a:p>
            <a:pPr marL="0" lvl="0" indent="0" algn="l" rtl="0">
              <a:lnSpc>
                <a:spcPct val="115000"/>
              </a:lnSpc>
              <a:spcBef>
                <a:spcPts val="1200"/>
              </a:spcBef>
              <a:spcAft>
                <a:spcPts val="0"/>
              </a:spcAft>
              <a:buClr>
                <a:schemeClr val="dk1"/>
              </a:buClr>
              <a:buSzPts val="1100"/>
              <a:buFont typeface="Arial"/>
              <a:buNone/>
            </a:pPr>
            <a:r>
              <a:rPr lang="tr"/>
              <a:t>Tutarsız kimlik doğrulama hizmetleri</a:t>
            </a:r>
            <a:endParaRPr/>
          </a:p>
          <a:p>
            <a:pPr marL="0" lvl="0" indent="0" algn="l" rtl="0">
              <a:lnSpc>
                <a:spcPct val="115000"/>
              </a:lnSpc>
              <a:spcBef>
                <a:spcPts val="1200"/>
              </a:spcBef>
              <a:spcAft>
                <a:spcPts val="0"/>
              </a:spcAft>
              <a:buClr>
                <a:schemeClr val="dk1"/>
              </a:buClr>
              <a:buSzPts val="1100"/>
              <a:buFont typeface="Arial"/>
              <a:buNone/>
            </a:pPr>
            <a:r>
              <a:rPr lang="tr"/>
              <a:t>Karışık API sürümleri</a:t>
            </a:r>
            <a:endParaRPr/>
          </a:p>
          <a:p>
            <a:pPr marL="0" lvl="0" indent="0" algn="l" rtl="0">
              <a:lnSpc>
                <a:spcPct val="115000"/>
              </a:lnSpc>
              <a:spcBef>
                <a:spcPts val="1200"/>
              </a:spcBef>
              <a:spcAft>
                <a:spcPts val="0"/>
              </a:spcAft>
              <a:buClr>
                <a:schemeClr val="dk1"/>
              </a:buClr>
              <a:buSzPts val="1100"/>
              <a:buFont typeface="Arial"/>
              <a:buNone/>
            </a:pPr>
            <a:r>
              <a:rPr lang="tr"/>
              <a:t>Yeni özelliklerle iç içe geçmiş eski kod</a:t>
            </a:r>
            <a:endParaRPr/>
          </a:p>
          <a:p>
            <a:pPr marL="457200" lvl="0" indent="-317500" algn="l" rtl="0">
              <a:lnSpc>
                <a:spcPct val="115000"/>
              </a:lnSpc>
              <a:spcBef>
                <a:spcPts val="1200"/>
              </a:spcBef>
              <a:spcAft>
                <a:spcPts val="0"/>
              </a:spcAft>
              <a:buSzPts val="1400"/>
              <a:buAutoNum type="arabicPeriod"/>
            </a:pPr>
            <a:r>
              <a:rPr lang="tr"/>
              <a:t>Performans Sorunları</a:t>
            </a:r>
            <a:endParaRPr/>
          </a:p>
          <a:p>
            <a:pPr marL="0" lvl="0" indent="0" algn="l" rtl="0">
              <a:lnSpc>
                <a:spcPct val="115000"/>
              </a:lnSpc>
              <a:spcBef>
                <a:spcPts val="1200"/>
              </a:spcBef>
              <a:spcAft>
                <a:spcPts val="0"/>
              </a:spcAft>
              <a:buClr>
                <a:schemeClr val="dk1"/>
              </a:buClr>
              <a:buSzPts val="1100"/>
              <a:buFont typeface="Arial"/>
              <a:buNone/>
            </a:pPr>
            <a:r>
              <a:rPr lang="tr"/>
              <a:t>Hizmetler arasındaki çağrıları engelleme</a:t>
            </a:r>
            <a:endParaRPr/>
          </a:p>
          <a:p>
            <a:pPr marL="0" lvl="0" indent="0" algn="l" rtl="0">
              <a:lnSpc>
                <a:spcPct val="115000"/>
              </a:lnSpc>
              <a:spcBef>
                <a:spcPts val="1200"/>
              </a:spcBef>
              <a:spcAft>
                <a:spcPts val="0"/>
              </a:spcAft>
              <a:buClr>
                <a:schemeClr val="dk1"/>
              </a:buClr>
              <a:buSzPts val="1100"/>
              <a:buFont typeface="Arial"/>
              <a:buNone/>
            </a:pPr>
            <a:r>
              <a:rPr lang="tr"/>
              <a:t>Bellek sızıntıları</a:t>
            </a:r>
            <a:endParaRPr/>
          </a:p>
          <a:p>
            <a:pPr marL="0" lvl="0" indent="0" algn="l" rtl="0">
              <a:lnSpc>
                <a:spcPct val="115000"/>
              </a:lnSpc>
              <a:spcBef>
                <a:spcPts val="1200"/>
              </a:spcBef>
              <a:spcAft>
                <a:spcPts val="0"/>
              </a:spcAft>
              <a:buClr>
                <a:schemeClr val="dk1"/>
              </a:buClr>
              <a:buSzPts val="1100"/>
              <a:buFont typeface="Arial"/>
              <a:buNone/>
            </a:pPr>
            <a:r>
              <a:rPr lang="tr"/>
              <a:t>Paylaşılan kaynaklarda yüksek CPU yükü</a:t>
            </a:r>
            <a:endParaRPr/>
          </a:p>
          <a:p>
            <a:pPr marL="0" lvl="0" indent="0" algn="l" rtl="0">
              <a:lnSpc>
                <a:spcPct val="115000"/>
              </a:lnSpc>
              <a:spcBef>
                <a:spcPts val="1200"/>
              </a:spcBef>
              <a:spcAft>
                <a:spcPts val="0"/>
              </a:spcAft>
              <a:buClr>
                <a:schemeClr val="dk1"/>
              </a:buClr>
              <a:buSzPts val="1100"/>
              <a:buFont typeface="Arial"/>
              <a:buNone/>
            </a:pPr>
            <a:r>
              <a:rPr lang="tr"/>
              <a:t>Bağlantı havuzu tükenmesi</a:t>
            </a:r>
            <a:endParaRPr/>
          </a:p>
          <a:p>
            <a:pPr marL="0" lvl="0" indent="0" algn="l" rtl="0">
              <a:lnSpc>
                <a:spcPct val="115000"/>
              </a:lnSpc>
              <a:spcBef>
                <a:spcPts val="1200"/>
              </a:spcBef>
              <a:spcAft>
                <a:spcPts val="0"/>
              </a:spcAft>
              <a:buClr>
                <a:schemeClr val="dk1"/>
              </a:buClr>
              <a:buSzPts val="1100"/>
              <a:buFont typeface="Arial"/>
              <a:buNone/>
            </a:pPr>
            <a:r>
              <a:rPr lang="tr"/>
              <a:t>Veritabanı kilitlenmeleri</a:t>
            </a:r>
            <a:endParaRPr/>
          </a:p>
          <a:p>
            <a:pPr marL="457200" lvl="0" indent="-317500" algn="l" rtl="0">
              <a:lnSpc>
                <a:spcPct val="115000"/>
              </a:lnSpc>
              <a:spcBef>
                <a:spcPts val="1200"/>
              </a:spcBef>
              <a:spcAft>
                <a:spcPts val="0"/>
              </a:spcAft>
              <a:buSzPts val="1400"/>
              <a:buAutoNum type="arabicPeriod"/>
            </a:pPr>
            <a:r>
              <a:rPr lang="tr"/>
              <a:t>Ölçeklenebilirlik Sorunları</a:t>
            </a:r>
            <a:endParaRPr/>
          </a:p>
          <a:p>
            <a:pPr marL="0" lvl="0" indent="0" algn="l" rtl="0">
              <a:lnSpc>
                <a:spcPct val="115000"/>
              </a:lnSpc>
              <a:spcBef>
                <a:spcPts val="1200"/>
              </a:spcBef>
              <a:spcAft>
                <a:spcPts val="0"/>
              </a:spcAft>
              <a:buClr>
                <a:schemeClr val="dk1"/>
              </a:buClr>
              <a:buSzPts val="1100"/>
              <a:buFont typeface="Arial"/>
              <a:buNone/>
            </a:pPr>
            <a:r>
              <a:rPr lang="tr"/>
              <a:t>Sıkı bağlanmış hizmetler</a:t>
            </a:r>
            <a:endParaRPr/>
          </a:p>
          <a:p>
            <a:pPr marL="0" lvl="0" indent="0" algn="l" rtl="0">
              <a:lnSpc>
                <a:spcPct val="115000"/>
              </a:lnSpc>
              <a:spcBef>
                <a:spcPts val="1200"/>
              </a:spcBef>
              <a:spcAft>
                <a:spcPts val="0"/>
              </a:spcAft>
              <a:buClr>
                <a:schemeClr val="dk1"/>
              </a:buClr>
              <a:buSzPts val="1100"/>
              <a:buFont typeface="Arial"/>
              <a:buNone/>
            </a:pPr>
            <a:r>
              <a:rPr lang="tr"/>
              <a:t>Kaynak çekişmesi</a:t>
            </a:r>
            <a:endParaRPr/>
          </a:p>
          <a:p>
            <a:pPr marL="0" lvl="0" indent="0" algn="l" rtl="0">
              <a:lnSpc>
                <a:spcPct val="115000"/>
              </a:lnSpc>
              <a:spcBef>
                <a:spcPts val="1200"/>
              </a:spcBef>
              <a:spcAft>
                <a:spcPts val="0"/>
              </a:spcAft>
              <a:buClr>
                <a:schemeClr val="dk1"/>
              </a:buClr>
              <a:buSzPts val="1100"/>
              <a:buFont typeface="Arial"/>
              <a:buNone/>
            </a:pPr>
            <a:r>
              <a:rPr lang="tr"/>
              <a:t>Paylaşılan devlet sorunları</a:t>
            </a:r>
            <a:endParaRPr/>
          </a:p>
          <a:p>
            <a:pPr marL="0" lvl="0" indent="0" algn="l" rtl="0">
              <a:lnSpc>
                <a:spcPct val="115000"/>
              </a:lnSpc>
              <a:spcBef>
                <a:spcPts val="1200"/>
              </a:spcBef>
              <a:spcAft>
                <a:spcPts val="0"/>
              </a:spcAft>
              <a:buClr>
                <a:schemeClr val="dk1"/>
              </a:buClr>
              <a:buSzPts val="1100"/>
              <a:buFont typeface="Arial"/>
              <a:buNone/>
            </a:pPr>
            <a:r>
              <a:rPr lang="tr"/>
              <a:t>Tüm sistemi etkileyen performans darboğazları</a:t>
            </a:r>
            <a:endParaRPr/>
          </a:p>
          <a:p>
            <a:pPr marL="457200" lvl="0" indent="-317500" algn="l" rtl="0">
              <a:lnSpc>
                <a:spcPct val="115000"/>
              </a:lnSpc>
              <a:spcBef>
                <a:spcPts val="1200"/>
              </a:spcBef>
              <a:spcAft>
                <a:spcPts val="0"/>
              </a:spcAft>
              <a:buSzPts val="1400"/>
              <a:buAutoNum type="arabicPeriod"/>
            </a:pPr>
            <a:r>
              <a:rPr lang="tr"/>
              <a:t>Geliştirme Zorlukları</a:t>
            </a:r>
            <a:endParaRPr/>
          </a:p>
          <a:p>
            <a:pPr marL="0" lvl="0" indent="0" algn="l" rtl="0">
              <a:lnSpc>
                <a:spcPct val="115000"/>
              </a:lnSpc>
              <a:spcBef>
                <a:spcPts val="1200"/>
              </a:spcBef>
              <a:spcAft>
                <a:spcPts val="0"/>
              </a:spcAft>
              <a:buClr>
                <a:schemeClr val="dk1"/>
              </a:buClr>
              <a:buSzPts val="1100"/>
              <a:buFont typeface="Arial"/>
              <a:buNone/>
            </a:pPr>
            <a:r>
              <a:rPr lang="tr"/>
              <a:t>Dairesel bağımlılıklar</a:t>
            </a:r>
            <a:endParaRPr/>
          </a:p>
          <a:p>
            <a:pPr marL="0" lvl="0" indent="0" algn="l" rtl="0">
              <a:lnSpc>
                <a:spcPct val="115000"/>
              </a:lnSpc>
              <a:spcBef>
                <a:spcPts val="1200"/>
              </a:spcBef>
              <a:spcAft>
                <a:spcPts val="0"/>
              </a:spcAft>
              <a:buClr>
                <a:schemeClr val="dk1"/>
              </a:buClr>
              <a:buSzPts val="1100"/>
              <a:buFont typeface="Arial"/>
              <a:buNone/>
            </a:pPr>
            <a:r>
              <a:rPr lang="tr"/>
              <a:t>Sürüm çakışmaları</a:t>
            </a:r>
            <a:endParaRPr/>
          </a:p>
          <a:p>
            <a:pPr marL="0" lvl="0" indent="0" algn="l" rtl="0">
              <a:lnSpc>
                <a:spcPct val="115000"/>
              </a:lnSpc>
              <a:spcBef>
                <a:spcPts val="1200"/>
              </a:spcBef>
              <a:spcAft>
                <a:spcPts val="0"/>
              </a:spcAft>
              <a:buClr>
                <a:schemeClr val="dk1"/>
              </a:buClr>
              <a:buSzPts val="1100"/>
              <a:buFont typeface="Arial"/>
              <a:buNone/>
            </a:pPr>
            <a:r>
              <a:rPr lang="tr"/>
              <a:t>Bağımlılık cehennemi</a:t>
            </a:r>
            <a:endParaRPr/>
          </a:p>
          <a:p>
            <a:pPr marL="0" lvl="0" indent="0" algn="l" rtl="0">
              <a:lnSpc>
                <a:spcPct val="115000"/>
              </a:lnSpc>
              <a:spcBef>
                <a:spcPts val="1200"/>
              </a:spcBef>
              <a:spcAft>
                <a:spcPts val="0"/>
              </a:spcAft>
              <a:buClr>
                <a:schemeClr val="dk1"/>
              </a:buClr>
              <a:buSzPts val="1100"/>
              <a:buFont typeface="Arial"/>
              <a:buNone/>
            </a:pPr>
            <a:r>
              <a:rPr lang="tr"/>
              <a:t>Karmaşık hata ayıklama</a:t>
            </a:r>
            <a:endParaRPr/>
          </a:p>
          <a:p>
            <a:pPr marL="0" lvl="0" indent="0" algn="l" rtl="0">
              <a:lnSpc>
                <a:spcPct val="115000"/>
              </a:lnSpc>
              <a:spcBef>
                <a:spcPts val="1200"/>
              </a:spcBef>
              <a:spcAft>
                <a:spcPts val="0"/>
              </a:spcAft>
              <a:buClr>
                <a:schemeClr val="dk1"/>
              </a:buClr>
              <a:buSzPts val="1100"/>
              <a:buFont typeface="Arial"/>
              <a:buNone/>
            </a:pPr>
            <a:r>
              <a:rPr lang="tr"/>
              <a:t>Sorunları izole etmek zor</a:t>
            </a:r>
            <a:endParaRPr/>
          </a:p>
          <a:p>
            <a:pPr marL="0" lvl="0" indent="0" algn="l" rtl="0">
              <a:lnSpc>
                <a:spcPct val="115000"/>
              </a:lnSpc>
              <a:spcBef>
                <a:spcPts val="1200"/>
              </a:spcBef>
              <a:spcAft>
                <a:spcPts val="0"/>
              </a:spcAft>
              <a:buClr>
                <a:schemeClr val="dk1"/>
              </a:buClr>
              <a:buSzPts val="1100"/>
              <a:buFont typeface="Arial"/>
              <a:buNone/>
            </a:pPr>
            <a:r>
              <a:rPr lang="tr"/>
              <a:t>5. Operasyonel Sorunlar</a:t>
            </a:r>
            <a:endParaRPr/>
          </a:p>
          <a:p>
            <a:pPr marL="0" lvl="0" indent="0" algn="l" rtl="0">
              <a:lnSpc>
                <a:spcPct val="115000"/>
              </a:lnSpc>
              <a:spcBef>
                <a:spcPts val="1200"/>
              </a:spcBef>
              <a:spcAft>
                <a:spcPts val="0"/>
              </a:spcAft>
              <a:buClr>
                <a:schemeClr val="dk1"/>
              </a:buClr>
              <a:buSzPts val="1100"/>
              <a:buFont typeface="Arial"/>
              <a:buNone/>
            </a:pPr>
            <a:r>
              <a:rPr lang="tr"/>
              <a:t>Cache geçersiz kılma sorunları</a:t>
            </a:r>
            <a:endParaRPr/>
          </a:p>
          <a:p>
            <a:pPr marL="0" lvl="0" indent="0" algn="l" rtl="0">
              <a:lnSpc>
                <a:spcPct val="115000"/>
              </a:lnSpc>
              <a:spcBef>
                <a:spcPts val="1200"/>
              </a:spcBef>
              <a:spcAft>
                <a:spcPts val="0"/>
              </a:spcAft>
              <a:buClr>
                <a:schemeClr val="dk1"/>
              </a:buClr>
              <a:buSzPts val="1100"/>
              <a:buFont typeface="Arial"/>
              <a:buNone/>
            </a:pPr>
            <a:r>
              <a:rPr lang="tr"/>
              <a:t>Veri tutarlılığı sorunları</a:t>
            </a:r>
            <a:endParaRPr/>
          </a:p>
          <a:p>
            <a:pPr marL="0" lvl="0" indent="0" algn="l" rtl="0">
              <a:lnSpc>
                <a:spcPct val="115000"/>
              </a:lnSpc>
              <a:spcBef>
                <a:spcPts val="1200"/>
              </a:spcBef>
              <a:spcAft>
                <a:spcPts val="0"/>
              </a:spcAft>
              <a:buClr>
                <a:schemeClr val="dk1"/>
              </a:buClr>
              <a:buSzPts val="1100"/>
              <a:buFont typeface="Arial"/>
              <a:buNone/>
            </a:pPr>
            <a:r>
              <a:rPr lang="tr"/>
              <a:t>Zaman aşımı kademeleri</a:t>
            </a:r>
            <a:endParaRPr/>
          </a:p>
          <a:p>
            <a:pPr marL="0" lvl="0" indent="0" algn="l" rtl="0">
              <a:lnSpc>
                <a:spcPct val="115000"/>
              </a:lnSpc>
              <a:spcBef>
                <a:spcPts val="1200"/>
              </a:spcBef>
              <a:spcAft>
                <a:spcPts val="0"/>
              </a:spcAft>
              <a:buClr>
                <a:schemeClr val="dk1"/>
              </a:buClr>
              <a:buSzPts val="1100"/>
              <a:buFont typeface="Arial"/>
              <a:buNone/>
            </a:pPr>
            <a:r>
              <a:rPr lang="tr"/>
              <a:t>Güvenlik yaması karmaşıklığı</a:t>
            </a:r>
            <a:endParaRPr/>
          </a:p>
          <a:p>
            <a:pPr marL="0" lvl="0" indent="0" algn="l" rtl="0">
              <a:lnSpc>
                <a:spcPct val="115000"/>
              </a:lnSpc>
              <a:spcBef>
                <a:spcPts val="1200"/>
              </a:spcBef>
              <a:spcAft>
                <a:spcPts val="0"/>
              </a:spcAft>
              <a:buNone/>
            </a:pPr>
            <a:endParaRPr/>
          </a:p>
          <a:p>
            <a:pPr marL="457200" lvl="0" indent="-317500" algn="l" rtl="0">
              <a:lnSpc>
                <a:spcPct val="115000"/>
              </a:lnSpc>
              <a:spcBef>
                <a:spcPts val="1200"/>
              </a:spcBef>
              <a:spcAft>
                <a:spcPts val="0"/>
              </a:spcAft>
              <a:buSzPts val="1400"/>
              <a:buAutoNum type="arabicPeriod"/>
            </a:pPr>
            <a:r>
              <a:rPr lang="tr"/>
              <a:t>Technical Debt</a:t>
            </a:r>
            <a:endParaRPr/>
          </a:p>
          <a:p>
            <a:pPr marL="457200" lvl="0" indent="-298450" algn="l" rtl="0">
              <a:lnSpc>
                <a:spcPct val="115000"/>
              </a:lnSpc>
              <a:spcBef>
                <a:spcPts val="0"/>
              </a:spcBef>
              <a:spcAft>
                <a:spcPts val="0"/>
              </a:spcAft>
              <a:buClr>
                <a:schemeClr val="dk1"/>
              </a:buClr>
              <a:buSzPts val="1100"/>
              <a:buChar char="●"/>
            </a:pPr>
            <a:r>
              <a:rPr lang="tr"/>
              <a:t>Multiple versions of shared libraries running simultaneously</a:t>
            </a:r>
            <a:endParaRPr/>
          </a:p>
          <a:p>
            <a:pPr marL="457200" lvl="0" indent="-298450" algn="l" rtl="0">
              <a:lnSpc>
                <a:spcPct val="115000"/>
              </a:lnSpc>
              <a:spcBef>
                <a:spcPts val="0"/>
              </a:spcBef>
              <a:spcAft>
                <a:spcPts val="0"/>
              </a:spcAft>
              <a:buClr>
                <a:schemeClr val="dk1"/>
              </a:buClr>
              <a:buSzPts val="1100"/>
              <a:buChar char="●"/>
            </a:pPr>
            <a:r>
              <a:rPr lang="tr"/>
              <a:t>Inconsistent authentication services</a:t>
            </a:r>
            <a:endParaRPr/>
          </a:p>
          <a:p>
            <a:pPr marL="457200" lvl="0" indent="-298450" algn="l" rtl="0">
              <a:lnSpc>
                <a:spcPct val="115000"/>
              </a:lnSpc>
              <a:spcBef>
                <a:spcPts val="0"/>
              </a:spcBef>
              <a:spcAft>
                <a:spcPts val="0"/>
              </a:spcAft>
              <a:buClr>
                <a:schemeClr val="dk1"/>
              </a:buClr>
              <a:buSzPts val="1100"/>
              <a:buChar char="●"/>
            </a:pPr>
            <a:r>
              <a:rPr lang="tr"/>
              <a:t>Mixed API versions</a:t>
            </a:r>
            <a:endParaRPr/>
          </a:p>
          <a:p>
            <a:pPr marL="457200" lvl="0" indent="-298450" algn="l" rtl="0">
              <a:lnSpc>
                <a:spcPct val="115000"/>
              </a:lnSpc>
              <a:spcBef>
                <a:spcPts val="0"/>
              </a:spcBef>
              <a:spcAft>
                <a:spcPts val="0"/>
              </a:spcAft>
              <a:buClr>
                <a:schemeClr val="dk1"/>
              </a:buClr>
              <a:buSzPts val="1100"/>
              <a:buChar char="●"/>
            </a:pPr>
            <a:r>
              <a:rPr lang="tr"/>
              <a:t>Legacy code intertwined with new features</a:t>
            </a:r>
            <a:endParaRPr/>
          </a:p>
          <a:p>
            <a:pPr marL="457200" lvl="0" indent="-298450" algn="l" rtl="0">
              <a:lnSpc>
                <a:spcPct val="115000"/>
              </a:lnSpc>
              <a:spcBef>
                <a:spcPts val="0"/>
              </a:spcBef>
              <a:spcAft>
                <a:spcPts val="0"/>
              </a:spcAft>
              <a:buClr>
                <a:schemeClr val="dk1"/>
              </a:buClr>
              <a:buSzPts val="1100"/>
              <a:buAutoNum type="arabicPeriod" startAt="2"/>
            </a:pPr>
            <a:r>
              <a:rPr lang="tr"/>
              <a:t>Performance Issues</a:t>
            </a:r>
            <a:endParaRPr/>
          </a:p>
          <a:p>
            <a:pPr marL="457200" lvl="0" indent="-298450" algn="l" rtl="0">
              <a:lnSpc>
                <a:spcPct val="115000"/>
              </a:lnSpc>
              <a:spcBef>
                <a:spcPts val="0"/>
              </a:spcBef>
              <a:spcAft>
                <a:spcPts val="0"/>
              </a:spcAft>
              <a:buClr>
                <a:schemeClr val="dk1"/>
              </a:buClr>
              <a:buSzPts val="1100"/>
              <a:buChar char="●"/>
            </a:pPr>
            <a:r>
              <a:rPr lang="tr"/>
              <a:t>Blocking calls between services</a:t>
            </a:r>
            <a:endParaRPr/>
          </a:p>
          <a:p>
            <a:pPr marL="457200" lvl="0" indent="-298450" algn="l" rtl="0">
              <a:lnSpc>
                <a:spcPct val="115000"/>
              </a:lnSpc>
              <a:spcBef>
                <a:spcPts val="0"/>
              </a:spcBef>
              <a:spcAft>
                <a:spcPts val="0"/>
              </a:spcAft>
              <a:buClr>
                <a:schemeClr val="dk1"/>
              </a:buClr>
              <a:buSzPts val="1100"/>
              <a:buChar char="●"/>
            </a:pPr>
            <a:r>
              <a:rPr lang="tr"/>
              <a:t>Memory leaks</a:t>
            </a:r>
            <a:endParaRPr/>
          </a:p>
          <a:p>
            <a:pPr marL="457200" lvl="0" indent="-298450" algn="l" rtl="0">
              <a:lnSpc>
                <a:spcPct val="115000"/>
              </a:lnSpc>
              <a:spcBef>
                <a:spcPts val="0"/>
              </a:spcBef>
              <a:spcAft>
                <a:spcPts val="0"/>
              </a:spcAft>
              <a:buClr>
                <a:schemeClr val="dk1"/>
              </a:buClr>
              <a:buSzPts val="1100"/>
              <a:buChar char="●"/>
            </a:pPr>
            <a:r>
              <a:rPr lang="tr"/>
              <a:t>High CPU load in shared resources</a:t>
            </a:r>
            <a:endParaRPr/>
          </a:p>
          <a:p>
            <a:pPr marL="457200" lvl="0" indent="-298450" algn="l" rtl="0">
              <a:lnSpc>
                <a:spcPct val="115000"/>
              </a:lnSpc>
              <a:spcBef>
                <a:spcPts val="0"/>
              </a:spcBef>
              <a:spcAft>
                <a:spcPts val="0"/>
              </a:spcAft>
              <a:buClr>
                <a:schemeClr val="dk1"/>
              </a:buClr>
              <a:buSzPts val="1100"/>
              <a:buChar char="●"/>
            </a:pPr>
            <a:r>
              <a:rPr lang="tr"/>
              <a:t>Connection pool exhaustion</a:t>
            </a:r>
            <a:endParaRPr/>
          </a:p>
          <a:p>
            <a:pPr marL="457200" lvl="0" indent="-298450" algn="l" rtl="0">
              <a:lnSpc>
                <a:spcPct val="115000"/>
              </a:lnSpc>
              <a:spcBef>
                <a:spcPts val="0"/>
              </a:spcBef>
              <a:spcAft>
                <a:spcPts val="0"/>
              </a:spcAft>
              <a:buClr>
                <a:schemeClr val="dk1"/>
              </a:buClr>
              <a:buSzPts val="1100"/>
              <a:buChar char="●"/>
            </a:pPr>
            <a:r>
              <a:rPr lang="tr"/>
              <a:t>Database deadlocks</a:t>
            </a:r>
            <a:endParaRPr/>
          </a:p>
          <a:p>
            <a:pPr marL="457200" lvl="0" indent="-298450" algn="l" rtl="0">
              <a:lnSpc>
                <a:spcPct val="115000"/>
              </a:lnSpc>
              <a:spcBef>
                <a:spcPts val="0"/>
              </a:spcBef>
              <a:spcAft>
                <a:spcPts val="0"/>
              </a:spcAft>
              <a:buClr>
                <a:schemeClr val="dk1"/>
              </a:buClr>
              <a:buSzPts val="1100"/>
              <a:buAutoNum type="arabicPeriod" startAt="3"/>
            </a:pPr>
            <a:r>
              <a:rPr lang="tr"/>
              <a:t>Scalability Problems</a:t>
            </a:r>
            <a:endParaRPr/>
          </a:p>
          <a:p>
            <a:pPr marL="457200" lvl="0" indent="-298450" algn="l" rtl="0">
              <a:lnSpc>
                <a:spcPct val="115000"/>
              </a:lnSpc>
              <a:spcBef>
                <a:spcPts val="0"/>
              </a:spcBef>
              <a:spcAft>
                <a:spcPts val="0"/>
              </a:spcAft>
              <a:buClr>
                <a:schemeClr val="dk1"/>
              </a:buClr>
              <a:buSzPts val="1100"/>
              <a:buChar char="●"/>
            </a:pPr>
            <a:r>
              <a:rPr lang="tr"/>
              <a:t>Tightly coupled services</a:t>
            </a:r>
            <a:endParaRPr/>
          </a:p>
          <a:p>
            <a:pPr marL="457200" lvl="0" indent="-298450" algn="l" rtl="0">
              <a:lnSpc>
                <a:spcPct val="115000"/>
              </a:lnSpc>
              <a:spcBef>
                <a:spcPts val="0"/>
              </a:spcBef>
              <a:spcAft>
                <a:spcPts val="0"/>
              </a:spcAft>
              <a:buClr>
                <a:schemeClr val="dk1"/>
              </a:buClr>
              <a:buSzPts val="1100"/>
              <a:buChar char="●"/>
            </a:pPr>
            <a:r>
              <a:rPr lang="tr"/>
              <a:t>Resource contention</a:t>
            </a:r>
            <a:endParaRPr/>
          </a:p>
          <a:p>
            <a:pPr marL="457200" lvl="0" indent="-298450" algn="l" rtl="0">
              <a:lnSpc>
                <a:spcPct val="115000"/>
              </a:lnSpc>
              <a:spcBef>
                <a:spcPts val="0"/>
              </a:spcBef>
              <a:spcAft>
                <a:spcPts val="0"/>
              </a:spcAft>
              <a:buClr>
                <a:schemeClr val="dk1"/>
              </a:buClr>
              <a:buSzPts val="1100"/>
              <a:buChar char="●"/>
            </a:pPr>
            <a:r>
              <a:rPr lang="tr"/>
              <a:t>Shared state issues</a:t>
            </a:r>
            <a:endParaRPr/>
          </a:p>
          <a:p>
            <a:pPr marL="457200" lvl="0" indent="-298450" algn="l" rtl="0">
              <a:lnSpc>
                <a:spcPct val="115000"/>
              </a:lnSpc>
              <a:spcBef>
                <a:spcPts val="0"/>
              </a:spcBef>
              <a:spcAft>
                <a:spcPts val="0"/>
              </a:spcAft>
              <a:buClr>
                <a:schemeClr val="dk1"/>
              </a:buClr>
              <a:buSzPts val="1100"/>
              <a:buChar char="●"/>
            </a:pPr>
            <a:r>
              <a:rPr lang="tr"/>
              <a:t>Performance bottlenecks affecting entire system</a:t>
            </a:r>
            <a:endParaRPr/>
          </a:p>
          <a:p>
            <a:pPr marL="457200" lvl="0" indent="-298450" algn="l" rtl="0">
              <a:lnSpc>
                <a:spcPct val="115000"/>
              </a:lnSpc>
              <a:spcBef>
                <a:spcPts val="0"/>
              </a:spcBef>
              <a:spcAft>
                <a:spcPts val="0"/>
              </a:spcAft>
              <a:buClr>
                <a:schemeClr val="dk1"/>
              </a:buClr>
              <a:buSzPts val="1100"/>
              <a:buAutoNum type="arabicPeriod" startAt="4"/>
            </a:pPr>
            <a:r>
              <a:rPr lang="tr"/>
              <a:t>Development Challenges</a:t>
            </a:r>
            <a:endParaRPr/>
          </a:p>
          <a:p>
            <a:pPr marL="457200" lvl="0" indent="-298450" algn="l" rtl="0">
              <a:lnSpc>
                <a:spcPct val="115000"/>
              </a:lnSpc>
              <a:spcBef>
                <a:spcPts val="0"/>
              </a:spcBef>
              <a:spcAft>
                <a:spcPts val="0"/>
              </a:spcAft>
              <a:buClr>
                <a:schemeClr val="dk1"/>
              </a:buClr>
              <a:buSzPts val="1100"/>
              <a:buChar char="●"/>
            </a:pPr>
            <a:r>
              <a:rPr lang="tr"/>
              <a:t>Circular dependencies</a:t>
            </a:r>
            <a:endParaRPr/>
          </a:p>
          <a:p>
            <a:pPr marL="457200" lvl="0" indent="-298450" algn="l" rtl="0">
              <a:lnSpc>
                <a:spcPct val="115000"/>
              </a:lnSpc>
              <a:spcBef>
                <a:spcPts val="0"/>
              </a:spcBef>
              <a:spcAft>
                <a:spcPts val="0"/>
              </a:spcAft>
              <a:buClr>
                <a:schemeClr val="dk1"/>
              </a:buClr>
              <a:buSzPts val="1100"/>
              <a:buChar char="●"/>
            </a:pPr>
            <a:r>
              <a:rPr lang="tr"/>
              <a:t>Version conflicts</a:t>
            </a:r>
            <a:endParaRPr/>
          </a:p>
          <a:p>
            <a:pPr marL="457200" lvl="0" indent="-298450" algn="l" rtl="0">
              <a:lnSpc>
                <a:spcPct val="115000"/>
              </a:lnSpc>
              <a:spcBef>
                <a:spcPts val="0"/>
              </a:spcBef>
              <a:spcAft>
                <a:spcPts val="0"/>
              </a:spcAft>
              <a:buClr>
                <a:schemeClr val="dk1"/>
              </a:buClr>
              <a:buSzPts val="1100"/>
              <a:buChar char="●"/>
            </a:pPr>
            <a:r>
              <a:rPr lang="tr"/>
              <a:t>Dependency hell</a:t>
            </a:r>
            <a:endParaRPr/>
          </a:p>
          <a:p>
            <a:pPr marL="457200" lvl="0" indent="-298450" algn="l" rtl="0">
              <a:lnSpc>
                <a:spcPct val="115000"/>
              </a:lnSpc>
              <a:spcBef>
                <a:spcPts val="0"/>
              </a:spcBef>
              <a:spcAft>
                <a:spcPts val="0"/>
              </a:spcAft>
              <a:buClr>
                <a:schemeClr val="dk1"/>
              </a:buClr>
              <a:buSzPts val="1100"/>
              <a:buChar char="●"/>
            </a:pPr>
            <a:r>
              <a:rPr lang="tr"/>
              <a:t>Complex debugging</a:t>
            </a:r>
            <a:endParaRPr/>
          </a:p>
          <a:p>
            <a:pPr marL="457200" lvl="0" indent="-298450" algn="l" rtl="0">
              <a:lnSpc>
                <a:spcPct val="115000"/>
              </a:lnSpc>
              <a:spcBef>
                <a:spcPts val="0"/>
              </a:spcBef>
              <a:spcAft>
                <a:spcPts val="0"/>
              </a:spcAft>
              <a:buClr>
                <a:schemeClr val="dk1"/>
              </a:buClr>
              <a:buSzPts val="1100"/>
              <a:buChar char="●"/>
            </a:pPr>
            <a:r>
              <a:rPr lang="tr"/>
              <a:t>Hard to isolate issues</a:t>
            </a:r>
            <a:endParaRPr/>
          </a:p>
          <a:p>
            <a:pPr marL="457200" lvl="0" indent="-298450" algn="l" rtl="0">
              <a:lnSpc>
                <a:spcPct val="115000"/>
              </a:lnSpc>
              <a:spcBef>
                <a:spcPts val="0"/>
              </a:spcBef>
              <a:spcAft>
                <a:spcPts val="0"/>
              </a:spcAft>
              <a:buClr>
                <a:schemeClr val="dk1"/>
              </a:buClr>
              <a:buSzPts val="1100"/>
              <a:buAutoNum type="arabicPeriod" startAt="5"/>
            </a:pPr>
            <a:r>
              <a:rPr lang="tr"/>
              <a:t>Operational Nightmares</a:t>
            </a:r>
            <a:endParaRPr/>
          </a:p>
          <a:p>
            <a:pPr marL="457200" lvl="0" indent="-298450" algn="l" rtl="0">
              <a:lnSpc>
                <a:spcPct val="115000"/>
              </a:lnSpc>
              <a:spcBef>
                <a:spcPts val="0"/>
              </a:spcBef>
              <a:spcAft>
                <a:spcPts val="0"/>
              </a:spcAft>
              <a:buClr>
                <a:schemeClr val="dk1"/>
              </a:buClr>
              <a:buSzPts val="1100"/>
              <a:buChar char="●"/>
            </a:pPr>
            <a:r>
              <a:rPr lang="tr"/>
              <a:t>Cache invalidation problems</a:t>
            </a:r>
            <a:endParaRPr/>
          </a:p>
          <a:p>
            <a:pPr marL="457200" lvl="0" indent="-298450" algn="l" rtl="0">
              <a:lnSpc>
                <a:spcPct val="115000"/>
              </a:lnSpc>
              <a:spcBef>
                <a:spcPts val="0"/>
              </a:spcBef>
              <a:spcAft>
                <a:spcPts val="0"/>
              </a:spcAft>
              <a:buClr>
                <a:schemeClr val="dk1"/>
              </a:buClr>
              <a:buSzPts val="1100"/>
              <a:buChar char="●"/>
            </a:pPr>
            <a:r>
              <a:rPr lang="tr"/>
              <a:t>Data consistency issues</a:t>
            </a:r>
            <a:endParaRPr/>
          </a:p>
          <a:p>
            <a:pPr marL="457200" lvl="0" indent="-298450" algn="l" rtl="0">
              <a:lnSpc>
                <a:spcPct val="115000"/>
              </a:lnSpc>
              <a:spcBef>
                <a:spcPts val="0"/>
              </a:spcBef>
              <a:spcAft>
                <a:spcPts val="0"/>
              </a:spcAft>
              <a:buClr>
                <a:schemeClr val="dk1"/>
              </a:buClr>
              <a:buSzPts val="1100"/>
              <a:buChar char="●"/>
            </a:pPr>
            <a:r>
              <a:rPr lang="tr"/>
              <a:t>Timeout cascades</a:t>
            </a:r>
            <a:endParaRPr/>
          </a:p>
          <a:p>
            <a:pPr marL="457200" lvl="0" indent="-298450" algn="l" rtl="0">
              <a:lnSpc>
                <a:spcPct val="115000"/>
              </a:lnSpc>
              <a:spcBef>
                <a:spcPts val="0"/>
              </a:spcBef>
              <a:spcAft>
                <a:spcPts val="0"/>
              </a:spcAft>
              <a:buClr>
                <a:schemeClr val="dk1"/>
              </a:buClr>
              <a:buSzPts val="1100"/>
              <a:buChar char="●"/>
            </a:pPr>
            <a:r>
              <a:rPr lang="tr"/>
              <a:t>Security patch complexity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2279a5bf5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2279a5bf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tr"/>
              <a:t>Eğer tüm sistem aynı anda deploy ediliyorsa = Monolit </a:t>
            </a:r>
            <a:endParaRPr/>
          </a:p>
          <a:p>
            <a:pPr marL="457200" lvl="0" indent="-317500" algn="l" rtl="0">
              <a:spcBef>
                <a:spcPts val="0"/>
              </a:spcBef>
              <a:spcAft>
                <a:spcPts val="0"/>
              </a:spcAft>
              <a:buSzPts val="1400"/>
              <a:buChar char="●"/>
            </a:pPr>
            <a:r>
              <a:rPr lang="tr"/>
              <a:t>En az 3 çeşit var: Single Process (Her parça tek bir proje altında),Modular (Shopify, microservislere güzel bir alternatif), Distributed (Bilgi saklama ve iş yapan kısımların birbirine bağlantısı olmadan yapıştırarak oluşturulan yapı) bir de 3rd party black-box sistemler (ara sıra kullanılan uygulamalar ex: translation uygulaması, SaaS ürünü: salesforce, lexoffice, crm,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222c812151_0_1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3222c81215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a:t>Efsaneler - Myths</a:t>
            </a:r>
            <a:endParaRPr/>
          </a:p>
          <a:p>
            <a:pPr marL="0" lvl="0" indent="0" algn="l" rtl="0">
              <a:spcBef>
                <a:spcPts val="0"/>
              </a:spcBef>
              <a:spcAft>
                <a:spcPts val="0"/>
              </a:spcAft>
              <a:buNone/>
            </a:pPr>
            <a:r>
              <a:rPr lang="tr"/>
              <a:t>! İlla sorun olacak ( bkz. Shopify, Twitter, Atlassian…) </a:t>
            </a:r>
            <a:endParaRPr/>
          </a:p>
          <a:p>
            <a:pPr marL="0" lvl="0" indent="0" algn="l" rtl="0">
              <a:spcBef>
                <a:spcPts val="0"/>
              </a:spcBef>
              <a:spcAft>
                <a:spcPts val="0"/>
              </a:spcAft>
              <a:buNone/>
            </a:pPr>
            <a:r>
              <a:rPr lang="tr"/>
              <a:t>! Monolit = Eskimiş (Turkcell Fizy Projesi 2008-2017 yilina kadar Monolit)</a:t>
            </a:r>
            <a:endParaRPr/>
          </a:p>
          <a:p>
            <a:pPr marL="0" lvl="0" indent="0" algn="l" rtl="0">
              <a:spcBef>
                <a:spcPts val="0"/>
              </a:spcBef>
              <a:spcAft>
                <a:spcPts val="0"/>
              </a:spcAft>
              <a:buNone/>
            </a:pPr>
            <a:r>
              <a:rPr lang="tr"/>
              <a:t>! Ownership sorunu? (Buyuk ekiplerde de bazi geliştiricilerde fazla sorumluluk olsa da takimin genelinde sorun olmuyor)</a:t>
            </a:r>
            <a:endParaRPr/>
          </a:p>
          <a:p>
            <a:pPr marL="0" lvl="0" indent="0" algn="l" rtl="0">
              <a:spcBef>
                <a:spcPts val="0"/>
              </a:spcBef>
              <a:spcAft>
                <a:spcPts val="0"/>
              </a:spcAft>
              <a:buNone/>
            </a:pPr>
            <a:endParaRPr/>
          </a:p>
          <a:p>
            <a:pPr marL="0" lvl="0" indent="0" algn="l" rtl="0">
              <a:spcBef>
                <a:spcPts val="0"/>
              </a:spcBef>
              <a:spcAft>
                <a:spcPts val="0"/>
              </a:spcAft>
              <a:buNone/>
            </a:pPr>
            <a:r>
              <a:rPr lang="tr"/>
              <a:t>Avantajlar:</a:t>
            </a:r>
            <a:endParaRPr/>
          </a:p>
          <a:p>
            <a:pPr marL="457200" lvl="0" indent="-317500" algn="l" rtl="0">
              <a:spcBef>
                <a:spcPts val="0"/>
              </a:spcBef>
              <a:spcAft>
                <a:spcPts val="0"/>
              </a:spcAft>
              <a:buSzPts val="1400"/>
              <a:buChar char="+"/>
            </a:pPr>
            <a:r>
              <a:rPr lang="tr"/>
              <a:t>Basit gelistirme dongusu : daha az bölünme, kodlar tekrar kullanilabiliyor, ortak özelliklerin hepsi bir yerde</a:t>
            </a:r>
            <a:endParaRPr/>
          </a:p>
          <a:p>
            <a:pPr marL="457200" lvl="0" indent="-317500" algn="l" rtl="0">
              <a:spcBef>
                <a:spcPts val="0"/>
              </a:spcBef>
              <a:spcAft>
                <a:spcPts val="0"/>
              </a:spcAft>
              <a:buSzPts val="1400"/>
              <a:buChar char="+"/>
            </a:pPr>
            <a:r>
              <a:rPr lang="tr"/>
              <a:t>Daha kolay Gözetim; Hata ayıklama , Uçtan uca testler</a:t>
            </a:r>
            <a:endParaRPr/>
          </a:p>
          <a:p>
            <a:pPr marL="457200" lvl="0" indent="-317500" algn="l" rtl="0">
              <a:spcBef>
                <a:spcPts val="0"/>
              </a:spcBef>
              <a:spcAft>
                <a:spcPts val="0"/>
              </a:spcAft>
              <a:buSzPts val="1400"/>
              <a:buChar char="+"/>
            </a:pPr>
            <a:r>
              <a:rPr lang="tr"/>
              <a:t>Daha kolay piyasaya giriş - time to market</a:t>
            </a:r>
            <a:endParaRPr/>
          </a:p>
          <a:p>
            <a:pPr marL="0" lvl="0" indent="0" algn="l" rtl="0">
              <a:spcBef>
                <a:spcPts val="0"/>
              </a:spcBef>
              <a:spcAft>
                <a:spcPts val="0"/>
              </a:spcAft>
              <a:buNone/>
            </a:pPr>
            <a:endParaRPr/>
          </a:p>
          <a:p>
            <a:pPr marL="0" lvl="0" indent="0" algn="l" rtl="0">
              <a:spcBef>
                <a:spcPts val="0"/>
              </a:spcBef>
              <a:spcAft>
                <a:spcPts val="0"/>
              </a:spcAft>
              <a:buNone/>
            </a:pPr>
            <a:r>
              <a:rPr lang="tr"/>
              <a:t>Ancak Bağlanma ve yapışma en büyük sorunlardır. Ve kimi zaman kaçınılmaz sonuçtur.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2253877330_0_4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2253877330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tr">
                <a:solidFill>
                  <a:schemeClr val="dk1"/>
                </a:solidFill>
              </a:rPr>
              <a:t>Planlı Devreye alım (release train): önceden planlanmış yayın programları hazırlanması,  bunu geçiş adımı olarak kullanın, çünkü hiç kimse bir şeyin o gün o saatte yayınlanıp yayınlanmayacağını bilemez  (preplanned release schedules are drawn up in advance with warning; use it as transitional step, as no one will ever know if something will be released at that day at that time)</a:t>
            </a:r>
            <a:endParaRPr>
              <a:solidFill>
                <a:schemeClr val="dk1"/>
              </a:solidFill>
            </a:endParaRPr>
          </a:p>
          <a:p>
            <a:pPr marL="0" lvl="0" indent="0" algn="l" rtl="0">
              <a:spcBef>
                <a:spcPts val="0"/>
              </a:spcBef>
              <a:spcAft>
                <a:spcPts val="0"/>
              </a:spcAft>
              <a:buClr>
                <a:schemeClr val="dk1"/>
              </a:buClr>
              <a:buSzPts val="1100"/>
              <a:buFont typeface="Arial"/>
              <a:buNone/>
            </a:pPr>
            <a:r>
              <a:rPr lang="tr">
                <a:solidFill>
                  <a:schemeClr val="dk1"/>
                </a:solidFill>
              </a:rPr>
              <a:t>Bağlanma:  İlgili kodu gruplama</a:t>
            </a:r>
            <a:endParaRPr>
              <a:solidFill>
                <a:schemeClr val="dk1"/>
              </a:solidFill>
            </a:endParaRPr>
          </a:p>
          <a:p>
            <a:pPr marL="0" lvl="0" indent="0" algn="l" rtl="0">
              <a:spcBef>
                <a:spcPts val="0"/>
              </a:spcBef>
              <a:spcAft>
                <a:spcPts val="0"/>
              </a:spcAft>
              <a:buClr>
                <a:schemeClr val="dk1"/>
              </a:buClr>
              <a:buSzPts val="1100"/>
              <a:buFont typeface="Arial"/>
              <a:buNone/>
            </a:pPr>
            <a:r>
              <a:rPr lang="tr">
                <a:solidFill>
                  <a:schemeClr val="dk1"/>
                </a:solidFill>
              </a:rPr>
              <a:t>Yapışma, iç içe girme: Bir değişiklik diğer değişiklikleri gerektirir</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tr">
                <a:solidFill>
                  <a:schemeClr val="dk1"/>
                </a:solidFill>
              </a:rPr>
              <a:t>Cohesion:  Grouping related code</a:t>
            </a:r>
            <a:endParaRPr>
              <a:solidFill>
                <a:schemeClr val="dk1"/>
              </a:solidFill>
            </a:endParaRPr>
          </a:p>
          <a:p>
            <a:pPr marL="0" lvl="0" indent="0" algn="l" rtl="0">
              <a:spcBef>
                <a:spcPts val="0"/>
              </a:spcBef>
              <a:spcAft>
                <a:spcPts val="0"/>
              </a:spcAft>
              <a:buClr>
                <a:schemeClr val="dk1"/>
              </a:buClr>
              <a:buSzPts val="1100"/>
              <a:buFont typeface="Arial"/>
              <a:buNone/>
            </a:pPr>
            <a:r>
              <a:rPr lang="tr">
                <a:solidFill>
                  <a:schemeClr val="dk1"/>
                </a:solidFill>
              </a:rPr>
              <a:t>Coupling: One change requires other changes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tr" u="sng">
                <a:solidFill>
                  <a:schemeClr val="hlink"/>
                </a:solidFill>
                <a:hlinkClick r:id="rId3"/>
              </a:rPr>
              <a:t>https://github.com/afet-yonetim-sistemi/ays-workshops/blob/feature/workshop-1-microservices/microservices/mermaids/01-temporal-coupling.md</a:t>
            </a:r>
            <a:endParaRPr>
              <a:solidFill>
                <a:schemeClr val="dk1"/>
              </a:solidFill>
            </a:endParaRPr>
          </a:p>
          <a:p>
            <a:pPr marL="0" lvl="0" indent="0" algn="l" rtl="0">
              <a:spcBef>
                <a:spcPts val="0"/>
              </a:spcBef>
              <a:spcAft>
                <a:spcPts val="0"/>
              </a:spcAft>
              <a:buClr>
                <a:schemeClr val="dk1"/>
              </a:buClr>
              <a:buSzPts val="1100"/>
              <a:buFont typeface="Arial"/>
              <a:buNone/>
            </a:pPr>
            <a:r>
              <a:rPr lang="tr" u="sng">
                <a:solidFill>
                  <a:schemeClr val="hlink"/>
                </a:solidFill>
                <a:hlinkClick r:id="rId4"/>
              </a:rPr>
              <a:t>https://github.com/afet-yonetim-sistemi/ays-workshops/blob/feature/workshop-1-microservices/microservices/mermaids/02-deployment-coupling.md</a:t>
            </a:r>
            <a:endParaRPr>
              <a:solidFill>
                <a:schemeClr val="dk1"/>
              </a:solidFill>
            </a:endParaRPr>
          </a:p>
          <a:p>
            <a:pPr marL="0" lvl="0" indent="0" algn="l" rtl="0">
              <a:spcBef>
                <a:spcPts val="0"/>
              </a:spcBef>
              <a:spcAft>
                <a:spcPts val="0"/>
              </a:spcAft>
              <a:buClr>
                <a:schemeClr val="dk1"/>
              </a:buClr>
              <a:buSzPts val="1100"/>
              <a:buFont typeface="Arial"/>
              <a:buNone/>
            </a:pPr>
            <a:r>
              <a:rPr lang="tr" u="sng">
                <a:solidFill>
                  <a:schemeClr val="hlink"/>
                </a:solidFill>
                <a:hlinkClick r:id="rId5"/>
              </a:rPr>
              <a:t>https://github.com/afet-yonetim-sistemi/ays-workshops/blob/feature/workshop-1-microservices/microservices/mermaids/03-domain-coupling.md</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tr">
                <a:solidFill>
                  <a:schemeClr val="dk1"/>
                </a:solidFill>
              </a:rPr>
              <a:t>En iyi uygulama şekli; ‘Çok yapışma az iç içe girme’</a:t>
            </a:r>
            <a:endParaRPr>
              <a:solidFill>
                <a:schemeClr val="dk1"/>
              </a:solidFill>
            </a:endParaRPr>
          </a:p>
          <a:p>
            <a:pPr marL="0" lvl="0" indent="0" algn="l" rtl="0">
              <a:spcBef>
                <a:spcPts val="0"/>
              </a:spcBef>
              <a:spcAft>
                <a:spcPts val="0"/>
              </a:spcAft>
              <a:buClr>
                <a:schemeClr val="dk1"/>
              </a:buClr>
              <a:buSzPts val="1100"/>
              <a:buFont typeface="Arial"/>
              <a:buNone/>
            </a:pPr>
            <a:r>
              <a:rPr lang="tr">
                <a:solidFill>
                  <a:schemeClr val="dk1"/>
                </a:solidFill>
              </a:rPr>
              <a:t>Best practice: “High cohesion, low coupling”</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457200" lvl="0" indent="-317500" algn="l" rtl="0">
              <a:spcBef>
                <a:spcPts val="0"/>
              </a:spcBef>
              <a:spcAft>
                <a:spcPts val="0"/>
              </a:spcAft>
              <a:buClr>
                <a:schemeClr val="dk1"/>
              </a:buClr>
              <a:buSzPts val="1400"/>
              <a:buChar char="●"/>
            </a:pPr>
            <a:r>
              <a:rPr lang="tr">
                <a:solidFill>
                  <a:schemeClr val="dk1"/>
                </a:solidFill>
              </a:rPr>
              <a:t>Bu yapışmalara dikkat :</a:t>
            </a:r>
            <a:endParaRPr>
              <a:solidFill>
                <a:schemeClr val="dk1"/>
              </a:solidFill>
            </a:endParaRPr>
          </a:p>
          <a:p>
            <a:pPr marL="914400" lvl="1" indent="-317500" algn="l" rtl="0">
              <a:spcBef>
                <a:spcPts val="0"/>
              </a:spcBef>
              <a:spcAft>
                <a:spcPts val="0"/>
              </a:spcAft>
              <a:buClr>
                <a:schemeClr val="dk1"/>
              </a:buClr>
              <a:buSzPts val="1400"/>
              <a:buChar char="○"/>
            </a:pPr>
            <a:r>
              <a:rPr lang="tr">
                <a:solidFill>
                  <a:schemeClr val="dk1"/>
                </a:solidFill>
              </a:rPr>
              <a:t>Temporal coupling Geçici Yapisma : senkron olarak http çağrılarıyla diğer servisleri çağırmak</a:t>
            </a:r>
            <a:endParaRPr>
              <a:solidFill>
                <a:schemeClr val="dk1"/>
              </a:solidFill>
            </a:endParaRPr>
          </a:p>
          <a:p>
            <a:pPr marL="1371600" lvl="2" indent="-317500" algn="l" rtl="0">
              <a:spcBef>
                <a:spcPts val="0"/>
              </a:spcBef>
              <a:spcAft>
                <a:spcPts val="0"/>
              </a:spcAft>
              <a:buClr>
                <a:schemeClr val="dk1"/>
              </a:buClr>
              <a:buSzPts val="1400"/>
              <a:buChar char="■"/>
            </a:pPr>
            <a:r>
              <a:rPr lang="tr">
                <a:solidFill>
                  <a:schemeClr val="dk1"/>
                </a:solidFill>
              </a:rPr>
              <a:t>neden sorun? tüm servislerin ayakta olması gerekiyor ki doğru cevap dönülsün</a:t>
            </a:r>
            <a:endParaRPr>
              <a:solidFill>
                <a:schemeClr val="dk1"/>
              </a:solidFill>
            </a:endParaRPr>
          </a:p>
          <a:p>
            <a:pPr marL="1371600" lvl="2" indent="-317500" algn="l" rtl="0">
              <a:spcBef>
                <a:spcPts val="0"/>
              </a:spcBef>
              <a:spcAft>
                <a:spcPts val="0"/>
              </a:spcAft>
              <a:buClr>
                <a:schemeClr val="dk1"/>
              </a:buClr>
              <a:buSzPts val="1400"/>
              <a:buChar char="■"/>
            </a:pPr>
            <a:r>
              <a:rPr lang="tr">
                <a:solidFill>
                  <a:schemeClr val="dk1"/>
                </a:solidFill>
              </a:rPr>
              <a:t>nasıl çözerim? caching, asenkron çağrı: aka message broker</a:t>
            </a:r>
            <a:endParaRPr>
              <a:solidFill>
                <a:schemeClr val="dk1"/>
              </a:solidFill>
            </a:endParaRPr>
          </a:p>
          <a:p>
            <a:pPr marL="914400" lvl="1" indent="-317500" algn="l" rtl="0">
              <a:spcBef>
                <a:spcPts val="0"/>
              </a:spcBef>
              <a:spcAft>
                <a:spcPts val="0"/>
              </a:spcAft>
              <a:buClr>
                <a:schemeClr val="dk1"/>
              </a:buClr>
              <a:buSzPts val="1400"/>
              <a:buChar char="○"/>
            </a:pPr>
            <a:r>
              <a:rPr lang="tr">
                <a:solidFill>
                  <a:schemeClr val="dk1"/>
                </a:solidFill>
              </a:rPr>
              <a:t>Deployment coupling , Devreye alım Yapismasi: her şey aynı anda deploy edilmeli</a:t>
            </a:r>
            <a:endParaRPr>
              <a:solidFill>
                <a:schemeClr val="dk1"/>
              </a:solidFill>
            </a:endParaRPr>
          </a:p>
          <a:p>
            <a:pPr marL="1371600" lvl="2" indent="-317500" algn="l" rtl="0">
              <a:spcBef>
                <a:spcPts val="0"/>
              </a:spcBef>
              <a:spcAft>
                <a:spcPts val="0"/>
              </a:spcAft>
              <a:buClr>
                <a:schemeClr val="dk1"/>
              </a:buClr>
              <a:buSzPts val="1400"/>
              <a:buChar char="■"/>
            </a:pPr>
            <a:r>
              <a:rPr lang="tr">
                <a:solidFill>
                  <a:schemeClr val="dk1"/>
                </a:solidFill>
              </a:rPr>
              <a:t>neden sorun? en basitinden tek satır değişiklikte dahi tüm sistemin deployment’ı gerekli</a:t>
            </a:r>
            <a:endParaRPr>
              <a:solidFill>
                <a:schemeClr val="dk1"/>
              </a:solidFill>
            </a:endParaRPr>
          </a:p>
          <a:p>
            <a:pPr marL="1371600" lvl="2" indent="-317500" algn="l" rtl="0">
              <a:spcBef>
                <a:spcPts val="0"/>
              </a:spcBef>
              <a:spcAft>
                <a:spcPts val="0"/>
              </a:spcAft>
              <a:buClr>
                <a:schemeClr val="dk1"/>
              </a:buClr>
              <a:buSzPts val="1400"/>
              <a:buChar char="■"/>
            </a:pPr>
            <a:r>
              <a:rPr lang="tr">
                <a:solidFill>
                  <a:schemeClr val="dk1"/>
                </a:solidFill>
              </a:rPr>
              <a:t>nasıl çözerim? feature flag, küçük değişiklik - hızlı devreye alım - hızlı geri bildirim - gerektiğinde hızlı geri alma - düşük risk ya da modular monolit</a:t>
            </a:r>
            <a:endParaRPr>
              <a:solidFill>
                <a:schemeClr val="dk1"/>
              </a:solidFill>
            </a:endParaRPr>
          </a:p>
          <a:p>
            <a:pPr marL="914400" lvl="1" indent="-317500" algn="l" rtl="0">
              <a:spcBef>
                <a:spcPts val="0"/>
              </a:spcBef>
              <a:spcAft>
                <a:spcPts val="0"/>
              </a:spcAft>
              <a:buClr>
                <a:schemeClr val="dk1"/>
              </a:buClr>
              <a:buSzPts val="1400"/>
              <a:buChar char="○"/>
            </a:pPr>
            <a:r>
              <a:rPr lang="tr">
                <a:solidFill>
                  <a:schemeClr val="dk1"/>
                </a:solidFill>
              </a:rPr>
              <a:t>Domain coupling Alan Yapismasi: alışveriş isteği yapılırken müşterinin sepetinde neler olduğunu bilmek gerekir</a:t>
            </a:r>
            <a:endParaRPr>
              <a:solidFill>
                <a:schemeClr val="dk1"/>
              </a:solidFill>
            </a:endParaRPr>
          </a:p>
          <a:p>
            <a:pPr marL="1371600" lvl="2" indent="-317500" algn="l" rtl="0">
              <a:spcBef>
                <a:spcPts val="0"/>
              </a:spcBef>
              <a:spcAft>
                <a:spcPts val="0"/>
              </a:spcAft>
              <a:buClr>
                <a:schemeClr val="dk1"/>
              </a:buClr>
              <a:buSzPts val="1400"/>
              <a:buChar char="■"/>
            </a:pPr>
            <a:r>
              <a:rPr lang="tr">
                <a:solidFill>
                  <a:schemeClr val="dk1"/>
                </a:solidFill>
              </a:rPr>
              <a:t>neden sorun? bazen stok sistemindeki kişiye gereksiz bilgiler verilebilir (kişisel bilgiler, kredi kartı bilgisi - gizlenmiş bile olsa)</a:t>
            </a:r>
            <a:endParaRPr>
              <a:solidFill>
                <a:schemeClr val="dk1"/>
              </a:solidFill>
            </a:endParaRPr>
          </a:p>
          <a:p>
            <a:pPr marL="1371600" lvl="2" indent="-317500" algn="l" rtl="0">
              <a:spcBef>
                <a:spcPts val="0"/>
              </a:spcBef>
              <a:spcAft>
                <a:spcPts val="0"/>
              </a:spcAft>
              <a:buClr>
                <a:schemeClr val="dk1"/>
              </a:buClr>
              <a:buSzPts val="1400"/>
              <a:buChar char="■"/>
            </a:pPr>
            <a:r>
              <a:rPr lang="tr">
                <a:solidFill>
                  <a:schemeClr val="dk1"/>
                </a:solidFill>
              </a:rPr>
              <a:t>nasıl çözerim? “stok view” oluşturarak - daha az detay - daha güvenli alışveriş, ya da event emit ederek (gönderim detayları event’e yazılır)</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5" name="Google Shape;85;p21"/>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86" name="Google Shape;86;p21"/>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7" name="Google Shape;87;p21"/>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8" name="Google Shape;88;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89" name="Google Shape;89;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8"/>
        <p:cNvGrpSpPr/>
        <p:nvPr/>
      </p:nvGrpSpPr>
      <p:grpSpPr>
        <a:xfrm>
          <a:off x="0" y="0"/>
          <a:ext cx="0" cy="0"/>
          <a:chOff x="0" y="0"/>
          <a:chExt cx="0" cy="0"/>
        </a:xfrm>
      </p:grpSpPr>
      <p:sp>
        <p:nvSpPr>
          <p:cNvPr id="99" name="Google Shape;99;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t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tr"/>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9.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25" descr="Lacivert, yıldızlı gökyüzünde beyaz bir bulut"/>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0" y="0"/>
            <a:ext cx="9144001" cy="5143500"/>
          </a:xfrm>
          <a:prstGeom prst="rect">
            <a:avLst/>
          </a:prstGeom>
          <a:noFill/>
          <a:ln>
            <a:noFill/>
          </a:ln>
        </p:spPr>
      </p:pic>
      <p:sp>
        <p:nvSpPr>
          <p:cNvPr id="105" name="Google Shape;105;p25"/>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 sz="6000"/>
              <a:t>Mikroservisler, 101</a:t>
            </a:r>
            <a:endParaRPr sz="6000"/>
          </a:p>
        </p:txBody>
      </p:sp>
      <p:sp>
        <p:nvSpPr>
          <p:cNvPr id="106" name="Google Shape;106;p25"/>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a:t>Serhat Kayıkçı</a:t>
            </a:r>
            <a:endParaRPr/>
          </a:p>
        </p:txBody>
      </p:sp>
      <p:sp>
        <p:nvSpPr>
          <p:cNvPr id="107" name="Google Shape;107;p25"/>
          <p:cNvSpPr txBox="1">
            <a:spLocks noGrp="1"/>
          </p:cNvSpPr>
          <p:nvPr>
            <p:ph type="subTitle" idx="1"/>
          </p:nvPr>
        </p:nvSpPr>
        <p:spPr>
          <a:xfrm>
            <a:off x="510450" y="4370773"/>
            <a:ext cx="8123100" cy="50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sz="1800"/>
              <a:t>serhatfreelancing@gmail.com</a:t>
            </a:r>
            <a:endParaRPr sz="1800"/>
          </a:p>
        </p:txBody>
      </p:sp>
      <p:cxnSp>
        <p:nvCxnSpPr>
          <p:cNvPr id="108" name="Google Shape;108;p25"/>
          <p:cNvCxnSpPr/>
          <p:nvPr/>
        </p:nvCxnSpPr>
        <p:spPr>
          <a:xfrm>
            <a:off x="615150" y="2998025"/>
            <a:ext cx="500400" cy="0"/>
          </a:xfrm>
          <a:prstGeom prst="straightConnector1">
            <a:avLst/>
          </a:prstGeom>
          <a:noFill/>
          <a:ln w="19050" cap="flat" cmpd="sng">
            <a:solidFill>
              <a:schemeClr val="lt1"/>
            </a:solidFill>
            <a:prstDash val="solid"/>
            <a:round/>
            <a:headEnd type="none" w="med" len="med"/>
            <a:tailEnd type="none" w="med" len="med"/>
          </a:ln>
        </p:spPr>
      </p:cxnSp>
      <p:sp>
        <p:nvSpPr>
          <p:cNvPr id="109" name="Google Shape;109;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tr"/>
              <a:t>1</a:t>
            </a:fld>
            <a:endParaRPr/>
          </a:p>
        </p:txBody>
      </p:sp>
      <p:sp>
        <p:nvSpPr>
          <p:cNvPr id="110" name="Google Shape;110;p25"/>
          <p:cNvSpPr txBox="1">
            <a:spLocks noGrp="1"/>
          </p:cNvSpPr>
          <p:nvPr>
            <p:ph type="subTitle" idx="1"/>
          </p:nvPr>
        </p:nvSpPr>
        <p:spPr>
          <a:xfrm>
            <a:off x="510450" y="3641588"/>
            <a:ext cx="8123100" cy="63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a:t>Workshop Github: Israrla isteyiniz!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 sz="3600"/>
              <a:t>WORKSHOP E-Ticaret Platformu</a:t>
            </a:r>
            <a:endParaRPr sz="3600"/>
          </a:p>
        </p:txBody>
      </p:sp>
      <p:sp>
        <p:nvSpPr>
          <p:cNvPr id="184" name="Google Shape;184;p34"/>
          <p:cNvSpPr txBox="1">
            <a:spLocks noGrp="1"/>
          </p:cNvSpPr>
          <p:nvPr>
            <p:ph type="body" idx="1"/>
          </p:nvPr>
        </p:nvSpPr>
        <p:spPr>
          <a:xfrm>
            <a:off x="311700" y="1396375"/>
            <a:ext cx="8520600" cy="3172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tr" sz="1900"/>
              <a:t>- Yoğun dönemlerde tüm sistem etkileniyor</a:t>
            </a:r>
            <a:endParaRPr sz="1900"/>
          </a:p>
          <a:p>
            <a:pPr marL="0" lvl="0" indent="0" algn="l" rtl="0">
              <a:lnSpc>
                <a:spcPct val="100000"/>
              </a:lnSpc>
              <a:spcBef>
                <a:spcPts val="0"/>
              </a:spcBef>
              <a:spcAft>
                <a:spcPts val="0"/>
              </a:spcAft>
              <a:buNone/>
            </a:pPr>
            <a:r>
              <a:rPr lang="tr" sz="1900"/>
              <a:t>- Black Friday'de sipariş modülü yavaşladığında ödeme sistemi de yavaşlıyor</a:t>
            </a:r>
            <a:endParaRPr sz="1900"/>
          </a:p>
          <a:p>
            <a:pPr marL="0" lvl="0" indent="0" algn="l" rtl="0">
              <a:lnSpc>
                <a:spcPct val="100000"/>
              </a:lnSpc>
              <a:spcBef>
                <a:spcPts val="0"/>
              </a:spcBef>
              <a:spcAft>
                <a:spcPts val="0"/>
              </a:spcAft>
              <a:buNone/>
            </a:pPr>
            <a:r>
              <a:rPr lang="tr" sz="1900"/>
              <a:t>- Stok kontrolü tüm sistemi bloklayabiliyor</a:t>
            </a:r>
            <a:endParaRPr sz="1900"/>
          </a:p>
          <a:p>
            <a:pPr marL="0" lvl="0" indent="0" algn="l" rtl="0">
              <a:lnSpc>
                <a:spcPct val="100000"/>
              </a:lnSpc>
              <a:spcBef>
                <a:spcPts val="0"/>
              </a:spcBef>
              <a:spcAft>
                <a:spcPts val="0"/>
              </a:spcAft>
              <a:buNone/>
            </a:pPr>
            <a:r>
              <a:rPr lang="tr" sz="1900"/>
              <a:t>- Her küçük değişiklik için tüm sistem deploy ediliyor </a:t>
            </a:r>
            <a:br>
              <a:rPr lang="tr" sz="1900"/>
            </a:br>
            <a:r>
              <a:rPr lang="tr" sz="1900"/>
              <a:t>- Deploy süresi 45+ dakika </a:t>
            </a:r>
            <a:br>
              <a:rPr lang="tr" sz="1900"/>
            </a:br>
            <a:r>
              <a:rPr lang="tr" sz="1900"/>
              <a:t>- Rollback karmaşık ve riskli</a:t>
            </a:r>
            <a:br>
              <a:rPr lang="tr" sz="1900"/>
            </a:br>
            <a:r>
              <a:rPr lang="tr" sz="1900"/>
              <a:t>- Takımlar birbirlerine bağımlı ve teknik bağımlılıklar yüksek (aynı database, aynı codebase, vb)</a:t>
            </a:r>
            <a:br>
              <a:rPr lang="tr" sz="1900"/>
            </a:br>
            <a:br>
              <a:rPr lang="tr" sz="1900"/>
            </a:br>
            <a:br>
              <a:rPr lang="tr" sz="1900"/>
            </a:br>
            <a:r>
              <a:rPr lang="tr" sz="1900"/>
              <a:t>Github Linki: Israrla isteyiniz!</a:t>
            </a:r>
            <a:endParaRPr sz="1900"/>
          </a:p>
        </p:txBody>
      </p:sp>
      <p:sp>
        <p:nvSpPr>
          <p:cNvPr id="185" name="Google Shape;185;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t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5"/>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 sz="3600">
                <a:solidFill>
                  <a:srgbClr val="000000"/>
                </a:solidFill>
                <a:latin typeface="Arial"/>
                <a:ea typeface="Arial"/>
                <a:cs typeface="Arial"/>
                <a:sym typeface="Arial"/>
              </a:rPr>
              <a:t>WORKSHOP E-Ticaret Platformu</a:t>
            </a:r>
            <a:endParaRPr sz="3600">
              <a:solidFill>
                <a:srgbClr val="000000"/>
              </a:solidFill>
              <a:latin typeface="Arial"/>
              <a:ea typeface="Arial"/>
              <a:cs typeface="Arial"/>
              <a:sym typeface="Arial"/>
            </a:endParaRPr>
          </a:p>
          <a:p>
            <a:pPr marL="0" lvl="0" indent="0" algn="ctr" rtl="0">
              <a:spcBef>
                <a:spcPts val="0"/>
              </a:spcBef>
              <a:spcAft>
                <a:spcPts val="0"/>
              </a:spcAft>
              <a:buNone/>
            </a:pPr>
            <a:endParaRPr/>
          </a:p>
        </p:txBody>
      </p:sp>
      <p:sp>
        <p:nvSpPr>
          <p:cNvPr id="191" name="Google Shape;191;p35"/>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192" name="Google Shape;192;p35"/>
          <p:cNvSpPr txBox="1"/>
          <p:nvPr/>
        </p:nvSpPr>
        <p:spPr>
          <a:xfrm>
            <a:off x="265500" y="4495425"/>
            <a:ext cx="4045200" cy="45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i="1">
              <a:solidFill>
                <a:schemeClr val="accent3"/>
              </a:solidFill>
            </a:endParaRPr>
          </a:p>
        </p:txBody>
      </p:sp>
      <p:sp>
        <p:nvSpPr>
          <p:cNvPr id="193" name="Google Shape;193;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tr"/>
              <a:t>11</a:t>
            </a:fld>
            <a:endParaRPr/>
          </a:p>
        </p:txBody>
      </p:sp>
      <p:pic>
        <p:nvPicPr>
          <p:cNvPr id="194" name="Google Shape;194;p3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615500" y="253400"/>
            <a:ext cx="4528500" cy="275973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6"/>
          <p:cNvSpPr txBox="1">
            <a:spLocks noGrp="1"/>
          </p:cNvSpPr>
          <p:nvPr>
            <p:ph type="title"/>
          </p:nvPr>
        </p:nvSpPr>
        <p:spPr>
          <a:xfrm>
            <a:off x="490250" y="526350"/>
            <a:ext cx="5797500" cy="45870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tr" sz="2600"/>
              <a:t>Good Signs for Splitting:</a:t>
            </a:r>
            <a:endParaRPr sz="2600"/>
          </a:p>
          <a:p>
            <a:pPr marL="0" lvl="0" indent="0" algn="l" rtl="0">
              <a:spcBef>
                <a:spcPts val="0"/>
              </a:spcBef>
              <a:spcAft>
                <a:spcPts val="0"/>
              </a:spcAft>
              <a:buNone/>
            </a:pPr>
            <a:r>
              <a:rPr lang="tr" sz="2600"/>
              <a:t>✓ Different scaling needs</a:t>
            </a:r>
            <a:endParaRPr sz="2600"/>
          </a:p>
          <a:p>
            <a:pPr marL="0" lvl="0" indent="0" algn="l" rtl="0">
              <a:spcBef>
                <a:spcPts val="0"/>
              </a:spcBef>
              <a:spcAft>
                <a:spcPts val="0"/>
              </a:spcAft>
              <a:buNone/>
            </a:pPr>
            <a:r>
              <a:rPr lang="tr" sz="2600"/>
              <a:t>✓ Separate business capabilities</a:t>
            </a:r>
            <a:endParaRPr sz="2600"/>
          </a:p>
          <a:p>
            <a:pPr marL="0" lvl="0" indent="0" algn="l" rtl="0">
              <a:spcBef>
                <a:spcPts val="0"/>
              </a:spcBef>
              <a:spcAft>
                <a:spcPts val="0"/>
              </a:spcAft>
              <a:buNone/>
            </a:pPr>
            <a:r>
              <a:rPr lang="tr" sz="2600"/>
              <a:t>✓ Clear data boundaries</a:t>
            </a:r>
            <a:endParaRPr sz="2600"/>
          </a:p>
          <a:p>
            <a:pPr marL="0" lvl="0" indent="0" algn="l" rtl="0">
              <a:spcBef>
                <a:spcPts val="0"/>
              </a:spcBef>
              <a:spcAft>
                <a:spcPts val="0"/>
              </a:spcAft>
              <a:buNone/>
            </a:pPr>
            <a:r>
              <a:rPr lang="tr" sz="2600"/>
              <a:t>✓ Independent teams</a:t>
            </a:r>
            <a:endParaRPr sz="2600"/>
          </a:p>
          <a:p>
            <a:pPr marL="0" lvl="0" indent="0" algn="l" rtl="0">
              <a:spcBef>
                <a:spcPts val="0"/>
              </a:spcBef>
              <a:spcAft>
                <a:spcPts val="0"/>
              </a:spcAft>
              <a:buNone/>
            </a:pPr>
            <a:endParaRPr sz="2600"/>
          </a:p>
          <a:p>
            <a:pPr marL="0" lvl="0" indent="0" algn="l" rtl="0">
              <a:spcBef>
                <a:spcPts val="0"/>
              </a:spcBef>
              <a:spcAft>
                <a:spcPts val="0"/>
              </a:spcAft>
              <a:buNone/>
            </a:pPr>
            <a:r>
              <a:rPr lang="tr" sz="2600"/>
              <a:t>Warning Signs:</a:t>
            </a:r>
            <a:endParaRPr sz="2600"/>
          </a:p>
          <a:p>
            <a:pPr marL="0" lvl="0" indent="0" algn="l" rtl="0">
              <a:spcBef>
                <a:spcPts val="0"/>
              </a:spcBef>
              <a:spcAft>
                <a:spcPts val="0"/>
              </a:spcAft>
              <a:buNone/>
            </a:pPr>
            <a:r>
              <a:rPr lang="tr" sz="2600"/>
              <a:t>⚠️ Too many distributed transactions</a:t>
            </a:r>
            <a:endParaRPr sz="2600"/>
          </a:p>
          <a:p>
            <a:pPr marL="0" lvl="0" indent="0" algn="l" rtl="0">
              <a:spcBef>
                <a:spcPts val="0"/>
              </a:spcBef>
              <a:spcAft>
                <a:spcPts val="0"/>
              </a:spcAft>
              <a:buNone/>
            </a:pPr>
            <a:r>
              <a:rPr lang="tr" sz="2600"/>
              <a:t>⚠️ Chatty communication</a:t>
            </a:r>
            <a:endParaRPr sz="2600"/>
          </a:p>
          <a:p>
            <a:pPr marL="0" lvl="0" indent="0" algn="l" rtl="0">
              <a:spcBef>
                <a:spcPts val="0"/>
              </a:spcBef>
              <a:spcAft>
                <a:spcPts val="0"/>
              </a:spcAft>
              <a:buNone/>
            </a:pPr>
            <a:r>
              <a:rPr lang="tr" sz="2600"/>
              <a:t>⚠️ Shared mutable state</a:t>
            </a:r>
            <a:endParaRPr sz="2600"/>
          </a:p>
          <a:p>
            <a:pPr marL="0" lvl="0" indent="0" algn="l" rtl="0">
              <a:spcBef>
                <a:spcPts val="0"/>
              </a:spcBef>
              <a:spcAft>
                <a:spcPts val="0"/>
              </a:spcAft>
              <a:buNone/>
            </a:pPr>
            <a:endParaRPr sz="2600"/>
          </a:p>
        </p:txBody>
      </p:sp>
      <p:sp>
        <p:nvSpPr>
          <p:cNvPr id="200" name="Google Shape;200;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tr"/>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7"/>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
              <a:t>Geçişe Başlıyoruz</a:t>
            </a:r>
            <a:endParaRPr/>
          </a:p>
        </p:txBody>
      </p:sp>
      <p:sp>
        <p:nvSpPr>
          <p:cNvPr id="206" name="Google Shape;206;p37"/>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400"/>
              </a:spcAft>
              <a:buNone/>
            </a:pPr>
            <a:r>
              <a:rPr lang="tr" sz="2300">
                <a:solidFill>
                  <a:schemeClr val="dk1"/>
                </a:solidFill>
                <a:latin typeface="Proxima Nova Semibold"/>
                <a:ea typeface="Proxima Nova Semibold"/>
                <a:cs typeface="Proxima Nova Semibold"/>
                <a:sym typeface="Proxima Nova Semibold"/>
              </a:rPr>
              <a:t>Phase 1: Assessment &amp; Planning</a:t>
            </a:r>
            <a:endParaRPr>
              <a:solidFill>
                <a:schemeClr val="dk1"/>
              </a:solidFill>
            </a:endParaRPr>
          </a:p>
        </p:txBody>
      </p:sp>
      <p:sp>
        <p:nvSpPr>
          <p:cNvPr id="207" name="Google Shape;207;p37"/>
          <p:cNvSpPr txBox="1"/>
          <p:nvPr/>
        </p:nvSpPr>
        <p:spPr>
          <a:xfrm>
            <a:off x="265500" y="4495425"/>
            <a:ext cx="4045200" cy="45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i="1">
              <a:solidFill>
                <a:schemeClr val="accent3"/>
              </a:solidFill>
            </a:endParaRPr>
          </a:p>
        </p:txBody>
      </p:sp>
      <p:sp>
        <p:nvSpPr>
          <p:cNvPr id="208" name="Google Shape;208;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tr"/>
              <a:t>13</a:t>
            </a:fld>
            <a:endParaRPr/>
          </a:p>
        </p:txBody>
      </p:sp>
      <p:sp>
        <p:nvSpPr>
          <p:cNvPr id="209" name="Google Shape;209;p37"/>
          <p:cNvSpPr txBox="1"/>
          <p:nvPr/>
        </p:nvSpPr>
        <p:spPr>
          <a:xfrm>
            <a:off x="4899150" y="293225"/>
            <a:ext cx="4122000" cy="3821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2700">
              <a:solidFill>
                <a:schemeClr val="lt1"/>
              </a:solidFill>
              <a:latin typeface="Proxima Nova Semibold"/>
              <a:ea typeface="Proxima Nova Semibold"/>
              <a:cs typeface="Proxima Nova Semibold"/>
              <a:sym typeface="Proxima Nova Semibold"/>
            </a:endParaRPr>
          </a:p>
          <a:p>
            <a:pPr marL="457200" lvl="0" indent="-228600" algn="l" rtl="0">
              <a:lnSpc>
                <a:spcPct val="115000"/>
              </a:lnSpc>
              <a:spcBef>
                <a:spcPts val="400"/>
              </a:spcBef>
              <a:spcAft>
                <a:spcPts val="0"/>
              </a:spcAft>
              <a:buClr>
                <a:schemeClr val="lt1"/>
              </a:buClr>
              <a:buSzPts val="2100"/>
              <a:buFont typeface="Proxima Nova Semibold"/>
              <a:buNone/>
            </a:pPr>
            <a:r>
              <a:rPr lang="tr" sz="2100">
                <a:solidFill>
                  <a:schemeClr val="lt1"/>
                </a:solidFill>
                <a:latin typeface="Proxima Nova Semibold"/>
                <a:ea typeface="Proxima Nova Semibold"/>
                <a:cs typeface="Proxima Nova Semibold"/>
                <a:sym typeface="Proxima Nova Semibold"/>
              </a:rPr>
              <a:t>1. Create Modularity</a:t>
            </a:r>
            <a:endParaRPr sz="2100">
              <a:solidFill>
                <a:schemeClr val="lt1"/>
              </a:solidFill>
              <a:latin typeface="Proxima Nova Semibold"/>
              <a:ea typeface="Proxima Nova Semibold"/>
              <a:cs typeface="Proxima Nova Semibold"/>
              <a:sym typeface="Proxima Nova Semibold"/>
            </a:endParaRPr>
          </a:p>
          <a:p>
            <a:pPr marL="457200" lvl="0" indent="-228600" algn="l" rtl="0">
              <a:lnSpc>
                <a:spcPct val="115000"/>
              </a:lnSpc>
              <a:spcBef>
                <a:spcPts val="0"/>
              </a:spcBef>
              <a:spcAft>
                <a:spcPts val="0"/>
              </a:spcAft>
              <a:buClr>
                <a:schemeClr val="lt1"/>
              </a:buClr>
              <a:buSzPts val="2100"/>
              <a:buFont typeface="Proxima Nova Semibold"/>
              <a:buNone/>
            </a:pPr>
            <a:r>
              <a:rPr lang="tr" sz="2100">
                <a:solidFill>
                  <a:schemeClr val="lt1"/>
                </a:solidFill>
                <a:latin typeface="Proxima Nova Semibold"/>
                <a:ea typeface="Proxima Nova Semibold"/>
                <a:cs typeface="Proxima Nova Semibold"/>
                <a:sym typeface="Proxima Nova Semibold"/>
              </a:rPr>
              <a:t>2. Domain Analysis</a:t>
            </a:r>
            <a:endParaRPr sz="2100">
              <a:solidFill>
                <a:schemeClr val="lt1"/>
              </a:solidFill>
              <a:latin typeface="Proxima Nova Semibold"/>
              <a:ea typeface="Proxima Nova Semibold"/>
              <a:cs typeface="Proxima Nova Semibold"/>
              <a:sym typeface="Proxima Nova Semibold"/>
            </a:endParaRPr>
          </a:p>
          <a:p>
            <a:pPr marL="457200" lvl="0" indent="-228600" algn="l" rtl="0">
              <a:lnSpc>
                <a:spcPct val="115000"/>
              </a:lnSpc>
              <a:spcBef>
                <a:spcPts val="0"/>
              </a:spcBef>
              <a:spcAft>
                <a:spcPts val="0"/>
              </a:spcAft>
              <a:buClr>
                <a:schemeClr val="lt1"/>
              </a:buClr>
              <a:buSzPts val="2100"/>
              <a:buFont typeface="Proxima Nova Semibold"/>
              <a:buNone/>
            </a:pPr>
            <a:r>
              <a:rPr lang="tr" sz="2100">
                <a:solidFill>
                  <a:schemeClr val="lt1"/>
                </a:solidFill>
                <a:latin typeface="Proxima Nova Semibold"/>
                <a:ea typeface="Proxima Nova Semibold"/>
                <a:cs typeface="Proxima Nova Semibold"/>
                <a:sym typeface="Proxima Nova Semibold"/>
              </a:rPr>
              <a:t>3. Identify Bounded Contexts</a:t>
            </a:r>
            <a:endParaRPr sz="2100">
              <a:solidFill>
                <a:schemeClr val="lt1"/>
              </a:solidFill>
              <a:latin typeface="Proxima Nova Semibold"/>
              <a:ea typeface="Proxima Nova Semibold"/>
              <a:cs typeface="Proxima Nova Semibold"/>
              <a:sym typeface="Proxima Nova Semibold"/>
            </a:endParaRPr>
          </a:p>
          <a:p>
            <a:pPr marL="457200" lvl="0" indent="-228600" algn="l" rtl="0">
              <a:lnSpc>
                <a:spcPct val="115000"/>
              </a:lnSpc>
              <a:spcBef>
                <a:spcPts val="0"/>
              </a:spcBef>
              <a:spcAft>
                <a:spcPts val="0"/>
              </a:spcAft>
              <a:buClr>
                <a:schemeClr val="lt1"/>
              </a:buClr>
              <a:buSzPts val="2100"/>
              <a:buFont typeface="Proxima Nova Semibold"/>
              <a:buNone/>
            </a:pPr>
            <a:r>
              <a:rPr lang="tr" sz="2100">
                <a:solidFill>
                  <a:schemeClr val="lt1"/>
                </a:solidFill>
                <a:latin typeface="Proxima Nova Semibold"/>
                <a:ea typeface="Proxima Nova Semibold"/>
                <a:cs typeface="Proxima Nova Semibold"/>
                <a:sym typeface="Proxima Nova Semibold"/>
              </a:rPr>
              <a:t>4. Map Dependencies</a:t>
            </a:r>
            <a:endParaRPr sz="2100">
              <a:solidFill>
                <a:schemeClr val="lt1"/>
              </a:solidFill>
              <a:latin typeface="Proxima Nova Semibold"/>
              <a:ea typeface="Proxima Nova Semibold"/>
              <a:cs typeface="Proxima Nova Semibold"/>
              <a:sym typeface="Proxima Nova Semibold"/>
            </a:endParaRPr>
          </a:p>
          <a:p>
            <a:pPr marL="0" lvl="0" indent="0" algn="l" rtl="0">
              <a:spcBef>
                <a:spcPts val="0"/>
              </a:spcBef>
              <a:spcAft>
                <a:spcPts val="0"/>
              </a:spcAft>
              <a:buNone/>
            </a:pPr>
            <a:endParaRPr sz="2800">
              <a:solidFill>
                <a:schemeClr val="lt1"/>
              </a:solidFill>
              <a:latin typeface="Proxima Nova Semibold"/>
              <a:ea typeface="Proxima Nova Semibold"/>
              <a:cs typeface="Proxima Nova Semibold"/>
              <a:sym typeface="Proxima Nova Semibo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8"/>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tr" sz="2300" b="1">
                <a:solidFill>
                  <a:srgbClr val="000000"/>
                </a:solidFill>
              </a:rPr>
              <a:t>Phase 2: Foundation Setup</a:t>
            </a:r>
            <a:endParaRPr sz="2300" b="1">
              <a:solidFill>
                <a:srgbClr val="000000"/>
              </a:solidFill>
            </a:endParaRPr>
          </a:p>
          <a:p>
            <a:pPr marL="0" lvl="0" indent="0" algn="ctr" rtl="0">
              <a:spcBef>
                <a:spcPts val="400"/>
              </a:spcBef>
              <a:spcAft>
                <a:spcPts val="0"/>
              </a:spcAft>
              <a:buNone/>
            </a:pPr>
            <a:endParaRPr sz="4800" b="1"/>
          </a:p>
        </p:txBody>
      </p:sp>
      <p:sp>
        <p:nvSpPr>
          <p:cNvPr id="215" name="Google Shape;215;p38"/>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400"/>
              </a:spcAft>
              <a:buNone/>
            </a:pPr>
            <a:endParaRPr>
              <a:solidFill>
                <a:schemeClr val="dk1"/>
              </a:solidFill>
            </a:endParaRPr>
          </a:p>
        </p:txBody>
      </p:sp>
      <p:sp>
        <p:nvSpPr>
          <p:cNvPr id="216" name="Google Shape;216;p38"/>
          <p:cNvSpPr txBox="1"/>
          <p:nvPr/>
        </p:nvSpPr>
        <p:spPr>
          <a:xfrm>
            <a:off x="265500" y="4495425"/>
            <a:ext cx="4045200" cy="45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i="1">
              <a:solidFill>
                <a:schemeClr val="accent3"/>
              </a:solidFill>
            </a:endParaRPr>
          </a:p>
        </p:txBody>
      </p:sp>
      <p:sp>
        <p:nvSpPr>
          <p:cNvPr id="217" name="Google Shape;217;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tr"/>
              <a:t>14</a:t>
            </a:fld>
            <a:endParaRPr/>
          </a:p>
        </p:txBody>
      </p:sp>
      <p:sp>
        <p:nvSpPr>
          <p:cNvPr id="218" name="Google Shape;218;p38"/>
          <p:cNvSpPr txBox="1"/>
          <p:nvPr/>
        </p:nvSpPr>
        <p:spPr>
          <a:xfrm>
            <a:off x="4899150" y="293225"/>
            <a:ext cx="4122000" cy="38214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Clr>
                <a:schemeClr val="lt1"/>
              </a:buClr>
              <a:buSzPts val="2100"/>
              <a:buFont typeface="Proxima Nova Semibold"/>
              <a:buNone/>
            </a:pPr>
            <a:r>
              <a:rPr lang="tr" sz="2100">
                <a:solidFill>
                  <a:schemeClr val="lt1"/>
                </a:solidFill>
                <a:latin typeface="Proxima Nova Semibold"/>
                <a:ea typeface="Proxima Nova Semibold"/>
                <a:cs typeface="Proxima Nova Semibold"/>
                <a:sym typeface="Proxima Nova Semibold"/>
              </a:rPr>
              <a:t>1. Setup Container Infrastructure</a:t>
            </a:r>
            <a:endParaRPr sz="2100">
              <a:solidFill>
                <a:schemeClr val="lt1"/>
              </a:solidFill>
              <a:latin typeface="Proxima Nova Semibold"/>
              <a:ea typeface="Proxima Nova Semibold"/>
              <a:cs typeface="Proxima Nova Semibold"/>
              <a:sym typeface="Proxima Nova Semibold"/>
            </a:endParaRPr>
          </a:p>
          <a:p>
            <a:pPr marL="457200" lvl="0" indent="-228600" algn="l" rtl="0">
              <a:lnSpc>
                <a:spcPct val="115000"/>
              </a:lnSpc>
              <a:spcBef>
                <a:spcPts val="0"/>
              </a:spcBef>
              <a:spcAft>
                <a:spcPts val="0"/>
              </a:spcAft>
              <a:buClr>
                <a:schemeClr val="lt1"/>
              </a:buClr>
              <a:buSzPts val="2100"/>
              <a:buFont typeface="Proxima Nova Semibold"/>
              <a:buNone/>
            </a:pPr>
            <a:r>
              <a:rPr lang="tr" sz="2100">
                <a:solidFill>
                  <a:schemeClr val="lt1"/>
                </a:solidFill>
                <a:latin typeface="Proxima Nova Semibold"/>
                <a:ea typeface="Proxima Nova Semibold"/>
                <a:cs typeface="Proxima Nova Semibold"/>
                <a:sym typeface="Proxima Nova Semibold"/>
              </a:rPr>
              <a:t>2. Implement API Gateway</a:t>
            </a:r>
            <a:endParaRPr sz="2100">
              <a:solidFill>
                <a:schemeClr val="lt1"/>
              </a:solidFill>
              <a:latin typeface="Proxima Nova Semibold"/>
              <a:ea typeface="Proxima Nova Semibold"/>
              <a:cs typeface="Proxima Nova Semibold"/>
              <a:sym typeface="Proxima Nova Semibold"/>
            </a:endParaRPr>
          </a:p>
          <a:p>
            <a:pPr marL="457200" lvl="0" indent="-228600" algn="l" rtl="0">
              <a:lnSpc>
                <a:spcPct val="115000"/>
              </a:lnSpc>
              <a:spcBef>
                <a:spcPts val="0"/>
              </a:spcBef>
              <a:spcAft>
                <a:spcPts val="0"/>
              </a:spcAft>
              <a:buClr>
                <a:schemeClr val="lt1"/>
              </a:buClr>
              <a:buSzPts val="2100"/>
              <a:buFont typeface="Proxima Nova Semibold"/>
              <a:buNone/>
            </a:pPr>
            <a:r>
              <a:rPr lang="tr" sz="2100">
                <a:solidFill>
                  <a:schemeClr val="lt1"/>
                </a:solidFill>
                <a:latin typeface="Proxima Nova Semibold"/>
                <a:ea typeface="Proxima Nova Semibold"/>
                <a:cs typeface="Proxima Nova Semibold"/>
                <a:sym typeface="Proxima Nova Semibold"/>
              </a:rPr>
              <a:t>3. Establish CI/CD Pipeline</a:t>
            </a:r>
            <a:endParaRPr sz="2100">
              <a:solidFill>
                <a:schemeClr val="lt1"/>
              </a:solidFill>
              <a:latin typeface="Proxima Nova Semibold"/>
              <a:ea typeface="Proxima Nova Semibold"/>
              <a:cs typeface="Proxima Nova Semibold"/>
              <a:sym typeface="Proxima Nova Semibold"/>
            </a:endParaRPr>
          </a:p>
          <a:p>
            <a:pPr marL="457200" lvl="0" indent="-228600" algn="l" rtl="0">
              <a:lnSpc>
                <a:spcPct val="115000"/>
              </a:lnSpc>
              <a:spcBef>
                <a:spcPts val="0"/>
              </a:spcBef>
              <a:spcAft>
                <a:spcPts val="0"/>
              </a:spcAft>
              <a:buClr>
                <a:schemeClr val="lt1"/>
              </a:buClr>
              <a:buSzPts val="2100"/>
              <a:buFont typeface="Proxima Nova Semibold"/>
              <a:buNone/>
            </a:pPr>
            <a:r>
              <a:rPr lang="tr" sz="2100">
                <a:solidFill>
                  <a:schemeClr val="lt1"/>
                </a:solidFill>
                <a:latin typeface="Proxima Nova Semibold"/>
                <a:ea typeface="Proxima Nova Semibold"/>
                <a:cs typeface="Proxima Nova Semibold"/>
                <a:sym typeface="Proxima Nova Semibold"/>
              </a:rPr>
              <a:t>4. Configure Monitoring</a:t>
            </a:r>
            <a:endParaRPr sz="2100">
              <a:solidFill>
                <a:schemeClr val="lt1"/>
              </a:solidFill>
              <a:latin typeface="Proxima Nova Semibold"/>
              <a:ea typeface="Proxima Nova Semibold"/>
              <a:cs typeface="Proxima Nova Semibold"/>
              <a:sym typeface="Proxima Nova Semibold"/>
            </a:endParaRPr>
          </a:p>
          <a:p>
            <a:pPr marL="0" lvl="0" indent="0" algn="l" rtl="0">
              <a:spcBef>
                <a:spcPts val="0"/>
              </a:spcBef>
              <a:spcAft>
                <a:spcPts val="0"/>
              </a:spcAft>
              <a:buNone/>
            </a:pPr>
            <a:endParaRPr sz="2100">
              <a:solidFill>
                <a:schemeClr val="lt1"/>
              </a:solidFill>
              <a:latin typeface="Proxima Nova Semibold"/>
              <a:ea typeface="Proxima Nova Semibold"/>
              <a:cs typeface="Proxima Nova Semibold"/>
              <a:sym typeface="Proxima Nova Semibo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tr" sz="2600" b="1">
                <a:solidFill>
                  <a:srgbClr val="000000"/>
                </a:solidFill>
              </a:rPr>
              <a:t>Technical Implementation</a:t>
            </a:r>
            <a:endParaRPr sz="2600" b="1">
              <a:solidFill>
                <a:srgbClr val="000000"/>
              </a:solidFill>
            </a:endParaRPr>
          </a:p>
          <a:p>
            <a:pPr marL="0" lvl="0" indent="0" algn="ctr" rtl="0">
              <a:spcBef>
                <a:spcPts val="400"/>
              </a:spcBef>
              <a:spcAft>
                <a:spcPts val="0"/>
              </a:spcAft>
              <a:buNone/>
            </a:pPr>
            <a:endParaRPr sz="2600" b="1">
              <a:solidFill>
                <a:srgbClr val="000000"/>
              </a:solidFill>
            </a:endParaRPr>
          </a:p>
        </p:txBody>
      </p:sp>
      <p:sp>
        <p:nvSpPr>
          <p:cNvPr id="224" name="Google Shape;224;p3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400"/>
              </a:spcAft>
              <a:buNone/>
            </a:pPr>
            <a:endParaRPr>
              <a:solidFill>
                <a:schemeClr val="dk1"/>
              </a:solidFill>
            </a:endParaRPr>
          </a:p>
        </p:txBody>
      </p:sp>
      <p:sp>
        <p:nvSpPr>
          <p:cNvPr id="225" name="Google Shape;225;p39"/>
          <p:cNvSpPr txBox="1"/>
          <p:nvPr/>
        </p:nvSpPr>
        <p:spPr>
          <a:xfrm>
            <a:off x="265500" y="4495425"/>
            <a:ext cx="4045200" cy="45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i="1">
              <a:solidFill>
                <a:schemeClr val="accent3"/>
              </a:solidFill>
            </a:endParaRPr>
          </a:p>
        </p:txBody>
      </p:sp>
      <p:sp>
        <p:nvSpPr>
          <p:cNvPr id="226" name="Google Shape;226;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tr"/>
              <a:t>15</a:t>
            </a:fld>
            <a:endParaRPr/>
          </a:p>
        </p:txBody>
      </p:sp>
      <p:sp>
        <p:nvSpPr>
          <p:cNvPr id="227" name="Google Shape;227;p39"/>
          <p:cNvSpPr txBox="1"/>
          <p:nvPr/>
        </p:nvSpPr>
        <p:spPr>
          <a:xfrm>
            <a:off x="4899150" y="293225"/>
            <a:ext cx="4122000" cy="38214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Clr>
                <a:schemeClr val="lt1"/>
              </a:buClr>
              <a:buSzPts val="2200"/>
              <a:buFont typeface="Proxima Nova Semibold"/>
              <a:buNone/>
            </a:pPr>
            <a:r>
              <a:rPr lang="tr" sz="2200">
                <a:solidFill>
                  <a:schemeClr val="lt1"/>
                </a:solidFill>
                <a:latin typeface="Proxima Nova Semibold"/>
                <a:ea typeface="Proxima Nova Semibold"/>
                <a:cs typeface="Proxima Nova Semibold"/>
                <a:sym typeface="Proxima Nova Semibold"/>
              </a:rPr>
              <a:t>1. Strangler Fig Pattern</a:t>
            </a:r>
            <a:endParaRPr sz="2200">
              <a:solidFill>
                <a:schemeClr val="lt1"/>
              </a:solidFill>
              <a:latin typeface="Proxima Nova Semibold"/>
              <a:ea typeface="Proxima Nova Semibold"/>
              <a:cs typeface="Proxima Nova Semibold"/>
              <a:sym typeface="Proxima Nova Semibold"/>
            </a:endParaRPr>
          </a:p>
          <a:p>
            <a:pPr marL="457200" lvl="0" indent="-228600" algn="l" rtl="0">
              <a:lnSpc>
                <a:spcPct val="115000"/>
              </a:lnSpc>
              <a:spcBef>
                <a:spcPts val="0"/>
              </a:spcBef>
              <a:spcAft>
                <a:spcPts val="0"/>
              </a:spcAft>
              <a:buClr>
                <a:schemeClr val="lt1"/>
              </a:buClr>
              <a:buSzPts val="2200"/>
              <a:buFont typeface="Proxima Nova Semibold"/>
              <a:buNone/>
            </a:pPr>
            <a:r>
              <a:rPr lang="tr" sz="2200">
                <a:solidFill>
                  <a:schemeClr val="lt1"/>
                </a:solidFill>
                <a:latin typeface="Proxima Nova Semibold"/>
                <a:ea typeface="Proxima Nova Semibold"/>
                <a:cs typeface="Proxima Nova Semibold"/>
                <a:sym typeface="Proxima Nova Semibold"/>
              </a:rPr>
              <a:t>2. Database per Service</a:t>
            </a:r>
            <a:endParaRPr sz="2200">
              <a:solidFill>
                <a:schemeClr val="lt1"/>
              </a:solidFill>
              <a:latin typeface="Proxima Nova Semibold"/>
              <a:ea typeface="Proxima Nova Semibold"/>
              <a:cs typeface="Proxima Nova Semibold"/>
              <a:sym typeface="Proxima Nova Semibold"/>
            </a:endParaRPr>
          </a:p>
          <a:p>
            <a:pPr marL="457200" lvl="0" indent="-228600" algn="l" rtl="0">
              <a:lnSpc>
                <a:spcPct val="115000"/>
              </a:lnSpc>
              <a:spcBef>
                <a:spcPts val="0"/>
              </a:spcBef>
              <a:spcAft>
                <a:spcPts val="0"/>
              </a:spcAft>
              <a:buClr>
                <a:schemeClr val="lt1"/>
              </a:buClr>
              <a:buSzPts val="2200"/>
              <a:buFont typeface="Proxima Nova Semibold"/>
              <a:buNone/>
            </a:pPr>
            <a:r>
              <a:rPr lang="tr" sz="2200">
                <a:solidFill>
                  <a:schemeClr val="lt1"/>
                </a:solidFill>
                <a:latin typeface="Proxima Nova Semibold"/>
                <a:ea typeface="Proxima Nova Semibold"/>
                <a:cs typeface="Proxima Nova Semibold"/>
                <a:sym typeface="Proxima Nova Semibold"/>
              </a:rPr>
              <a:t>3. Event-Driven Architecture</a:t>
            </a:r>
            <a:endParaRPr sz="2200">
              <a:solidFill>
                <a:schemeClr val="lt1"/>
              </a:solidFill>
              <a:latin typeface="Proxima Nova Semibold"/>
              <a:ea typeface="Proxima Nova Semibold"/>
              <a:cs typeface="Proxima Nova Semibold"/>
              <a:sym typeface="Proxima Nova Semibold"/>
            </a:endParaRPr>
          </a:p>
          <a:p>
            <a:pPr marL="457200" lvl="0" indent="-228600" algn="l" rtl="0">
              <a:lnSpc>
                <a:spcPct val="115000"/>
              </a:lnSpc>
              <a:spcBef>
                <a:spcPts val="0"/>
              </a:spcBef>
              <a:spcAft>
                <a:spcPts val="0"/>
              </a:spcAft>
              <a:buClr>
                <a:schemeClr val="lt1"/>
              </a:buClr>
              <a:buSzPts val="2200"/>
              <a:buFont typeface="Proxima Nova Semibold"/>
              <a:buNone/>
            </a:pPr>
            <a:r>
              <a:rPr lang="tr" sz="2200">
                <a:solidFill>
                  <a:schemeClr val="lt1"/>
                </a:solidFill>
                <a:latin typeface="Proxima Nova Semibold"/>
                <a:ea typeface="Proxima Nova Semibold"/>
                <a:cs typeface="Proxima Nova Semibold"/>
                <a:sym typeface="Proxima Nova Semibold"/>
              </a:rPr>
              <a:t>4. Service Mesh Implementation</a:t>
            </a:r>
            <a:endParaRPr sz="2200">
              <a:solidFill>
                <a:schemeClr val="lt1"/>
              </a:solidFill>
              <a:latin typeface="Proxima Nova Semibold"/>
              <a:ea typeface="Proxima Nova Semibold"/>
              <a:cs typeface="Proxima Nova Semibold"/>
              <a:sym typeface="Proxima Nova Semibold"/>
            </a:endParaRPr>
          </a:p>
          <a:p>
            <a:pPr marL="0" lvl="0" indent="0" algn="l" rtl="0">
              <a:spcBef>
                <a:spcPts val="0"/>
              </a:spcBef>
              <a:spcAft>
                <a:spcPts val="0"/>
              </a:spcAft>
              <a:buNone/>
            </a:pPr>
            <a:endParaRPr sz="2200">
              <a:solidFill>
                <a:schemeClr val="lt1"/>
              </a:solidFill>
              <a:latin typeface="Proxima Nova Semibold"/>
              <a:ea typeface="Proxima Nova Semibold"/>
              <a:cs typeface="Proxima Nova Semibold"/>
              <a:sym typeface="Proxima Nova Semibold"/>
            </a:endParaRPr>
          </a:p>
        </p:txBody>
      </p:sp>
      <p:pic>
        <p:nvPicPr>
          <p:cNvPr id="228" name="Google Shape;228;p3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90150" y="331388"/>
            <a:ext cx="4528499" cy="325846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0"/>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tr" sz="2200" b="1">
                <a:solidFill>
                  <a:srgbClr val="000000"/>
                </a:solidFill>
              </a:rPr>
              <a:t>Organizational Changes</a:t>
            </a:r>
            <a:endParaRPr sz="2200" b="1">
              <a:solidFill>
                <a:srgbClr val="030712"/>
              </a:solidFill>
            </a:endParaRPr>
          </a:p>
          <a:p>
            <a:pPr marL="0" lvl="0" indent="0" algn="ctr" rtl="0">
              <a:spcBef>
                <a:spcPts val="400"/>
              </a:spcBef>
              <a:spcAft>
                <a:spcPts val="0"/>
              </a:spcAft>
              <a:buNone/>
            </a:pPr>
            <a:endParaRPr sz="2200" b="1">
              <a:solidFill>
                <a:srgbClr val="000000"/>
              </a:solidFill>
            </a:endParaRPr>
          </a:p>
        </p:txBody>
      </p:sp>
      <p:sp>
        <p:nvSpPr>
          <p:cNvPr id="234" name="Google Shape;234;p40"/>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400"/>
              </a:spcAft>
              <a:buNone/>
            </a:pPr>
            <a:endParaRPr>
              <a:solidFill>
                <a:schemeClr val="dk1"/>
              </a:solidFill>
            </a:endParaRPr>
          </a:p>
        </p:txBody>
      </p:sp>
      <p:sp>
        <p:nvSpPr>
          <p:cNvPr id="235" name="Google Shape;235;p40"/>
          <p:cNvSpPr txBox="1"/>
          <p:nvPr/>
        </p:nvSpPr>
        <p:spPr>
          <a:xfrm>
            <a:off x="265500" y="4495425"/>
            <a:ext cx="4045200" cy="45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i="1">
              <a:solidFill>
                <a:schemeClr val="accent3"/>
              </a:solidFill>
            </a:endParaRPr>
          </a:p>
        </p:txBody>
      </p:sp>
      <p:sp>
        <p:nvSpPr>
          <p:cNvPr id="236" name="Google Shape;236;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tr"/>
              <a:t>16</a:t>
            </a:fld>
            <a:endParaRPr/>
          </a:p>
        </p:txBody>
      </p:sp>
      <p:sp>
        <p:nvSpPr>
          <p:cNvPr id="237" name="Google Shape;237;p40"/>
          <p:cNvSpPr txBox="1"/>
          <p:nvPr/>
        </p:nvSpPr>
        <p:spPr>
          <a:xfrm>
            <a:off x="4899150" y="293225"/>
            <a:ext cx="4122000" cy="38214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Clr>
                <a:schemeClr val="lt1"/>
              </a:buClr>
              <a:buSzPts val="2400"/>
              <a:buFont typeface="Proxima Nova Semibold"/>
              <a:buNone/>
            </a:pPr>
            <a:r>
              <a:rPr lang="tr" sz="2400">
                <a:solidFill>
                  <a:schemeClr val="lt1"/>
                </a:solidFill>
                <a:latin typeface="Proxima Nova Semibold"/>
                <a:ea typeface="Proxima Nova Semibold"/>
                <a:cs typeface="Proxima Nova Semibold"/>
                <a:sym typeface="Proxima Nova Semibold"/>
              </a:rPr>
              <a:t>1. Cross-functional Teams</a:t>
            </a:r>
            <a:endParaRPr sz="2400">
              <a:solidFill>
                <a:schemeClr val="lt1"/>
              </a:solidFill>
              <a:latin typeface="Proxima Nova Semibold"/>
              <a:ea typeface="Proxima Nova Semibold"/>
              <a:cs typeface="Proxima Nova Semibold"/>
              <a:sym typeface="Proxima Nova Semibold"/>
            </a:endParaRPr>
          </a:p>
          <a:p>
            <a:pPr marL="457200" lvl="0" indent="-228600" algn="l" rtl="0">
              <a:lnSpc>
                <a:spcPct val="115000"/>
              </a:lnSpc>
              <a:spcBef>
                <a:spcPts val="0"/>
              </a:spcBef>
              <a:spcAft>
                <a:spcPts val="0"/>
              </a:spcAft>
              <a:buClr>
                <a:schemeClr val="lt1"/>
              </a:buClr>
              <a:buSzPts val="2400"/>
              <a:buFont typeface="Proxima Nova Semibold"/>
              <a:buNone/>
            </a:pPr>
            <a:r>
              <a:rPr lang="tr" sz="2400">
                <a:solidFill>
                  <a:schemeClr val="lt1"/>
                </a:solidFill>
                <a:latin typeface="Proxima Nova Semibold"/>
                <a:ea typeface="Proxima Nova Semibold"/>
                <a:cs typeface="Proxima Nova Semibold"/>
                <a:sym typeface="Proxima Nova Semibold"/>
              </a:rPr>
              <a:t>2. DevOps Culture</a:t>
            </a:r>
            <a:endParaRPr sz="2400">
              <a:solidFill>
                <a:schemeClr val="lt1"/>
              </a:solidFill>
              <a:latin typeface="Proxima Nova Semibold"/>
              <a:ea typeface="Proxima Nova Semibold"/>
              <a:cs typeface="Proxima Nova Semibold"/>
              <a:sym typeface="Proxima Nova Semibold"/>
            </a:endParaRPr>
          </a:p>
          <a:p>
            <a:pPr marL="457200" lvl="0" indent="-228600" algn="l" rtl="0">
              <a:lnSpc>
                <a:spcPct val="115000"/>
              </a:lnSpc>
              <a:spcBef>
                <a:spcPts val="0"/>
              </a:spcBef>
              <a:spcAft>
                <a:spcPts val="0"/>
              </a:spcAft>
              <a:buClr>
                <a:schemeClr val="lt1"/>
              </a:buClr>
              <a:buSzPts val="2400"/>
              <a:buFont typeface="Proxima Nova Semibold"/>
              <a:buNone/>
            </a:pPr>
            <a:r>
              <a:rPr lang="tr" sz="2400">
                <a:solidFill>
                  <a:schemeClr val="lt1"/>
                </a:solidFill>
                <a:latin typeface="Proxima Nova Semibold"/>
                <a:ea typeface="Proxima Nova Semibold"/>
                <a:cs typeface="Proxima Nova Semibold"/>
                <a:sym typeface="Proxima Nova Semibold"/>
              </a:rPr>
              <a:t>3. Documentation</a:t>
            </a:r>
            <a:endParaRPr sz="2400">
              <a:solidFill>
                <a:schemeClr val="lt1"/>
              </a:solidFill>
              <a:latin typeface="Proxima Nova Semibold"/>
              <a:ea typeface="Proxima Nova Semibold"/>
              <a:cs typeface="Proxima Nova Semibold"/>
              <a:sym typeface="Proxima Nova Semibold"/>
            </a:endParaRPr>
          </a:p>
          <a:p>
            <a:pPr marL="457200" lvl="0" indent="-228600" algn="l" rtl="0">
              <a:lnSpc>
                <a:spcPct val="115000"/>
              </a:lnSpc>
              <a:spcBef>
                <a:spcPts val="0"/>
              </a:spcBef>
              <a:spcAft>
                <a:spcPts val="0"/>
              </a:spcAft>
              <a:buClr>
                <a:schemeClr val="lt1"/>
              </a:buClr>
              <a:buSzPts val="2400"/>
              <a:buFont typeface="Proxima Nova Semibold"/>
              <a:buNone/>
            </a:pPr>
            <a:r>
              <a:rPr lang="tr" sz="2400">
                <a:solidFill>
                  <a:schemeClr val="lt1"/>
                </a:solidFill>
                <a:latin typeface="Proxima Nova Semibold"/>
                <a:ea typeface="Proxima Nova Semibold"/>
                <a:cs typeface="Proxima Nova Semibold"/>
                <a:sym typeface="Proxima Nova Semibold"/>
              </a:rPr>
              <a:t>4. Training &amp; Skills</a:t>
            </a:r>
            <a:endParaRPr sz="2400">
              <a:solidFill>
                <a:schemeClr val="lt1"/>
              </a:solidFill>
              <a:latin typeface="Proxima Nova Semibold"/>
              <a:ea typeface="Proxima Nova Semibold"/>
              <a:cs typeface="Proxima Nova Semibold"/>
              <a:sym typeface="Proxima Nova Semibold"/>
            </a:endParaRPr>
          </a:p>
          <a:p>
            <a:pPr marL="0" lvl="0" indent="0" algn="l" rtl="0">
              <a:spcBef>
                <a:spcPts val="0"/>
              </a:spcBef>
              <a:spcAft>
                <a:spcPts val="0"/>
              </a:spcAft>
              <a:buNone/>
            </a:pPr>
            <a:endParaRPr sz="2400">
              <a:solidFill>
                <a:schemeClr val="lt1"/>
              </a:solidFill>
              <a:latin typeface="Proxima Nova Semibold"/>
              <a:ea typeface="Proxima Nova Semibold"/>
              <a:cs typeface="Proxima Nova Semibold"/>
              <a:sym typeface="Proxima Nova Semibo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1"/>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
              <a:t>Örnek bir çözüm</a:t>
            </a:r>
            <a:endParaRPr/>
          </a:p>
        </p:txBody>
      </p:sp>
      <p:sp>
        <p:nvSpPr>
          <p:cNvPr id="243" name="Google Shape;243;p41"/>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244" name="Google Shape;244;p41"/>
          <p:cNvSpPr txBox="1"/>
          <p:nvPr/>
        </p:nvSpPr>
        <p:spPr>
          <a:xfrm>
            <a:off x="265500" y="4495425"/>
            <a:ext cx="4045200" cy="45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i="1">
              <a:solidFill>
                <a:schemeClr val="accent3"/>
              </a:solidFill>
            </a:endParaRPr>
          </a:p>
        </p:txBody>
      </p:sp>
      <p:sp>
        <p:nvSpPr>
          <p:cNvPr id="245" name="Google Shape;245;p41"/>
          <p:cNvSpPr txBox="1"/>
          <p:nvPr/>
        </p:nvSpPr>
        <p:spPr>
          <a:xfrm>
            <a:off x="4756250" y="506400"/>
            <a:ext cx="4140600" cy="36081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accent3"/>
              </a:buClr>
              <a:buSzPts val="1800"/>
              <a:buFont typeface="Proxima Nova"/>
              <a:buChar char="-"/>
            </a:pPr>
            <a:r>
              <a:rPr lang="tr" sz="1800">
                <a:solidFill>
                  <a:schemeClr val="accent3"/>
                </a:solidFill>
                <a:latin typeface="Proxima Nova"/>
                <a:ea typeface="Proxima Nova"/>
                <a:cs typeface="Proxima Nova"/>
                <a:sym typeface="Proxima Nova"/>
              </a:rPr>
              <a:t>List of patterns</a:t>
            </a:r>
            <a:endParaRPr sz="1800">
              <a:solidFill>
                <a:schemeClr val="accent3"/>
              </a:solidFill>
              <a:latin typeface="Proxima Nova"/>
              <a:ea typeface="Proxima Nova"/>
              <a:cs typeface="Proxima Nova"/>
              <a:sym typeface="Proxima Nova"/>
            </a:endParaRPr>
          </a:p>
          <a:p>
            <a:pPr marL="457200" lvl="0" indent="-342900" algn="l" rtl="0">
              <a:spcBef>
                <a:spcPts val="0"/>
              </a:spcBef>
              <a:spcAft>
                <a:spcPts val="0"/>
              </a:spcAft>
              <a:buClr>
                <a:schemeClr val="accent3"/>
              </a:buClr>
              <a:buSzPts val="1800"/>
              <a:buFont typeface="Proxima Nova"/>
              <a:buChar char="-"/>
            </a:pPr>
            <a:r>
              <a:rPr lang="tr" sz="1800">
                <a:solidFill>
                  <a:schemeClr val="accent3"/>
                </a:solidFill>
                <a:latin typeface="Proxima Nova"/>
                <a:ea typeface="Proxima Nova"/>
                <a:cs typeface="Proxima Nova"/>
                <a:sym typeface="Proxima Nova"/>
              </a:rPr>
              <a:t>Use cases</a:t>
            </a:r>
            <a:endParaRPr sz="1800">
              <a:solidFill>
                <a:schemeClr val="accent3"/>
              </a:solidFill>
              <a:latin typeface="Proxima Nova"/>
              <a:ea typeface="Proxima Nova"/>
              <a:cs typeface="Proxima Nova"/>
              <a:sym typeface="Proxima Nova"/>
            </a:endParaRPr>
          </a:p>
          <a:p>
            <a:pPr marL="457200" lvl="0" indent="-342900" algn="l" rtl="0">
              <a:spcBef>
                <a:spcPts val="0"/>
              </a:spcBef>
              <a:spcAft>
                <a:spcPts val="0"/>
              </a:spcAft>
              <a:buClr>
                <a:schemeClr val="accent3"/>
              </a:buClr>
              <a:buSzPts val="1800"/>
              <a:buFont typeface="Proxima Nova"/>
              <a:buChar char="-"/>
            </a:pPr>
            <a:r>
              <a:rPr lang="tr" sz="1800">
                <a:solidFill>
                  <a:schemeClr val="accent3"/>
                </a:solidFill>
                <a:latin typeface="Proxima Nova"/>
                <a:ea typeface="Proxima Nova"/>
                <a:cs typeface="Proxima Nova"/>
                <a:sym typeface="Proxima Nova"/>
              </a:rPr>
              <a:t>What should change when</a:t>
            </a:r>
            <a:endParaRPr sz="1800">
              <a:solidFill>
                <a:schemeClr val="accent3"/>
              </a:solidFill>
              <a:latin typeface="Proxima Nova"/>
              <a:ea typeface="Proxima Nova"/>
              <a:cs typeface="Proxima Nova"/>
              <a:sym typeface="Proxima Nova"/>
            </a:endParaRPr>
          </a:p>
        </p:txBody>
      </p:sp>
      <p:pic>
        <p:nvPicPr>
          <p:cNvPr id="246" name="Google Shape;246;p4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572000" y="156575"/>
            <a:ext cx="4572002" cy="3608099"/>
          </a:xfrm>
          <a:prstGeom prst="rect">
            <a:avLst/>
          </a:prstGeom>
          <a:noFill/>
          <a:ln>
            <a:noFill/>
          </a:ln>
        </p:spPr>
      </p:pic>
      <p:sp>
        <p:nvSpPr>
          <p:cNvPr id="247" name="Google Shape;247;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tr"/>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2"/>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
                <a:solidFill>
                  <a:srgbClr val="000000"/>
                </a:solidFill>
              </a:rPr>
              <a:t>Başka bir Monolit</a:t>
            </a:r>
            <a:endParaRPr/>
          </a:p>
        </p:txBody>
      </p:sp>
      <p:sp>
        <p:nvSpPr>
          <p:cNvPr id="253" name="Google Shape;253;p42"/>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
              <a:t>Use case - İnsan Kaynakları Yönetim Sistemi</a:t>
            </a:r>
            <a:endParaRPr/>
          </a:p>
          <a:p>
            <a:pPr marL="0" lvl="0" indent="0" algn="l" rtl="0">
              <a:spcBef>
                <a:spcPts val="0"/>
              </a:spcBef>
              <a:spcAft>
                <a:spcPts val="0"/>
              </a:spcAft>
              <a:buNone/>
            </a:pPr>
            <a:endParaRPr>
              <a:solidFill>
                <a:srgbClr val="000000"/>
              </a:solidFill>
            </a:endParaRPr>
          </a:p>
        </p:txBody>
      </p:sp>
      <p:sp>
        <p:nvSpPr>
          <p:cNvPr id="254" name="Google Shape;254;p42"/>
          <p:cNvSpPr txBox="1"/>
          <p:nvPr/>
        </p:nvSpPr>
        <p:spPr>
          <a:xfrm>
            <a:off x="265500" y="4495425"/>
            <a:ext cx="4045200" cy="45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i="1">
              <a:solidFill>
                <a:schemeClr val="accent3"/>
              </a:solidFill>
            </a:endParaRPr>
          </a:p>
        </p:txBody>
      </p:sp>
      <p:sp>
        <p:nvSpPr>
          <p:cNvPr id="255" name="Google Shape;255;p42"/>
          <p:cNvSpPr txBox="1"/>
          <p:nvPr/>
        </p:nvSpPr>
        <p:spPr>
          <a:xfrm>
            <a:off x="4756250" y="506400"/>
            <a:ext cx="4140600" cy="360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accent3"/>
              </a:solidFill>
              <a:latin typeface="Proxima Nova"/>
              <a:ea typeface="Proxima Nova"/>
              <a:cs typeface="Proxima Nova"/>
              <a:sym typeface="Proxima Nova"/>
            </a:endParaRPr>
          </a:p>
        </p:txBody>
      </p:sp>
      <p:sp>
        <p:nvSpPr>
          <p:cNvPr id="256" name="Google Shape;256;p42"/>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257" name="Google Shape;257;p4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572000" y="317775"/>
            <a:ext cx="4572000" cy="2968924"/>
          </a:xfrm>
          <a:prstGeom prst="rect">
            <a:avLst/>
          </a:prstGeom>
          <a:noFill/>
          <a:ln>
            <a:noFill/>
          </a:ln>
        </p:spPr>
      </p:pic>
      <p:sp>
        <p:nvSpPr>
          <p:cNvPr id="258" name="Google Shape;258;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tr"/>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3"/>
          <p:cNvSpPr txBox="1">
            <a:spLocks noGrp="1"/>
          </p:cNvSpPr>
          <p:nvPr>
            <p:ph type="title"/>
          </p:nvPr>
        </p:nvSpPr>
        <p:spPr>
          <a:xfrm>
            <a:off x="490250" y="526350"/>
            <a:ext cx="5797500" cy="5850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tr" sz="2600"/>
              <a:t>Neden ayrılmamalı?</a:t>
            </a:r>
            <a:endParaRPr sz="2600"/>
          </a:p>
        </p:txBody>
      </p:sp>
      <p:sp>
        <p:nvSpPr>
          <p:cNvPr id="264" name="Google Shape;264;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tr"/>
              <a:t>19</a:t>
            </a:fld>
            <a:endParaRPr/>
          </a:p>
        </p:txBody>
      </p:sp>
      <p:sp>
        <p:nvSpPr>
          <p:cNvPr id="265" name="Google Shape;265;p43"/>
          <p:cNvSpPr txBox="1"/>
          <p:nvPr/>
        </p:nvSpPr>
        <p:spPr>
          <a:xfrm>
            <a:off x="656400" y="1293225"/>
            <a:ext cx="6926700" cy="32733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Proxima Nova"/>
              <a:buChar char="●"/>
            </a:pPr>
            <a:r>
              <a:rPr lang="tr" sz="1800">
                <a:solidFill>
                  <a:schemeClr val="dk1"/>
                </a:solidFill>
                <a:latin typeface="Proxima Nova"/>
                <a:ea typeface="Proxima Nova"/>
                <a:cs typeface="Proxima Nova"/>
                <a:sym typeface="Proxima Nova"/>
              </a:rPr>
              <a:t>Takım sadece bu modül üzerinde çalışıyor</a:t>
            </a:r>
            <a:endParaRPr sz="1800">
              <a:solidFill>
                <a:schemeClr val="dk1"/>
              </a:solidFill>
              <a:latin typeface="Proxima Nova"/>
              <a:ea typeface="Proxima Nova"/>
              <a:cs typeface="Proxima Nova"/>
              <a:sym typeface="Proxima Nova"/>
            </a:endParaRPr>
          </a:p>
          <a:p>
            <a:pPr marL="457200" lvl="0" indent="-342900" algn="l" rtl="0">
              <a:spcBef>
                <a:spcPts val="0"/>
              </a:spcBef>
              <a:spcAft>
                <a:spcPts val="0"/>
              </a:spcAft>
              <a:buClr>
                <a:schemeClr val="dk1"/>
              </a:buClr>
              <a:buSzPts val="1800"/>
              <a:buFont typeface="Proxima Nova"/>
              <a:buChar char="●"/>
            </a:pPr>
            <a:r>
              <a:rPr lang="tr" sz="1800">
                <a:solidFill>
                  <a:schemeClr val="dk1"/>
                </a:solidFill>
                <a:latin typeface="Proxima Nova"/>
                <a:ea typeface="Proxima Nova"/>
                <a:cs typeface="Proxima Nova"/>
                <a:sym typeface="Proxima Nova"/>
              </a:rPr>
              <a:t>Takım 3-5 kişi arasında </a:t>
            </a:r>
            <a:endParaRPr sz="1800">
              <a:solidFill>
                <a:schemeClr val="dk1"/>
              </a:solidFill>
              <a:latin typeface="Proxima Nova"/>
              <a:ea typeface="Proxima Nova"/>
              <a:cs typeface="Proxima Nova"/>
              <a:sym typeface="Proxima Nova"/>
            </a:endParaRPr>
          </a:p>
          <a:p>
            <a:pPr marL="457200" lvl="0" indent="-342900" algn="l" rtl="0">
              <a:spcBef>
                <a:spcPts val="0"/>
              </a:spcBef>
              <a:spcAft>
                <a:spcPts val="0"/>
              </a:spcAft>
              <a:buClr>
                <a:schemeClr val="dk1"/>
              </a:buClr>
              <a:buSzPts val="1800"/>
              <a:buFont typeface="Proxima Nova"/>
              <a:buChar char="●"/>
            </a:pPr>
            <a:r>
              <a:rPr lang="tr" sz="1800">
                <a:solidFill>
                  <a:schemeClr val="dk1"/>
                </a:solidFill>
                <a:latin typeface="Proxima Nova"/>
                <a:ea typeface="Proxima Nova"/>
                <a:cs typeface="Proxima Nova"/>
                <a:sym typeface="Proxima Nova"/>
              </a:rPr>
              <a:t>Altyapı müsait değil </a:t>
            </a:r>
            <a:endParaRPr sz="1800">
              <a:solidFill>
                <a:schemeClr val="dk1"/>
              </a:solidFill>
              <a:latin typeface="Proxima Nova"/>
              <a:ea typeface="Proxima Nova"/>
              <a:cs typeface="Proxima Nova"/>
              <a:sym typeface="Proxima Nova"/>
            </a:endParaRPr>
          </a:p>
          <a:p>
            <a:pPr marL="457200" lvl="0" indent="-342900" algn="l" rtl="0">
              <a:spcBef>
                <a:spcPts val="0"/>
              </a:spcBef>
              <a:spcAft>
                <a:spcPts val="0"/>
              </a:spcAft>
              <a:buClr>
                <a:schemeClr val="dk1"/>
              </a:buClr>
              <a:buSzPts val="1800"/>
              <a:buFont typeface="Proxima Nova"/>
              <a:buChar char="●"/>
            </a:pPr>
            <a:r>
              <a:rPr lang="tr" sz="1800">
                <a:solidFill>
                  <a:schemeClr val="dk1"/>
                </a:solidFill>
                <a:latin typeface="Proxima Nova"/>
                <a:ea typeface="Proxima Nova"/>
                <a:cs typeface="Proxima Nova"/>
                <a:sym typeface="Proxima Nova"/>
              </a:rPr>
              <a:t>Şirketin TTM gereklilikleri, oncelikleri</a:t>
            </a:r>
            <a:endParaRPr sz="1800">
              <a:solidFill>
                <a:schemeClr val="dk1"/>
              </a:solidFill>
              <a:latin typeface="Proxima Nova"/>
              <a:ea typeface="Proxima Nova"/>
              <a:cs typeface="Proxima Nova"/>
              <a:sym typeface="Proxima Nova"/>
            </a:endParaRPr>
          </a:p>
          <a:p>
            <a:pPr marL="457200" lvl="0" indent="-342900" algn="l" rtl="0">
              <a:spcBef>
                <a:spcPts val="0"/>
              </a:spcBef>
              <a:spcAft>
                <a:spcPts val="0"/>
              </a:spcAft>
              <a:buClr>
                <a:schemeClr val="dk1"/>
              </a:buClr>
              <a:buSzPts val="1800"/>
              <a:buFont typeface="Proxima Nova"/>
              <a:buChar char="●"/>
            </a:pPr>
            <a:r>
              <a:rPr lang="tr" sz="1800">
                <a:solidFill>
                  <a:schemeClr val="dk1"/>
                </a:solidFill>
                <a:latin typeface="Proxima Nova"/>
                <a:ea typeface="Proxima Nova"/>
                <a:cs typeface="Proxima Nova"/>
                <a:sym typeface="Proxima Nova"/>
              </a:rPr>
              <a:t>Domain’ler ayrılamıyor</a:t>
            </a:r>
            <a:endParaRPr sz="1800">
              <a:solidFill>
                <a:schemeClr val="dk1"/>
              </a:solidFill>
              <a:latin typeface="Proxima Nova"/>
              <a:ea typeface="Proxima Nova"/>
              <a:cs typeface="Proxima Nova"/>
              <a:sym typeface="Proxima Nova"/>
            </a:endParaRPr>
          </a:p>
          <a:p>
            <a:pPr marL="457200" lvl="0" indent="-342900" algn="l" rtl="0">
              <a:spcBef>
                <a:spcPts val="0"/>
              </a:spcBef>
              <a:spcAft>
                <a:spcPts val="0"/>
              </a:spcAft>
              <a:buClr>
                <a:schemeClr val="dk1"/>
              </a:buClr>
              <a:buSzPts val="1800"/>
              <a:buFont typeface="Proxima Nova"/>
              <a:buChar char="●"/>
            </a:pPr>
            <a:r>
              <a:rPr lang="tr" sz="1800">
                <a:solidFill>
                  <a:schemeClr val="dk1"/>
                </a:solidFill>
                <a:latin typeface="Proxima Nova"/>
                <a:ea typeface="Proxima Nova"/>
                <a:cs typeface="Proxima Nova"/>
                <a:sym typeface="Proxima Nova"/>
              </a:rPr>
              <a:t>Database yapısı karmaşık</a:t>
            </a:r>
            <a:endParaRPr sz="1800">
              <a:solidFill>
                <a:schemeClr val="dk1"/>
              </a:solidFill>
              <a:latin typeface="Proxima Nova"/>
              <a:ea typeface="Proxima Nova"/>
              <a:cs typeface="Proxima Nova"/>
              <a:sym typeface="Proxima Nova"/>
            </a:endParaRPr>
          </a:p>
          <a:p>
            <a:pPr marL="457200" lvl="0" indent="-342900" algn="l" rtl="0">
              <a:spcBef>
                <a:spcPts val="0"/>
              </a:spcBef>
              <a:spcAft>
                <a:spcPts val="0"/>
              </a:spcAft>
              <a:buClr>
                <a:schemeClr val="dk1"/>
              </a:buClr>
              <a:buSzPts val="1800"/>
              <a:buFont typeface="Proxima Nova"/>
              <a:buChar char="●"/>
            </a:pPr>
            <a:r>
              <a:rPr lang="tr" sz="1800">
                <a:solidFill>
                  <a:schemeClr val="dk1"/>
                </a:solidFill>
                <a:latin typeface="Proxima Nova"/>
                <a:ea typeface="Proxima Nova"/>
                <a:cs typeface="Proxima Nova"/>
                <a:sym typeface="Proxima Nova"/>
              </a:rPr>
              <a:t>Sadece içeride kullanılıyor</a:t>
            </a:r>
            <a:endParaRPr sz="1800">
              <a:solidFill>
                <a:schemeClr val="dk1"/>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6"/>
          <p:cNvSpPr txBox="1">
            <a:spLocks noGrp="1"/>
          </p:cNvSpPr>
          <p:nvPr>
            <p:ph type="title"/>
          </p:nvPr>
        </p:nvSpPr>
        <p:spPr>
          <a:xfrm>
            <a:off x="265500" y="1816950"/>
            <a:ext cx="4045200" cy="150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 sz="3100"/>
              <a:t>2008: Netflix Down for 3 Days</a:t>
            </a:r>
            <a:endParaRPr sz="3100"/>
          </a:p>
          <a:p>
            <a:pPr marL="0" lvl="0" indent="0" algn="ctr" rtl="0">
              <a:spcBef>
                <a:spcPts val="0"/>
              </a:spcBef>
              <a:spcAft>
                <a:spcPts val="0"/>
              </a:spcAft>
              <a:buNone/>
            </a:pPr>
            <a:endParaRPr sz="3100"/>
          </a:p>
        </p:txBody>
      </p:sp>
      <p:sp>
        <p:nvSpPr>
          <p:cNvPr id="116" name="Google Shape;116;p26"/>
          <p:cNvSpPr txBox="1">
            <a:spLocks noGrp="1"/>
          </p:cNvSpPr>
          <p:nvPr>
            <p:ph type="body" idx="2"/>
          </p:nvPr>
        </p:nvSpPr>
        <p:spPr>
          <a:xfrm>
            <a:off x="4939500" y="724200"/>
            <a:ext cx="3837000" cy="36951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tr" sz="1400"/>
              <a:t>- Single bug</a:t>
            </a:r>
            <a:endParaRPr sz="1400"/>
          </a:p>
          <a:p>
            <a:pPr marL="0" lvl="0" indent="0" algn="l" rtl="0">
              <a:spcBef>
                <a:spcPts val="1600"/>
              </a:spcBef>
              <a:spcAft>
                <a:spcPts val="0"/>
              </a:spcAft>
              <a:buNone/>
            </a:pPr>
            <a:r>
              <a:rPr lang="tr" sz="1400"/>
              <a:t>- Entire site affected</a:t>
            </a:r>
            <a:endParaRPr sz="1400"/>
          </a:p>
          <a:p>
            <a:pPr marL="0" lvl="0" indent="0" algn="l" rtl="0">
              <a:spcBef>
                <a:spcPts val="1600"/>
              </a:spcBef>
              <a:spcAft>
                <a:spcPts val="0"/>
              </a:spcAft>
              <a:buNone/>
            </a:pPr>
            <a:r>
              <a:rPr lang="tr" sz="1400"/>
              <a:t>- Millions in losses</a:t>
            </a:r>
            <a:endParaRPr sz="1400"/>
          </a:p>
          <a:p>
            <a:pPr marL="0" lvl="0" indent="0" algn="l" rtl="0">
              <a:spcBef>
                <a:spcPts val="1600"/>
              </a:spcBef>
              <a:spcAft>
                <a:spcPts val="0"/>
              </a:spcAft>
              <a:buNone/>
            </a:pPr>
            <a:r>
              <a:rPr lang="tr" sz="1400"/>
              <a:t>- All because everything was connected</a:t>
            </a:r>
            <a:endParaRPr sz="1400"/>
          </a:p>
          <a:p>
            <a:pPr marL="0" lvl="0" indent="0" algn="l" rtl="0">
              <a:spcBef>
                <a:spcPts val="1600"/>
              </a:spcBef>
              <a:spcAft>
                <a:spcPts val="0"/>
              </a:spcAft>
              <a:buNone/>
            </a:pPr>
            <a:endParaRPr sz="1400"/>
          </a:p>
          <a:p>
            <a:pPr marL="0" lvl="0" indent="0" algn="l" rtl="0">
              <a:spcBef>
                <a:spcPts val="1600"/>
              </a:spcBef>
              <a:spcAft>
                <a:spcPts val="0"/>
              </a:spcAft>
              <a:buNone/>
            </a:pPr>
            <a:r>
              <a:rPr lang="tr" sz="1400"/>
              <a:t>Today: Netflix handles 37% of internet traffic</a:t>
            </a:r>
            <a:endParaRPr sz="1400"/>
          </a:p>
          <a:p>
            <a:pPr marL="0" lvl="0" indent="0" algn="l" rtl="0">
              <a:spcBef>
                <a:spcPts val="1600"/>
              </a:spcBef>
              <a:spcAft>
                <a:spcPts val="0"/>
              </a:spcAft>
              <a:buNone/>
            </a:pPr>
            <a:r>
              <a:rPr lang="tr" sz="1400"/>
              <a:t>- Can deploy 100+ times per day</a:t>
            </a:r>
            <a:endParaRPr sz="1400"/>
          </a:p>
          <a:p>
            <a:pPr marL="0" lvl="0" indent="0" algn="l" rtl="0">
              <a:spcBef>
                <a:spcPts val="1600"/>
              </a:spcBef>
              <a:spcAft>
                <a:spcPts val="0"/>
              </a:spcAft>
              <a:buNone/>
            </a:pPr>
            <a:r>
              <a:rPr lang="tr" sz="1400"/>
              <a:t>- Single service failure doesn't crash site</a:t>
            </a:r>
            <a:endParaRPr sz="1400"/>
          </a:p>
          <a:p>
            <a:pPr marL="0" lvl="0" indent="0" algn="l" rtl="0">
              <a:spcBef>
                <a:spcPts val="1600"/>
              </a:spcBef>
              <a:spcAft>
                <a:spcPts val="0"/>
              </a:spcAft>
              <a:buNone/>
            </a:pPr>
            <a:r>
              <a:rPr lang="tr" sz="1400"/>
              <a:t>- How? They learned to split services right</a:t>
            </a:r>
            <a:endParaRPr sz="1400"/>
          </a:p>
          <a:p>
            <a:pPr marL="0" lvl="0" indent="0" algn="l" rtl="0">
              <a:spcBef>
                <a:spcPts val="1600"/>
              </a:spcBef>
              <a:spcAft>
                <a:spcPts val="0"/>
              </a:spcAft>
              <a:buNone/>
            </a:pPr>
            <a:endParaRPr sz="1400"/>
          </a:p>
          <a:p>
            <a:pPr marL="0" lvl="0" indent="0" algn="l" rtl="0">
              <a:spcBef>
                <a:spcPts val="1600"/>
              </a:spcBef>
              <a:spcAft>
                <a:spcPts val="1600"/>
              </a:spcAft>
              <a:buNone/>
            </a:pPr>
            <a:endParaRPr sz="1400"/>
          </a:p>
        </p:txBody>
      </p:sp>
      <p:sp>
        <p:nvSpPr>
          <p:cNvPr id="117" name="Google Shape;117;p26"/>
          <p:cNvSpPr txBox="1"/>
          <p:nvPr/>
        </p:nvSpPr>
        <p:spPr>
          <a:xfrm>
            <a:off x="575925" y="4160475"/>
            <a:ext cx="3734700" cy="44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 sz="1000">
                <a:solidFill>
                  <a:schemeClr val="accent3"/>
                </a:solidFill>
                <a:latin typeface="Proxima Nova"/>
                <a:ea typeface="Proxima Nova"/>
                <a:cs typeface="Proxima Nova"/>
                <a:sym typeface="Proxima Nova"/>
              </a:rPr>
              <a:t>Source: https://archive.nytimes.com/bits.blogs.nytimes.com/2008/08/15/lessons-from-netflixs-fail-week/</a:t>
            </a:r>
            <a:endParaRPr sz="1000">
              <a:solidFill>
                <a:schemeClr val="accent3"/>
              </a:solidFill>
              <a:latin typeface="Proxima Nova"/>
              <a:ea typeface="Proxima Nova"/>
              <a:cs typeface="Proxima Nova"/>
              <a:sym typeface="Proxima Nova"/>
            </a:endParaRPr>
          </a:p>
        </p:txBody>
      </p:sp>
      <p:sp>
        <p:nvSpPr>
          <p:cNvPr id="118" name="Google Shape;118;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t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4"/>
          <p:cNvSpPr txBox="1">
            <a:spLocks noGrp="1"/>
          </p:cNvSpPr>
          <p:nvPr>
            <p:ph type="title" idx="4294967295"/>
          </p:nvPr>
        </p:nvSpPr>
        <p:spPr>
          <a:xfrm>
            <a:off x="311700" y="709050"/>
            <a:ext cx="3890100" cy="37254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tr" sz="1900"/>
              <a:t>Remember:</a:t>
            </a:r>
            <a:endParaRPr sz="1900"/>
          </a:p>
          <a:p>
            <a:pPr marL="0" lvl="0" indent="0" algn="l" rtl="0">
              <a:lnSpc>
                <a:spcPct val="115000"/>
              </a:lnSpc>
              <a:spcBef>
                <a:spcPts val="1600"/>
              </a:spcBef>
              <a:spcAft>
                <a:spcPts val="0"/>
              </a:spcAft>
              <a:buNone/>
            </a:pPr>
            <a:r>
              <a:rPr lang="tr" sz="1900"/>
              <a:t>1. Start with monolith</a:t>
            </a:r>
            <a:endParaRPr sz="1900"/>
          </a:p>
          <a:p>
            <a:pPr marL="0" lvl="0" indent="0" algn="l" rtl="0">
              <a:lnSpc>
                <a:spcPct val="115000"/>
              </a:lnSpc>
              <a:spcBef>
                <a:spcPts val="1600"/>
              </a:spcBef>
              <a:spcAft>
                <a:spcPts val="0"/>
              </a:spcAft>
              <a:buNone/>
            </a:pPr>
            <a:r>
              <a:rPr lang="tr" sz="1900"/>
              <a:t>2. Split when necessary</a:t>
            </a:r>
            <a:endParaRPr sz="1900"/>
          </a:p>
          <a:p>
            <a:pPr marL="0" lvl="0" indent="0" algn="l" rtl="0">
              <a:lnSpc>
                <a:spcPct val="115000"/>
              </a:lnSpc>
              <a:spcBef>
                <a:spcPts val="1600"/>
              </a:spcBef>
              <a:spcAft>
                <a:spcPts val="0"/>
              </a:spcAft>
              <a:buNone/>
            </a:pPr>
            <a:r>
              <a:rPr lang="tr" sz="1900"/>
              <a:t>3. Clear boundaries</a:t>
            </a:r>
            <a:endParaRPr sz="1900"/>
          </a:p>
          <a:p>
            <a:pPr marL="0" lvl="0" indent="0" algn="l" rtl="0">
              <a:lnSpc>
                <a:spcPct val="115000"/>
              </a:lnSpc>
              <a:spcBef>
                <a:spcPts val="1600"/>
              </a:spcBef>
              <a:spcAft>
                <a:spcPts val="0"/>
              </a:spcAft>
              <a:buNone/>
            </a:pPr>
            <a:r>
              <a:rPr lang="tr" sz="1900"/>
              <a:t>4. Handle failures</a:t>
            </a:r>
            <a:endParaRPr sz="1900"/>
          </a:p>
          <a:p>
            <a:pPr marL="0" lvl="0" indent="0" algn="l" rtl="0">
              <a:lnSpc>
                <a:spcPct val="115000"/>
              </a:lnSpc>
              <a:spcBef>
                <a:spcPts val="1600"/>
              </a:spcBef>
              <a:spcAft>
                <a:spcPts val="0"/>
              </a:spcAft>
              <a:buNone/>
            </a:pPr>
            <a:r>
              <a:rPr lang="tr" sz="1900"/>
              <a:t>5. Test thoroughly</a:t>
            </a:r>
            <a:endParaRPr sz="1900"/>
          </a:p>
          <a:p>
            <a:pPr marL="0" lvl="0" indent="0" algn="l" rtl="0">
              <a:lnSpc>
                <a:spcPct val="115000"/>
              </a:lnSpc>
              <a:spcBef>
                <a:spcPts val="1600"/>
              </a:spcBef>
              <a:spcAft>
                <a:spcPts val="1600"/>
              </a:spcAft>
              <a:buNone/>
            </a:pPr>
            <a:endParaRPr sz="1900"/>
          </a:p>
        </p:txBody>
      </p:sp>
      <p:sp>
        <p:nvSpPr>
          <p:cNvPr id="272" name="Google Shape;272;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tr"/>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5"/>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tr" b="1">
                <a:solidFill>
                  <a:srgbClr val="000000"/>
                </a:solidFill>
              </a:rPr>
              <a:t>Soracağınız Sorular</a:t>
            </a:r>
            <a:endParaRPr b="1"/>
          </a:p>
        </p:txBody>
      </p:sp>
      <p:sp>
        <p:nvSpPr>
          <p:cNvPr id="278" name="Google Shape;278;p45"/>
          <p:cNvSpPr txBox="1"/>
          <p:nvPr/>
        </p:nvSpPr>
        <p:spPr>
          <a:xfrm>
            <a:off x="265500" y="4495425"/>
            <a:ext cx="4045200" cy="45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i="1">
              <a:solidFill>
                <a:schemeClr val="accent3"/>
              </a:solidFill>
            </a:endParaRPr>
          </a:p>
        </p:txBody>
      </p:sp>
      <p:sp>
        <p:nvSpPr>
          <p:cNvPr id="279" name="Google Shape;279;p45"/>
          <p:cNvSpPr txBox="1"/>
          <p:nvPr/>
        </p:nvSpPr>
        <p:spPr>
          <a:xfrm>
            <a:off x="4756250" y="506400"/>
            <a:ext cx="4140600" cy="36081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Proxima Nova"/>
              <a:buChar char="-"/>
            </a:pPr>
            <a:r>
              <a:rPr lang="tr" sz="1800">
                <a:solidFill>
                  <a:schemeClr val="lt1"/>
                </a:solidFill>
                <a:latin typeface="Proxima Nova"/>
                <a:ea typeface="Proxima Nova"/>
                <a:cs typeface="Proxima Nova"/>
                <a:sym typeface="Proxima Nova"/>
              </a:rPr>
              <a:t>Know-how silo?</a:t>
            </a:r>
            <a:endParaRPr sz="1800">
              <a:solidFill>
                <a:schemeClr val="lt1"/>
              </a:solidFill>
              <a:latin typeface="Proxima Nova"/>
              <a:ea typeface="Proxima Nova"/>
              <a:cs typeface="Proxima Nova"/>
              <a:sym typeface="Proxima Nova"/>
            </a:endParaRPr>
          </a:p>
          <a:p>
            <a:pPr marL="457200" lvl="0" indent="-342900" algn="l" rtl="0">
              <a:spcBef>
                <a:spcPts val="0"/>
              </a:spcBef>
              <a:spcAft>
                <a:spcPts val="0"/>
              </a:spcAft>
              <a:buClr>
                <a:schemeClr val="lt1"/>
              </a:buClr>
              <a:buSzPts val="1800"/>
              <a:buFont typeface="Proxima Nova"/>
              <a:buChar char="-"/>
            </a:pPr>
            <a:r>
              <a:rPr lang="tr" sz="1800">
                <a:solidFill>
                  <a:schemeClr val="lt1"/>
                </a:solidFill>
                <a:latin typeface="Proxima Nova"/>
                <a:ea typeface="Proxima Nova"/>
                <a:cs typeface="Proxima Nova"/>
                <a:sym typeface="Proxima Nova"/>
              </a:rPr>
              <a:t>Takım ve organizasyon hazır mı?</a:t>
            </a:r>
            <a:endParaRPr sz="1800">
              <a:solidFill>
                <a:schemeClr val="lt1"/>
              </a:solidFill>
              <a:latin typeface="Proxima Nova"/>
              <a:ea typeface="Proxima Nova"/>
              <a:cs typeface="Proxima Nova"/>
              <a:sym typeface="Proxima Nova"/>
            </a:endParaRPr>
          </a:p>
          <a:p>
            <a:pPr marL="457200" lvl="0" indent="-342900" algn="l" rtl="0">
              <a:spcBef>
                <a:spcPts val="0"/>
              </a:spcBef>
              <a:spcAft>
                <a:spcPts val="0"/>
              </a:spcAft>
              <a:buClr>
                <a:schemeClr val="lt1"/>
              </a:buClr>
              <a:buSzPts val="1800"/>
              <a:buFont typeface="Proxima Nova"/>
              <a:buChar char="-"/>
            </a:pPr>
            <a:r>
              <a:rPr lang="tr" sz="1800">
                <a:solidFill>
                  <a:schemeClr val="lt1"/>
                </a:solidFill>
                <a:latin typeface="Proxima Nova"/>
                <a:ea typeface="Proxima Nova"/>
                <a:cs typeface="Proxima Nova"/>
                <a:sym typeface="Proxima Nova"/>
              </a:rPr>
              <a:t>Takımdaki Senior’lar rahatsız mı?</a:t>
            </a:r>
            <a:endParaRPr sz="1800">
              <a:solidFill>
                <a:schemeClr val="lt1"/>
              </a:solidFill>
              <a:latin typeface="Proxima Nova"/>
              <a:ea typeface="Proxima Nova"/>
              <a:cs typeface="Proxima Nova"/>
              <a:sym typeface="Proxima Nova"/>
            </a:endParaRPr>
          </a:p>
          <a:p>
            <a:pPr marL="457200" lvl="0" indent="-342900" algn="l" rtl="0">
              <a:spcBef>
                <a:spcPts val="0"/>
              </a:spcBef>
              <a:spcAft>
                <a:spcPts val="0"/>
              </a:spcAft>
              <a:buClr>
                <a:schemeClr val="lt1"/>
              </a:buClr>
              <a:buSzPts val="1800"/>
              <a:buFont typeface="Proxima Nova"/>
              <a:buChar char="-"/>
            </a:pPr>
            <a:r>
              <a:rPr lang="tr" sz="1800">
                <a:solidFill>
                  <a:schemeClr val="lt1"/>
                </a:solidFill>
                <a:latin typeface="Proxima Nova"/>
                <a:ea typeface="Proxima Nova"/>
                <a:cs typeface="Proxima Nova"/>
                <a:sym typeface="Proxima Nova"/>
              </a:rPr>
              <a:t>Takımdaki yönetici bu değişikliğe hazır mı?</a:t>
            </a:r>
            <a:endParaRPr sz="1800">
              <a:solidFill>
                <a:schemeClr val="lt1"/>
              </a:solidFill>
              <a:latin typeface="Proxima Nova"/>
              <a:ea typeface="Proxima Nova"/>
              <a:cs typeface="Proxima Nova"/>
              <a:sym typeface="Proxima Nova"/>
            </a:endParaRPr>
          </a:p>
          <a:p>
            <a:pPr marL="457200" lvl="0" indent="-342900" algn="l" rtl="0">
              <a:spcBef>
                <a:spcPts val="0"/>
              </a:spcBef>
              <a:spcAft>
                <a:spcPts val="0"/>
              </a:spcAft>
              <a:buClr>
                <a:schemeClr val="lt1"/>
              </a:buClr>
              <a:buSzPts val="1800"/>
              <a:buFont typeface="Proxima Nova"/>
              <a:buChar char="-"/>
            </a:pPr>
            <a:r>
              <a:rPr lang="tr" sz="1800">
                <a:solidFill>
                  <a:schemeClr val="lt1"/>
                </a:solidFill>
                <a:latin typeface="Proxima Nova"/>
                <a:ea typeface="Proxima Nova"/>
                <a:cs typeface="Proxima Nova"/>
                <a:sym typeface="Proxima Nova"/>
              </a:rPr>
              <a:t>DevOps takımınız var mı?</a:t>
            </a:r>
            <a:endParaRPr sz="1800">
              <a:solidFill>
                <a:schemeClr val="lt1"/>
              </a:solidFill>
              <a:latin typeface="Proxima Nova"/>
              <a:ea typeface="Proxima Nova"/>
              <a:cs typeface="Proxima Nova"/>
              <a:sym typeface="Proxima Nova"/>
            </a:endParaRPr>
          </a:p>
          <a:p>
            <a:pPr marL="457200" lvl="0" indent="-342900" algn="l" rtl="0">
              <a:spcBef>
                <a:spcPts val="0"/>
              </a:spcBef>
              <a:spcAft>
                <a:spcPts val="0"/>
              </a:spcAft>
              <a:buClr>
                <a:schemeClr val="lt1"/>
              </a:buClr>
              <a:buSzPts val="1800"/>
              <a:buFont typeface="Proxima Nova"/>
              <a:buChar char="-"/>
            </a:pPr>
            <a:r>
              <a:rPr lang="tr" sz="1800">
                <a:solidFill>
                  <a:schemeClr val="lt1"/>
                </a:solidFill>
                <a:latin typeface="Proxima Nova"/>
                <a:ea typeface="Proxima Nova"/>
                <a:cs typeface="Proxima Nova"/>
                <a:sym typeface="Proxima Nova"/>
              </a:rPr>
              <a:t>Domain’leriniz belli mi?</a:t>
            </a:r>
            <a:endParaRPr sz="1800">
              <a:solidFill>
                <a:schemeClr val="lt1"/>
              </a:solidFill>
              <a:latin typeface="Proxima Nova"/>
              <a:ea typeface="Proxima Nova"/>
              <a:cs typeface="Proxima Nova"/>
              <a:sym typeface="Proxima Nova"/>
            </a:endParaRPr>
          </a:p>
          <a:p>
            <a:pPr marL="457200" lvl="0" indent="-342900" algn="l" rtl="0">
              <a:spcBef>
                <a:spcPts val="0"/>
              </a:spcBef>
              <a:spcAft>
                <a:spcPts val="0"/>
              </a:spcAft>
              <a:buClr>
                <a:schemeClr val="lt1"/>
              </a:buClr>
              <a:buSzPts val="1800"/>
              <a:buFont typeface="Proxima Nova"/>
              <a:buChar char="-"/>
            </a:pPr>
            <a:r>
              <a:rPr lang="tr" sz="1800">
                <a:solidFill>
                  <a:schemeClr val="lt1"/>
                </a:solidFill>
                <a:latin typeface="Proxima Nova"/>
                <a:ea typeface="Proxima Nova"/>
                <a:cs typeface="Proxima Nova"/>
                <a:sym typeface="Proxima Nova"/>
              </a:rPr>
              <a:t>Zaman?</a:t>
            </a:r>
            <a:endParaRPr sz="1800">
              <a:solidFill>
                <a:schemeClr val="lt1"/>
              </a:solidFill>
              <a:latin typeface="Proxima Nova"/>
              <a:ea typeface="Proxima Nova"/>
              <a:cs typeface="Proxima Nova"/>
              <a:sym typeface="Proxima Nova"/>
            </a:endParaRPr>
          </a:p>
          <a:p>
            <a:pPr marL="457200" lvl="0" indent="-342900" algn="l" rtl="0">
              <a:spcBef>
                <a:spcPts val="0"/>
              </a:spcBef>
              <a:spcAft>
                <a:spcPts val="0"/>
              </a:spcAft>
              <a:buClr>
                <a:schemeClr val="lt1"/>
              </a:buClr>
              <a:buSzPts val="1800"/>
              <a:buFont typeface="Proxima Nova"/>
              <a:buChar char="-"/>
            </a:pPr>
            <a:r>
              <a:rPr lang="tr" sz="1800">
                <a:solidFill>
                  <a:schemeClr val="lt1"/>
                </a:solidFill>
                <a:latin typeface="Proxima Nova"/>
                <a:ea typeface="Proxima Nova"/>
                <a:cs typeface="Proxima Nova"/>
                <a:sym typeface="Proxima Nova"/>
              </a:rPr>
              <a:t>Şans ;)</a:t>
            </a:r>
            <a:endParaRPr sz="1800">
              <a:solidFill>
                <a:schemeClr val="lt1"/>
              </a:solidFill>
              <a:latin typeface="Proxima Nova"/>
              <a:ea typeface="Proxima Nova"/>
              <a:cs typeface="Proxima Nova"/>
              <a:sym typeface="Proxima Nova"/>
            </a:endParaRPr>
          </a:p>
        </p:txBody>
      </p:sp>
      <p:sp>
        <p:nvSpPr>
          <p:cNvPr id="280" name="Google Shape;280;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tr"/>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6"/>
          <p:cNvSpPr txBox="1">
            <a:spLocks noGrp="1"/>
          </p:cNvSpPr>
          <p:nvPr>
            <p:ph type="title"/>
          </p:nvPr>
        </p:nvSpPr>
        <p:spPr>
          <a:xfrm>
            <a:off x="490250" y="526350"/>
            <a:ext cx="3654000" cy="41868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tr" sz="2600"/>
              <a:t>Sonraki adımlarda</a:t>
            </a:r>
            <a:endParaRPr sz="2600"/>
          </a:p>
          <a:p>
            <a:pPr marL="0" lvl="0" indent="0" algn="l" rtl="0">
              <a:spcBef>
                <a:spcPts val="0"/>
              </a:spcBef>
              <a:spcAft>
                <a:spcPts val="0"/>
              </a:spcAft>
              <a:buNone/>
            </a:pPr>
            <a:endParaRPr sz="2600"/>
          </a:p>
          <a:p>
            <a:pPr marL="457200" lvl="0" indent="-393700" algn="l" rtl="0">
              <a:spcBef>
                <a:spcPts val="0"/>
              </a:spcBef>
              <a:spcAft>
                <a:spcPts val="0"/>
              </a:spcAft>
              <a:buSzPts val="2600"/>
              <a:buChar char="●"/>
            </a:pPr>
            <a:r>
              <a:rPr lang="tr" sz="2600"/>
              <a:t>Service Templates</a:t>
            </a:r>
            <a:endParaRPr sz="2600"/>
          </a:p>
          <a:p>
            <a:pPr marL="457200" lvl="0" indent="-393700" algn="l" rtl="0">
              <a:spcBef>
                <a:spcPts val="0"/>
              </a:spcBef>
              <a:spcAft>
                <a:spcPts val="0"/>
              </a:spcAft>
              <a:buSzPts val="2600"/>
              <a:buChar char="●"/>
            </a:pPr>
            <a:r>
              <a:rPr lang="tr" sz="2600"/>
              <a:t>Service Discovery </a:t>
            </a:r>
            <a:endParaRPr sz="2600"/>
          </a:p>
          <a:p>
            <a:pPr marL="457200" lvl="0" indent="-393700" algn="l" rtl="0">
              <a:spcBef>
                <a:spcPts val="0"/>
              </a:spcBef>
              <a:spcAft>
                <a:spcPts val="0"/>
              </a:spcAft>
              <a:buSzPts val="2600"/>
              <a:buChar char="●"/>
            </a:pPr>
            <a:r>
              <a:rPr lang="tr" sz="2600"/>
              <a:t>Circuit Breakers </a:t>
            </a:r>
            <a:endParaRPr sz="2600"/>
          </a:p>
          <a:p>
            <a:pPr marL="457200" lvl="0" indent="-393700" algn="l" rtl="0">
              <a:spcBef>
                <a:spcPts val="0"/>
              </a:spcBef>
              <a:spcAft>
                <a:spcPts val="0"/>
              </a:spcAft>
              <a:buSzPts val="2600"/>
              <a:buChar char="●"/>
            </a:pPr>
            <a:r>
              <a:rPr lang="tr" sz="2600"/>
              <a:t>Distributed Tracing</a:t>
            </a:r>
            <a:endParaRPr sz="2600"/>
          </a:p>
          <a:p>
            <a:pPr marL="457200" lvl="0" indent="-393700" algn="l" rtl="0">
              <a:spcBef>
                <a:spcPts val="0"/>
              </a:spcBef>
              <a:spcAft>
                <a:spcPts val="0"/>
              </a:spcAft>
              <a:buSzPts val="2600"/>
              <a:buChar char="●"/>
            </a:pPr>
            <a:r>
              <a:rPr lang="tr" sz="2600"/>
              <a:t>DDD</a:t>
            </a:r>
            <a:endParaRPr sz="2600"/>
          </a:p>
          <a:p>
            <a:pPr marL="457200" lvl="0" indent="-393700" algn="l" rtl="0">
              <a:spcBef>
                <a:spcPts val="0"/>
              </a:spcBef>
              <a:spcAft>
                <a:spcPts val="0"/>
              </a:spcAft>
              <a:buSzPts val="2600"/>
              <a:buChar char="●"/>
            </a:pPr>
            <a:r>
              <a:rPr lang="tr" sz="2600"/>
              <a:t>Service Mesh</a:t>
            </a:r>
            <a:endParaRPr sz="2600"/>
          </a:p>
          <a:p>
            <a:pPr marL="457200" lvl="0" indent="0" algn="l" rtl="0">
              <a:spcBef>
                <a:spcPts val="0"/>
              </a:spcBef>
              <a:spcAft>
                <a:spcPts val="0"/>
              </a:spcAft>
              <a:buNone/>
            </a:pPr>
            <a:br>
              <a:rPr lang="tr" sz="2600"/>
            </a:br>
            <a:r>
              <a:rPr lang="tr" sz="2600"/>
              <a:t>- ???</a:t>
            </a:r>
            <a:endParaRPr sz="2600"/>
          </a:p>
        </p:txBody>
      </p:sp>
      <p:sp>
        <p:nvSpPr>
          <p:cNvPr id="286" name="Google Shape;286;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tr"/>
              <a:t>22</a:t>
            </a:fld>
            <a:endParaRPr/>
          </a:p>
        </p:txBody>
      </p:sp>
      <p:sp>
        <p:nvSpPr>
          <p:cNvPr id="287" name="Google Shape;287;p46"/>
          <p:cNvSpPr txBox="1">
            <a:spLocks noGrp="1"/>
          </p:cNvSpPr>
          <p:nvPr>
            <p:ph type="title"/>
          </p:nvPr>
        </p:nvSpPr>
        <p:spPr>
          <a:xfrm>
            <a:off x="4688875" y="526350"/>
            <a:ext cx="3654000" cy="3386400"/>
          </a:xfrm>
          <a:prstGeom prst="rect">
            <a:avLst/>
          </a:prstGeom>
        </p:spPr>
        <p:txBody>
          <a:bodyPr spcFirstLastPara="1" wrap="square" lIns="91425" tIns="91425" rIns="91425" bIns="91425" anchor="ctr" anchorCtr="0">
            <a:spAutoFit/>
          </a:bodyPr>
          <a:lstStyle/>
          <a:p>
            <a:pPr marL="457200" lvl="0" indent="-393700" algn="l" rtl="0">
              <a:spcBef>
                <a:spcPts val="0"/>
              </a:spcBef>
              <a:spcAft>
                <a:spcPts val="0"/>
              </a:spcAft>
              <a:buSzPts val="2600"/>
              <a:buChar char="●"/>
            </a:pPr>
            <a:r>
              <a:rPr lang="tr" sz="2600"/>
              <a:t>Microservice Patterns</a:t>
            </a:r>
            <a:endParaRPr sz="2600"/>
          </a:p>
          <a:p>
            <a:pPr marL="457200" lvl="0" indent="-393700" algn="l" rtl="0">
              <a:spcBef>
                <a:spcPts val="0"/>
              </a:spcBef>
              <a:spcAft>
                <a:spcPts val="0"/>
              </a:spcAft>
              <a:buSzPts val="2600"/>
              <a:buChar char="●"/>
            </a:pPr>
            <a:r>
              <a:rPr lang="tr" sz="2600"/>
              <a:t>Event Driven Arch.</a:t>
            </a:r>
            <a:endParaRPr sz="2600"/>
          </a:p>
          <a:p>
            <a:pPr marL="457200" lvl="0" indent="-393700" algn="l" rtl="0">
              <a:spcBef>
                <a:spcPts val="0"/>
              </a:spcBef>
              <a:spcAft>
                <a:spcPts val="0"/>
              </a:spcAft>
              <a:buSzPts val="2600"/>
              <a:buChar char="●"/>
            </a:pPr>
            <a:r>
              <a:rPr lang="tr" sz="2600"/>
              <a:t>Reactive Programming</a:t>
            </a:r>
            <a:endParaRPr sz="2600"/>
          </a:p>
          <a:p>
            <a:pPr marL="457200" lvl="0" indent="-393700" algn="l" rtl="0">
              <a:spcBef>
                <a:spcPts val="0"/>
              </a:spcBef>
              <a:spcAft>
                <a:spcPts val="0"/>
              </a:spcAft>
              <a:buSzPts val="2600"/>
              <a:buChar char="●"/>
            </a:pPr>
            <a:r>
              <a:rPr lang="tr" sz="2600"/>
              <a:t>DB Consistency</a:t>
            </a:r>
            <a:endParaRPr sz="2600"/>
          </a:p>
          <a:p>
            <a:pPr marL="457200" lvl="0" indent="-393700" algn="l" rtl="0">
              <a:spcBef>
                <a:spcPts val="0"/>
              </a:spcBef>
              <a:spcAft>
                <a:spcPts val="0"/>
              </a:spcAft>
              <a:buSzPts val="2600"/>
              <a:buChar char="●"/>
            </a:pPr>
            <a:r>
              <a:rPr lang="tr" sz="2600"/>
              <a:t>Load Balancing</a:t>
            </a:r>
            <a:endParaRPr sz="2600"/>
          </a:p>
          <a:p>
            <a:pPr marL="457200" lvl="0" indent="-393700" algn="l" rtl="0">
              <a:spcBef>
                <a:spcPts val="0"/>
              </a:spcBef>
              <a:spcAft>
                <a:spcPts val="0"/>
              </a:spcAft>
              <a:buSzPts val="2600"/>
              <a:buChar char="●"/>
            </a:pPr>
            <a:r>
              <a:rPr lang="tr" sz="2600"/>
              <a:t>HATEOAS</a:t>
            </a:r>
            <a:endParaRPr sz="26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pic>
        <p:nvPicPr>
          <p:cNvPr id="292" name="Google Shape;292;p47" descr="Lacivert, yıldızlı gökyüzünde beyaz bir bulut"/>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0" y="0"/>
            <a:ext cx="9144001" cy="5143500"/>
          </a:xfrm>
          <a:prstGeom prst="rect">
            <a:avLst/>
          </a:prstGeom>
          <a:noFill/>
          <a:ln>
            <a:noFill/>
          </a:ln>
        </p:spPr>
      </p:pic>
      <p:sp>
        <p:nvSpPr>
          <p:cNvPr id="293" name="Google Shape;293;p47"/>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 sz="6000"/>
              <a:t>TEŞEKKÜRLER!</a:t>
            </a:r>
            <a:endParaRPr sz="6000"/>
          </a:p>
        </p:txBody>
      </p:sp>
      <p:sp>
        <p:nvSpPr>
          <p:cNvPr id="294" name="Google Shape;294;p47"/>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a:t>Serhat Kayıkçı</a:t>
            </a:r>
            <a:endParaRPr/>
          </a:p>
        </p:txBody>
      </p:sp>
      <p:sp>
        <p:nvSpPr>
          <p:cNvPr id="295" name="Google Shape;295;p47"/>
          <p:cNvSpPr txBox="1">
            <a:spLocks noGrp="1"/>
          </p:cNvSpPr>
          <p:nvPr>
            <p:ph type="subTitle" idx="1"/>
          </p:nvPr>
        </p:nvSpPr>
        <p:spPr>
          <a:xfrm>
            <a:off x="510450" y="3675698"/>
            <a:ext cx="8123100" cy="50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sz="1800"/>
              <a:t>serhatfreelancing@gmail.com</a:t>
            </a:r>
            <a:endParaRPr sz="1800"/>
          </a:p>
        </p:txBody>
      </p:sp>
      <p:cxnSp>
        <p:nvCxnSpPr>
          <p:cNvPr id="296" name="Google Shape;296;p47"/>
          <p:cNvCxnSpPr/>
          <p:nvPr/>
        </p:nvCxnSpPr>
        <p:spPr>
          <a:xfrm>
            <a:off x="615150" y="2998025"/>
            <a:ext cx="500400" cy="0"/>
          </a:xfrm>
          <a:prstGeom prst="straightConnector1">
            <a:avLst/>
          </a:prstGeom>
          <a:noFill/>
          <a:ln w="19050" cap="flat" cmpd="sng">
            <a:solidFill>
              <a:schemeClr val="lt1"/>
            </a:solidFill>
            <a:prstDash val="solid"/>
            <a:round/>
            <a:headEnd type="none" w="med" len="med"/>
            <a:tailEnd type="none" w="med" len="med"/>
          </a:ln>
        </p:spPr>
      </p:cxnSp>
      <p:sp>
        <p:nvSpPr>
          <p:cNvPr id="297" name="Google Shape;297;p47"/>
          <p:cNvSpPr txBox="1">
            <a:spLocks noGrp="1"/>
          </p:cNvSpPr>
          <p:nvPr>
            <p:ph type="subTitle" idx="1"/>
          </p:nvPr>
        </p:nvSpPr>
        <p:spPr>
          <a:xfrm>
            <a:off x="510450" y="4364298"/>
            <a:ext cx="8123100" cy="50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sz="1800"/>
              <a:t>Feedback Form: [QR Code]</a:t>
            </a:r>
            <a:endParaRPr sz="1800"/>
          </a:p>
        </p:txBody>
      </p:sp>
      <p:sp>
        <p:nvSpPr>
          <p:cNvPr id="298" name="Google Shape;298;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tr"/>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cxnSp>
        <p:nvCxnSpPr>
          <p:cNvPr id="303" name="Google Shape;303;p48"/>
          <p:cNvCxnSpPr/>
          <p:nvPr/>
        </p:nvCxnSpPr>
        <p:spPr>
          <a:xfrm>
            <a:off x="615150" y="2998025"/>
            <a:ext cx="500400" cy="0"/>
          </a:xfrm>
          <a:prstGeom prst="straightConnector1">
            <a:avLst/>
          </a:prstGeom>
          <a:noFill/>
          <a:ln w="19050" cap="flat" cmpd="sng">
            <a:solidFill>
              <a:schemeClr val="lt1"/>
            </a:solidFill>
            <a:prstDash val="solid"/>
            <a:round/>
            <a:headEnd type="none" w="med" len="med"/>
            <a:tailEnd type="none" w="med" len="med"/>
          </a:ln>
        </p:spPr>
      </p:cxnSp>
      <p:pic>
        <p:nvPicPr>
          <p:cNvPr id="304" name="Google Shape;304;p4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964778" y="39725"/>
            <a:ext cx="5214446" cy="5143501"/>
          </a:xfrm>
          <a:prstGeom prst="rect">
            <a:avLst/>
          </a:prstGeom>
          <a:noFill/>
          <a:ln>
            <a:noFill/>
          </a:ln>
        </p:spPr>
      </p:pic>
      <p:sp>
        <p:nvSpPr>
          <p:cNvPr id="305" name="Google Shape;305;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tr"/>
              <a:t>24</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7"/>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
              <a:t>Neler konuşacağız?</a:t>
            </a:r>
            <a:endParaRPr/>
          </a:p>
        </p:txBody>
      </p:sp>
      <p:sp>
        <p:nvSpPr>
          <p:cNvPr id="124" name="Google Shape;124;p27"/>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125" name="Google Shape;125;p27"/>
          <p:cNvSpPr txBox="1">
            <a:spLocks noGrp="1"/>
          </p:cNvSpPr>
          <p:nvPr>
            <p:ph type="body" idx="2"/>
          </p:nvPr>
        </p:nvSpPr>
        <p:spPr>
          <a:xfrm>
            <a:off x="4939500" y="724200"/>
            <a:ext cx="3837000" cy="3695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tr"/>
              <a:t>Monolit nedir?</a:t>
            </a:r>
            <a:endParaRPr/>
          </a:p>
          <a:p>
            <a:pPr marL="457200" lvl="0" indent="-342900" algn="l" rtl="0">
              <a:spcBef>
                <a:spcPts val="0"/>
              </a:spcBef>
              <a:spcAft>
                <a:spcPts val="0"/>
              </a:spcAft>
              <a:buSzPts val="1800"/>
              <a:buAutoNum type="arabicPeriod"/>
            </a:pPr>
            <a:r>
              <a:rPr lang="tr"/>
              <a:t>Efsaneler &amp; Avantajları</a:t>
            </a:r>
            <a:endParaRPr/>
          </a:p>
          <a:p>
            <a:pPr marL="457200" lvl="0" indent="-342900" algn="l" rtl="0">
              <a:spcBef>
                <a:spcPts val="0"/>
              </a:spcBef>
              <a:spcAft>
                <a:spcPts val="0"/>
              </a:spcAft>
              <a:buSzPts val="1800"/>
              <a:buAutoNum type="arabicPeriod"/>
            </a:pPr>
            <a:r>
              <a:rPr lang="tr"/>
              <a:t>Cohesion &amp; Coupling</a:t>
            </a:r>
            <a:endParaRPr/>
          </a:p>
          <a:p>
            <a:pPr marL="457200" lvl="0" indent="-342900" algn="l" rtl="0">
              <a:spcBef>
                <a:spcPts val="0"/>
              </a:spcBef>
              <a:spcAft>
                <a:spcPts val="0"/>
              </a:spcAft>
              <a:buSzPts val="1800"/>
              <a:buAutoNum type="arabicPeriod"/>
            </a:pPr>
            <a:r>
              <a:rPr lang="tr"/>
              <a:t>Workshop</a:t>
            </a:r>
            <a:endParaRPr/>
          </a:p>
          <a:p>
            <a:pPr marL="457200" lvl="0" indent="-342900" algn="l" rtl="0">
              <a:spcBef>
                <a:spcPts val="0"/>
              </a:spcBef>
              <a:spcAft>
                <a:spcPts val="0"/>
              </a:spcAft>
              <a:buSzPts val="1800"/>
              <a:buAutoNum type="arabicPeriod"/>
            </a:pPr>
            <a:r>
              <a:rPr lang="tr"/>
              <a:t>Geçişe Başlama</a:t>
            </a:r>
            <a:endParaRPr/>
          </a:p>
          <a:p>
            <a:pPr marL="457200" lvl="0" indent="-342900" algn="l" rtl="0">
              <a:spcBef>
                <a:spcPts val="0"/>
              </a:spcBef>
              <a:spcAft>
                <a:spcPts val="0"/>
              </a:spcAft>
              <a:buSzPts val="1800"/>
              <a:buAutoNum type="arabicPeriod"/>
            </a:pPr>
            <a:r>
              <a:rPr lang="tr"/>
              <a:t>Başka bir Monolit</a:t>
            </a:r>
            <a:endParaRPr/>
          </a:p>
          <a:p>
            <a:pPr marL="457200" lvl="0" indent="-342900" algn="l" rtl="0">
              <a:spcBef>
                <a:spcPts val="0"/>
              </a:spcBef>
              <a:spcAft>
                <a:spcPts val="0"/>
              </a:spcAft>
              <a:buSzPts val="1800"/>
              <a:buAutoNum type="arabicPeriod"/>
            </a:pPr>
            <a:r>
              <a:rPr lang="tr"/>
              <a:t>Geçiş Öncesi Sorulacak Sorular</a:t>
            </a:r>
            <a:endParaRPr/>
          </a:p>
          <a:p>
            <a:pPr marL="457200" lvl="0" indent="-342900" algn="l" rtl="0">
              <a:spcBef>
                <a:spcPts val="0"/>
              </a:spcBef>
              <a:spcAft>
                <a:spcPts val="0"/>
              </a:spcAft>
              <a:buSzPts val="1800"/>
              <a:buAutoNum type="arabicPeriod"/>
            </a:pPr>
            <a:r>
              <a:rPr lang="tr"/>
              <a:t>Sonraki Adımlar…</a:t>
            </a:r>
            <a:endParaRPr/>
          </a:p>
        </p:txBody>
      </p:sp>
      <p:sp>
        <p:nvSpPr>
          <p:cNvPr id="126" name="Google Shape;126;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t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8"/>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
              <a:t>Ben kimim?</a:t>
            </a:r>
            <a:endParaRPr/>
          </a:p>
        </p:txBody>
      </p:sp>
      <p:sp>
        <p:nvSpPr>
          <p:cNvPr id="132" name="Google Shape;132;p28"/>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133" name="Google Shape;133;p28"/>
          <p:cNvSpPr txBox="1">
            <a:spLocks noGrp="1"/>
          </p:cNvSpPr>
          <p:nvPr>
            <p:ph type="body" idx="2"/>
          </p:nvPr>
        </p:nvSpPr>
        <p:spPr>
          <a:xfrm>
            <a:off x="4939500" y="724200"/>
            <a:ext cx="3837000" cy="369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sz="1700">
                <a:latin typeface="Proxima Nova Semibold"/>
                <a:ea typeface="Proxima Nova Semibold"/>
                <a:cs typeface="Proxima Nova Semibold"/>
                <a:sym typeface="Proxima Nova Semibold"/>
              </a:rPr>
              <a:t>Teknik Uzmanlık</a:t>
            </a:r>
            <a:endParaRPr sz="1700">
              <a:latin typeface="Proxima Nova Semibold"/>
              <a:ea typeface="Proxima Nova Semibold"/>
              <a:cs typeface="Proxima Nova Semibold"/>
              <a:sym typeface="Proxima Nova Semibold"/>
            </a:endParaRPr>
          </a:p>
          <a:p>
            <a:pPr marL="457200" lvl="0" indent="-228600" algn="l" rtl="0">
              <a:spcBef>
                <a:spcPts val="0"/>
              </a:spcBef>
              <a:spcAft>
                <a:spcPts val="0"/>
              </a:spcAft>
              <a:buClr>
                <a:schemeClr val="lt1"/>
              </a:buClr>
              <a:buSzPts val="1100"/>
              <a:buFont typeface="Proxima Nova Semibold"/>
              <a:buNone/>
            </a:pPr>
            <a:r>
              <a:rPr lang="tr" sz="1100">
                <a:latin typeface="Proxima Nova Semibold"/>
                <a:ea typeface="Proxima Nova Semibold"/>
                <a:cs typeface="Proxima Nova Semibold"/>
                <a:sym typeface="Proxima Nova Semibold"/>
              </a:rPr>
              <a:t>Java, Spring Boot ve Mikroservisler</a:t>
            </a:r>
            <a:endParaRPr sz="1100">
              <a:latin typeface="Proxima Nova Semibold"/>
              <a:ea typeface="Proxima Nova Semibold"/>
              <a:cs typeface="Proxima Nova Semibold"/>
              <a:sym typeface="Proxima Nova Semibold"/>
            </a:endParaRPr>
          </a:p>
          <a:p>
            <a:pPr marL="457200" lvl="0" indent="-228600" algn="l" rtl="0">
              <a:spcBef>
                <a:spcPts val="0"/>
              </a:spcBef>
              <a:spcAft>
                <a:spcPts val="0"/>
              </a:spcAft>
              <a:buClr>
                <a:schemeClr val="lt1"/>
              </a:buClr>
              <a:buSzPts val="1100"/>
              <a:buFont typeface="Proxima Nova Semibold"/>
              <a:buNone/>
            </a:pPr>
            <a:r>
              <a:rPr lang="tr" sz="1100">
                <a:latin typeface="Proxima Nova Semibold"/>
                <a:ea typeface="Proxima Nova Semibold"/>
                <a:cs typeface="Proxima Nova Semibold"/>
                <a:sym typeface="Proxima Nova Semibold"/>
              </a:rPr>
              <a:t>Bulut Çözümleri (AWS ve Azure)</a:t>
            </a:r>
            <a:endParaRPr sz="1100">
              <a:latin typeface="Proxima Nova Semibold"/>
              <a:ea typeface="Proxima Nova Semibold"/>
              <a:cs typeface="Proxima Nova Semibold"/>
              <a:sym typeface="Proxima Nova Semibold"/>
            </a:endParaRPr>
          </a:p>
          <a:p>
            <a:pPr marL="457200" lvl="0" indent="-228600" algn="l" rtl="0">
              <a:spcBef>
                <a:spcPts val="0"/>
              </a:spcBef>
              <a:spcAft>
                <a:spcPts val="0"/>
              </a:spcAft>
              <a:buClr>
                <a:schemeClr val="lt1"/>
              </a:buClr>
              <a:buSzPts val="1100"/>
              <a:buFont typeface="Proxima Nova Semibold"/>
              <a:buNone/>
            </a:pPr>
            <a:r>
              <a:rPr lang="tr" sz="1100">
                <a:latin typeface="Proxima Nova Semibold"/>
                <a:ea typeface="Proxima Nova Semibold"/>
                <a:cs typeface="Proxima Nova Semibold"/>
                <a:sym typeface="Proxima Nova Semibold"/>
              </a:rPr>
              <a:t>Yazılım Mimarisi (ISAQB Sertifikalı)</a:t>
            </a:r>
            <a:endParaRPr sz="1100">
              <a:latin typeface="Proxima Nova Semibold"/>
              <a:ea typeface="Proxima Nova Semibold"/>
              <a:cs typeface="Proxima Nova Semibold"/>
              <a:sym typeface="Proxima Nova Semibold"/>
            </a:endParaRPr>
          </a:p>
          <a:p>
            <a:pPr marL="457200" lvl="0" indent="-228600" algn="l" rtl="0">
              <a:spcBef>
                <a:spcPts val="0"/>
              </a:spcBef>
              <a:spcAft>
                <a:spcPts val="0"/>
              </a:spcAft>
              <a:buClr>
                <a:schemeClr val="lt1"/>
              </a:buClr>
              <a:buSzPts val="1100"/>
              <a:buFont typeface="Proxima Nova Semibold"/>
              <a:buNone/>
            </a:pPr>
            <a:r>
              <a:rPr lang="tr" sz="1100">
                <a:latin typeface="Proxima Nova Semibold"/>
                <a:ea typeface="Proxima Nova Semibold"/>
                <a:cs typeface="Proxima Nova Semibold"/>
                <a:sym typeface="Proxima Nova Semibold"/>
              </a:rPr>
              <a:t>MLOps ve Bulut Mimarisi</a:t>
            </a:r>
            <a:endParaRPr sz="1100">
              <a:latin typeface="Proxima Nova Semibold"/>
              <a:ea typeface="Proxima Nova Semibold"/>
              <a:cs typeface="Proxima Nova Semibold"/>
              <a:sym typeface="Proxima Nova Semibold"/>
            </a:endParaRPr>
          </a:p>
          <a:p>
            <a:pPr marL="0" lvl="0" indent="0" algn="l" rtl="0">
              <a:spcBef>
                <a:spcPts val="0"/>
              </a:spcBef>
              <a:spcAft>
                <a:spcPts val="0"/>
              </a:spcAft>
              <a:buNone/>
            </a:pPr>
            <a:r>
              <a:rPr lang="tr" sz="1700">
                <a:latin typeface="Proxima Nova Semibold"/>
                <a:ea typeface="Proxima Nova Semibold"/>
                <a:cs typeface="Proxima Nova Semibold"/>
                <a:sym typeface="Proxima Nova Semibold"/>
              </a:rPr>
              <a:t>Profesyonel Hizmetler</a:t>
            </a:r>
            <a:endParaRPr sz="1700">
              <a:latin typeface="Proxima Nova Semibold"/>
              <a:ea typeface="Proxima Nova Semibold"/>
              <a:cs typeface="Proxima Nova Semibold"/>
              <a:sym typeface="Proxima Nova Semibold"/>
            </a:endParaRPr>
          </a:p>
          <a:p>
            <a:pPr marL="457200" lvl="0" indent="-228600" algn="l" rtl="0">
              <a:spcBef>
                <a:spcPts val="0"/>
              </a:spcBef>
              <a:spcAft>
                <a:spcPts val="0"/>
              </a:spcAft>
              <a:buClr>
                <a:schemeClr val="lt1"/>
              </a:buClr>
              <a:buSzPts val="1100"/>
              <a:buFont typeface="Proxima Nova Semibold"/>
              <a:buNone/>
            </a:pPr>
            <a:r>
              <a:rPr lang="tr" sz="1100">
                <a:latin typeface="Proxima Nova Semibold"/>
                <a:ea typeface="Proxima Nova Semibold"/>
                <a:cs typeface="Proxima Nova Semibold"/>
                <a:sym typeface="Proxima Nova Semibold"/>
              </a:rPr>
              <a:t>Bulut Mimarisi Danışmanlığı</a:t>
            </a:r>
            <a:endParaRPr sz="1100">
              <a:latin typeface="Proxima Nova Semibold"/>
              <a:ea typeface="Proxima Nova Semibold"/>
              <a:cs typeface="Proxima Nova Semibold"/>
              <a:sym typeface="Proxima Nova Semibold"/>
            </a:endParaRPr>
          </a:p>
          <a:p>
            <a:pPr marL="457200" lvl="0" indent="-228600" algn="l" rtl="0">
              <a:spcBef>
                <a:spcPts val="0"/>
              </a:spcBef>
              <a:spcAft>
                <a:spcPts val="0"/>
              </a:spcAft>
              <a:buClr>
                <a:schemeClr val="lt1"/>
              </a:buClr>
              <a:buSzPts val="1100"/>
              <a:buFont typeface="Proxima Nova Semibold"/>
              <a:buNone/>
            </a:pPr>
            <a:r>
              <a:rPr lang="tr" sz="1100">
                <a:latin typeface="Proxima Nova Semibold"/>
                <a:ea typeface="Proxima Nova Semibold"/>
                <a:cs typeface="Proxima Nova Semibold"/>
                <a:sym typeface="Proxima Nova Semibold"/>
              </a:rPr>
              <a:t>Mikroservis Uygulamaları</a:t>
            </a:r>
            <a:endParaRPr sz="1100">
              <a:latin typeface="Proxima Nova Semibold"/>
              <a:ea typeface="Proxima Nova Semibold"/>
              <a:cs typeface="Proxima Nova Semibold"/>
              <a:sym typeface="Proxima Nova Semibold"/>
            </a:endParaRPr>
          </a:p>
          <a:p>
            <a:pPr marL="457200" lvl="0" indent="-228600" algn="l" rtl="0">
              <a:spcBef>
                <a:spcPts val="0"/>
              </a:spcBef>
              <a:spcAft>
                <a:spcPts val="0"/>
              </a:spcAft>
              <a:buClr>
                <a:schemeClr val="lt1"/>
              </a:buClr>
              <a:buSzPts val="1100"/>
              <a:buFont typeface="Proxima Nova Semibold"/>
              <a:buNone/>
            </a:pPr>
            <a:r>
              <a:rPr lang="tr" sz="1100">
                <a:latin typeface="Proxima Nova Semibold"/>
                <a:ea typeface="Proxima Nova Semibold"/>
                <a:cs typeface="Proxima Nova Semibold"/>
                <a:sym typeface="Proxima Nova Semibold"/>
              </a:rPr>
              <a:t>Teknik Mimari Tasarımı</a:t>
            </a:r>
            <a:endParaRPr sz="1100">
              <a:latin typeface="Proxima Nova Semibold"/>
              <a:ea typeface="Proxima Nova Semibold"/>
              <a:cs typeface="Proxima Nova Semibold"/>
              <a:sym typeface="Proxima Nova Semibold"/>
            </a:endParaRPr>
          </a:p>
          <a:p>
            <a:pPr marL="457200" lvl="0" indent="-228600" algn="l" rtl="0">
              <a:spcBef>
                <a:spcPts val="0"/>
              </a:spcBef>
              <a:spcAft>
                <a:spcPts val="0"/>
              </a:spcAft>
              <a:buClr>
                <a:schemeClr val="lt1"/>
              </a:buClr>
              <a:buSzPts val="1100"/>
              <a:buFont typeface="Proxima Nova Semibold"/>
              <a:buNone/>
            </a:pPr>
            <a:r>
              <a:rPr lang="tr" sz="1100">
                <a:latin typeface="Proxima Nova Semibold"/>
                <a:ea typeface="Proxima Nova Semibold"/>
                <a:cs typeface="Proxima Nova Semibold"/>
                <a:sym typeface="Proxima Nova Semibold"/>
              </a:rPr>
              <a:t>MLOps Çözümleri ve Danışmanlık</a:t>
            </a:r>
            <a:endParaRPr sz="1100">
              <a:latin typeface="Proxima Nova Semibold"/>
              <a:ea typeface="Proxima Nova Semibold"/>
              <a:cs typeface="Proxima Nova Semibold"/>
              <a:sym typeface="Proxima Nova Semibold"/>
            </a:endParaRPr>
          </a:p>
          <a:p>
            <a:pPr marL="457200" lvl="0" indent="0" algn="l" rtl="0">
              <a:spcBef>
                <a:spcPts val="0"/>
              </a:spcBef>
              <a:spcAft>
                <a:spcPts val="0"/>
              </a:spcAft>
              <a:buNone/>
            </a:pPr>
            <a:r>
              <a:rPr lang="tr" sz="1100">
                <a:latin typeface="Proxima Nova Semibold"/>
                <a:ea typeface="Proxima Nova Semibold"/>
                <a:cs typeface="Proxima Nova Semibold"/>
                <a:sym typeface="Proxima Nova Semibold"/>
              </a:rPr>
              <a:t>Teknik Liderlik</a:t>
            </a:r>
            <a:endParaRPr sz="1100">
              <a:latin typeface="Proxima Nova Semibold"/>
              <a:ea typeface="Proxima Nova Semibold"/>
              <a:cs typeface="Proxima Nova Semibold"/>
              <a:sym typeface="Proxima Nova Semibold"/>
            </a:endParaRPr>
          </a:p>
          <a:p>
            <a:pPr marL="457200" lvl="0" indent="0" algn="l" rtl="0">
              <a:spcBef>
                <a:spcPts val="0"/>
              </a:spcBef>
              <a:spcAft>
                <a:spcPts val="0"/>
              </a:spcAft>
              <a:buNone/>
            </a:pPr>
            <a:r>
              <a:rPr lang="tr" sz="1100">
                <a:latin typeface="Proxima Nova Semibold"/>
                <a:ea typeface="Proxima Nova Semibold"/>
                <a:cs typeface="Proxima Nova Semibold"/>
                <a:sym typeface="Proxima Nova Semibold"/>
              </a:rPr>
              <a:t>Teknoloji Girişimciliği</a:t>
            </a:r>
            <a:endParaRPr sz="1100">
              <a:latin typeface="Proxima Nova Semibold"/>
              <a:ea typeface="Proxima Nova Semibold"/>
              <a:cs typeface="Proxima Nova Semibold"/>
              <a:sym typeface="Proxima Nova Semibold"/>
            </a:endParaRPr>
          </a:p>
          <a:p>
            <a:pPr marL="0" lvl="0" indent="0" algn="l" rtl="0">
              <a:spcBef>
                <a:spcPts val="0"/>
              </a:spcBef>
              <a:spcAft>
                <a:spcPts val="0"/>
              </a:spcAft>
              <a:buNone/>
            </a:pPr>
            <a:endParaRPr sz="1100">
              <a:latin typeface="Proxima Nova Semibold"/>
              <a:ea typeface="Proxima Nova Semibold"/>
              <a:cs typeface="Proxima Nova Semibold"/>
              <a:sym typeface="Proxima Nova Semibold"/>
            </a:endParaRPr>
          </a:p>
          <a:p>
            <a:pPr marL="0" lvl="0" indent="0" algn="l" rtl="0">
              <a:spcBef>
                <a:spcPts val="0"/>
              </a:spcBef>
              <a:spcAft>
                <a:spcPts val="1600"/>
              </a:spcAft>
              <a:buNone/>
            </a:pPr>
            <a:r>
              <a:rPr lang="tr" sz="1050">
                <a:solidFill>
                  <a:srgbClr val="475569"/>
                </a:solidFill>
                <a:highlight>
                  <a:srgbClr val="FFFFFF"/>
                </a:highlight>
                <a:latin typeface="Arial"/>
                <a:ea typeface="Arial"/>
                <a:cs typeface="Arial"/>
                <a:sym typeface="Arial"/>
              </a:rPr>
              <a:t>Almanya'da yerleşik | Serbest Çalışma Projelerine Açık</a:t>
            </a:r>
            <a:endParaRPr>
              <a:latin typeface="Proxima Nova Semibold"/>
              <a:ea typeface="Proxima Nova Semibold"/>
              <a:cs typeface="Proxima Nova Semibold"/>
              <a:sym typeface="Proxima Nova Semibold"/>
            </a:endParaRPr>
          </a:p>
        </p:txBody>
      </p:sp>
      <p:sp>
        <p:nvSpPr>
          <p:cNvPr id="134" name="Google Shape;134;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t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Ice breaker</a:t>
            </a:r>
            <a:endParaRPr dirty="0"/>
          </a:p>
        </p:txBody>
      </p:sp>
      <p:sp>
        <p:nvSpPr>
          <p:cNvPr id="140" name="Google Shape;140;p2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141" name="Google Shape;141;p29"/>
          <p:cNvSpPr txBox="1"/>
          <p:nvPr/>
        </p:nvSpPr>
        <p:spPr>
          <a:xfrm>
            <a:off x="265500" y="4495425"/>
            <a:ext cx="4045200" cy="45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i="1">
              <a:solidFill>
                <a:schemeClr val="accent3"/>
              </a:solidFill>
            </a:endParaRPr>
          </a:p>
        </p:txBody>
      </p:sp>
      <p:sp>
        <p:nvSpPr>
          <p:cNvPr id="143" name="Google Shape;143;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t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0"/>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
              <a:t>Google Monolit olsaydı</a:t>
            </a:r>
            <a:endParaRPr/>
          </a:p>
        </p:txBody>
      </p:sp>
      <p:sp>
        <p:nvSpPr>
          <p:cNvPr id="149" name="Google Shape;149;p30"/>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
              <a:t>Neler yanlış gidebilir?</a:t>
            </a:r>
            <a:endParaRPr/>
          </a:p>
        </p:txBody>
      </p:sp>
      <p:sp>
        <p:nvSpPr>
          <p:cNvPr id="150" name="Google Shape;150;p30"/>
          <p:cNvSpPr txBox="1"/>
          <p:nvPr/>
        </p:nvSpPr>
        <p:spPr>
          <a:xfrm>
            <a:off x="265500" y="4495425"/>
            <a:ext cx="4045200" cy="45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i="1">
              <a:solidFill>
                <a:schemeClr val="accent3"/>
              </a:solidFill>
            </a:endParaRPr>
          </a:p>
        </p:txBody>
      </p:sp>
      <p:sp>
        <p:nvSpPr>
          <p:cNvPr id="151" name="Google Shape;151;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tr"/>
              <a:t>6</a:t>
            </a:fld>
            <a:endParaRPr/>
          </a:p>
        </p:txBody>
      </p:sp>
      <p:pic>
        <p:nvPicPr>
          <p:cNvPr id="152" name="Google Shape;152;p3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859525" y="0"/>
            <a:ext cx="3989850" cy="5143502"/>
          </a:xfrm>
          <a:prstGeom prst="rect">
            <a:avLst/>
          </a:prstGeom>
          <a:noFill/>
          <a:ln>
            <a:noFill/>
          </a:ln>
        </p:spPr>
      </p:pic>
      <p:pic>
        <p:nvPicPr>
          <p:cNvPr id="153" name="Google Shape;153;p3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2218377" y="0"/>
            <a:ext cx="4892748" cy="514350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1"/>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
              <a:t>Monolit nedir?</a:t>
            </a:r>
            <a:endParaRPr/>
          </a:p>
        </p:txBody>
      </p:sp>
      <p:sp>
        <p:nvSpPr>
          <p:cNvPr id="159" name="Google Shape;159;p31"/>
          <p:cNvSpPr txBox="1"/>
          <p:nvPr/>
        </p:nvSpPr>
        <p:spPr>
          <a:xfrm>
            <a:off x="265500" y="4495425"/>
            <a:ext cx="4045200" cy="45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i="1">
              <a:solidFill>
                <a:schemeClr val="accent3"/>
              </a:solidFill>
            </a:endParaRPr>
          </a:p>
        </p:txBody>
      </p:sp>
      <p:sp>
        <p:nvSpPr>
          <p:cNvPr id="160" name="Google Shape;160;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tr"/>
              <a:t>7</a:t>
            </a:fld>
            <a:endParaRPr/>
          </a:p>
        </p:txBody>
      </p:sp>
      <p:sp>
        <p:nvSpPr>
          <p:cNvPr id="2" name="TextBox 1">
            <a:extLst>
              <a:ext uri="{FF2B5EF4-FFF2-40B4-BE49-F238E27FC236}">
                <a16:creationId xmlns:a16="http://schemas.microsoft.com/office/drawing/2014/main" id="{2325C235-DDB4-30F3-E7D6-3A981210DCB5}"/>
              </a:ext>
            </a:extLst>
          </p:cNvPr>
          <p:cNvSpPr txBox="1"/>
          <p:nvPr/>
        </p:nvSpPr>
        <p:spPr>
          <a:xfrm>
            <a:off x="6782463" y="2806810"/>
            <a:ext cx="2007281" cy="523220"/>
          </a:xfrm>
          <a:prstGeom prst="rect">
            <a:avLst/>
          </a:prstGeom>
          <a:noFill/>
        </p:spPr>
        <p:txBody>
          <a:bodyPr wrap="none" rtlCol="0">
            <a:spAutoFit/>
          </a:bodyPr>
          <a:lstStyle/>
          <a:p>
            <a:r>
              <a:rPr lang="en-US" dirty="0"/>
              <a:t>MONOLIT ALT IMAGE</a:t>
            </a:r>
            <a:br>
              <a:rPr lang="en-US" dirty="0"/>
            </a:br>
            <a:r>
              <a:rPr lang="en-US" dirty="0"/>
              <a:t> WAS HERE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2"/>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
              <a:t>Efsaneler ve Avantajlar</a:t>
            </a:r>
            <a:endParaRPr/>
          </a:p>
        </p:txBody>
      </p:sp>
      <p:sp>
        <p:nvSpPr>
          <p:cNvPr id="167" name="Google Shape;167;p32"/>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168" name="Google Shape;168;p32"/>
          <p:cNvSpPr txBox="1"/>
          <p:nvPr/>
        </p:nvSpPr>
        <p:spPr>
          <a:xfrm>
            <a:off x="265500" y="4495425"/>
            <a:ext cx="4045200" cy="45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i="1">
              <a:solidFill>
                <a:schemeClr val="accent3"/>
              </a:solidFill>
            </a:endParaRPr>
          </a:p>
        </p:txBody>
      </p:sp>
      <p:pic>
        <p:nvPicPr>
          <p:cNvPr id="169" name="Google Shape;169;p3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615500" y="117375"/>
            <a:ext cx="4528501" cy="2651628"/>
          </a:xfrm>
          <a:prstGeom prst="rect">
            <a:avLst/>
          </a:prstGeom>
          <a:noFill/>
          <a:ln>
            <a:noFill/>
          </a:ln>
        </p:spPr>
      </p:pic>
      <p:sp>
        <p:nvSpPr>
          <p:cNvPr id="170" name="Google Shape;170;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t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3"/>
          <p:cNvSpPr txBox="1">
            <a:spLocks noGrp="1"/>
          </p:cNvSpPr>
          <p:nvPr>
            <p:ph type="title"/>
          </p:nvPr>
        </p:nvSpPr>
        <p:spPr>
          <a:xfrm>
            <a:off x="265500" y="2065025"/>
            <a:ext cx="4045200" cy="150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
              <a:t>Bağlanma &amp; Yapışma (Cohesion &amp; Coupling)</a:t>
            </a:r>
            <a:endParaRPr/>
          </a:p>
        </p:txBody>
      </p:sp>
      <p:sp>
        <p:nvSpPr>
          <p:cNvPr id="176" name="Google Shape;176;p33"/>
          <p:cNvSpPr txBox="1">
            <a:spLocks noGrp="1"/>
          </p:cNvSpPr>
          <p:nvPr>
            <p:ph type="subTitle" idx="1"/>
          </p:nvPr>
        </p:nvSpPr>
        <p:spPr>
          <a:xfrm>
            <a:off x="218400" y="3663526"/>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
              <a:t>SCREEN-SHARING</a:t>
            </a:r>
            <a:endParaRPr/>
          </a:p>
        </p:txBody>
      </p:sp>
      <p:sp>
        <p:nvSpPr>
          <p:cNvPr id="177" name="Google Shape;177;p33"/>
          <p:cNvSpPr txBox="1"/>
          <p:nvPr/>
        </p:nvSpPr>
        <p:spPr>
          <a:xfrm>
            <a:off x="265500" y="4495425"/>
            <a:ext cx="4045200" cy="45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i="1">
              <a:solidFill>
                <a:schemeClr val="accent3"/>
              </a:solidFill>
            </a:endParaRPr>
          </a:p>
        </p:txBody>
      </p:sp>
      <p:sp>
        <p:nvSpPr>
          <p:cNvPr id="178" name="Google Shape;178;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tr"/>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2607</Words>
  <Application>Microsoft Macintosh PowerPoint</Application>
  <PresentationFormat>On-screen Show (16:9)</PresentationFormat>
  <Paragraphs>418</Paragraphs>
  <Slides>24</Slides>
  <Notes>24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24</vt:i4>
      </vt:variant>
    </vt:vector>
  </HeadingPairs>
  <TitlesOfParts>
    <vt:vector size="29" baseType="lpstr">
      <vt:lpstr>Proxima Nova</vt:lpstr>
      <vt:lpstr>Arial</vt:lpstr>
      <vt:lpstr>Proxima Nova Semibold</vt:lpstr>
      <vt:lpstr>Simple Light</vt:lpstr>
      <vt:lpstr>Spearmint</vt:lpstr>
      <vt:lpstr>Mikroservisler, 101</vt:lpstr>
      <vt:lpstr>2008: Netflix Down for 3 Days </vt:lpstr>
      <vt:lpstr>Neler konuşacağız?</vt:lpstr>
      <vt:lpstr>Ben kimim?</vt:lpstr>
      <vt:lpstr>Ice breaker</vt:lpstr>
      <vt:lpstr>Google Monolit olsaydı</vt:lpstr>
      <vt:lpstr>Monolit nedir?</vt:lpstr>
      <vt:lpstr>Efsaneler ve Avantajlar</vt:lpstr>
      <vt:lpstr>Bağlanma &amp; Yapışma (Cohesion &amp; Coupling)</vt:lpstr>
      <vt:lpstr>WORKSHOP E-Ticaret Platformu</vt:lpstr>
      <vt:lpstr>WORKSHOP E-Ticaret Platformu </vt:lpstr>
      <vt:lpstr>Good Signs for Splitting: ✓ Different scaling needs ✓ Separate business capabilities ✓ Clear data boundaries ✓ Independent teams  Warning Signs: ⚠️ Too many distributed transactions ⚠️ Chatty communication ⚠️ Shared mutable state </vt:lpstr>
      <vt:lpstr>Geçişe Başlıyoruz</vt:lpstr>
      <vt:lpstr>Phase 2: Foundation Setup </vt:lpstr>
      <vt:lpstr>Technical Implementation </vt:lpstr>
      <vt:lpstr>Organizational Changes </vt:lpstr>
      <vt:lpstr>Örnek bir çözüm</vt:lpstr>
      <vt:lpstr>Başka bir Monolit</vt:lpstr>
      <vt:lpstr>Neden ayrılmamalı?</vt:lpstr>
      <vt:lpstr>Remember: 1. Start with monolith 2. Split when necessary 3. Clear boundaries 4. Handle failures 5. Test thoroughly </vt:lpstr>
      <vt:lpstr>Soracağınız Sorular</vt:lpstr>
      <vt:lpstr>Sonraki adımlarda  Service Templates Service Discovery  Circuit Breakers  Distributed Tracing DDD Service Mesh  - ???</vt:lpstr>
      <vt:lpstr>TEŞEKKÜRLER!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Serhat Kayikci</cp:lastModifiedBy>
  <cp:revision>3</cp:revision>
  <dcterms:modified xsi:type="dcterms:W3CDTF">2025-01-16T20:56:02Z</dcterms:modified>
</cp:coreProperties>
</file>