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0"/>
  </p:notesMasterIdLst>
  <p:sldIdLst>
    <p:sldId id="256" r:id="rId2"/>
    <p:sldId id="257" r:id="rId3"/>
    <p:sldId id="279" r:id="rId4"/>
    <p:sldId id="266" r:id="rId5"/>
    <p:sldId id="267" r:id="rId6"/>
    <p:sldId id="258" r:id="rId7"/>
    <p:sldId id="259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2B419-5097-4B4C-9C41-87F49F59CD81}" type="datetimeFigureOut">
              <a:rPr lang="pl-PL" smtClean="0"/>
              <a:pPr/>
              <a:t>2015-01-20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AD39-CDCA-4771-A4F1-6D8EF73298CA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999605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829738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910464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72474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 sz="1200"/>
              <a:t>Tutaj też będzie to o do/end i do: else:</a:t>
            </a:r>
          </a:p>
        </p:txBody>
      </p:sp>
    </p:spTree>
    <p:extLst>
      <p:ext uri="{BB962C8B-B14F-4D97-AF65-F5344CB8AC3E}">
        <p14:creationId xmlns="" xmlns:p14="http://schemas.microsoft.com/office/powerpoint/2010/main" val="2884899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4AD39-CDCA-4771-A4F1-6D8EF73298CA}" type="slidenum">
              <a:rPr lang="pl-PL" smtClean="0"/>
              <a:pPr/>
              <a:t>7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810742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653727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90618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47674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5881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49109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22" name="Podtytuł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2015-01-20</a:t>
            </a:fld>
            <a:endParaRPr lang="pl-PL"/>
          </a:p>
        </p:txBody>
      </p:sp>
      <p:sp>
        <p:nvSpPr>
          <p:cNvPr id="20" name="Symbol zastępczy stopki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10" name="Symbol zastępczy numeru slajd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Elipsa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2015-01-20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2015-01-20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pPr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2015-01-20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2015-01-20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Prostokąt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2015-01-20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2015-01-20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2015-01-20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2015-01-20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Prostokąt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2015-01-20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2015-01-20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9" name="Schemat blokowy: proce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Schemat blokowy: proce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ycinek koł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ierście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Symbol zastępczy tytułu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Symbol zastępczy tekstu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24" name="Symbol zastępczy daty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6221E02-25CB-4963-84BC-0813985E7D90}" type="datetimeFigureOut">
              <a:rPr lang="pl-PL" smtClean="0"/>
              <a:pPr/>
              <a:t>2015-01-20</a:t>
            </a:fld>
            <a:endParaRPr lang="pl-PL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l-PL"/>
          </a:p>
        </p:txBody>
      </p:sp>
      <p:sp>
        <p:nvSpPr>
          <p:cNvPr id="22" name="Symbol zastępczy numeru slajdu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5" name="Prostokąt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Elixir</a:t>
            </a:r>
            <a:endParaRPr lang="pl-PL" dirty="0"/>
          </a:p>
        </p:txBody>
      </p:sp>
      <p:pic>
        <p:nvPicPr>
          <p:cNvPr id="5" name="Picture 2" descr="http://a.pragprog.com/magazines/2013-06/images/elixir-flame__riuc2g_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188640"/>
            <a:ext cx="770184" cy="10094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288574" y="116632"/>
            <a:ext cx="8675913" cy="6490135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361000" y="189967"/>
            <a:ext cx="8496600" cy="631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l" sz="1700" dirty="0" smtClean="0"/>
              <a:t>iex(67)&gt; </a:t>
            </a:r>
            <a:r>
              <a:rPr lang="pl" sz="1700" dirty="0"/>
              <a:t>defimpl String.Chars, for: Tuple do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l" sz="1700" dirty="0" smtClean="0"/>
              <a:t>...(67)&gt; </a:t>
            </a:r>
            <a:r>
              <a:rPr lang="pl" sz="1700" dirty="0"/>
              <a:t>def to_string(tuple) do	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l" sz="1700" dirty="0" smtClean="0"/>
              <a:t>...(67)&gt; </a:t>
            </a:r>
            <a:r>
              <a:rPr lang="pl" sz="1700" dirty="0"/>
              <a:t>inspect tuple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l" sz="1700" dirty="0" smtClean="0"/>
              <a:t>...(67)&gt; </a:t>
            </a:r>
            <a:r>
              <a:rPr lang="pl" sz="1700" dirty="0"/>
              <a:t>end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l" sz="1700" dirty="0" smtClean="0"/>
              <a:t>...(67)&gt; </a:t>
            </a:r>
            <a:r>
              <a:rPr lang="pl" sz="1700" dirty="0"/>
              <a:t>end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l" sz="1700" dirty="0"/>
              <a:t>{:module, String.Chars.Tuple,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l" sz="1700" dirty="0"/>
              <a:t> &lt;&lt;70, 79, 82, 49, 0, 0, 6, 132, 66, 69, 65, 77, 69, 120, 68, 99, 0, 0, 0, 179, 131, 104, 2, 100, 0, 14, 101, 108, 105, 120, 105, 114, 95, 100, 111, 99, 115, 95, 118, 49, 108, 0, 0, 0, 2, 104, 2, ...&gt;&gt;,</a:t>
            </a:r>
          </a:p>
          <a:p>
            <a:pPr lvl="0" rtl="0">
              <a:spcBef>
                <a:spcPts val="0"/>
              </a:spcBef>
              <a:buNone/>
            </a:pPr>
            <a:r>
              <a:rPr lang="pl" sz="1700" dirty="0"/>
              <a:t> {:__impl__, 1}}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7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l" sz="1700" dirty="0" smtClean="0"/>
              <a:t>iex(68)&gt; </a:t>
            </a:r>
            <a:r>
              <a:rPr lang="pl" sz="1700" dirty="0"/>
              <a:t>defimpl String.Chars, for: List do   </a:t>
            </a:r>
          </a:p>
          <a:p>
            <a:pPr lvl="0">
              <a:buClr>
                <a:schemeClr val="dk1"/>
              </a:buClr>
              <a:buSzPct val="78571"/>
            </a:pPr>
            <a:r>
              <a:rPr lang="pl" sz="1700" dirty="0"/>
              <a:t>...(68)&gt; def to_string(list) do          	 </a:t>
            </a:r>
          </a:p>
          <a:p>
            <a:pPr lvl="0">
              <a:buClr>
                <a:schemeClr val="dk1"/>
              </a:buClr>
              <a:buSzPct val="78571"/>
            </a:pPr>
            <a:r>
              <a:rPr lang="pl" sz="1700" dirty="0"/>
              <a:t>...(68)&gt; String.slice(inspect(list++[0]), 0..-5)&lt;&gt;"]"</a:t>
            </a:r>
          </a:p>
          <a:p>
            <a:pPr lvl="0">
              <a:buClr>
                <a:schemeClr val="dk1"/>
              </a:buClr>
              <a:buSzPct val="78571"/>
            </a:pPr>
            <a:r>
              <a:rPr lang="pl" sz="1700" dirty="0"/>
              <a:t>...(68)&gt; end                                    	 </a:t>
            </a:r>
          </a:p>
          <a:p>
            <a:pPr lvl="0">
              <a:buClr>
                <a:schemeClr val="dk1"/>
              </a:buClr>
              <a:buSzPct val="78571"/>
            </a:pPr>
            <a:r>
              <a:rPr lang="pl" sz="1700" dirty="0"/>
              <a:t>...(68)&gt; end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l" sz="1700" dirty="0"/>
              <a:t>{:module, String.Chars.List,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l" sz="1700" dirty="0"/>
              <a:t> &lt;&lt;70, 79, 82, 49, 0, 0, 7, 224, 66, 69, 65, 77, 69, 120, 68, 99, 0, 0, 0, 178, 131, 104, 2, 100, 0, 14, 101, 108, 105, 120, 105, 114, 95, 100, 111, 99, 115, 95, 118, 49, 108, 0, 0, 0, 2, 104, 2, ...&gt;&gt;,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l" sz="1700" dirty="0"/>
              <a:t> {:__impl__, 1}}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700" dirty="0"/>
          </a:p>
          <a:p>
            <a:pPr lvl="0">
              <a:buClr>
                <a:schemeClr val="dk1"/>
              </a:buClr>
              <a:buSzPct val="78571"/>
            </a:pPr>
            <a:r>
              <a:rPr lang="pl" sz="1700" dirty="0" smtClean="0"/>
              <a:t>iex(69)&gt; </a:t>
            </a:r>
            <a:r>
              <a:rPr lang="pl" sz="1700" dirty="0"/>
              <a:t>"Stworzyłem: #{lista1}, #{lista2}, #{tuple}."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l" sz="1700" dirty="0"/>
              <a:t>"Stworzyłem: [0, 1, 2], [86, 87, 88], {1, 2, 3}."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Enumerables&amp;Streams</a:t>
            </a:r>
          </a:p>
        </p:txBody>
      </p:sp>
      <p:sp>
        <p:nvSpPr>
          <p:cNvPr id="113" name="Shape 113"/>
          <p:cNvSpPr/>
          <p:nvPr/>
        </p:nvSpPr>
        <p:spPr>
          <a:xfrm>
            <a:off x="282300" y="1569834"/>
            <a:ext cx="8579400" cy="505039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319625" y="1625034"/>
            <a:ext cx="8434500" cy="496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dirty="0"/>
              <a:t>iex(19)&gt; Enum.map([2, 5, 8], fn x -&gt; :math.pow(x, 3) end)</a:t>
            </a:r>
          </a:p>
          <a:p>
            <a:pPr lvl="0" rtl="0">
              <a:spcBef>
                <a:spcPts val="0"/>
              </a:spcBef>
              <a:buNone/>
            </a:pPr>
            <a:r>
              <a:rPr lang="pl" dirty="0"/>
              <a:t>[8.0, 125.0, 512.0]</a:t>
            </a:r>
          </a:p>
          <a:p>
            <a:pPr lvl="0" rtl="0">
              <a:spcBef>
                <a:spcPts val="0"/>
              </a:spcBef>
              <a:buNone/>
            </a:pPr>
            <a:r>
              <a:rPr lang="pl" dirty="0"/>
              <a:t>iex(20)&gt; Enum.reduce(1..6, 0, &amp;+/2)</a:t>
            </a:r>
          </a:p>
          <a:p>
            <a:pPr lvl="0" rtl="0">
              <a:spcBef>
                <a:spcPts val="0"/>
              </a:spcBef>
              <a:buNone/>
            </a:pPr>
            <a:r>
              <a:rPr lang="pl" dirty="0"/>
              <a:t>21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pl" dirty="0"/>
              <a:t>iex(21)&gt; Enum.sum(Enum.filter(Enum.map(1..100_000, &amp;(&amp;1 * 3)), fn(x) -&gt; rem(x,2) != 0 end))</a:t>
            </a:r>
          </a:p>
          <a:p>
            <a:pPr lvl="0" rtl="0">
              <a:spcBef>
                <a:spcPts val="0"/>
              </a:spcBef>
              <a:buNone/>
            </a:pPr>
            <a:r>
              <a:rPr lang="pl" dirty="0"/>
              <a:t>7500000000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pl" dirty="0" smtClean="0"/>
              <a:t>iex(22)&gt; </a:t>
            </a:r>
            <a:r>
              <a:rPr lang="pl" dirty="0"/>
              <a:t>1..100_000 |&gt; Stream.map(&amp;(&amp;1 * 3)) |&gt; Stream.filter(fn(x) -&gt; rem(x,2) != 0 end) |&gt; Enum.sum</a:t>
            </a:r>
          </a:p>
          <a:p>
            <a:pPr lvl="0" rtl="0">
              <a:spcBef>
                <a:spcPts val="0"/>
              </a:spcBef>
              <a:buNone/>
            </a:pPr>
            <a:r>
              <a:rPr lang="pl" dirty="0"/>
              <a:t>7500000000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5" name="Picture 2" descr="http://a.pragprog.com/magazines/2013-06/images/elixir-flame__riuc2g__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2400" y="188640"/>
            <a:ext cx="770184" cy="100946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Enumerables&amp;Streams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282300" y="1569834"/>
            <a:ext cx="8579400" cy="505039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319625" y="1625034"/>
            <a:ext cx="8165400" cy="496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iex(23)&gt; 1..3 |&gt;</a:t>
            </a:r>
          </a:p>
          <a:p>
            <a:pPr lvl="0" rtl="0">
              <a:spcBef>
                <a:spcPts val="0"/>
              </a:spcBef>
              <a:buNone/>
            </a:pPr>
            <a:r>
              <a:rPr lang="pl"/>
              <a:t>...(23)&gt;   Enum.map(&amp;( IO.inspect(&amp;1) )) |&gt;</a:t>
            </a:r>
          </a:p>
          <a:p>
            <a:pPr lvl="0" rtl="0">
              <a:spcBef>
                <a:spcPts val="0"/>
              </a:spcBef>
              <a:buNone/>
            </a:pPr>
            <a:r>
              <a:rPr lang="pl"/>
              <a:t>...(23)&gt;   Enum.map(&amp;( &amp;1 * 2 )) |&gt;</a:t>
            </a:r>
          </a:p>
          <a:p>
            <a:pPr lvl="0" rtl="0">
              <a:spcBef>
                <a:spcPts val="0"/>
              </a:spcBef>
              <a:buNone/>
            </a:pPr>
            <a:r>
              <a:rPr lang="pl"/>
              <a:t>...(23)&gt;   Enum.map(&amp;( IO.inspect(&amp;1) ))</a:t>
            </a:r>
          </a:p>
          <a:p>
            <a:pPr lvl="0" rtl="0">
              <a:spcBef>
                <a:spcPts val="0"/>
              </a:spcBef>
              <a:buNone/>
            </a:pPr>
            <a:r>
              <a:rPr lang="pl"/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pl"/>
              <a:t>2</a:t>
            </a:r>
          </a:p>
          <a:p>
            <a:pPr lvl="0" rtl="0">
              <a:spcBef>
                <a:spcPts val="0"/>
              </a:spcBef>
              <a:buNone/>
            </a:pPr>
            <a:r>
              <a:rPr lang="pl"/>
              <a:t>3</a:t>
            </a:r>
          </a:p>
          <a:p>
            <a:pPr lvl="0" rtl="0">
              <a:spcBef>
                <a:spcPts val="0"/>
              </a:spcBef>
              <a:buNone/>
            </a:pPr>
            <a:r>
              <a:rPr lang="pl"/>
              <a:t>2</a:t>
            </a:r>
          </a:p>
          <a:p>
            <a:pPr lvl="0" rtl="0">
              <a:spcBef>
                <a:spcPts val="0"/>
              </a:spcBef>
              <a:buNone/>
            </a:pPr>
            <a:r>
              <a:rPr lang="pl"/>
              <a:t>4</a:t>
            </a:r>
          </a:p>
          <a:p>
            <a:pPr lvl="0" rtl="0">
              <a:spcBef>
                <a:spcPts val="0"/>
              </a:spcBef>
              <a:buNone/>
            </a:pPr>
            <a:r>
              <a:rPr lang="pl"/>
              <a:t>6</a:t>
            </a:r>
          </a:p>
          <a:p>
            <a:pPr lvl="0" rtl="0">
              <a:spcBef>
                <a:spcPts val="0"/>
              </a:spcBef>
              <a:buNone/>
            </a:pPr>
            <a:r>
              <a:rPr lang="pl"/>
              <a:t>[2, 4, 6]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6" name="Picture 2" descr="http://a.pragprog.com/magazines/2013-06/images/elixir-flame__riuc2g__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2400" y="188640"/>
            <a:ext cx="770184" cy="100946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Enumerables&amp;Streams</a:t>
            </a:r>
          </a:p>
        </p:txBody>
      </p:sp>
      <p:sp>
        <p:nvSpPr>
          <p:cNvPr id="128" name="Shape 128"/>
          <p:cNvSpPr/>
          <p:nvPr/>
        </p:nvSpPr>
        <p:spPr>
          <a:xfrm>
            <a:off x="282300" y="1556792"/>
            <a:ext cx="8579400" cy="5063274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328950" y="1500671"/>
            <a:ext cx="8486100" cy="51717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dirty="0"/>
              <a:t>iex(25)&gt; stream = 1..3 |&gt;</a:t>
            </a:r>
          </a:p>
          <a:p>
            <a:pPr lvl="0" rtl="0">
              <a:spcBef>
                <a:spcPts val="0"/>
              </a:spcBef>
              <a:buNone/>
            </a:pPr>
            <a:r>
              <a:rPr lang="pl" dirty="0"/>
              <a:t>...(25)&gt;   Stream.map(</a:t>
            </a:r>
            <a:r>
              <a:rPr lang="pl" dirty="0">
                <a:solidFill>
                  <a:schemeClr val="dk1"/>
                </a:solidFill>
              </a:rPr>
              <a:t>&amp;( IO.inspect(&amp;1) </a:t>
            </a:r>
            <a:r>
              <a:rPr lang="pl" dirty="0"/>
              <a:t>)) |&gt;</a:t>
            </a:r>
          </a:p>
          <a:p>
            <a:pPr lvl="0" rtl="0">
              <a:spcBef>
                <a:spcPts val="0"/>
              </a:spcBef>
              <a:buNone/>
            </a:pPr>
            <a:r>
              <a:rPr lang="pl" dirty="0"/>
              <a:t>...(25)&gt;   Stream.map(&amp;(&amp;1 * 5)) |&gt;</a:t>
            </a:r>
          </a:p>
          <a:p>
            <a:pPr lvl="0" rtl="0">
              <a:spcBef>
                <a:spcPts val="0"/>
              </a:spcBef>
              <a:buNone/>
            </a:pPr>
            <a:r>
              <a:rPr lang="pl" dirty="0"/>
              <a:t>...(25)&gt;   Stream.map(</a:t>
            </a:r>
            <a:r>
              <a:rPr lang="pl" dirty="0">
                <a:solidFill>
                  <a:schemeClr val="dk1"/>
                </a:solidFill>
              </a:rPr>
              <a:t>&amp;( IO.inspect(&amp;1) )</a:t>
            </a:r>
            <a:r>
              <a:rPr lang="pl" dirty="0"/>
              <a:t>) |&gt;</a:t>
            </a:r>
          </a:p>
          <a:p>
            <a:pPr lvl="0" rtl="0">
              <a:spcBef>
                <a:spcPts val="0"/>
              </a:spcBef>
              <a:buNone/>
            </a:pPr>
            <a:r>
              <a:rPr lang="pl" dirty="0"/>
              <a:t>...(25)&gt;   Stream.map(&amp;(&amp;1+1)) |&gt;</a:t>
            </a:r>
          </a:p>
          <a:p>
            <a:pPr lvl="0" rtl="0">
              <a:spcBef>
                <a:spcPts val="0"/>
              </a:spcBef>
              <a:buNone/>
            </a:pPr>
            <a:r>
              <a:rPr lang="pl" dirty="0"/>
              <a:t>...(25)&gt;   Stream.map(</a:t>
            </a:r>
            <a:r>
              <a:rPr lang="pl" dirty="0">
                <a:solidFill>
                  <a:schemeClr val="dk1"/>
                </a:solidFill>
              </a:rPr>
              <a:t>&amp;( IO.inspect(&amp;1) </a:t>
            </a:r>
            <a:r>
              <a:rPr lang="pl" dirty="0"/>
              <a:t>))   </a:t>
            </a:r>
          </a:p>
          <a:p>
            <a:pPr lvl="0" rtl="0">
              <a:spcBef>
                <a:spcPts val="0"/>
              </a:spcBef>
              <a:buNone/>
            </a:pPr>
            <a:r>
              <a:rPr lang="pl" dirty="0"/>
              <a:t>#Stream&lt;[enum: 1..3,  funs: [#Function&lt;45.29647706/1 in Stream.map/2&gt;,...]&gt;</a:t>
            </a:r>
          </a:p>
          <a:p>
            <a:pPr lvl="0" rtl="0">
              <a:spcBef>
                <a:spcPts val="0"/>
              </a:spcBef>
              <a:buNone/>
            </a:pPr>
            <a:r>
              <a:rPr lang="pl" dirty="0"/>
              <a:t>iex(26)&gt; Enum.to_list(stream)</a:t>
            </a:r>
          </a:p>
          <a:p>
            <a:pPr lvl="0" rtl="0">
              <a:spcBef>
                <a:spcPts val="0"/>
              </a:spcBef>
              <a:buNone/>
            </a:pPr>
            <a:r>
              <a:rPr lang="pl" dirty="0"/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pl" dirty="0"/>
              <a:t>5</a:t>
            </a:r>
          </a:p>
          <a:p>
            <a:pPr lvl="0" rtl="0">
              <a:spcBef>
                <a:spcPts val="0"/>
              </a:spcBef>
              <a:buNone/>
            </a:pPr>
            <a:r>
              <a:rPr lang="pl" dirty="0"/>
              <a:t>6</a:t>
            </a:r>
          </a:p>
          <a:p>
            <a:pPr lvl="0" rtl="0">
              <a:spcBef>
                <a:spcPts val="0"/>
              </a:spcBef>
              <a:buNone/>
            </a:pPr>
            <a:r>
              <a:rPr lang="pl" dirty="0"/>
              <a:t>2</a:t>
            </a:r>
          </a:p>
          <a:p>
            <a:pPr lvl="0" rtl="0">
              <a:spcBef>
                <a:spcPts val="0"/>
              </a:spcBef>
              <a:buNone/>
            </a:pPr>
            <a:r>
              <a:rPr lang="pl" dirty="0"/>
              <a:t>10</a:t>
            </a:r>
          </a:p>
          <a:p>
            <a:pPr lvl="0" rtl="0">
              <a:spcBef>
                <a:spcPts val="0"/>
              </a:spcBef>
              <a:buNone/>
            </a:pPr>
            <a:r>
              <a:rPr lang="pl" dirty="0"/>
              <a:t>11</a:t>
            </a:r>
          </a:p>
          <a:p>
            <a:pPr lvl="0" rtl="0">
              <a:spcBef>
                <a:spcPts val="0"/>
              </a:spcBef>
              <a:buNone/>
            </a:pPr>
            <a:r>
              <a:rPr lang="pl" dirty="0"/>
              <a:t>3</a:t>
            </a:r>
          </a:p>
          <a:p>
            <a:pPr lvl="0" rtl="0">
              <a:spcBef>
                <a:spcPts val="0"/>
              </a:spcBef>
              <a:buNone/>
            </a:pPr>
            <a:r>
              <a:rPr lang="pl" dirty="0"/>
              <a:t>15</a:t>
            </a:r>
          </a:p>
          <a:p>
            <a:pPr lvl="0" rtl="0">
              <a:spcBef>
                <a:spcPts val="0"/>
              </a:spcBef>
              <a:buNone/>
            </a:pPr>
            <a:r>
              <a:rPr lang="pl" dirty="0"/>
              <a:t>16</a:t>
            </a:r>
          </a:p>
          <a:p>
            <a:pPr lvl="0" rtl="0">
              <a:spcBef>
                <a:spcPts val="0"/>
              </a:spcBef>
              <a:buNone/>
            </a:pPr>
            <a:r>
              <a:rPr lang="pl" dirty="0"/>
              <a:t>[6, 11, 16]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5" name="Picture 2" descr="http://a.pragprog.com/magazines/2013-06/images/elixir-flame__riuc2g__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2400" y="188640"/>
            <a:ext cx="770184" cy="100946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Typespaces</a:t>
            </a:r>
            <a:endParaRPr lang="pl-PL" dirty="0"/>
          </a:p>
        </p:txBody>
      </p:sp>
      <p:sp>
        <p:nvSpPr>
          <p:cNvPr id="4" name="Shape 91"/>
          <p:cNvSpPr/>
          <p:nvPr/>
        </p:nvSpPr>
        <p:spPr>
          <a:xfrm>
            <a:off x="1115617" y="1412776"/>
            <a:ext cx="7200800" cy="408479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2000" dirty="0" smtClean="0"/>
              <a:t>@spec </a:t>
            </a:r>
            <a:r>
              <a:rPr lang="pl-PL" sz="2000" dirty="0" err="1" smtClean="0"/>
              <a:t>addone</a:t>
            </a:r>
            <a:r>
              <a:rPr lang="pl-PL" sz="2000" dirty="0" smtClean="0"/>
              <a:t>(</a:t>
            </a:r>
            <a:r>
              <a:rPr lang="pl-PL" sz="2000" dirty="0" err="1" smtClean="0"/>
              <a:t>number</a:t>
            </a:r>
            <a:r>
              <a:rPr lang="pl-PL" sz="2000" dirty="0" smtClean="0"/>
              <a:t>) :: </a:t>
            </a:r>
            <a:r>
              <a:rPr lang="pl-PL" sz="2000" dirty="0" err="1" smtClean="0"/>
              <a:t>integer</a:t>
            </a:r>
            <a:endParaRPr lang="pl-PL" sz="2000" dirty="0" smtClean="0"/>
          </a:p>
          <a:p>
            <a:pPr>
              <a:buNone/>
            </a:pPr>
            <a:endParaRPr lang="pl-PL" sz="2000" dirty="0" smtClean="0"/>
          </a:p>
          <a:p>
            <a:pPr>
              <a:buNone/>
            </a:pPr>
            <a:r>
              <a:rPr lang="pl-PL" sz="2000" dirty="0" smtClean="0"/>
              <a:t>@</a:t>
            </a:r>
            <a:r>
              <a:rPr lang="pl-PL" sz="2000" dirty="0" err="1" smtClean="0"/>
              <a:t>type</a:t>
            </a:r>
            <a:r>
              <a:rPr lang="pl-PL" sz="2000" dirty="0" smtClean="0"/>
              <a:t> </a:t>
            </a:r>
            <a:r>
              <a:rPr lang="pl-PL" sz="2000" dirty="0" err="1" smtClean="0"/>
              <a:t>specialnumber</a:t>
            </a:r>
            <a:r>
              <a:rPr lang="pl-PL" sz="2000" dirty="0" smtClean="0"/>
              <a:t> :: {</a:t>
            </a:r>
            <a:r>
              <a:rPr lang="pl-PL" sz="2000" dirty="0" err="1" smtClean="0"/>
              <a:t>number</a:t>
            </a:r>
            <a:r>
              <a:rPr lang="pl-PL" sz="2000" dirty="0" smtClean="0"/>
              <a:t>, </a:t>
            </a:r>
            <a:r>
              <a:rPr lang="pl-PL" sz="2000" b="1" dirty="0" err="1" smtClean="0"/>
              <a:t>String</a:t>
            </a:r>
            <a:r>
              <a:rPr lang="pl-PL" sz="2000" dirty="0" err="1" smtClean="0"/>
              <a:t>.t</a:t>
            </a:r>
            <a:r>
              <a:rPr lang="pl-PL" sz="2000" dirty="0" smtClean="0"/>
              <a:t>}</a:t>
            </a:r>
          </a:p>
          <a:p>
            <a:pPr>
              <a:buNone/>
            </a:pPr>
            <a:r>
              <a:rPr lang="pl-PL" sz="2000" dirty="0" smtClean="0"/>
              <a:t>@spec </a:t>
            </a:r>
            <a:r>
              <a:rPr lang="pl-PL" sz="2000" dirty="0" err="1" smtClean="0"/>
              <a:t>add</a:t>
            </a:r>
            <a:r>
              <a:rPr lang="pl-PL" sz="2000" dirty="0" smtClean="0"/>
              <a:t>(</a:t>
            </a:r>
            <a:r>
              <a:rPr lang="pl-PL" sz="2000" dirty="0" err="1" smtClean="0"/>
              <a:t>number</a:t>
            </a:r>
            <a:r>
              <a:rPr lang="pl-PL" sz="2000" dirty="0" smtClean="0"/>
              <a:t>, </a:t>
            </a:r>
            <a:r>
              <a:rPr lang="pl-PL" sz="2000" dirty="0" err="1" smtClean="0"/>
              <a:t>number</a:t>
            </a:r>
            <a:r>
              <a:rPr lang="pl-PL" sz="2000" dirty="0" smtClean="0"/>
              <a:t>) :: </a:t>
            </a:r>
            <a:r>
              <a:rPr lang="pl-PL" sz="2000" dirty="0" err="1" smtClean="0"/>
              <a:t>specialnumber</a:t>
            </a:r>
            <a:endParaRPr lang="pl-PL" sz="2000" dirty="0" smtClean="0"/>
          </a:p>
          <a:p>
            <a:pPr>
              <a:buNone/>
            </a:pPr>
            <a:endParaRPr lang="pl-PL" sz="2000" dirty="0" smtClean="0"/>
          </a:p>
          <a:p>
            <a:pPr>
              <a:buNone/>
            </a:pPr>
            <a:r>
              <a:rPr lang="pl-PL" sz="2000" dirty="0" smtClean="0"/>
              <a:t>@</a:t>
            </a:r>
            <a:r>
              <a:rPr lang="pl-PL" sz="2000" dirty="0" err="1" smtClean="0"/>
              <a:t>callback</a:t>
            </a:r>
            <a:r>
              <a:rPr lang="pl-PL" sz="2000" dirty="0" smtClean="0"/>
              <a:t> </a:t>
            </a:r>
            <a:r>
              <a:rPr lang="pl-PL" sz="2000" dirty="0" err="1" smtClean="0"/>
              <a:t>fact</a:t>
            </a:r>
            <a:r>
              <a:rPr lang="pl-PL" sz="2000" dirty="0" smtClean="0"/>
              <a:t>(</a:t>
            </a:r>
            <a:r>
              <a:rPr lang="pl-PL" sz="2000" dirty="0" err="1" smtClean="0"/>
              <a:t>number</a:t>
            </a:r>
            <a:r>
              <a:rPr lang="pl-PL" sz="2000" dirty="0" smtClean="0"/>
              <a:t>) :: </a:t>
            </a:r>
            <a:r>
              <a:rPr lang="pl-PL" sz="2000" dirty="0" err="1" smtClean="0"/>
              <a:t>number</a:t>
            </a:r>
            <a:endParaRPr lang="pl-PL" sz="2000" dirty="0"/>
          </a:p>
        </p:txBody>
      </p:sp>
      <p:pic>
        <p:nvPicPr>
          <p:cNvPr id="5" name="Picture 2" descr="http://a.pragprog.com/magazines/2013-06/images/elixir-flame__riuc2g_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188640"/>
            <a:ext cx="770184" cy="10094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/>
          <p:nvPr/>
        </p:nvSpPr>
        <p:spPr>
          <a:xfrm>
            <a:off x="1259633" y="1412776"/>
            <a:ext cx="6984776" cy="408479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Behaviour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2000" dirty="0" err="1"/>
              <a:t>d</a:t>
            </a:r>
            <a:r>
              <a:rPr lang="pl-PL" sz="2000" dirty="0" err="1" smtClean="0"/>
              <a:t>efmodule</a:t>
            </a:r>
            <a:r>
              <a:rPr lang="pl-PL" sz="2000" dirty="0" smtClean="0"/>
              <a:t> </a:t>
            </a:r>
            <a:r>
              <a:rPr lang="pl-PL" sz="2000" dirty="0" err="1" smtClean="0"/>
              <a:t>fact</a:t>
            </a:r>
            <a:r>
              <a:rPr lang="pl-PL" sz="2000" dirty="0" smtClean="0"/>
              <a:t> do</a:t>
            </a:r>
          </a:p>
          <a:p>
            <a:pPr>
              <a:buNone/>
            </a:pPr>
            <a:r>
              <a:rPr lang="pl-PL" sz="2000" dirty="0" smtClean="0"/>
              <a:t>	</a:t>
            </a:r>
            <a:r>
              <a:rPr lang="pl-PL" sz="2000" dirty="0" err="1" smtClean="0"/>
              <a:t>use</a:t>
            </a:r>
            <a:r>
              <a:rPr lang="pl-PL" sz="2000" dirty="0" smtClean="0"/>
              <a:t> </a:t>
            </a:r>
            <a:r>
              <a:rPr lang="pl-PL" sz="2000" dirty="0" err="1" smtClean="0"/>
              <a:t>Behaviour</a:t>
            </a:r>
            <a:endParaRPr lang="pl-PL" sz="2000" dirty="0" smtClean="0"/>
          </a:p>
          <a:p>
            <a:pPr>
              <a:buNone/>
            </a:pPr>
            <a:r>
              <a:rPr lang="pl-PL" sz="2000" dirty="0" smtClean="0"/>
              <a:t>	@</a:t>
            </a:r>
            <a:r>
              <a:rPr lang="pl-PL" sz="2000" dirty="0" err="1" smtClean="0"/>
              <a:t>doc</a:t>
            </a:r>
            <a:r>
              <a:rPr lang="pl-PL" sz="2000" dirty="0" smtClean="0"/>
              <a:t> „Tu ma być </a:t>
            </a:r>
            <a:r>
              <a:rPr lang="pl-PL" sz="2000" dirty="0" err="1" smtClean="0"/>
              <a:t>factorial</a:t>
            </a:r>
            <a:r>
              <a:rPr lang="pl-PL" sz="2000" dirty="0" smtClean="0"/>
              <a:t>”</a:t>
            </a:r>
          </a:p>
          <a:p>
            <a:pPr>
              <a:buNone/>
            </a:pPr>
            <a:r>
              <a:rPr lang="pl-PL" sz="2000" dirty="0" smtClean="0"/>
              <a:t>	</a:t>
            </a:r>
            <a:r>
              <a:rPr lang="pl-PL" sz="2000" dirty="0" err="1" smtClean="0"/>
              <a:t>defcallback</a:t>
            </a:r>
            <a:r>
              <a:rPr lang="pl-PL" sz="2000" dirty="0" smtClean="0"/>
              <a:t> </a:t>
            </a:r>
            <a:r>
              <a:rPr lang="pl-PL" sz="2000" dirty="0" err="1" smtClean="0"/>
              <a:t>fac</a:t>
            </a:r>
            <a:r>
              <a:rPr lang="pl-PL" sz="2000" dirty="0" smtClean="0"/>
              <a:t>(</a:t>
            </a:r>
            <a:r>
              <a:rPr lang="pl-PL" sz="2000" dirty="0" err="1" smtClean="0"/>
              <a:t>number</a:t>
            </a:r>
            <a:r>
              <a:rPr lang="pl-PL" sz="2000" dirty="0" smtClean="0"/>
              <a:t>) :: </a:t>
            </a:r>
            <a:r>
              <a:rPr lang="pl-PL" sz="2000" dirty="0" err="1" smtClean="0"/>
              <a:t>number</a:t>
            </a:r>
            <a:endParaRPr lang="pl-PL" sz="2000" dirty="0" smtClean="0"/>
          </a:p>
          <a:p>
            <a:pPr>
              <a:buNone/>
            </a:pPr>
            <a:r>
              <a:rPr lang="pl-PL" sz="2000" dirty="0" smtClean="0"/>
              <a:t>end</a:t>
            </a:r>
          </a:p>
          <a:p>
            <a:pPr>
              <a:buNone/>
            </a:pPr>
            <a:endParaRPr lang="pl-PL" sz="2000" dirty="0" smtClean="0"/>
          </a:p>
          <a:p>
            <a:pPr>
              <a:buNone/>
            </a:pPr>
            <a:r>
              <a:rPr lang="pl-PL" sz="2000" dirty="0" err="1"/>
              <a:t>d</a:t>
            </a:r>
            <a:r>
              <a:rPr lang="pl-PL" sz="2000" dirty="0" err="1" smtClean="0"/>
              <a:t>efmodule</a:t>
            </a:r>
            <a:r>
              <a:rPr lang="pl-PL" sz="2000" dirty="0" smtClean="0"/>
              <a:t> </a:t>
            </a:r>
            <a:r>
              <a:rPr lang="pl-PL" sz="2000" dirty="0" err="1" smtClean="0"/>
              <a:t>factorial</a:t>
            </a:r>
            <a:r>
              <a:rPr lang="pl-PL" sz="2000" dirty="0" smtClean="0"/>
              <a:t> do</a:t>
            </a:r>
          </a:p>
          <a:p>
            <a:pPr>
              <a:buNone/>
            </a:pPr>
            <a:r>
              <a:rPr lang="pl-PL" sz="2000" dirty="0" smtClean="0"/>
              <a:t>	@</a:t>
            </a:r>
            <a:r>
              <a:rPr lang="pl-PL" sz="2000" dirty="0" err="1" smtClean="0"/>
              <a:t>behaviour</a:t>
            </a:r>
            <a:r>
              <a:rPr lang="pl-PL" sz="2000" dirty="0" smtClean="0"/>
              <a:t> </a:t>
            </a:r>
            <a:r>
              <a:rPr lang="pl-PL" sz="2000" dirty="0" err="1" smtClean="0"/>
              <a:t>fact</a:t>
            </a:r>
            <a:endParaRPr lang="pl-PL" sz="2000" dirty="0" smtClean="0"/>
          </a:p>
          <a:p>
            <a:pPr>
              <a:buNone/>
            </a:pPr>
            <a:r>
              <a:rPr lang="pl-PL" sz="2000" dirty="0" smtClean="0"/>
              <a:t>	</a:t>
            </a:r>
            <a:r>
              <a:rPr lang="pl-PL" sz="2000" dirty="0" err="1" smtClean="0"/>
              <a:t>def</a:t>
            </a:r>
            <a:r>
              <a:rPr lang="pl-PL" sz="2000" dirty="0" smtClean="0"/>
              <a:t> </a:t>
            </a:r>
            <a:r>
              <a:rPr lang="pl-PL" sz="2000" dirty="0" err="1" smtClean="0"/>
              <a:t>fact</a:t>
            </a:r>
            <a:r>
              <a:rPr lang="pl-PL" sz="2000" dirty="0" smtClean="0"/>
              <a:t>(zakres), do: …</a:t>
            </a:r>
          </a:p>
          <a:p>
            <a:pPr>
              <a:buNone/>
            </a:pPr>
            <a:r>
              <a:rPr lang="pl-PL" sz="2000" dirty="0" err="1" smtClean="0"/>
              <a:t>end</a:t>
            </a:r>
            <a:endParaRPr lang="pl-PL" sz="2000" dirty="0" smtClean="0"/>
          </a:p>
        </p:txBody>
      </p:sp>
      <p:pic>
        <p:nvPicPr>
          <p:cNvPr id="5" name="Picture 2" descr="http://a.pragprog.com/magazines/2013-06/images/elixir-flame__riuc2g_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188640"/>
            <a:ext cx="770184" cy="10094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Metaprogramming</a:t>
            </a:r>
            <a:endParaRPr lang="pl-PL" dirty="0"/>
          </a:p>
        </p:txBody>
      </p:sp>
      <p:sp>
        <p:nvSpPr>
          <p:cNvPr id="4" name="Shape 91"/>
          <p:cNvSpPr/>
          <p:nvPr/>
        </p:nvSpPr>
        <p:spPr>
          <a:xfrm>
            <a:off x="1115616" y="1484784"/>
            <a:ext cx="7710827" cy="4608512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2000" dirty="0" err="1" smtClean="0"/>
              <a:t>Iex</a:t>
            </a:r>
            <a:r>
              <a:rPr lang="pl-PL" sz="2000" dirty="0" smtClean="0"/>
              <a:t>&gt; </a:t>
            </a:r>
            <a:r>
              <a:rPr lang="pl-PL" sz="2000" dirty="0" err="1" smtClean="0"/>
              <a:t>quote</a:t>
            </a:r>
            <a:r>
              <a:rPr lang="pl-PL" sz="2000" dirty="0" smtClean="0"/>
              <a:t> do: sum(1, 2, 3)</a:t>
            </a:r>
          </a:p>
          <a:p>
            <a:pPr>
              <a:buNone/>
            </a:pPr>
            <a:r>
              <a:rPr lang="pl-PL" sz="2000" dirty="0" smtClean="0"/>
              <a:t>{:sum, [], [1,2,3]}</a:t>
            </a:r>
          </a:p>
          <a:p>
            <a:pPr>
              <a:buNone/>
            </a:pPr>
            <a:endParaRPr lang="pl-PL" sz="2000" dirty="0" smtClean="0"/>
          </a:p>
          <a:p>
            <a:pPr>
              <a:buNone/>
            </a:pPr>
            <a:r>
              <a:rPr lang="pl-PL" sz="2000" dirty="0" err="1" smtClean="0"/>
              <a:t>defmodule</a:t>
            </a:r>
            <a:r>
              <a:rPr lang="pl-PL" sz="2000" dirty="0" smtClean="0"/>
              <a:t> </a:t>
            </a:r>
            <a:r>
              <a:rPr lang="pl-PL" sz="2000" dirty="0" err="1" smtClean="0"/>
              <a:t>Unless</a:t>
            </a:r>
            <a:r>
              <a:rPr lang="pl-PL" sz="2000" dirty="0" smtClean="0"/>
              <a:t> do </a:t>
            </a:r>
          </a:p>
          <a:p>
            <a:pPr>
              <a:buNone/>
            </a:pPr>
            <a:r>
              <a:rPr lang="pl-PL" sz="2000" dirty="0" smtClean="0"/>
              <a:t>	</a:t>
            </a:r>
            <a:r>
              <a:rPr lang="pl-PL" sz="2000" dirty="0" err="1" smtClean="0"/>
              <a:t>def</a:t>
            </a:r>
            <a:r>
              <a:rPr lang="pl-PL" sz="2000" dirty="0" smtClean="0"/>
              <a:t> </a:t>
            </a:r>
            <a:r>
              <a:rPr lang="pl-PL" sz="2000" dirty="0" err="1" smtClean="0"/>
              <a:t>fun_unless</a:t>
            </a:r>
            <a:r>
              <a:rPr lang="pl-PL" sz="2000" dirty="0" smtClean="0"/>
              <a:t>(</a:t>
            </a:r>
            <a:r>
              <a:rPr lang="pl-PL" sz="2000" dirty="0" err="1" smtClean="0"/>
              <a:t>clause</a:t>
            </a:r>
            <a:r>
              <a:rPr lang="pl-PL" sz="2000" dirty="0" smtClean="0"/>
              <a:t>, </a:t>
            </a:r>
            <a:r>
              <a:rPr lang="pl-PL" sz="2000" dirty="0" err="1" smtClean="0"/>
              <a:t>expression</a:t>
            </a:r>
            <a:r>
              <a:rPr lang="pl-PL" sz="2000" dirty="0" smtClean="0"/>
              <a:t>) do </a:t>
            </a:r>
          </a:p>
          <a:p>
            <a:pPr>
              <a:buNone/>
            </a:pPr>
            <a:r>
              <a:rPr lang="pl-PL" sz="2000" dirty="0" smtClean="0"/>
              <a:t>		</a:t>
            </a:r>
            <a:r>
              <a:rPr lang="pl-PL" sz="2000" dirty="0" err="1" smtClean="0"/>
              <a:t>If</a:t>
            </a:r>
            <a:r>
              <a:rPr lang="pl-PL" sz="2000" dirty="0" smtClean="0"/>
              <a:t>(!</a:t>
            </a:r>
            <a:r>
              <a:rPr lang="pl-PL" sz="2000" dirty="0" err="1" smtClean="0"/>
              <a:t>clause</a:t>
            </a:r>
            <a:r>
              <a:rPr lang="pl-PL" sz="2000" dirty="0" smtClean="0"/>
              <a:t>, do: </a:t>
            </a:r>
            <a:r>
              <a:rPr lang="pl-PL" sz="2000" dirty="0" err="1" smtClean="0"/>
              <a:t>expression</a:t>
            </a:r>
            <a:r>
              <a:rPr lang="pl-PL" sz="2000" dirty="0" smtClean="0"/>
              <a:t>) </a:t>
            </a:r>
            <a:r>
              <a:rPr lang="pl-PL" sz="2000" dirty="0" err="1" smtClean="0"/>
              <a:t>end</a:t>
            </a:r>
            <a:r>
              <a:rPr lang="pl-PL" sz="2000" dirty="0" smtClean="0"/>
              <a:t> </a:t>
            </a:r>
          </a:p>
          <a:p>
            <a:pPr>
              <a:buNone/>
            </a:pPr>
            <a:r>
              <a:rPr lang="pl-PL" sz="2000" dirty="0" smtClean="0"/>
              <a:t>	</a:t>
            </a:r>
            <a:r>
              <a:rPr lang="pl-PL" sz="2000" dirty="0" err="1" smtClean="0"/>
              <a:t>defmacro</a:t>
            </a:r>
            <a:r>
              <a:rPr lang="pl-PL" sz="2000" dirty="0" smtClean="0"/>
              <a:t> </a:t>
            </a:r>
            <a:r>
              <a:rPr lang="pl-PL" sz="2000" dirty="0" err="1" smtClean="0"/>
              <a:t>macro_unless</a:t>
            </a:r>
            <a:r>
              <a:rPr lang="pl-PL" sz="2000" dirty="0" smtClean="0"/>
              <a:t>(</a:t>
            </a:r>
            <a:r>
              <a:rPr lang="pl-PL" sz="2000" dirty="0" err="1" smtClean="0"/>
              <a:t>clause</a:t>
            </a:r>
            <a:r>
              <a:rPr lang="pl-PL" sz="2000" dirty="0" smtClean="0"/>
              <a:t>, </a:t>
            </a:r>
            <a:r>
              <a:rPr lang="pl-PL" sz="2000" dirty="0" err="1" smtClean="0"/>
              <a:t>expression</a:t>
            </a:r>
            <a:r>
              <a:rPr lang="pl-PL" sz="2000" dirty="0" smtClean="0"/>
              <a:t>) do </a:t>
            </a:r>
          </a:p>
          <a:p>
            <a:pPr>
              <a:buNone/>
            </a:pPr>
            <a:r>
              <a:rPr lang="pl-PL" sz="2000" dirty="0" smtClean="0"/>
              <a:t>		</a:t>
            </a:r>
            <a:r>
              <a:rPr lang="pl-PL" sz="2000" dirty="0" err="1" smtClean="0"/>
              <a:t>quote</a:t>
            </a:r>
            <a:r>
              <a:rPr lang="pl-PL" sz="2000" dirty="0" smtClean="0"/>
              <a:t> do </a:t>
            </a:r>
          </a:p>
          <a:p>
            <a:pPr>
              <a:buNone/>
            </a:pPr>
            <a:r>
              <a:rPr lang="pl-PL" sz="2000" dirty="0" smtClean="0"/>
              <a:t>			</a:t>
            </a:r>
            <a:r>
              <a:rPr lang="pl-PL" sz="2000" dirty="0" err="1" smtClean="0"/>
              <a:t>if</a:t>
            </a:r>
            <a:r>
              <a:rPr lang="pl-PL" sz="2000" dirty="0" smtClean="0"/>
              <a:t>(!</a:t>
            </a:r>
            <a:r>
              <a:rPr lang="pl-PL" sz="2000" dirty="0" err="1" smtClean="0"/>
              <a:t>unquote</a:t>
            </a:r>
            <a:r>
              <a:rPr lang="pl-PL" sz="2000" dirty="0" smtClean="0"/>
              <a:t>(</a:t>
            </a:r>
            <a:r>
              <a:rPr lang="pl-PL" sz="2000" dirty="0" err="1" smtClean="0"/>
              <a:t>clause</a:t>
            </a:r>
            <a:r>
              <a:rPr lang="pl-PL" sz="2000" dirty="0" smtClean="0"/>
              <a:t>), do: </a:t>
            </a:r>
            <a:r>
              <a:rPr lang="pl-PL" sz="2000" dirty="0" err="1" smtClean="0"/>
              <a:t>unquote</a:t>
            </a:r>
            <a:r>
              <a:rPr lang="pl-PL" sz="2000" dirty="0" smtClean="0"/>
              <a:t>(</a:t>
            </a:r>
            <a:r>
              <a:rPr lang="pl-PL" sz="2000" dirty="0" err="1" smtClean="0"/>
              <a:t>expression</a:t>
            </a:r>
            <a:r>
              <a:rPr lang="pl-PL" sz="2000" dirty="0" smtClean="0"/>
              <a:t>)) </a:t>
            </a:r>
          </a:p>
          <a:p>
            <a:pPr>
              <a:buNone/>
            </a:pPr>
            <a:r>
              <a:rPr lang="pl-PL" sz="2000" dirty="0" smtClean="0"/>
              <a:t>		</a:t>
            </a:r>
            <a:r>
              <a:rPr lang="pl-PL" sz="2000" dirty="0" err="1" smtClean="0"/>
              <a:t>end</a:t>
            </a:r>
            <a:r>
              <a:rPr lang="pl-PL" sz="2000" dirty="0" smtClean="0"/>
              <a:t> </a:t>
            </a:r>
          </a:p>
          <a:p>
            <a:pPr>
              <a:buNone/>
            </a:pPr>
            <a:r>
              <a:rPr lang="pl-PL" sz="2000" dirty="0" smtClean="0"/>
              <a:t>	</a:t>
            </a:r>
            <a:r>
              <a:rPr lang="pl-PL" sz="2000" dirty="0" err="1" smtClean="0"/>
              <a:t>end</a:t>
            </a:r>
            <a:r>
              <a:rPr lang="pl-PL" sz="2000" dirty="0" smtClean="0"/>
              <a:t> </a:t>
            </a:r>
          </a:p>
          <a:p>
            <a:pPr>
              <a:buNone/>
            </a:pPr>
            <a:r>
              <a:rPr lang="pl-PL" sz="2000" dirty="0" err="1" smtClean="0"/>
              <a:t>end</a:t>
            </a:r>
            <a:endParaRPr lang="pl-PL" sz="2000" dirty="0" smtClean="0"/>
          </a:p>
          <a:p>
            <a:pPr>
              <a:buNone/>
            </a:pPr>
            <a:endParaRPr lang="pl-PL" sz="2000" dirty="0" smtClean="0"/>
          </a:p>
          <a:p>
            <a:pPr>
              <a:buNone/>
            </a:pPr>
            <a:endParaRPr lang="pl-PL" sz="2000" dirty="0"/>
          </a:p>
        </p:txBody>
      </p:sp>
      <p:pic>
        <p:nvPicPr>
          <p:cNvPr id="5" name="Picture 2" descr="http://a.pragprog.com/magazines/2013-06/images/elixir-flame__riuc2g_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188640"/>
            <a:ext cx="770184" cy="10094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/>
          <p:nvPr/>
        </p:nvSpPr>
        <p:spPr>
          <a:xfrm>
            <a:off x="1115616" y="476672"/>
            <a:ext cx="7638819" cy="331236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87624" y="476672"/>
            <a:ext cx="7571184" cy="56494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/>
              <a:t>iex</a:t>
            </a:r>
            <a:r>
              <a:rPr lang="en-US" sz="2000" dirty="0" smtClean="0"/>
              <a:t>&gt; require Unless </a:t>
            </a:r>
            <a:endParaRPr lang="pl-PL" sz="2000" dirty="0" smtClean="0"/>
          </a:p>
          <a:p>
            <a:pPr>
              <a:buNone/>
            </a:pPr>
            <a:r>
              <a:rPr lang="en-US" sz="2000" dirty="0" err="1" smtClean="0"/>
              <a:t>iex</a:t>
            </a:r>
            <a:r>
              <a:rPr lang="en-US" sz="2000" dirty="0" smtClean="0"/>
              <a:t>&gt; </a:t>
            </a:r>
            <a:r>
              <a:rPr lang="en-US" sz="2000" dirty="0" err="1" smtClean="0"/>
              <a:t>Unless.macro_unless</a:t>
            </a:r>
            <a:r>
              <a:rPr lang="en-US" sz="2000" dirty="0" smtClean="0"/>
              <a:t> true, </a:t>
            </a:r>
            <a:r>
              <a:rPr lang="en-US" sz="2000" dirty="0" err="1" smtClean="0"/>
              <a:t>IO.puts</a:t>
            </a:r>
            <a:r>
              <a:rPr lang="en-US" sz="2000" dirty="0" smtClean="0"/>
              <a:t> "this should never be printed" </a:t>
            </a:r>
            <a:endParaRPr lang="pl-PL" sz="2000" dirty="0" smtClean="0"/>
          </a:p>
          <a:p>
            <a:pPr>
              <a:buNone/>
            </a:pPr>
            <a:r>
              <a:rPr lang="en-US" sz="2000" dirty="0" smtClean="0"/>
              <a:t>nil </a:t>
            </a:r>
            <a:endParaRPr lang="pl-PL" sz="2000" dirty="0" smtClean="0"/>
          </a:p>
          <a:p>
            <a:pPr>
              <a:buNone/>
            </a:pPr>
            <a:r>
              <a:rPr lang="en-US" sz="2000" dirty="0" err="1" smtClean="0"/>
              <a:t>iex</a:t>
            </a:r>
            <a:r>
              <a:rPr lang="en-US" sz="2000" dirty="0" smtClean="0"/>
              <a:t>&gt; </a:t>
            </a:r>
            <a:r>
              <a:rPr lang="en-US" sz="2000" dirty="0" err="1" smtClean="0"/>
              <a:t>Unless.fun_unless</a:t>
            </a:r>
            <a:r>
              <a:rPr lang="en-US" sz="2000" dirty="0" smtClean="0"/>
              <a:t> true, </a:t>
            </a:r>
            <a:r>
              <a:rPr lang="en-US" sz="2000" dirty="0" err="1" smtClean="0"/>
              <a:t>IO.puts</a:t>
            </a:r>
            <a:r>
              <a:rPr lang="en-US" sz="2000" dirty="0" smtClean="0"/>
              <a:t> "this should never be printed" </a:t>
            </a:r>
            <a:endParaRPr lang="pl-PL" sz="2000" dirty="0" smtClean="0"/>
          </a:p>
          <a:p>
            <a:pPr>
              <a:buNone/>
            </a:pPr>
            <a:r>
              <a:rPr lang="en-US" sz="2000" dirty="0" smtClean="0"/>
              <a:t>"this should never be printed" </a:t>
            </a:r>
            <a:endParaRPr lang="pl-PL" sz="2000" dirty="0" smtClean="0"/>
          </a:p>
          <a:p>
            <a:pPr>
              <a:buNone/>
            </a:pPr>
            <a:r>
              <a:rPr lang="en-US" sz="2000" dirty="0" smtClean="0"/>
              <a:t>nil</a:t>
            </a:r>
            <a:endParaRPr lang="pl-P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Mix</a:t>
            </a:r>
            <a:endParaRPr lang="pl-PL" dirty="0"/>
          </a:p>
        </p:txBody>
      </p:sp>
      <p:sp>
        <p:nvSpPr>
          <p:cNvPr id="4" name="Shape 91"/>
          <p:cNvSpPr/>
          <p:nvPr/>
        </p:nvSpPr>
        <p:spPr>
          <a:xfrm>
            <a:off x="1115617" y="1484784"/>
            <a:ext cx="6984776" cy="4608512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2000" dirty="0" smtClean="0"/>
              <a:t>$ mix </a:t>
            </a:r>
            <a:r>
              <a:rPr lang="pl-PL" sz="2000" dirty="0" err="1" smtClean="0"/>
              <a:t>new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 –module </a:t>
            </a:r>
            <a:r>
              <a:rPr lang="pl-PL" sz="2000" dirty="0" err="1" smtClean="0"/>
              <a:t>ModuleName</a:t>
            </a:r>
            <a:endParaRPr lang="pl-PL" sz="2000" dirty="0" smtClean="0"/>
          </a:p>
          <a:p>
            <a:pPr>
              <a:buNone/>
            </a:pPr>
            <a:endParaRPr lang="pl-PL" sz="2000" dirty="0" smtClean="0"/>
          </a:p>
          <a:p>
            <a:pPr>
              <a:buNone/>
            </a:pPr>
            <a:r>
              <a:rPr lang="pl-PL" sz="2000" i="1" dirty="0" smtClean="0"/>
              <a:t>* </a:t>
            </a:r>
            <a:r>
              <a:rPr lang="pl-PL" sz="2000" i="1" dirty="0" err="1" smtClean="0"/>
              <a:t>creating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README.md</a:t>
            </a:r>
            <a:r>
              <a:rPr lang="pl-PL" sz="2000" i="1" dirty="0" smtClean="0"/>
              <a:t> </a:t>
            </a:r>
          </a:p>
          <a:p>
            <a:pPr>
              <a:buNone/>
            </a:pPr>
            <a:r>
              <a:rPr lang="pl-PL" sz="2000" i="1" dirty="0" smtClean="0"/>
              <a:t>* </a:t>
            </a:r>
            <a:r>
              <a:rPr lang="pl-PL" sz="2000" i="1" dirty="0" err="1" smtClean="0"/>
              <a:t>creating</a:t>
            </a:r>
            <a:r>
              <a:rPr lang="pl-PL" sz="2000" i="1" dirty="0" smtClean="0"/>
              <a:t> .</a:t>
            </a:r>
            <a:r>
              <a:rPr lang="pl-PL" sz="2000" i="1" dirty="0" err="1" smtClean="0"/>
              <a:t>gitignore</a:t>
            </a:r>
            <a:r>
              <a:rPr lang="pl-PL" sz="2000" i="1" dirty="0" smtClean="0"/>
              <a:t> </a:t>
            </a:r>
          </a:p>
          <a:p>
            <a:pPr>
              <a:buNone/>
            </a:pPr>
            <a:r>
              <a:rPr lang="pl-PL" sz="2000" i="1" dirty="0" smtClean="0"/>
              <a:t>* </a:t>
            </a:r>
            <a:r>
              <a:rPr lang="pl-PL" sz="2000" i="1" dirty="0" err="1" smtClean="0"/>
              <a:t>creating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mix.exs</a:t>
            </a:r>
            <a:r>
              <a:rPr lang="pl-PL" sz="2000" i="1" dirty="0" smtClean="0"/>
              <a:t> </a:t>
            </a:r>
          </a:p>
          <a:p>
            <a:pPr>
              <a:buNone/>
            </a:pPr>
            <a:r>
              <a:rPr lang="pl-PL" sz="2000" i="1" dirty="0" smtClean="0"/>
              <a:t>* </a:t>
            </a:r>
            <a:r>
              <a:rPr lang="pl-PL" sz="2000" i="1" dirty="0" err="1" smtClean="0"/>
              <a:t>creating</a:t>
            </a:r>
            <a:r>
              <a:rPr lang="pl-PL" sz="2000" i="1" dirty="0" smtClean="0"/>
              <a:t> config </a:t>
            </a:r>
          </a:p>
          <a:p>
            <a:pPr>
              <a:buNone/>
            </a:pPr>
            <a:r>
              <a:rPr lang="pl-PL" sz="2000" i="1" dirty="0" smtClean="0"/>
              <a:t>* </a:t>
            </a:r>
            <a:r>
              <a:rPr lang="pl-PL" sz="2000" i="1" dirty="0" err="1" smtClean="0"/>
              <a:t>creating</a:t>
            </a:r>
            <a:r>
              <a:rPr lang="pl-PL" sz="2000" i="1" dirty="0" smtClean="0"/>
              <a:t> config/</a:t>
            </a:r>
            <a:r>
              <a:rPr lang="pl-PL" sz="2000" i="1" dirty="0" err="1" smtClean="0"/>
              <a:t>config.exs</a:t>
            </a:r>
            <a:r>
              <a:rPr lang="pl-PL" sz="2000" i="1" dirty="0" smtClean="0"/>
              <a:t> </a:t>
            </a:r>
          </a:p>
          <a:p>
            <a:pPr>
              <a:buNone/>
            </a:pPr>
            <a:r>
              <a:rPr lang="pl-PL" sz="2000" i="1" dirty="0" smtClean="0"/>
              <a:t>* </a:t>
            </a:r>
            <a:r>
              <a:rPr lang="pl-PL" sz="2000" i="1" dirty="0" err="1" smtClean="0"/>
              <a:t>creating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lib</a:t>
            </a:r>
            <a:r>
              <a:rPr lang="pl-PL" sz="2000" i="1" dirty="0" smtClean="0"/>
              <a:t> </a:t>
            </a:r>
          </a:p>
          <a:p>
            <a:pPr>
              <a:buNone/>
            </a:pPr>
            <a:r>
              <a:rPr lang="pl-PL" sz="2000" i="1" dirty="0" smtClean="0"/>
              <a:t>* </a:t>
            </a:r>
            <a:r>
              <a:rPr lang="pl-PL" sz="2000" i="1" dirty="0" err="1" smtClean="0"/>
              <a:t>creating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lib</a:t>
            </a:r>
            <a:r>
              <a:rPr lang="pl-PL" sz="2000" i="1" dirty="0" smtClean="0"/>
              <a:t>/</a:t>
            </a:r>
            <a:r>
              <a:rPr lang="pl-PL" sz="2000" i="1" dirty="0" err="1" smtClean="0"/>
              <a:t>kv.ex</a:t>
            </a:r>
            <a:r>
              <a:rPr lang="pl-PL" sz="2000" i="1" dirty="0" smtClean="0"/>
              <a:t> </a:t>
            </a:r>
          </a:p>
          <a:p>
            <a:pPr>
              <a:buNone/>
            </a:pPr>
            <a:r>
              <a:rPr lang="pl-PL" sz="2000" i="1" dirty="0" smtClean="0"/>
              <a:t>* </a:t>
            </a:r>
            <a:r>
              <a:rPr lang="pl-PL" sz="2000" i="1" dirty="0" err="1" smtClean="0"/>
              <a:t>creating</a:t>
            </a:r>
            <a:r>
              <a:rPr lang="pl-PL" sz="2000" i="1" dirty="0" smtClean="0"/>
              <a:t> test </a:t>
            </a:r>
          </a:p>
          <a:p>
            <a:pPr>
              <a:buNone/>
            </a:pPr>
            <a:r>
              <a:rPr lang="pl-PL" sz="2000" i="1" dirty="0" smtClean="0"/>
              <a:t>* </a:t>
            </a:r>
            <a:r>
              <a:rPr lang="pl-PL" sz="2000" i="1" dirty="0" err="1" smtClean="0"/>
              <a:t>creating</a:t>
            </a:r>
            <a:r>
              <a:rPr lang="pl-PL" sz="2000" i="1" dirty="0" smtClean="0"/>
              <a:t> test/</a:t>
            </a:r>
            <a:r>
              <a:rPr lang="pl-PL" sz="2000" i="1" dirty="0" err="1" smtClean="0"/>
              <a:t>test_helper.exs</a:t>
            </a:r>
            <a:r>
              <a:rPr lang="pl-PL" sz="2000" i="1" dirty="0" smtClean="0"/>
              <a:t> </a:t>
            </a:r>
          </a:p>
          <a:p>
            <a:pPr>
              <a:buNone/>
            </a:pPr>
            <a:r>
              <a:rPr lang="pl-PL" sz="2000" i="1" dirty="0" smtClean="0"/>
              <a:t>* </a:t>
            </a:r>
            <a:r>
              <a:rPr lang="pl-PL" sz="2000" i="1" dirty="0" err="1" smtClean="0"/>
              <a:t>creating</a:t>
            </a:r>
            <a:r>
              <a:rPr lang="pl-PL" sz="2000" i="1" dirty="0" smtClean="0"/>
              <a:t> test/</a:t>
            </a:r>
            <a:r>
              <a:rPr lang="pl-PL" sz="2000" i="1" dirty="0" err="1" smtClean="0"/>
              <a:t>kv_test.exs</a:t>
            </a:r>
            <a:endParaRPr lang="pl-PL" sz="2000" i="1" dirty="0"/>
          </a:p>
        </p:txBody>
      </p:sp>
      <p:pic>
        <p:nvPicPr>
          <p:cNvPr id="5" name="Picture 2" descr="http://a.pragprog.com/magazines/2013-06/images/elixir-flame__riuc2g_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188640"/>
            <a:ext cx="770184" cy="10094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/>
          <p:nvPr/>
        </p:nvSpPr>
        <p:spPr>
          <a:xfrm>
            <a:off x="1475657" y="1484784"/>
            <a:ext cx="6552728" cy="4228815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Erlang </a:t>
            </a:r>
            <a:r>
              <a:rPr lang="pl-PL" dirty="0" err="1" smtClean="0"/>
              <a:t>vs</a:t>
            </a:r>
            <a:r>
              <a:rPr lang="pl-PL" dirty="0" smtClean="0"/>
              <a:t>. </a:t>
            </a:r>
            <a:r>
              <a:rPr lang="pl-PL" dirty="0" err="1" smtClean="0"/>
              <a:t>Elixir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2000" dirty="0" err="1" smtClean="0"/>
              <a:t>iex</a:t>
            </a:r>
            <a:r>
              <a:rPr lang="pl-PL" sz="2000" dirty="0" smtClean="0"/>
              <a:t>&gt; </a:t>
            </a:r>
            <a:r>
              <a:rPr lang="pl-PL" sz="2000" dirty="0" err="1" smtClean="0"/>
              <a:t>unless</a:t>
            </a:r>
            <a:r>
              <a:rPr lang="pl-PL" sz="2000" dirty="0" smtClean="0"/>
              <a:t> </a:t>
            </a:r>
            <a:r>
              <a:rPr lang="en-US" sz="2000" dirty="0" smtClean="0"/>
              <a:t>"</a:t>
            </a:r>
            <a:r>
              <a:rPr lang="en-US" sz="2000" dirty="0" err="1" smtClean="0"/>
              <a:t>hel</a:t>
            </a:r>
            <a:r>
              <a:rPr lang="en-US" sz="2000" dirty="0" smtClean="0"/>
              <a:t>"&lt;&gt;"lo" === '</a:t>
            </a:r>
            <a:r>
              <a:rPr lang="en-US" sz="2000" dirty="0" err="1" smtClean="0"/>
              <a:t>hel</a:t>
            </a:r>
            <a:r>
              <a:rPr lang="en-US" sz="2000" dirty="0" smtClean="0"/>
              <a:t>'++'lo' do </a:t>
            </a:r>
            <a:r>
              <a:rPr lang="pl-PL" sz="2000" dirty="0" smtClean="0"/>
              <a:t>:prawda </a:t>
            </a:r>
            <a:r>
              <a:rPr lang="en-US" sz="2000" dirty="0" smtClean="0"/>
              <a:t>end</a:t>
            </a:r>
            <a:endParaRPr lang="pl-PL" sz="2000" dirty="0" smtClean="0"/>
          </a:p>
          <a:p>
            <a:pPr>
              <a:buNone/>
            </a:pPr>
            <a:r>
              <a:rPr lang="pl-PL" sz="2000" i="1" dirty="0" err="1" smtClean="0"/>
              <a:t>nil</a:t>
            </a:r>
            <a:endParaRPr lang="pl-PL" sz="2000" i="1" dirty="0" smtClean="0"/>
          </a:p>
          <a:p>
            <a:pPr>
              <a:buNone/>
            </a:pPr>
            <a:r>
              <a:rPr lang="en-US" sz="2000" dirty="0" smtClean="0"/>
              <a:t>if false, do: :this, else: :that</a:t>
            </a:r>
            <a:endParaRPr lang="pl-PL" sz="2000" dirty="0" smtClean="0"/>
          </a:p>
          <a:p>
            <a:pPr>
              <a:buNone/>
            </a:pPr>
            <a:r>
              <a:rPr lang="pl-PL" sz="2000" i="1" dirty="0" smtClean="0"/>
              <a:t>:</a:t>
            </a:r>
            <a:r>
              <a:rPr lang="pl-PL" sz="2000" i="1" dirty="0" err="1" smtClean="0"/>
              <a:t>that</a:t>
            </a:r>
            <a:endParaRPr lang="pl-PL" sz="2000" i="1" dirty="0" smtClean="0"/>
          </a:p>
          <a:p>
            <a:pPr>
              <a:buNone/>
            </a:pPr>
            <a:endParaRPr lang="pl-PL" sz="2000" dirty="0" smtClean="0"/>
          </a:p>
          <a:p>
            <a:pPr>
              <a:buNone/>
            </a:pPr>
            <a:r>
              <a:rPr lang="pl-PL" sz="2000" dirty="0" err="1" smtClean="0"/>
              <a:t>iex</a:t>
            </a:r>
            <a:r>
              <a:rPr lang="pl-PL" sz="2000" dirty="0" smtClean="0"/>
              <a:t>(3)&gt; i = 48</a:t>
            </a:r>
          </a:p>
          <a:p>
            <a:pPr>
              <a:buNone/>
            </a:pPr>
            <a:r>
              <a:rPr lang="pl-PL" sz="2000" dirty="0" smtClean="0"/>
              <a:t>48</a:t>
            </a:r>
          </a:p>
          <a:p>
            <a:pPr>
              <a:buNone/>
            </a:pPr>
            <a:r>
              <a:rPr lang="pl-PL" sz="2000" dirty="0" err="1"/>
              <a:t>i</a:t>
            </a:r>
            <a:r>
              <a:rPr lang="pl-PL" sz="2000" dirty="0" err="1" smtClean="0"/>
              <a:t>ex</a:t>
            </a:r>
            <a:r>
              <a:rPr lang="pl-PL" sz="2000" dirty="0" smtClean="0"/>
              <a:t>(4)&gt; i = 27</a:t>
            </a:r>
          </a:p>
          <a:p>
            <a:pPr>
              <a:buNone/>
            </a:pPr>
            <a:r>
              <a:rPr lang="pl-PL" sz="2000" dirty="0" smtClean="0"/>
              <a:t>27</a:t>
            </a:r>
          </a:p>
          <a:p>
            <a:pPr>
              <a:buNone/>
            </a:pPr>
            <a:r>
              <a:rPr lang="pl-PL" sz="2000" dirty="0" err="1"/>
              <a:t>i</a:t>
            </a:r>
            <a:r>
              <a:rPr lang="pl-PL" sz="2000" dirty="0" err="1" smtClean="0"/>
              <a:t>ex</a:t>
            </a:r>
            <a:r>
              <a:rPr lang="pl-PL" sz="2000" dirty="0" smtClean="0"/>
              <a:t>(5)&gt; v(-2)</a:t>
            </a:r>
          </a:p>
          <a:p>
            <a:pPr>
              <a:buNone/>
            </a:pPr>
            <a:r>
              <a:rPr lang="pl-PL" sz="2000" i="1" dirty="0" smtClean="0"/>
              <a:t>48</a:t>
            </a:r>
          </a:p>
          <a:p>
            <a:pPr>
              <a:buNone/>
            </a:pPr>
            <a:endParaRPr lang="pl-PL" sz="2000" dirty="0"/>
          </a:p>
          <a:p>
            <a:pPr>
              <a:buNone/>
            </a:pPr>
            <a:endParaRPr lang="pl-PL" sz="2000" dirty="0" smtClean="0"/>
          </a:p>
          <a:p>
            <a:pPr>
              <a:buNone/>
            </a:pPr>
            <a:endParaRPr lang="pl-PL" sz="2000" dirty="0"/>
          </a:p>
        </p:txBody>
      </p:sp>
      <p:pic>
        <p:nvPicPr>
          <p:cNvPr id="5" name="Picture 2" descr="http://a.pragprog.com/magazines/2013-06/images/elixir-flame__riuc2g_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188640"/>
            <a:ext cx="770184" cy="10094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563501" y="3645634"/>
            <a:ext cx="8123399" cy="281599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 dirty="0" smtClean="0"/>
              <a:t>Modules</a:t>
            </a:r>
            <a:endParaRPr lang="pl" dirty="0"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3568" y="3717032"/>
            <a:ext cx="7411799" cy="290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pl" sz="1800" dirty="0">
                <a:solidFill>
                  <a:srgbClr val="000000"/>
                </a:solidFill>
              </a:rPr>
              <a:t>iex(160)&gt; c("rectangle.ex")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pl" sz="1800" dirty="0">
                <a:solidFill>
                  <a:srgbClr val="000000"/>
                </a:solidFill>
              </a:rPr>
              <a:t>[Rectangle]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pl" sz="1800" dirty="0">
                <a:solidFill>
                  <a:srgbClr val="000000"/>
                </a:solidFill>
              </a:rPr>
              <a:t>iex(161)&gt; Rectangle.rec_area(3, 5.7)</a:t>
            </a:r>
          </a:p>
          <a:p>
            <a:pPr lvl="0" rtl="0">
              <a:spcBef>
                <a:spcPts val="0"/>
              </a:spcBef>
              <a:buNone/>
            </a:pPr>
            <a:r>
              <a:rPr lang="pl" sz="1800" dirty="0">
                <a:solidFill>
                  <a:srgbClr val="000000"/>
                </a:solidFill>
              </a:rPr>
              <a:t>17.1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8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endParaRPr sz="800" dirty="0">
              <a:solidFill>
                <a:srgbClr val="000000"/>
              </a:solidFill>
            </a:endParaRPr>
          </a:p>
        </p:txBody>
      </p:sp>
      <p:sp>
        <p:nvSpPr>
          <p:cNvPr id="61" name="Shape 61"/>
          <p:cNvSpPr/>
          <p:nvPr/>
        </p:nvSpPr>
        <p:spPr>
          <a:xfrm>
            <a:off x="563501" y="1417833"/>
            <a:ext cx="3675899" cy="201160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722976" y="1493834"/>
            <a:ext cx="2981399" cy="185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l" dirty="0">
                <a:solidFill>
                  <a:srgbClr val="0000FF"/>
                </a:solidFill>
              </a:rPr>
              <a:t>defmodule </a:t>
            </a:r>
            <a:r>
              <a:rPr lang="pl" dirty="0"/>
              <a:t>Rectangle </a:t>
            </a:r>
            <a:r>
              <a:rPr lang="pl" dirty="0">
                <a:solidFill>
                  <a:srgbClr val="0000FF"/>
                </a:solidFill>
              </a:rPr>
              <a:t>do</a:t>
            </a:r>
          </a:p>
          <a:p>
            <a:pPr rtl="0">
              <a:spcBef>
                <a:spcPts val="0"/>
              </a:spcBef>
              <a:buNone/>
            </a:pPr>
            <a:r>
              <a:rPr lang="pl" dirty="0"/>
              <a:t> </a:t>
            </a:r>
            <a:r>
              <a:rPr lang="pl" dirty="0" smtClean="0"/>
              <a:t>    </a:t>
            </a:r>
            <a:r>
              <a:rPr lang="pl" dirty="0" smtClean="0">
                <a:solidFill>
                  <a:srgbClr val="0000FF"/>
                </a:solidFill>
              </a:rPr>
              <a:t>def</a:t>
            </a:r>
            <a:r>
              <a:rPr lang="pl" dirty="0" smtClean="0"/>
              <a:t> </a:t>
            </a:r>
            <a:r>
              <a:rPr lang="pl" dirty="0"/>
              <a:t>rec_area(a, b) </a:t>
            </a:r>
            <a:r>
              <a:rPr lang="pl" dirty="0">
                <a:solidFill>
                  <a:srgbClr val="0000FF"/>
                </a:solidFill>
              </a:rPr>
              <a:t>do</a:t>
            </a:r>
          </a:p>
          <a:p>
            <a:pPr rtl="0">
              <a:spcBef>
                <a:spcPts val="0"/>
              </a:spcBef>
              <a:buNone/>
            </a:pPr>
            <a:r>
              <a:rPr lang="pl" dirty="0"/>
              <a:t>	</a:t>
            </a:r>
            <a:r>
              <a:rPr lang="pl" dirty="0" smtClean="0"/>
              <a:t>a*b</a:t>
            </a:r>
            <a:endParaRPr lang="pl" dirty="0"/>
          </a:p>
          <a:p>
            <a:pPr rtl="0">
              <a:spcBef>
                <a:spcPts val="0"/>
              </a:spcBef>
              <a:buNone/>
            </a:pPr>
            <a:r>
              <a:rPr lang="pl" dirty="0"/>
              <a:t> </a:t>
            </a:r>
            <a:r>
              <a:rPr lang="pl" dirty="0" smtClean="0"/>
              <a:t>    </a:t>
            </a:r>
            <a:r>
              <a:rPr lang="pl" dirty="0" smtClean="0">
                <a:solidFill>
                  <a:srgbClr val="0000FF"/>
                </a:solidFill>
              </a:rPr>
              <a:t>end</a:t>
            </a:r>
            <a:endParaRPr lang="pl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pl" dirty="0">
                <a:solidFill>
                  <a:srgbClr val="0000FF"/>
                </a:solidFill>
              </a:rPr>
              <a:t>end</a:t>
            </a:r>
          </a:p>
        </p:txBody>
      </p:sp>
      <p:pic>
        <p:nvPicPr>
          <p:cNvPr id="9" name="Picture 2" descr="http://a.pragprog.com/magazines/2013-06/images/elixir-flame__riuc2g__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2400" y="188640"/>
            <a:ext cx="770184" cy="10094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142876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563501" y="3645634"/>
            <a:ext cx="8123399" cy="281599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 dirty="0" smtClean="0"/>
              <a:t>Modules</a:t>
            </a:r>
            <a:endParaRPr lang="pl" dirty="0"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3568" y="3717032"/>
            <a:ext cx="7411799" cy="290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pl" sz="1800" dirty="0">
                <a:solidFill>
                  <a:srgbClr val="000000"/>
                </a:solidFill>
              </a:rPr>
              <a:t>iex(160)&gt; c("rectangle.ex")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pl" sz="1800" dirty="0">
                <a:solidFill>
                  <a:srgbClr val="000000"/>
                </a:solidFill>
              </a:rPr>
              <a:t>[Rectangle]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pl" sz="1800" dirty="0">
                <a:solidFill>
                  <a:srgbClr val="000000"/>
                </a:solidFill>
              </a:rPr>
              <a:t>iex(161)&gt; Rectangle.rec_area(3, 5.7)</a:t>
            </a:r>
          </a:p>
          <a:p>
            <a:pPr lvl="0" rtl="0">
              <a:spcBef>
                <a:spcPts val="0"/>
              </a:spcBef>
              <a:buNone/>
            </a:pPr>
            <a:r>
              <a:rPr lang="pl" sz="1800" dirty="0">
                <a:solidFill>
                  <a:srgbClr val="000000"/>
                </a:solidFill>
              </a:rPr>
              <a:t>17.1</a:t>
            </a:r>
          </a:p>
          <a:p>
            <a:pPr lvl="0" rtl="0">
              <a:spcBef>
                <a:spcPts val="0"/>
              </a:spcBef>
              <a:buNone/>
            </a:pPr>
            <a:r>
              <a:rPr lang="pl" sz="1800" dirty="0">
                <a:solidFill>
                  <a:schemeClr val="dk1"/>
                </a:solidFill>
              </a:rPr>
              <a:t>iex(163)&gt; c("square.ex")       	 </a:t>
            </a:r>
          </a:p>
          <a:p>
            <a:pPr lvl="0" rtl="0">
              <a:spcBef>
                <a:spcPts val="0"/>
              </a:spcBef>
              <a:buNone/>
            </a:pPr>
            <a:r>
              <a:rPr lang="pl" sz="1800" dirty="0">
                <a:solidFill>
                  <a:schemeClr val="dk1"/>
                </a:solidFill>
              </a:rPr>
              <a:t>[Square]</a:t>
            </a:r>
          </a:p>
          <a:p>
            <a:pPr lvl="0" rtl="0">
              <a:spcBef>
                <a:spcPts val="0"/>
              </a:spcBef>
              <a:buNone/>
            </a:pPr>
            <a:r>
              <a:rPr lang="pl" sz="1800" dirty="0">
                <a:solidFill>
                  <a:schemeClr val="dk1"/>
                </a:solidFill>
              </a:rPr>
              <a:t>iex(164)&gt; Square.sq_area 8    	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pl" sz="1800" dirty="0">
                <a:solidFill>
                  <a:schemeClr val="dk1"/>
                </a:solidFill>
              </a:rPr>
              <a:t>64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8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endParaRPr sz="800" dirty="0">
              <a:solidFill>
                <a:srgbClr val="000000"/>
              </a:solidFill>
            </a:endParaRPr>
          </a:p>
        </p:txBody>
      </p:sp>
      <p:sp>
        <p:nvSpPr>
          <p:cNvPr id="61" name="Shape 61"/>
          <p:cNvSpPr/>
          <p:nvPr/>
        </p:nvSpPr>
        <p:spPr>
          <a:xfrm>
            <a:off x="563501" y="1417833"/>
            <a:ext cx="3675899" cy="201160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722976" y="1493834"/>
            <a:ext cx="2981399" cy="185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l" dirty="0">
                <a:solidFill>
                  <a:srgbClr val="0000FF"/>
                </a:solidFill>
              </a:rPr>
              <a:t>defmodule </a:t>
            </a:r>
            <a:r>
              <a:rPr lang="pl" dirty="0"/>
              <a:t>Rectangle </a:t>
            </a:r>
            <a:r>
              <a:rPr lang="pl" dirty="0">
                <a:solidFill>
                  <a:srgbClr val="0000FF"/>
                </a:solidFill>
              </a:rPr>
              <a:t>do</a:t>
            </a:r>
          </a:p>
          <a:p>
            <a:pPr rtl="0">
              <a:spcBef>
                <a:spcPts val="0"/>
              </a:spcBef>
              <a:buNone/>
            </a:pPr>
            <a:r>
              <a:rPr lang="pl" dirty="0"/>
              <a:t> </a:t>
            </a:r>
            <a:r>
              <a:rPr lang="pl" dirty="0" smtClean="0"/>
              <a:t>    </a:t>
            </a:r>
            <a:r>
              <a:rPr lang="pl" dirty="0" smtClean="0">
                <a:solidFill>
                  <a:srgbClr val="0000FF"/>
                </a:solidFill>
              </a:rPr>
              <a:t>def</a:t>
            </a:r>
            <a:r>
              <a:rPr lang="pl" dirty="0" smtClean="0"/>
              <a:t> </a:t>
            </a:r>
            <a:r>
              <a:rPr lang="pl" dirty="0"/>
              <a:t>rec_area(a, b) </a:t>
            </a:r>
            <a:r>
              <a:rPr lang="pl" dirty="0">
                <a:solidFill>
                  <a:srgbClr val="0000FF"/>
                </a:solidFill>
              </a:rPr>
              <a:t>do</a:t>
            </a:r>
          </a:p>
          <a:p>
            <a:pPr rtl="0">
              <a:spcBef>
                <a:spcPts val="0"/>
              </a:spcBef>
              <a:buNone/>
            </a:pPr>
            <a:r>
              <a:rPr lang="pl" dirty="0"/>
              <a:t>	</a:t>
            </a:r>
            <a:r>
              <a:rPr lang="pl" dirty="0" smtClean="0"/>
              <a:t>a*b</a:t>
            </a:r>
            <a:endParaRPr lang="pl" dirty="0"/>
          </a:p>
          <a:p>
            <a:pPr rtl="0">
              <a:spcBef>
                <a:spcPts val="0"/>
              </a:spcBef>
              <a:buNone/>
            </a:pPr>
            <a:r>
              <a:rPr lang="pl" dirty="0" smtClean="0"/>
              <a:t>     </a:t>
            </a:r>
            <a:r>
              <a:rPr lang="pl" dirty="0" smtClean="0">
                <a:solidFill>
                  <a:srgbClr val="0000FF"/>
                </a:solidFill>
              </a:rPr>
              <a:t>end</a:t>
            </a:r>
            <a:endParaRPr lang="pl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pl" dirty="0">
                <a:solidFill>
                  <a:srgbClr val="0000FF"/>
                </a:solidFill>
              </a:rPr>
              <a:t>end</a:t>
            </a:r>
          </a:p>
        </p:txBody>
      </p:sp>
      <p:sp>
        <p:nvSpPr>
          <p:cNvPr id="65" name="Shape 65"/>
          <p:cNvSpPr/>
          <p:nvPr/>
        </p:nvSpPr>
        <p:spPr>
          <a:xfrm>
            <a:off x="4873800" y="1417833"/>
            <a:ext cx="3813000" cy="201160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4886833" y="1411500"/>
            <a:ext cx="3296999" cy="185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1700" dirty="0">
                <a:solidFill>
                  <a:srgbClr val="0000FF"/>
                </a:solidFill>
              </a:rPr>
              <a:t>defmodule </a:t>
            </a:r>
            <a:r>
              <a:rPr lang="pl" sz="1700" dirty="0"/>
              <a:t>Square </a:t>
            </a:r>
            <a:r>
              <a:rPr lang="pl" sz="1700" dirty="0">
                <a:solidFill>
                  <a:srgbClr val="0000FF"/>
                </a:solidFill>
              </a:rPr>
              <a:t>do</a:t>
            </a:r>
          </a:p>
          <a:p>
            <a:r>
              <a:rPr lang="pl" sz="1600" dirty="0"/>
              <a:t> </a:t>
            </a:r>
            <a:r>
              <a:rPr lang="pl" sz="1600" dirty="0" smtClean="0"/>
              <a:t>   </a:t>
            </a:r>
            <a:r>
              <a:rPr lang="pl" sz="1700" dirty="0" smtClean="0">
                <a:solidFill>
                  <a:srgbClr val="0000FF"/>
                </a:solidFill>
              </a:rPr>
              <a:t>import </a:t>
            </a:r>
            <a:r>
              <a:rPr lang="pl" sz="1700" dirty="0"/>
              <a:t>Rectangle</a:t>
            </a:r>
          </a:p>
          <a:p>
            <a:r>
              <a:rPr lang="pl" sz="1700" dirty="0"/>
              <a:t> </a:t>
            </a:r>
            <a:r>
              <a:rPr lang="pl" sz="1700" dirty="0" smtClean="0"/>
              <a:t>   </a:t>
            </a:r>
          </a:p>
          <a:p>
            <a:r>
              <a:rPr lang="pl" sz="1700" dirty="0">
                <a:solidFill>
                  <a:srgbClr val="0000FF"/>
                </a:solidFill>
              </a:rPr>
              <a:t> </a:t>
            </a:r>
            <a:r>
              <a:rPr lang="pl" sz="1700" dirty="0" smtClean="0">
                <a:solidFill>
                  <a:srgbClr val="0000FF"/>
                </a:solidFill>
              </a:rPr>
              <a:t>   def</a:t>
            </a:r>
            <a:r>
              <a:rPr lang="pl" sz="1700" dirty="0" smtClean="0"/>
              <a:t> </a:t>
            </a:r>
            <a:r>
              <a:rPr lang="pl" sz="1700" dirty="0"/>
              <a:t>sq_area(a) </a:t>
            </a:r>
            <a:r>
              <a:rPr lang="pl" sz="1700" dirty="0">
                <a:solidFill>
                  <a:srgbClr val="0000FF"/>
                </a:solidFill>
              </a:rPr>
              <a:t>do</a:t>
            </a:r>
          </a:p>
          <a:p>
            <a:r>
              <a:rPr lang="pl" sz="1700" dirty="0" smtClean="0"/>
              <a:t> 	rec_area(a,a</a:t>
            </a:r>
            <a:r>
              <a:rPr lang="pl" sz="1700" dirty="0"/>
              <a:t>)</a:t>
            </a:r>
          </a:p>
          <a:p>
            <a:r>
              <a:rPr lang="pl" sz="1700" dirty="0"/>
              <a:t> </a:t>
            </a:r>
            <a:r>
              <a:rPr lang="pl" sz="1700" dirty="0" smtClean="0"/>
              <a:t>   </a:t>
            </a:r>
            <a:r>
              <a:rPr lang="pl" sz="1700" dirty="0" smtClean="0">
                <a:solidFill>
                  <a:srgbClr val="0000FF"/>
                </a:solidFill>
              </a:rPr>
              <a:t>end</a:t>
            </a:r>
            <a:endParaRPr lang="pl" sz="1700" dirty="0"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l" sz="1700" dirty="0">
                <a:solidFill>
                  <a:srgbClr val="0000FF"/>
                </a:solidFill>
              </a:rPr>
              <a:t>end</a:t>
            </a:r>
          </a:p>
        </p:txBody>
      </p:sp>
      <p:pic>
        <p:nvPicPr>
          <p:cNvPr id="9" name="Picture 2" descr="http://a.pragprog.com/magazines/2013-06/images/elixir-flame__riuc2g__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2400" y="188640"/>
            <a:ext cx="770184" cy="100946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 dirty="0" smtClean="0"/>
              <a:t>Anonymous functions</a:t>
            </a:r>
            <a:r>
              <a:rPr lang="pl" dirty="0"/>
              <a:t>	</a:t>
            </a:r>
          </a:p>
        </p:txBody>
      </p:sp>
      <p:sp>
        <p:nvSpPr>
          <p:cNvPr id="72" name="Shape 72"/>
          <p:cNvSpPr/>
          <p:nvPr/>
        </p:nvSpPr>
        <p:spPr>
          <a:xfrm>
            <a:off x="563501" y="1886700"/>
            <a:ext cx="8123399" cy="440240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722976" y="2033001"/>
            <a:ext cx="7411799" cy="420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1800" dirty="0">
                <a:solidFill>
                  <a:srgbClr val="000000"/>
                </a:solidFill>
              </a:rPr>
              <a:t>iex(170)&gt; sq = fn (x) -&gt; x*x end</a:t>
            </a:r>
          </a:p>
          <a:p>
            <a:pPr lvl="0" rtl="0">
              <a:spcBef>
                <a:spcPts val="0"/>
              </a:spcBef>
              <a:buNone/>
            </a:pPr>
            <a:r>
              <a:rPr lang="pl" sz="1800" dirty="0">
                <a:solidFill>
                  <a:srgbClr val="000000"/>
                </a:solidFill>
              </a:rPr>
              <a:t>#Function&lt;6.90072148/1 in :erl_eval.expr/5&gt;</a:t>
            </a:r>
          </a:p>
          <a:p>
            <a:pPr lvl="0" rtl="0">
              <a:spcBef>
                <a:spcPts val="0"/>
              </a:spcBef>
              <a:buNone/>
            </a:pPr>
            <a:r>
              <a:rPr lang="pl" sz="1800" dirty="0">
                <a:solidFill>
                  <a:srgbClr val="000000"/>
                </a:solidFill>
              </a:rPr>
              <a:t>iex(171)&gt; sq.(12)</a:t>
            </a:r>
          </a:p>
          <a:p>
            <a:pPr lvl="0" rtl="0">
              <a:spcBef>
                <a:spcPts val="0"/>
              </a:spcBef>
              <a:buNone/>
            </a:pPr>
            <a:r>
              <a:rPr lang="pl" sz="1800" dirty="0">
                <a:solidFill>
                  <a:srgbClr val="000000"/>
                </a:solidFill>
              </a:rPr>
              <a:t>144</a:t>
            </a:r>
          </a:p>
          <a:p>
            <a:pPr lvl="0" rtl="0">
              <a:spcBef>
                <a:spcPts val="0"/>
              </a:spcBef>
              <a:buNone/>
            </a:pPr>
            <a:r>
              <a:rPr lang="pl" sz="1800" dirty="0">
                <a:solidFill>
                  <a:srgbClr val="000000"/>
                </a:solidFill>
              </a:rPr>
              <a:t>iex(172)&gt; sq</a:t>
            </a:r>
            <a:r>
              <a:rPr lang="pl" sz="1800" b="1" dirty="0">
                <a:solidFill>
                  <a:srgbClr val="000000"/>
                </a:solidFill>
              </a:rPr>
              <a:t>.</a:t>
            </a:r>
            <a:r>
              <a:rPr lang="pl" sz="1800" dirty="0">
                <a:solidFill>
                  <a:srgbClr val="000000"/>
                </a:solidFill>
              </a:rPr>
              <a:t>(31)</a:t>
            </a:r>
          </a:p>
          <a:p>
            <a:pPr lvl="0" rtl="0">
              <a:spcBef>
                <a:spcPts val="0"/>
              </a:spcBef>
              <a:buNone/>
            </a:pPr>
            <a:r>
              <a:rPr lang="pl" sz="1800" dirty="0">
                <a:solidFill>
                  <a:srgbClr val="000000"/>
                </a:solidFill>
              </a:rPr>
              <a:t>961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l" sz="1800" dirty="0">
                <a:solidFill>
                  <a:srgbClr val="000000"/>
                </a:solidFill>
              </a:rPr>
              <a:t>iex(173)&gt; rec = &amp;(&amp;1*&amp;2)</a:t>
            </a:r>
          </a:p>
          <a:p>
            <a:pPr lvl="0" rtl="0">
              <a:spcBef>
                <a:spcPts val="0"/>
              </a:spcBef>
              <a:buNone/>
            </a:pPr>
            <a:r>
              <a:rPr lang="pl" sz="1800" dirty="0">
                <a:solidFill>
                  <a:srgbClr val="000000"/>
                </a:solidFill>
              </a:rPr>
              <a:t>&amp;:erlang.*/2</a:t>
            </a:r>
          </a:p>
          <a:p>
            <a:pPr lvl="0" rtl="0">
              <a:spcBef>
                <a:spcPts val="0"/>
              </a:spcBef>
              <a:buNone/>
            </a:pPr>
            <a:r>
              <a:rPr lang="pl" sz="1800" dirty="0">
                <a:solidFill>
                  <a:srgbClr val="000000"/>
                </a:solidFill>
              </a:rPr>
              <a:t>iex(174)&gt; rec.(8, 10)</a:t>
            </a:r>
          </a:p>
          <a:p>
            <a:pPr lvl="0" rtl="0">
              <a:spcBef>
                <a:spcPts val="0"/>
              </a:spcBef>
              <a:buNone/>
            </a:pPr>
            <a:r>
              <a:rPr lang="pl" sz="1800" dirty="0">
                <a:solidFill>
                  <a:srgbClr val="000000"/>
                </a:solidFill>
              </a:rPr>
              <a:t>80</a:t>
            </a:r>
          </a:p>
          <a:p>
            <a:pPr lvl="0" rtl="0">
              <a:spcBef>
                <a:spcPts val="0"/>
              </a:spcBef>
              <a:buNone/>
            </a:pPr>
            <a:endParaRPr sz="12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2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2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2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8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800" dirty="0">
              <a:solidFill>
                <a:srgbClr val="000000"/>
              </a:solidFill>
            </a:endParaRPr>
          </a:p>
        </p:txBody>
      </p:sp>
      <p:pic>
        <p:nvPicPr>
          <p:cNvPr id="5" name="Picture 2" descr="http://a.pragprog.com/magazines/2013-06/images/elixir-flame__riuc2g__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2400" y="188640"/>
            <a:ext cx="770184" cy="100946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Keyword</a:t>
            </a:r>
            <a:r>
              <a:rPr lang="pl-PL" dirty="0" smtClean="0"/>
              <a:t> </a:t>
            </a:r>
            <a:r>
              <a:rPr lang="pl-PL" dirty="0" err="1" smtClean="0"/>
              <a:t>lists</a:t>
            </a:r>
            <a:r>
              <a:rPr lang="pl-PL" dirty="0" smtClean="0"/>
              <a:t> and </a:t>
            </a:r>
            <a:r>
              <a:rPr lang="pl-PL" dirty="0" err="1" smtClean="0"/>
              <a:t>maps</a:t>
            </a:r>
            <a:endParaRPr lang="pl-PL" dirty="0"/>
          </a:p>
        </p:txBody>
      </p:sp>
      <p:sp>
        <p:nvSpPr>
          <p:cNvPr id="4" name="Shape 91"/>
          <p:cNvSpPr/>
          <p:nvPr/>
        </p:nvSpPr>
        <p:spPr>
          <a:xfrm>
            <a:off x="1259633" y="1484784"/>
            <a:ext cx="7056784" cy="408479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2000" dirty="0" err="1" smtClean="0"/>
              <a:t>Iex</a:t>
            </a:r>
            <a:r>
              <a:rPr lang="pl-PL" sz="2000" dirty="0" smtClean="0"/>
              <a:t>&gt; list = [{:a, 1}, {:b, 2}]</a:t>
            </a:r>
          </a:p>
          <a:p>
            <a:pPr>
              <a:buNone/>
            </a:pPr>
            <a:r>
              <a:rPr lang="pl-PL" sz="2000" dirty="0" smtClean="0"/>
              <a:t>[a: 1, b: 2]</a:t>
            </a:r>
          </a:p>
          <a:p>
            <a:pPr>
              <a:buNone/>
            </a:pPr>
            <a:r>
              <a:rPr lang="pl-PL" sz="2000" dirty="0" err="1" smtClean="0"/>
              <a:t>Iex</a:t>
            </a:r>
            <a:r>
              <a:rPr lang="pl-PL" sz="2000" dirty="0" smtClean="0"/>
              <a:t>&gt; list[:a]</a:t>
            </a:r>
          </a:p>
          <a:p>
            <a:pPr>
              <a:buNone/>
            </a:pPr>
            <a:r>
              <a:rPr lang="pl-PL" sz="2000" dirty="0" smtClean="0"/>
              <a:t>1</a:t>
            </a:r>
          </a:p>
          <a:p>
            <a:pPr>
              <a:buNone/>
            </a:pPr>
            <a:r>
              <a:rPr lang="pl-PL" sz="2000" dirty="0" err="1" smtClean="0"/>
              <a:t>Iex&gt;map</a:t>
            </a:r>
            <a:r>
              <a:rPr lang="pl-PL" sz="2000" dirty="0" smtClean="0"/>
              <a:t> = %{:a =&gt; 1, 2=&gt; :b}</a:t>
            </a:r>
          </a:p>
          <a:p>
            <a:pPr>
              <a:buNone/>
            </a:pPr>
            <a:r>
              <a:rPr lang="pl-PL" sz="2000" dirty="0" err="1" smtClean="0"/>
              <a:t>Iex&gt;Map.a</a:t>
            </a:r>
            <a:endParaRPr lang="pl-PL" sz="2000" dirty="0" smtClean="0"/>
          </a:p>
          <a:p>
            <a:pPr>
              <a:buNone/>
            </a:pPr>
            <a:r>
              <a:rPr lang="pl-PL" sz="2000" dirty="0"/>
              <a:t>1</a:t>
            </a:r>
          </a:p>
        </p:txBody>
      </p:sp>
      <p:pic>
        <p:nvPicPr>
          <p:cNvPr id="5" name="Picture 2" descr="http://a.pragprog.com/magazines/2013-06/images/elixir-flame__riuc2g_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188640"/>
            <a:ext cx="770184" cy="10094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Dictionaries</a:t>
            </a:r>
            <a:endParaRPr lang="pl-PL" dirty="0"/>
          </a:p>
        </p:txBody>
      </p:sp>
      <p:sp>
        <p:nvSpPr>
          <p:cNvPr id="4" name="Shape 91"/>
          <p:cNvSpPr/>
          <p:nvPr/>
        </p:nvSpPr>
        <p:spPr>
          <a:xfrm>
            <a:off x="1187625" y="1484784"/>
            <a:ext cx="6768752" cy="408479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sz="2000" dirty="0" err="1" smtClean="0"/>
              <a:t>Dict.put</a:t>
            </a:r>
            <a:r>
              <a:rPr lang="pl-PL" sz="2000" dirty="0" smtClean="0"/>
              <a:t>(list, :c, 3)</a:t>
            </a:r>
          </a:p>
          <a:p>
            <a:pPr>
              <a:buNone/>
            </a:pPr>
            <a:r>
              <a:rPr lang="pl-PL" sz="2000" dirty="0" smtClean="0"/>
              <a:t>[c: 3, a: 1, b: 2]</a:t>
            </a:r>
          </a:p>
          <a:p>
            <a:pPr>
              <a:buNone/>
            </a:pPr>
            <a:endParaRPr lang="pl-PL" sz="2000" dirty="0"/>
          </a:p>
          <a:p>
            <a:pPr>
              <a:buNone/>
            </a:pPr>
            <a:r>
              <a:rPr lang="pl-PL" sz="2000" dirty="0" err="1" smtClean="0"/>
              <a:t>Dict.put</a:t>
            </a:r>
            <a:r>
              <a:rPr lang="pl-PL" sz="2000" dirty="0" smtClean="0"/>
              <a:t>(map, :c, 3)</a:t>
            </a:r>
          </a:p>
          <a:p>
            <a:pPr>
              <a:buNone/>
            </a:pPr>
            <a:r>
              <a:rPr lang="pl-PL" sz="2000" dirty="0" smtClean="0"/>
              <a:t>%{2 =&gt; :b, :a =&gt; 1, :c =&gt; 3}</a:t>
            </a:r>
          </a:p>
          <a:p>
            <a:pPr>
              <a:buNone/>
            </a:pPr>
            <a:endParaRPr lang="pl-PL" dirty="0"/>
          </a:p>
        </p:txBody>
      </p:sp>
      <p:pic>
        <p:nvPicPr>
          <p:cNvPr id="5" name="Picture 2" descr="http://a.pragprog.com/magazines/2013-06/images/elixir-flame__riuc2g__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2400" y="188640"/>
            <a:ext cx="770184" cy="10094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pl" dirty="0" smtClean="0"/>
              <a:t>Structs</a:t>
            </a:r>
            <a:endParaRPr lang="pl" dirty="0"/>
          </a:p>
        </p:txBody>
      </p:sp>
      <p:sp>
        <p:nvSpPr>
          <p:cNvPr id="91" name="Shape 91"/>
          <p:cNvSpPr/>
          <p:nvPr/>
        </p:nvSpPr>
        <p:spPr>
          <a:xfrm>
            <a:off x="457201" y="2439167"/>
            <a:ext cx="8358899" cy="408479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3203848" y="620688"/>
            <a:ext cx="5184576" cy="153159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3203847" y="620688"/>
            <a:ext cx="5184577" cy="153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l" dirty="0">
                <a:solidFill>
                  <a:srgbClr val="0000FF"/>
                </a:solidFill>
              </a:rPr>
              <a:t>defmodule </a:t>
            </a:r>
            <a:r>
              <a:rPr lang="pl" dirty="0"/>
              <a:t>Contact </a:t>
            </a:r>
            <a:r>
              <a:rPr lang="pl" dirty="0">
                <a:solidFill>
                  <a:srgbClr val="0000FF"/>
                </a:solidFill>
              </a:rPr>
              <a:t>do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l" dirty="0"/>
              <a:t>    </a:t>
            </a:r>
            <a:r>
              <a:rPr lang="pl" dirty="0">
                <a:solidFill>
                  <a:srgbClr val="0000FF"/>
                </a:solidFill>
              </a:rPr>
              <a:t>defstruct </a:t>
            </a:r>
            <a:r>
              <a:rPr lang="pl" dirty="0"/>
              <a:t> name: "", surname: "", mails: </a:t>
            </a:r>
            <a:r>
              <a:rPr lang="pl" dirty="0" smtClean="0"/>
              <a:t>[], </a:t>
            </a:r>
            <a:r>
              <a:rPr lang="pl" dirty="0"/>
              <a:t>phones: </a:t>
            </a:r>
            <a:r>
              <a:rPr lang="pl" dirty="0" smtClean="0"/>
              <a:t>[]</a:t>
            </a:r>
            <a:endParaRPr lang="pl" dirty="0"/>
          </a:p>
          <a:p>
            <a:pPr>
              <a:spcBef>
                <a:spcPts val="0"/>
              </a:spcBef>
              <a:buNone/>
            </a:pPr>
            <a:r>
              <a:rPr lang="pl" dirty="0">
                <a:solidFill>
                  <a:srgbClr val="0000FF"/>
                </a:solidFill>
              </a:rPr>
              <a:t>end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577200" y="2439167"/>
            <a:ext cx="8118900" cy="40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l" dirty="0"/>
              <a:t>iex(47)&gt; kontakt = %Contact{surname: "Nowak", name: "Jan"}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l" dirty="0"/>
              <a:t>%Contact{mails: [], name: "Jan", phones: [], surname: "Nowak"}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l" dirty="0"/>
              <a:t>iex(48)&gt; kontakt.surname                             	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l" dirty="0"/>
              <a:t>"Nowak"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l" dirty="0"/>
              <a:t>iex(49)&gt; kontakt = %</a:t>
            </a:r>
            <a:r>
              <a:rPr lang="pl" dirty="0" smtClean="0"/>
              <a:t>Contact{kontakt </a:t>
            </a:r>
            <a:r>
              <a:rPr lang="pl" dirty="0"/>
              <a:t>| surname: "Kowalski"}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l" dirty="0"/>
              <a:t>%Contact{mails: [], name: "Jan", phones: [], surname: "Kowalski"}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l" dirty="0"/>
              <a:t>iex(50)&gt; kontakt.surname                              	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l" dirty="0"/>
              <a:t>"Kowalski"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l" dirty="0"/>
              <a:t>iex(51)&gt; %Contact{name: imie, surname: nazwisko} = kontakt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l" dirty="0"/>
              <a:t>%Contact{mails: [], name: "Jan", phones: [], surname: "Kowalski"}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l" dirty="0"/>
              <a:t>iex(52)&gt; IO.puts("Imie: #{imie}, nazwisko: #{nazwisko}")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l" dirty="0"/>
              <a:t>Imie: Jan, nazwisko: Kowalski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86700" y="258967"/>
            <a:ext cx="8229600" cy="855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 dirty="0"/>
              <a:t>Protocols</a:t>
            </a:r>
          </a:p>
        </p:txBody>
      </p:sp>
      <p:sp>
        <p:nvSpPr>
          <p:cNvPr id="100" name="Shape 100"/>
          <p:cNvSpPr/>
          <p:nvPr/>
        </p:nvSpPr>
        <p:spPr>
          <a:xfrm>
            <a:off x="329976" y="1114567"/>
            <a:ext cx="8517299" cy="549160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457300" y="1087100"/>
            <a:ext cx="8328000" cy="549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l" dirty="0" smtClean="0"/>
              <a:t>iex(60)&gt; </a:t>
            </a:r>
            <a:r>
              <a:rPr lang="pl" dirty="0"/>
              <a:t>lista1 = [0,1,2]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l" dirty="0"/>
              <a:t>[0, 1, 2]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l" dirty="0" smtClean="0"/>
              <a:t>iex(61)&gt; </a:t>
            </a:r>
            <a:r>
              <a:rPr lang="pl" dirty="0"/>
              <a:t>lista2 = [86,87,88]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l" dirty="0"/>
              <a:t>'VWX'</a:t>
            </a:r>
          </a:p>
          <a:p>
            <a:pPr lvl="0" rtl="0">
              <a:spcBef>
                <a:spcPts val="0"/>
              </a:spcBef>
              <a:buNone/>
            </a:pPr>
            <a:r>
              <a:rPr lang="pl" dirty="0" smtClean="0"/>
              <a:t>iex(62)&gt; </a:t>
            </a:r>
            <a:r>
              <a:rPr lang="pl" dirty="0"/>
              <a:t>tuple = {1,2,3}</a:t>
            </a:r>
          </a:p>
          <a:p>
            <a:pPr lvl="0" rtl="0">
              <a:spcBef>
                <a:spcPts val="0"/>
              </a:spcBef>
              <a:buNone/>
            </a:pPr>
            <a:r>
              <a:rPr lang="pl" dirty="0"/>
              <a:t>{1, 2, 3}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pl" dirty="0" smtClean="0"/>
              <a:t>iex(63)&gt; </a:t>
            </a:r>
            <a:r>
              <a:rPr lang="pl" dirty="0"/>
              <a:t>"Stworzyłem listę: #{lista1}"  	 </a:t>
            </a:r>
          </a:p>
          <a:p>
            <a:pPr lvl="0" rtl="0">
              <a:spcBef>
                <a:spcPts val="0"/>
              </a:spcBef>
              <a:buNone/>
            </a:pPr>
            <a:r>
              <a:rPr lang="pl" dirty="0"/>
              <a:t>&lt;&lt;83, 116, 119, 111, 114, 122, 121, 197, 130, 101, 109, 32, 108, 105, 115, 116, 196, 153, 58, 32, 0, 1, 2&gt;&gt;</a:t>
            </a:r>
          </a:p>
          <a:p>
            <a:pPr lvl="0" rtl="0">
              <a:spcBef>
                <a:spcPts val="0"/>
              </a:spcBef>
              <a:buNone/>
            </a:pPr>
            <a:r>
              <a:rPr lang="pl" dirty="0" smtClean="0"/>
              <a:t>iex(64)&gt; </a:t>
            </a:r>
            <a:r>
              <a:rPr lang="pl" dirty="0"/>
              <a:t>"Stworzyłem listę: #{lista2}"</a:t>
            </a:r>
          </a:p>
          <a:p>
            <a:pPr lvl="0" rtl="0">
              <a:spcBef>
                <a:spcPts val="0"/>
              </a:spcBef>
              <a:buNone/>
            </a:pPr>
            <a:r>
              <a:rPr lang="pl" dirty="0"/>
              <a:t>"Stworzyłem listę: VWX"</a:t>
            </a:r>
          </a:p>
          <a:p>
            <a:pPr lvl="0" rtl="0">
              <a:spcBef>
                <a:spcPts val="0"/>
              </a:spcBef>
              <a:buNone/>
            </a:pPr>
            <a:r>
              <a:rPr lang="pl" dirty="0" smtClean="0"/>
              <a:t>iex(65)&gt; </a:t>
            </a:r>
            <a:r>
              <a:rPr lang="pl" dirty="0"/>
              <a:t>"Stworzyłem krotke: #{tuple}"</a:t>
            </a:r>
          </a:p>
          <a:p>
            <a:pPr lvl="0" rtl="0">
              <a:spcBef>
                <a:spcPts val="0"/>
              </a:spcBef>
              <a:buNone/>
            </a:pPr>
            <a:r>
              <a:rPr lang="pl" dirty="0"/>
              <a:t>** (Protocol.UndefinedError) protocol String.Chars not implemented for {1, 2, 3}</a:t>
            </a:r>
          </a:p>
          <a:p>
            <a:pPr lvl="0" rtl="0">
              <a:spcBef>
                <a:spcPts val="0"/>
              </a:spcBef>
              <a:buNone/>
            </a:pPr>
            <a:r>
              <a:rPr lang="pl" dirty="0"/>
              <a:t>	(elixir) lib/string/chars.ex:3: String.Chars.impl_for!/1</a:t>
            </a:r>
          </a:p>
          <a:p>
            <a:pPr lvl="0" rtl="0">
              <a:spcBef>
                <a:spcPts val="0"/>
              </a:spcBef>
              <a:buNone/>
            </a:pPr>
            <a:r>
              <a:rPr lang="pl" dirty="0"/>
              <a:t>	(elixir) lib/string/chars.ex:17: String.Chars.to_string/1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/>
            <a:r>
              <a:rPr lang="pl-PL" dirty="0" err="1" smtClean="0">
                <a:solidFill>
                  <a:schemeClr val="dk1"/>
                </a:solidFill>
              </a:rPr>
              <a:t>iex</a:t>
            </a:r>
            <a:r>
              <a:rPr lang="pl-PL" dirty="0" smtClean="0">
                <a:solidFill>
                  <a:schemeClr val="dk1"/>
                </a:solidFill>
              </a:rPr>
              <a:t>(66)&gt; </a:t>
            </a:r>
            <a:r>
              <a:rPr lang="pl-PL" dirty="0">
                <a:solidFill>
                  <a:schemeClr val="dk1"/>
                </a:solidFill>
              </a:rPr>
              <a:t>{</a:t>
            </a:r>
            <a:r>
              <a:rPr lang="pl-PL" dirty="0" err="1">
                <a:solidFill>
                  <a:schemeClr val="dk1"/>
                </a:solidFill>
              </a:rPr>
              <a:t>inspect</a:t>
            </a:r>
            <a:r>
              <a:rPr lang="pl-PL" dirty="0">
                <a:solidFill>
                  <a:schemeClr val="dk1"/>
                </a:solidFill>
              </a:rPr>
              <a:t>(lista1), </a:t>
            </a:r>
            <a:r>
              <a:rPr lang="pl-PL" dirty="0" err="1">
                <a:solidFill>
                  <a:schemeClr val="dk1"/>
                </a:solidFill>
              </a:rPr>
              <a:t>inspect</a:t>
            </a:r>
            <a:r>
              <a:rPr lang="pl-PL" dirty="0">
                <a:solidFill>
                  <a:schemeClr val="dk1"/>
                </a:solidFill>
              </a:rPr>
              <a:t>(lista2), </a:t>
            </a:r>
            <a:r>
              <a:rPr lang="pl-PL" dirty="0" err="1">
                <a:solidFill>
                  <a:schemeClr val="dk1"/>
                </a:solidFill>
              </a:rPr>
              <a:t>inspect</a:t>
            </a:r>
            <a:r>
              <a:rPr lang="pl-PL" dirty="0">
                <a:solidFill>
                  <a:schemeClr val="dk1"/>
                </a:solidFill>
              </a:rPr>
              <a:t>(</a:t>
            </a:r>
            <a:r>
              <a:rPr lang="pl-PL" dirty="0" err="1">
                <a:solidFill>
                  <a:schemeClr val="dk1"/>
                </a:solidFill>
              </a:rPr>
              <a:t>tuple</a:t>
            </a:r>
            <a:r>
              <a:rPr lang="pl-PL" dirty="0">
                <a:solidFill>
                  <a:schemeClr val="dk1"/>
                </a:solidFill>
              </a:rPr>
              <a:t>)}</a:t>
            </a:r>
          </a:p>
          <a:p>
            <a:pPr lvl="0"/>
            <a:r>
              <a:rPr lang="pl-PL" dirty="0">
                <a:solidFill>
                  <a:schemeClr val="dk1"/>
                </a:solidFill>
              </a:rPr>
              <a:t>{"[0, 1, 2]", "'VWX'", "{1, 2, 3}"}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5" name="Picture 2" descr="http://a.pragprog.com/magazines/2013-06/images/elixir-flame__riuc2g__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2400" y="188640"/>
            <a:ext cx="770184" cy="100946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esilenie">
  <a:themeElements>
    <a:clrScheme name="Przesileni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Przesileni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rzesileni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796</TotalTime>
  <Words>772</Words>
  <Application>Microsoft Office PowerPoint</Application>
  <PresentationFormat>Pokaz na ekranie (4:3)</PresentationFormat>
  <Paragraphs>236</Paragraphs>
  <Slides>18</Slides>
  <Notes>10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19" baseType="lpstr">
      <vt:lpstr>Przesilenie</vt:lpstr>
      <vt:lpstr>Elixir</vt:lpstr>
      <vt:lpstr>Erlang vs. Elixir</vt:lpstr>
      <vt:lpstr>Modules</vt:lpstr>
      <vt:lpstr>Modules</vt:lpstr>
      <vt:lpstr>Anonymous functions </vt:lpstr>
      <vt:lpstr>Keyword lists and maps</vt:lpstr>
      <vt:lpstr>Dictionaries</vt:lpstr>
      <vt:lpstr>Structs</vt:lpstr>
      <vt:lpstr>Protocols</vt:lpstr>
      <vt:lpstr>Slajd 10</vt:lpstr>
      <vt:lpstr>Enumerables&amp;Streams</vt:lpstr>
      <vt:lpstr>Enumerables&amp;Streams</vt:lpstr>
      <vt:lpstr>Enumerables&amp;Streams</vt:lpstr>
      <vt:lpstr>Typespaces</vt:lpstr>
      <vt:lpstr>Behaviour</vt:lpstr>
      <vt:lpstr>Metaprogramming</vt:lpstr>
      <vt:lpstr>Slajd 17</vt:lpstr>
      <vt:lpstr>Mix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Elixir</dc:title>
  <dc:creator>afetrist</dc:creator>
  <cp:lastModifiedBy>afetrist</cp:lastModifiedBy>
  <cp:revision>16</cp:revision>
  <dcterms:created xsi:type="dcterms:W3CDTF">2015-01-19T22:44:48Z</dcterms:created>
  <dcterms:modified xsi:type="dcterms:W3CDTF">2015-01-20T14:16:19Z</dcterms:modified>
</cp:coreProperties>
</file>