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Poppins"/>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Poppins-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MavenPro-regular.fntdata"/><Relationship Id="rId27"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e04e73e94_1_5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e04e73e94_1_5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a:solidFill>
                  <a:srgbClr val="D1D5DB"/>
                </a:solidFill>
                <a:highlight>
                  <a:srgbClr val="444654"/>
                </a:highlight>
                <a:latin typeface="Roboto"/>
                <a:ea typeface="Roboto"/>
                <a:cs typeface="Roboto"/>
                <a:sym typeface="Roboto"/>
              </a:rPr>
              <a:t>In conclusion, our project aimed to develop an accurate pricing model for used cars in India to help customers, sellers, and the tech start-up Cars4U make informed decisions in the pre-owned car market. We were able to achieve this through the development of a predictive pricing model using median imputation with Random Forest Regression. Our analysis revealed the most significant factors that influence the price of a used car, such as new price, power, year, engine, and kilometers driven. Our proposed solution design can provide accurate predictions for the missing values in the Price column and help in making informed decisions related to buying and selling used cars. To further improve the performance of the model, some possible approaches could be trying other imputation and regression techniques, conducting further feature engineering, and increasing the size of the dataset if possible. Overall, the proposed solution can give Cars4U a competitive edge in the market and help in developing profitable strategies using differential pricing.</a:t>
            </a:r>
            <a:endParaRPr sz="1050">
              <a:highlight>
                <a:srgbClr val="FFFFFF"/>
              </a:highlight>
              <a:latin typeface="Arial"/>
              <a:ea typeface="Arial"/>
              <a:cs typeface="Arial"/>
              <a:sym typeface="Arial"/>
            </a:endParaRPr>
          </a:p>
        </p:txBody>
      </p:sp>
      <p:sp>
        <p:nvSpPr>
          <p:cNvPr id="434" name="Google Shape;434;g22e04e73e94_1_5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SLIDES_API1462790169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3" name="Google Shape;443;SLIDES_API1462790169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SLIDES_API1462790169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SLIDES_API146279016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SLIDES_API146279016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SLIDES_API146279016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SLIDES_API1462790169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SLIDES_API1462790169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SLIDES_API1462790169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e04e73e94_1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e04e73e94_1_3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22e04e73e94_1_3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2e04e73e94_1_4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2e04e73e94_1_4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i="1" lang="en-US" sz="1050">
                <a:highlight>
                  <a:srgbClr val="FFFFFF"/>
                </a:highlight>
                <a:latin typeface="Arial"/>
                <a:ea typeface="Arial"/>
                <a:cs typeface="Arial"/>
                <a:sym typeface="Arial"/>
              </a:rPr>
              <a:t>Summary Statistics:</a:t>
            </a:r>
            <a:endParaRPr i="1"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The dataset contains 7,253 observations. Some columns have unrealistic values, such as Kilometers_Driven, Mileage, and Engine. A significant amount of data is missing in the New_price column, and some values are missing in the Price column.</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i="1" lang="en-US" sz="1050">
                <a:highlight>
                  <a:srgbClr val="FFFFFF"/>
                </a:highlight>
                <a:latin typeface="Arial"/>
                <a:ea typeface="Arial"/>
                <a:cs typeface="Arial"/>
                <a:sym typeface="Arial"/>
              </a:rPr>
              <a:t>Unique Observations in Categorical Columns:</a:t>
            </a:r>
            <a:endParaRPr i="1"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Name: 2,041 unique car models. Location: Cars are located in 11 different cities. Fuel_Type: 5 unique values (diesel, petrol, CNG, LPG, electric). Transmission: 2 unique values (manual, automatic). Owner_Type: 4 unique values (first, second, third, fourth &amp; above).</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i="1" lang="en-US" sz="1050">
                <a:highlight>
                  <a:srgbClr val="FFFFFF"/>
                </a:highlight>
                <a:latin typeface="Arial"/>
                <a:ea typeface="Arial"/>
                <a:cs typeface="Arial"/>
                <a:sym typeface="Arial"/>
              </a:rPr>
              <a:t>Outliers and Data Distribution:</a:t>
            </a:r>
            <a:endParaRPr i="1"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Box plots and KDE graphs revealed outliers and non-normal data distribution in variables of interest. The IQR * 1.5 method was applied to remove outliers, as the data was not normally distributed.</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Univariate analysis was performed for both numerical and categorical variables using box plots and KDE graphs for numerical variables, and count plots for categorical variables.</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Upon examining the box plots and KDE graphs, the distributions of the numerical variables are as follows:</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Kilometers_Driven: Right-skewed Mileage: Slightly left-skewed Engine: Slightly right-skewed Power: Right-skewed Price: Right-skewed New_Price: Right-skewed Year: Slightly left-skewed Given the presence of skewness in the numerical variables, log transformation should be applied to reduce the skewness and improve the distribution of the data. Log transformation should be applied to the following variables: Kilometers_Driven, Mileage, Engine, Power, Price, New_Price, and Year.</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After applying the log transformation to the skewed numerical variables and re-scaling the data, the distributions of the log-transformed variables appeared more symmetric and less skewed, as evident in the updated box plots and KDE graphs shown below.</a:t>
            </a:r>
            <a:endParaRPr sz="10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55" name="Google Shape;355;g22e04e73e94_1_4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e04e73e94_1_4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e04e73e94_1_4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5275" lvl="0" marL="457200" rtl="0" algn="l">
              <a:lnSpc>
                <a:spcPct val="115000"/>
              </a:lnSpc>
              <a:spcBef>
                <a:spcPts val="1100"/>
              </a:spcBef>
              <a:spcAft>
                <a:spcPts val="0"/>
              </a:spcAft>
              <a:buClr>
                <a:schemeClr val="dk1"/>
              </a:buClr>
              <a:buSzPts val="1050"/>
              <a:buAutoNum type="arabicPeriod" startAt="2"/>
            </a:pPr>
            <a:r>
              <a:rPr lang="en-US" sz="1050">
                <a:highlight>
                  <a:srgbClr val="FFFFFF"/>
                </a:highlight>
                <a:latin typeface="Arial"/>
                <a:ea typeface="Arial"/>
                <a:cs typeface="Arial"/>
                <a:sym typeface="Arial"/>
              </a:rPr>
              <a:t>Analyzing the correlation heatmap, we can observe the relationships between the dependent variable (Price) and each independent variable.</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latin typeface="Arial"/>
                <a:ea typeface="Arial"/>
                <a:cs typeface="Arial"/>
                <a:sym typeface="Arial"/>
              </a:rPr>
              <a:t>The most notable correlations are: New_Price: Positive correlation of 0.79, indicating that as the new price of a car increases, the used car price also tends to increase. Power: Positive correlation of 0.68, suggesting that as the power of a car increases, its price also tends to increase. Year: Positive correlation of 0.5, meaning that newer cars generally have higher prices compared to older cars. Engine: Positive correlation of 0.59, indicating that cars with larger engine capacities tend to have higher prices. Kilometers_Driven: Negative correlation of 0.12, showing that as the number of kilometers driven increases, the car price tends to decrease. Although this correlation is relatively weak, it could be significant due to the cumulative effect of large variations in the kilometers driven.</a:t>
            </a:r>
            <a:endParaRPr sz="1050">
              <a:highlight>
                <a:srgbClr val="FFFFFF"/>
              </a:highlight>
              <a:latin typeface="Arial"/>
              <a:ea typeface="Arial"/>
              <a:cs typeface="Arial"/>
              <a:sym typeface="Arial"/>
            </a:endParaRPr>
          </a:p>
          <a:p>
            <a:pPr indent="-295275" lvl="0" marL="457200" rtl="0" algn="l">
              <a:lnSpc>
                <a:spcPct val="115000"/>
              </a:lnSpc>
              <a:spcBef>
                <a:spcPts val="1100"/>
              </a:spcBef>
              <a:spcAft>
                <a:spcPts val="0"/>
              </a:spcAft>
              <a:buClr>
                <a:schemeClr val="dk1"/>
              </a:buClr>
              <a:buSzPts val="1050"/>
              <a:buAutoNum type="arabicPeriod" startAt="3"/>
            </a:pPr>
            <a:r>
              <a:rPr lang="en-US" sz="1050">
                <a:highlight>
                  <a:srgbClr val="FFFFFF"/>
                </a:highlight>
                <a:latin typeface="Arial"/>
                <a:ea typeface="Arial"/>
                <a:cs typeface="Arial"/>
                <a:sym typeface="Arial"/>
              </a:rPr>
              <a:t>Observations from the box plot of Price vs. Location:</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Kolkata has many high outliers, suggesting that some used cars in Kolkata are priced significantly higher than the majority. Coimbatore has a median price above all other locations, implying that used cars in Coimbatore tend to be more expensive. However, further statistical tests, such as t-tests, are required to determine if the difference is statistically significant. Jaipur also has a few high outliers, indicating some used cars in Jaipur have exceptionally high prices. Coimbatore, Kochi, and Ahmedabad have a few low outliers, suggesting that some used cars in these locations are priced lower than the majority.</a:t>
            </a:r>
            <a:endParaRPr sz="1050">
              <a:highlight>
                <a:srgbClr val="FFFFFF"/>
              </a:highlight>
              <a:latin typeface="Arial"/>
              <a:ea typeface="Arial"/>
              <a:cs typeface="Arial"/>
              <a:sym typeface="Arial"/>
            </a:endParaRPr>
          </a:p>
        </p:txBody>
      </p:sp>
      <p:sp>
        <p:nvSpPr>
          <p:cNvPr id="368" name="Google Shape;368;g22e04e73e94_1_4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2e04e73e94_1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2e04e73e94_1_4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Given the above comparisons of different models within regression the best performing models seem to be Simple Log Transformed Linear Regression and Random Forest Regression ; the other models have higher runtime complexity and similar or worse performace using Mean Squared Error as our performance metric; therefore after comparing and contrasting the ideal method if we want to focus purely on efficiencty would be a simple log transformed linear regression model and if we want more accurate results a random forest regression method performs best.</a:t>
            </a:r>
            <a:endParaRPr sz="1050">
              <a:highlight>
                <a:srgbClr val="FFFFFF"/>
              </a:highlight>
              <a:latin typeface="Arial"/>
              <a:ea typeface="Arial"/>
              <a:cs typeface="Arial"/>
              <a:sym typeface="Arial"/>
            </a:endParaRPr>
          </a:p>
        </p:txBody>
      </p:sp>
      <p:sp>
        <p:nvSpPr>
          <p:cNvPr id="384" name="Google Shape;384;g22e04e73e94_1_4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2e04e73e94_1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2e04e73e94_1_4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Median imputation with Random Forest Regression technique has the lowest MSE of 0.0258 on the median imputed dataset. The performance of the imputation techniques (KNN vs. Median) seems to have a small effect on the MSE. Random Forest Regression generally outperforms other regression techniques (Linear, Lasso, Ridge, Decision Tree) on both KNN and Median imputed datasets. To improve the performance further, some possible approaches could be:</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Trying other imputation techniques such as missForest, MICE, or Bayesian imputation. Trying other regression techniques such as Gradient Boosting or Neural Networks. Conducting further feature engineering to select relevant features and reduce noise in the dataset. Increasing the size of the dataset if possible. Combining multiple models using ensembling techniques such as Bagging or Boosting to improve prediction accuracy.</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There is a tradeoff between computational exhaustion and lowering the MSE, however to best fit the model without overfitting the model using median imputation to fill in the empty data and performing random forest regression results in the lowest Mean Squared Error, indicating it to be our best model according to our cross validation results. This can give us a relatively good model to predict used car prices. The most notable features in our chosen model of Random Forest Regression is consistent with other models we tried as well and that has to do with Year, Power and Engine. After that KM Driven and Mileage have some effect. Location and other features does not play as large of a role as expected while still useful to have the less parameters we have while still maintaining accuracy the more consistent we are.</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There is a tradeoff between computational exhaustion and lowering the MSE, however to best fit the model without overfitting the model using median imputation to fill in the empty data and performing random forest regression results in the lowest Mean Squared Error, indicating it to be our best model according to our cross validation results. This can give us a relatively good model to predict used car prices. The most notable features in our chosen model of Random Forest Regression is consistent with other models we tried as well and that has to do with Year, Power and Engine. After that KM Driven and Mileage have some effect. Location and other features does not play as large of a role as expected while still useful to have the less parameters we have while still maintaining accuracy the more consistent we are.</a:t>
            </a:r>
            <a:endParaRPr sz="1050">
              <a:highlight>
                <a:srgbClr val="FFFFFF"/>
              </a:highlight>
              <a:latin typeface="Arial"/>
              <a:ea typeface="Arial"/>
              <a:cs typeface="Arial"/>
              <a:sym typeface="Arial"/>
            </a:endParaRPr>
          </a:p>
        </p:txBody>
      </p:sp>
      <p:sp>
        <p:nvSpPr>
          <p:cNvPr id="408" name="Google Shape;408;g22e04e73e94_1_4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e04e73e94_1_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2e04e73e94_1_4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Based on the analysis and evaluation of different imputation and regression techniques, the proposed final solution design is to use median imputation with Random Forest Regression for predicting the missing values in the Price column.</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b="1" lang="en-US" sz="1050">
                <a:highlight>
                  <a:srgbClr val="FFFFFF"/>
                </a:highlight>
                <a:latin typeface="Arial"/>
                <a:ea typeface="Arial"/>
                <a:cs typeface="Arial"/>
                <a:sym typeface="Arial"/>
              </a:rPr>
              <a:t>Recommendations for Implementation:</a:t>
            </a:r>
            <a:endParaRPr b="1"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Some key </a:t>
            </a:r>
            <a:r>
              <a:rPr b="1" lang="en-US" sz="1050">
                <a:highlight>
                  <a:srgbClr val="FFFFFF"/>
                </a:highlight>
                <a:latin typeface="Arial"/>
                <a:ea typeface="Arial"/>
                <a:cs typeface="Arial"/>
                <a:sym typeface="Arial"/>
              </a:rPr>
              <a:t>recommendations</a:t>
            </a:r>
            <a:r>
              <a:rPr lang="en-US" sz="1050">
                <a:highlight>
                  <a:srgbClr val="FFFFFF"/>
                </a:highlight>
                <a:latin typeface="Arial"/>
                <a:ea typeface="Arial"/>
                <a:cs typeface="Arial"/>
                <a:sym typeface="Arial"/>
              </a:rPr>
              <a:t> to implement the proposed solution include:</a:t>
            </a:r>
            <a:endParaRPr sz="1050">
              <a:highlight>
                <a:srgbClr val="FFFFFF"/>
              </a:highlight>
              <a:latin typeface="Arial"/>
              <a:ea typeface="Arial"/>
              <a:cs typeface="Arial"/>
              <a:sym typeface="Arial"/>
            </a:endParaRPr>
          </a:p>
          <a:p>
            <a:pPr indent="-295275" lvl="0" marL="457200" rtl="0" algn="l">
              <a:lnSpc>
                <a:spcPct val="115000"/>
              </a:lnSpc>
              <a:spcBef>
                <a:spcPts val="1100"/>
              </a:spcBef>
              <a:spcAft>
                <a:spcPts val="0"/>
              </a:spcAft>
              <a:buClr>
                <a:schemeClr val="dk1"/>
              </a:buClr>
              <a:buSzPts val="1050"/>
              <a:buAutoNum type="arabicPeriod"/>
            </a:pPr>
            <a:r>
              <a:rPr lang="en-US" sz="1050">
                <a:highlight>
                  <a:srgbClr val="FFFFFF"/>
                </a:highlight>
                <a:latin typeface="Arial"/>
                <a:ea typeface="Arial"/>
                <a:cs typeface="Arial"/>
                <a:sym typeface="Arial"/>
              </a:rPr>
              <a:t>Implementing median imputation with Random Forest Regression for predicting the missing values in the Price column. This will help normalize the data.</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Employing feature engineering techniques to select relevant features and reduce noise in the dataset. This will lead to a more accurate model.</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Using ensembling techniques such as Bagging or Boosting to combine multiple models and improve prediction accuracy. This will lead to more consistent results and a more accurate model.</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Conducting further feature engineering to select relevant features and reduce noise in the dataset. Further hyperparameter tuning might be neccesary to find the most optimal features to provide us with the most suitable model.</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Increasing the size of the dataset if possible. This includes getting actual values if possible for any missing values.</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Conducting further statistical tests, such as t-tests, to determine the statistically significant differences in used car prices among different locations. This will help in determining categorical differences and how that could effect prices in different settings.</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b="1" lang="en-US" sz="1050">
                <a:highlight>
                  <a:srgbClr val="FFFFFF"/>
                </a:highlight>
                <a:latin typeface="Arial"/>
                <a:ea typeface="Arial"/>
                <a:cs typeface="Arial"/>
                <a:sym typeface="Arial"/>
              </a:rPr>
              <a:t>The key actionable for stakeholders include:</a:t>
            </a:r>
            <a:endParaRPr b="1" sz="1050">
              <a:highlight>
                <a:srgbClr val="FFFFFF"/>
              </a:highlight>
              <a:latin typeface="Arial"/>
              <a:ea typeface="Arial"/>
              <a:cs typeface="Arial"/>
              <a:sym typeface="Arial"/>
            </a:endParaRPr>
          </a:p>
          <a:p>
            <a:pPr indent="-295275" lvl="0" marL="457200" rtl="0" algn="l">
              <a:lnSpc>
                <a:spcPct val="115000"/>
              </a:lnSpc>
              <a:spcBef>
                <a:spcPts val="1100"/>
              </a:spcBef>
              <a:spcAft>
                <a:spcPts val="0"/>
              </a:spcAft>
              <a:buClr>
                <a:schemeClr val="dk1"/>
              </a:buClr>
              <a:buSzPts val="1050"/>
              <a:buAutoNum type="arabicPeriod"/>
            </a:pPr>
            <a:r>
              <a:rPr lang="en-US" sz="1050">
                <a:highlight>
                  <a:srgbClr val="FFFFFF"/>
                </a:highlight>
                <a:latin typeface="Arial"/>
                <a:ea typeface="Arial"/>
                <a:cs typeface="Arial"/>
                <a:sym typeface="Arial"/>
              </a:rPr>
              <a:t>Using the proposed solution to develop pricing strategies that optimize profit and customer satisfaction.</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Supporting sellers in setting appropriate prices for their used cars. Helping buyers make well-informed purchasing decisions in the used car market.</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The expected benefits of implementing the proposed solution are accurate predictions for the missing values in the Price column, which can help Cars4U in making informed decisions related to buying and selling used cars.</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The costs associated with implementing the solution include the time and resources required for feature engineering, ensembling, and further analysis. This includes compute complexity and if possible the cloud credits needed to run models like this. This balance between model accuracy and overhead costs will need to be optimized.</a:t>
            </a:r>
            <a:endParaRPr sz="1050">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AutoNum type="arabicPeriod"/>
            </a:pPr>
            <a:r>
              <a:rPr lang="en-US" sz="1050">
                <a:highlight>
                  <a:srgbClr val="FFFFFF"/>
                </a:highlight>
                <a:latin typeface="Arial"/>
                <a:ea typeface="Arial"/>
                <a:cs typeface="Arial"/>
                <a:sym typeface="Arial"/>
              </a:rPr>
              <a:t>The key risks and challenges include the potential for overfitting the model, which can lead to inaccurate predictions and poor decision-making. Additionally, the accuracy of the model may be affected by factors such as changes in the used car market or the availability of new data.</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This approach has the lowest MSE among the evaluated techniques and performs consistently well on both KNN and median imputed datasets. Additionally, Random Forest Regression is a powerful technique that can handle non-linear relationships between variables and can capture complex interactions between features.</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To further improve the performance of the model, feature engineering techniques can be employed to select relevant features and reduce noise in the dataset. Additionally, ensembling techniques such as Bagging or Boosting can be used to combine multiple models and improve prediction accuracy.</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050">
                <a:highlight>
                  <a:srgbClr val="FFFFFF"/>
                </a:highlight>
                <a:latin typeface="Arial"/>
                <a:ea typeface="Arial"/>
                <a:cs typeface="Arial"/>
                <a:sym typeface="Arial"/>
              </a:rPr>
              <a:t>Overall, the proposed solution design using median imputation with Random Forest Regression, along with feature engineering and ensembling techniques, can provide accurate predictions for the missing values in the Price column and help in making informed decisions related to buying and selling used cars.</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1050">
              <a:highlight>
                <a:srgbClr val="FFFFFF"/>
              </a:highlight>
              <a:latin typeface="Arial"/>
              <a:ea typeface="Arial"/>
              <a:cs typeface="Arial"/>
              <a:sym typeface="Arial"/>
            </a:endParaRPr>
          </a:p>
        </p:txBody>
      </p:sp>
      <p:sp>
        <p:nvSpPr>
          <p:cNvPr id="421" name="Google Shape;421;g22e04e73e94_1_4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4" name="Google Shape;274;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277" name="Shape 277"/>
        <p:cNvGrpSpPr/>
        <p:nvPr/>
      </p:nvGrpSpPr>
      <p:grpSpPr>
        <a:xfrm>
          <a:off x="0" y="0"/>
          <a:ext cx="0" cy="0"/>
          <a:chOff x="0" y="0"/>
          <a:chExt cx="0" cy="0"/>
        </a:xfrm>
      </p:grpSpPr>
      <p:pic>
        <p:nvPicPr>
          <p:cNvPr descr="A view of a city&#10;&#10;Description automatically generated" id="278" name="Google Shape;278;p13"/>
          <p:cNvPicPr preferRelativeResize="0"/>
          <p:nvPr/>
        </p:nvPicPr>
        <p:blipFill rotWithShape="1">
          <a:blip r:embed="rId2">
            <a:alphaModFix/>
          </a:blip>
          <a:srcRect b="0" l="13305" r="13305" t="0"/>
          <a:stretch/>
        </p:blipFill>
        <p:spPr>
          <a:xfrm>
            <a:off x="-3" y="0"/>
            <a:ext cx="12192000" cy="6857998"/>
          </a:xfrm>
          <a:prstGeom prst="rect">
            <a:avLst/>
          </a:prstGeom>
          <a:noFill/>
          <a:ln>
            <a:noFill/>
          </a:ln>
        </p:spPr>
      </p:pic>
      <p:sp>
        <p:nvSpPr>
          <p:cNvPr id="279" name="Google Shape;279;p13"/>
          <p:cNvSpPr/>
          <p:nvPr/>
        </p:nvSpPr>
        <p:spPr>
          <a:xfrm>
            <a:off x="478367" y="1"/>
            <a:ext cx="1462680" cy="2441196"/>
          </a:xfrm>
          <a:custGeom>
            <a:rect b="b" l="l" r="r" t="t"/>
            <a:pathLst>
              <a:path extrusionOk="0" h="2441196" w="1097696">
                <a:moveTo>
                  <a:pt x="0" y="0"/>
                </a:moveTo>
                <a:lnTo>
                  <a:pt x="1097696" y="0"/>
                </a:lnTo>
                <a:lnTo>
                  <a:pt x="1097696" y="767733"/>
                </a:lnTo>
                <a:lnTo>
                  <a:pt x="1097696" y="2179389"/>
                </a:lnTo>
                <a:lnTo>
                  <a:pt x="0" y="2441196"/>
                </a:lnTo>
                <a:lnTo>
                  <a:pt x="0" y="767733"/>
                </a:lnTo>
                <a:lnTo>
                  <a:pt x="0" y="531494"/>
                </a:lnTo>
                <a:lnTo>
                  <a:pt x="0" y="0"/>
                </a:lnTo>
                <a:close/>
              </a:path>
            </a:pathLst>
          </a:custGeom>
          <a:solidFill>
            <a:srgbClr val="009FED">
              <a:alpha val="737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13"/>
          <p:cNvSpPr/>
          <p:nvPr/>
        </p:nvSpPr>
        <p:spPr>
          <a:xfrm>
            <a:off x="1" y="-1"/>
            <a:ext cx="12184381" cy="6858002"/>
          </a:xfrm>
          <a:custGeom>
            <a:rect b="b" l="l" r="r" t="t"/>
            <a:pathLst>
              <a:path extrusionOk="0" h="6858002" w="9144001">
                <a:moveTo>
                  <a:pt x="0" y="0"/>
                </a:moveTo>
                <a:lnTo>
                  <a:pt x="9144001" y="0"/>
                </a:lnTo>
                <a:lnTo>
                  <a:pt x="9144001" y="6858002"/>
                </a:lnTo>
                <a:lnTo>
                  <a:pt x="0" y="6858002"/>
                </a:lnTo>
                <a:lnTo>
                  <a:pt x="0" y="0"/>
                </a:lnTo>
                <a:close/>
                <a:moveTo>
                  <a:pt x="358775" y="2"/>
                </a:moveTo>
                <a:lnTo>
                  <a:pt x="358775" y="531496"/>
                </a:lnTo>
                <a:lnTo>
                  <a:pt x="358775" y="767735"/>
                </a:lnTo>
                <a:lnTo>
                  <a:pt x="358775" y="2441198"/>
                </a:lnTo>
                <a:lnTo>
                  <a:pt x="1456471" y="2179391"/>
                </a:lnTo>
                <a:lnTo>
                  <a:pt x="1456471" y="767735"/>
                </a:lnTo>
                <a:lnTo>
                  <a:pt x="1456471" y="2"/>
                </a:lnTo>
                <a:lnTo>
                  <a:pt x="358775" y="2"/>
                </a:lnTo>
                <a:close/>
              </a:path>
            </a:pathLst>
          </a:custGeom>
          <a:solidFill>
            <a:srgbClr val="263B8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1" name="Google Shape;281;p13"/>
          <p:cNvSpPr txBox="1"/>
          <p:nvPr>
            <p:ph type="title"/>
          </p:nvPr>
        </p:nvSpPr>
        <p:spPr>
          <a:xfrm>
            <a:off x="478367" y="2684117"/>
            <a:ext cx="8523000" cy="646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4000"/>
              <a:buFont typeface="Calibri"/>
              <a:buNone/>
              <a:defRPr sz="40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82" name="Google Shape;282;p13"/>
          <p:cNvSpPr txBox="1"/>
          <p:nvPr>
            <p:ph idx="1" type="body"/>
          </p:nvPr>
        </p:nvSpPr>
        <p:spPr>
          <a:xfrm>
            <a:off x="478368" y="3361405"/>
            <a:ext cx="8523900" cy="3417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800"/>
              <a:buNone/>
              <a:defRPr sz="1800">
                <a:solidFill>
                  <a:schemeClr val="lt1"/>
                </a:solidFill>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283" name="Google Shape;283;p13"/>
          <p:cNvSpPr txBox="1"/>
          <p:nvPr>
            <p:ph idx="10" type="dt"/>
          </p:nvPr>
        </p:nvSpPr>
        <p:spPr>
          <a:xfrm>
            <a:off x="478367" y="6163202"/>
            <a:ext cx="2743200" cy="246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00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id="284" name="Google Shape;284;p13"/>
          <p:cNvPicPr preferRelativeResize="0"/>
          <p:nvPr/>
        </p:nvPicPr>
        <p:blipFill rotWithShape="1">
          <a:blip r:embed="rId3">
            <a:alphaModFix/>
          </a:blip>
          <a:srcRect b="0" l="0" r="0" t="0"/>
          <a:stretch/>
        </p:blipFill>
        <p:spPr>
          <a:xfrm>
            <a:off x="9543433" y="530512"/>
            <a:ext cx="2170200" cy="615382"/>
          </a:xfrm>
          <a:prstGeom prst="rect">
            <a:avLst/>
          </a:prstGeom>
          <a:noFill/>
          <a:ln>
            <a:noFill/>
          </a:ln>
        </p:spPr>
      </p:pic>
    </p:spTree>
  </p:cSld>
  <p:clrMapOvr>
    <a:masterClrMapping/>
  </p:clrMapOvr>
  <p:extLst>
    <p:ext uri="{DCECCB84-F9BA-43D5-87BE-67443E8EF086}">
      <p15:sldGuideLst>
        <p15:guide id="1" pos="301">
          <p15:clr>
            <a:srgbClr val="FBAE40"/>
          </p15:clr>
        </p15:guide>
        <p15:guide id="2" pos="7379">
          <p15:clr>
            <a:srgbClr val="FBAE40"/>
          </p15:clr>
        </p15:guide>
        <p15:guide id="3" orient="horz" pos="40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285" name="Shape 285"/>
        <p:cNvGrpSpPr/>
        <p:nvPr/>
      </p:nvGrpSpPr>
      <p:grpSpPr>
        <a:xfrm>
          <a:off x="0" y="0"/>
          <a:ext cx="0" cy="0"/>
          <a:chOff x="0" y="0"/>
          <a:chExt cx="0" cy="0"/>
        </a:xfrm>
      </p:grpSpPr>
      <p:sp>
        <p:nvSpPr>
          <p:cNvPr id="286" name="Google Shape;286;p14"/>
          <p:cNvSpPr txBox="1"/>
          <p:nvPr>
            <p:ph type="title"/>
          </p:nvPr>
        </p:nvSpPr>
        <p:spPr>
          <a:xfrm>
            <a:off x="842900" y="1227500"/>
            <a:ext cx="10239600" cy="969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atin typeface="Poppins"/>
                <a:ea typeface="Poppins"/>
                <a:cs typeface="Poppins"/>
                <a:sym typeface="Poppins"/>
              </a:defRPr>
            </a:lvl2pPr>
            <a:lvl3pPr lvl="2" rtl="0">
              <a:spcBef>
                <a:spcPts val="0"/>
              </a:spcBef>
              <a:spcAft>
                <a:spcPts val="0"/>
              </a:spcAft>
              <a:buSzPts val="3700"/>
              <a:buNone/>
              <a:defRPr>
                <a:latin typeface="Poppins"/>
                <a:ea typeface="Poppins"/>
                <a:cs typeface="Poppins"/>
                <a:sym typeface="Poppins"/>
              </a:defRPr>
            </a:lvl3pPr>
            <a:lvl4pPr lvl="3" rtl="0">
              <a:spcBef>
                <a:spcPts val="0"/>
              </a:spcBef>
              <a:spcAft>
                <a:spcPts val="0"/>
              </a:spcAft>
              <a:buSzPts val="3700"/>
              <a:buNone/>
              <a:defRPr>
                <a:latin typeface="Poppins"/>
                <a:ea typeface="Poppins"/>
                <a:cs typeface="Poppins"/>
                <a:sym typeface="Poppins"/>
              </a:defRPr>
            </a:lvl4pPr>
            <a:lvl5pPr lvl="4" rtl="0">
              <a:spcBef>
                <a:spcPts val="0"/>
              </a:spcBef>
              <a:spcAft>
                <a:spcPts val="0"/>
              </a:spcAft>
              <a:buSzPts val="3700"/>
              <a:buNone/>
              <a:defRPr>
                <a:latin typeface="Poppins"/>
                <a:ea typeface="Poppins"/>
                <a:cs typeface="Poppins"/>
                <a:sym typeface="Poppins"/>
              </a:defRPr>
            </a:lvl5pPr>
            <a:lvl6pPr lvl="5" rtl="0">
              <a:spcBef>
                <a:spcPts val="0"/>
              </a:spcBef>
              <a:spcAft>
                <a:spcPts val="0"/>
              </a:spcAft>
              <a:buSzPts val="3700"/>
              <a:buNone/>
              <a:defRPr>
                <a:latin typeface="Poppins"/>
                <a:ea typeface="Poppins"/>
                <a:cs typeface="Poppins"/>
                <a:sym typeface="Poppins"/>
              </a:defRPr>
            </a:lvl6pPr>
            <a:lvl7pPr lvl="6" rtl="0">
              <a:spcBef>
                <a:spcPts val="0"/>
              </a:spcBef>
              <a:spcAft>
                <a:spcPts val="0"/>
              </a:spcAft>
              <a:buSzPts val="3700"/>
              <a:buNone/>
              <a:defRPr>
                <a:latin typeface="Poppins"/>
                <a:ea typeface="Poppins"/>
                <a:cs typeface="Poppins"/>
                <a:sym typeface="Poppins"/>
              </a:defRPr>
            </a:lvl7pPr>
            <a:lvl8pPr lvl="7" rtl="0">
              <a:spcBef>
                <a:spcPts val="0"/>
              </a:spcBef>
              <a:spcAft>
                <a:spcPts val="0"/>
              </a:spcAft>
              <a:buSzPts val="3700"/>
              <a:buNone/>
              <a:defRPr>
                <a:latin typeface="Poppins"/>
                <a:ea typeface="Poppins"/>
                <a:cs typeface="Poppins"/>
                <a:sym typeface="Poppins"/>
              </a:defRPr>
            </a:lvl8pPr>
            <a:lvl9pPr lvl="8" rtl="0">
              <a:spcBef>
                <a:spcPts val="0"/>
              </a:spcBef>
              <a:spcAft>
                <a:spcPts val="0"/>
              </a:spcAft>
              <a:buSzPts val="3700"/>
              <a:buNone/>
              <a:defRPr>
                <a:latin typeface="Poppins"/>
                <a:ea typeface="Poppins"/>
                <a:cs typeface="Poppins"/>
                <a:sym typeface="Poppins"/>
              </a:defRPr>
            </a:lvl9pPr>
          </a:lstStyle>
          <a:p/>
        </p:txBody>
      </p:sp>
      <p:sp>
        <p:nvSpPr>
          <p:cNvPr id="287" name="Google Shape;287;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288" name="Google Shape;288;p14"/>
          <p:cNvSpPr txBox="1"/>
          <p:nvPr>
            <p:ph idx="1" type="body"/>
          </p:nvPr>
        </p:nvSpPr>
        <p:spPr>
          <a:xfrm>
            <a:off x="842900" y="2289800"/>
            <a:ext cx="6742500" cy="2612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sz="17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pic>
        <p:nvPicPr>
          <p:cNvPr id="289" name="Google Shape;289;p14"/>
          <p:cNvPicPr preferRelativeResize="0"/>
          <p:nvPr/>
        </p:nvPicPr>
        <p:blipFill>
          <a:blip r:embed="rId2">
            <a:alphaModFix/>
          </a:blip>
          <a:stretch>
            <a:fillRect/>
          </a:stretch>
        </p:blipFill>
        <p:spPr>
          <a:xfrm rot="5400000">
            <a:off x="969594" y="634533"/>
            <a:ext cx="499873" cy="499873"/>
          </a:xfrm>
          <a:prstGeom prst="rect">
            <a:avLst/>
          </a:prstGeom>
          <a:noFill/>
          <a:ln>
            <a:noFill/>
          </a:ln>
        </p:spPr>
      </p:pic>
      <p:pic>
        <p:nvPicPr>
          <p:cNvPr id="290" name="Google Shape;290;p14"/>
          <p:cNvPicPr preferRelativeResize="0"/>
          <p:nvPr/>
        </p:nvPicPr>
        <p:blipFill rotWithShape="1">
          <a:blip r:embed="rId3">
            <a:alphaModFix/>
          </a:blip>
          <a:srcRect b="0" l="7871" r="4470" t="0"/>
          <a:stretch/>
        </p:blipFill>
        <p:spPr>
          <a:xfrm rot="5399994">
            <a:off x="6882636" y="1694650"/>
            <a:ext cx="6866433" cy="3468703"/>
          </a:xfrm>
          <a:prstGeom prst="rect">
            <a:avLst/>
          </a:prstGeom>
          <a:noFill/>
          <a:ln>
            <a:noFill/>
          </a:ln>
        </p:spPr>
      </p:pic>
    </p:spTree>
  </p:cSld>
  <p:clrMapOvr>
    <a:masterClrMapping/>
  </p:clrMapOvr>
  <p:extLst>
    <p:ext uri="{DCECCB84-F9BA-43D5-87BE-67443E8EF086}">
      <p15:sldGuideLst>
        <p15:guide id="1" orient="horz" pos="2160">
          <p15:clr>
            <a:srgbClr val="E46962"/>
          </p15:clr>
        </p15:guide>
        <p15:guide id="2" pos="3840">
          <p15:clr>
            <a:srgbClr val="E46962"/>
          </p15:clr>
        </p15:guide>
        <p15:guide id="3" pos="531">
          <p15:clr>
            <a:srgbClr val="E46962"/>
          </p15:clr>
        </p15:guide>
        <p15:guide id="4" orient="horz" pos="838">
          <p15:clr>
            <a:srgbClr val="E46962"/>
          </p15:clr>
        </p15:guide>
        <p15:guide id="5" pos="7149">
          <p15:clr>
            <a:srgbClr val="E46962"/>
          </p15:clr>
        </p15:guide>
        <p15:guide id="6" pos="611">
          <p15:clr>
            <a:srgbClr val="E46962"/>
          </p15:clr>
        </p15:guide>
        <p15:guide id="7" orient="horz" pos="1442">
          <p15:clr>
            <a:srgbClr val="E46962"/>
          </p15:clr>
        </p15:guide>
        <p15:guide id="8" orient="horz" pos="12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1">
    <p:spTree>
      <p:nvGrpSpPr>
        <p:cNvPr id="291" name="Shape 291"/>
        <p:cNvGrpSpPr/>
        <p:nvPr/>
      </p:nvGrpSpPr>
      <p:grpSpPr>
        <a:xfrm>
          <a:off x="0" y="0"/>
          <a:ext cx="0" cy="0"/>
          <a:chOff x="0" y="0"/>
          <a:chExt cx="0" cy="0"/>
        </a:xfrm>
      </p:grpSpPr>
      <p:sp>
        <p:nvSpPr>
          <p:cNvPr id="292" name="Google Shape;292;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93" name="Google Shape;293;p15"/>
          <p:cNvPicPr preferRelativeResize="0"/>
          <p:nvPr/>
        </p:nvPicPr>
        <p:blipFill>
          <a:blip r:embed="rId2">
            <a:alphaModFix/>
          </a:blip>
          <a:stretch>
            <a:fillRect/>
          </a:stretch>
        </p:blipFill>
        <p:spPr>
          <a:xfrm>
            <a:off x="7865434" y="2550800"/>
            <a:ext cx="4326567" cy="4307199"/>
          </a:xfrm>
          <a:prstGeom prst="rect">
            <a:avLst/>
          </a:prstGeom>
          <a:noFill/>
          <a:ln>
            <a:noFill/>
          </a:ln>
        </p:spPr>
      </p:pic>
      <p:sp>
        <p:nvSpPr>
          <p:cNvPr id="294" name="Google Shape;294;p15"/>
          <p:cNvSpPr/>
          <p:nvPr>
            <p:ph idx="2" type="pic"/>
          </p:nvPr>
        </p:nvSpPr>
        <p:spPr>
          <a:xfrm>
            <a:off x="7790766" y="843067"/>
            <a:ext cx="3486900" cy="5225100"/>
          </a:xfrm>
          <a:prstGeom prst="roundRect">
            <a:avLst>
              <a:gd fmla="val 16667" name="adj"/>
            </a:avLst>
          </a:prstGeom>
          <a:noFill/>
          <a:ln>
            <a:noFill/>
          </a:ln>
        </p:spPr>
      </p:sp>
      <p:sp>
        <p:nvSpPr>
          <p:cNvPr id="295" name="Google Shape;295;p15"/>
          <p:cNvSpPr txBox="1"/>
          <p:nvPr>
            <p:ph type="title"/>
          </p:nvPr>
        </p:nvSpPr>
        <p:spPr>
          <a:xfrm>
            <a:off x="842900" y="1227500"/>
            <a:ext cx="6728100" cy="969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700"/>
              <a:buNone/>
              <a:defRPr>
                <a:latin typeface="Poppins"/>
                <a:ea typeface="Poppins"/>
                <a:cs typeface="Poppins"/>
                <a:sym typeface="Poppins"/>
              </a:defRPr>
            </a:lvl2pPr>
            <a:lvl3pPr lvl="2" rtl="0">
              <a:spcBef>
                <a:spcPts val="0"/>
              </a:spcBef>
              <a:spcAft>
                <a:spcPts val="0"/>
              </a:spcAft>
              <a:buSzPts val="3700"/>
              <a:buNone/>
              <a:defRPr>
                <a:latin typeface="Poppins"/>
                <a:ea typeface="Poppins"/>
                <a:cs typeface="Poppins"/>
                <a:sym typeface="Poppins"/>
              </a:defRPr>
            </a:lvl3pPr>
            <a:lvl4pPr lvl="3" rtl="0">
              <a:spcBef>
                <a:spcPts val="0"/>
              </a:spcBef>
              <a:spcAft>
                <a:spcPts val="0"/>
              </a:spcAft>
              <a:buSzPts val="3700"/>
              <a:buNone/>
              <a:defRPr>
                <a:latin typeface="Poppins"/>
                <a:ea typeface="Poppins"/>
                <a:cs typeface="Poppins"/>
                <a:sym typeface="Poppins"/>
              </a:defRPr>
            </a:lvl4pPr>
            <a:lvl5pPr lvl="4" rtl="0">
              <a:spcBef>
                <a:spcPts val="0"/>
              </a:spcBef>
              <a:spcAft>
                <a:spcPts val="0"/>
              </a:spcAft>
              <a:buSzPts val="3700"/>
              <a:buNone/>
              <a:defRPr>
                <a:latin typeface="Poppins"/>
                <a:ea typeface="Poppins"/>
                <a:cs typeface="Poppins"/>
                <a:sym typeface="Poppins"/>
              </a:defRPr>
            </a:lvl5pPr>
            <a:lvl6pPr lvl="5" rtl="0">
              <a:spcBef>
                <a:spcPts val="0"/>
              </a:spcBef>
              <a:spcAft>
                <a:spcPts val="0"/>
              </a:spcAft>
              <a:buSzPts val="3700"/>
              <a:buNone/>
              <a:defRPr>
                <a:latin typeface="Poppins"/>
                <a:ea typeface="Poppins"/>
                <a:cs typeface="Poppins"/>
                <a:sym typeface="Poppins"/>
              </a:defRPr>
            </a:lvl6pPr>
            <a:lvl7pPr lvl="6" rtl="0">
              <a:spcBef>
                <a:spcPts val="0"/>
              </a:spcBef>
              <a:spcAft>
                <a:spcPts val="0"/>
              </a:spcAft>
              <a:buSzPts val="3700"/>
              <a:buNone/>
              <a:defRPr>
                <a:latin typeface="Poppins"/>
                <a:ea typeface="Poppins"/>
                <a:cs typeface="Poppins"/>
                <a:sym typeface="Poppins"/>
              </a:defRPr>
            </a:lvl7pPr>
            <a:lvl8pPr lvl="7" rtl="0">
              <a:spcBef>
                <a:spcPts val="0"/>
              </a:spcBef>
              <a:spcAft>
                <a:spcPts val="0"/>
              </a:spcAft>
              <a:buSzPts val="3700"/>
              <a:buNone/>
              <a:defRPr>
                <a:latin typeface="Poppins"/>
                <a:ea typeface="Poppins"/>
                <a:cs typeface="Poppins"/>
                <a:sym typeface="Poppins"/>
              </a:defRPr>
            </a:lvl8pPr>
            <a:lvl9pPr lvl="8" rtl="0">
              <a:spcBef>
                <a:spcPts val="0"/>
              </a:spcBef>
              <a:spcAft>
                <a:spcPts val="0"/>
              </a:spcAft>
              <a:buSzPts val="3700"/>
              <a:buNone/>
              <a:defRPr>
                <a:latin typeface="Poppins"/>
                <a:ea typeface="Poppins"/>
                <a:cs typeface="Poppins"/>
                <a:sym typeface="Poppins"/>
              </a:defRPr>
            </a:lvl9pPr>
          </a:lstStyle>
          <a:p/>
        </p:txBody>
      </p:sp>
      <p:pic>
        <p:nvPicPr>
          <p:cNvPr id="296" name="Google Shape;296;p15"/>
          <p:cNvPicPr preferRelativeResize="0"/>
          <p:nvPr/>
        </p:nvPicPr>
        <p:blipFill>
          <a:blip r:embed="rId3">
            <a:alphaModFix/>
          </a:blip>
          <a:stretch>
            <a:fillRect/>
          </a:stretch>
        </p:blipFill>
        <p:spPr>
          <a:xfrm rot="5400000">
            <a:off x="969594" y="634533"/>
            <a:ext cx="499873" cy="499873"/>
          </a:xfrm>
          <a:prstGeom prst="rect">
            <a:avLst/>
          </a:prstGeom>
          <a:noFill/>
          <a:ln>
            <a:noFill/>
          </a:ln>
        </p:spPr>
      </p:pic>
      <p:sp>
        <p:nvSpPr>
          <p:cNvPr id="297" name="Google Shape;297;p15"/>
          <p:cNvSpPr txBox="1"/>
          <p:nvPr>
            <p:ph idx="1" type="subTitle"/>
          </p:nvPr>
        </p:nvSpPr>
        <p:spPr>
          <a:xfrm>
            <a:off x="856933" y="2298300"/>
            <a:ext cx="4806900" cy="2619600"/>
          </a:xfrm>
          <a:prstGeom prst="rect">
            <a:avLst/>
          </a:prstGeom>
        </p:spPr>
        <p:txBody>
          <a:bodyPr anchorCtr="0" anchor="t" bIns="121900" lIns="121900" spcFirstLastPara="1" rIns="121900" wrap="square" tIns="121900">
            <a:normAutofit/>
          </a:bodyPr>
          <a:lstStyle>
            <a:lvl1pPr lvl="0" rtl="0">
              <a:spcBef>
                <a:spcPts val="0"/>
              </a:spcBef>
              <a:spcAft>
                <a:spcPts val="0"/>
              </a:spcAft>
              <a:buSzPts val="17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p:extLst>
    <p:ext uri="{DCECCB84-F9BA-43D5-87BE-67443E8EF086}">
      <p15:sldGuideLst>
        <p15:guide id="1" orient="horz" pos="2160">
          <p15:clr>
            <a:srgbClr val="E46962"/>
          </p15:clr>
        </p15:guide>
        <p15:guide id="2" pos="3840">
          <p15:clr>
            <a:srgbClr val="E46962"/>
          </p15:clr>
        </p15:guide>
        <p15:guide id="3" pos="540">
          <p15:clr>
            <a:srgbClr val="E46962"/>
          </p15:clr>
        </p15:guide>
        <p15:guide id="4" orient="horz" pos="838">
          <p15:clr>
            <a:srgbClr val="E46962"/>
          </p15:clr>
        </p15:guide>
        <p15:guide id="5" pos="7104">
          <p15:clr>
            <a:srgbClr val="E46962"/>
          </p15:clr>
        </p15:guide>
        <p15:guide id="6" orient="horz" pos="1188">
          <p15:clr>
            <a:srgbClr val="E46962"/>
          </p15:clr>
        </p15:guide>
        <p15:guide id="7" orient="horz" pos="144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298" name="Shape 298"/>
        <p:cNvGrpSpPr/>
        <p:nvPr/>
      </p:nvGrpSpPr>
      <p:grpSpPr>
        <a:xfrm>
          <a:off x="0" y="0"/>
          <a:ext cx="0" cy="0"/>
          <a:chOff x="0" y="0"/>
          <a:chExt cx="0" cy="0"/>
        </a:xfrm>
      </p:grpSpPr>
      <p:sp>
        <p:nvSpPr>
          <p:cNvPr id="299" name="Google Shape;299;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300" name="Google Shape;300;p16"/>
          <p:cNvSpPr txBox="1"/>
          <p:nvPr>
            <p:ph idx="1" type="subTitle"/>
          </p:nvPr>
        </p:nvSpPr>
        <p:spPr>
          <a:xfrm>
            <a:off x="510767" y="2545200"/>
            <a:ext cx="3291900" cy="5433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sz="16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01" name="Google Shape;301;p16"/>
          <p:cNvSpPr txBox="1"/>
          <p:nvPr>
            <p:ph idx="2" type="subTitle"/>
          </p:nvPr>
        </p:nvSpPr>
        <p:spPr>
          <a:xfrm>
            <a:off x="4379683" y="2545200"/>
            <a:ext cx="3291900" cy="526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sz="16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pic>
        <p:nvPicPr>
          <p:cNvPr id="302" name="Google Shape;302;p16"/>
          <p:cNvPicPr preferRelativeResize="0"/>
          <p:nvPr/>
        </p:nvPicPr>
        <p:blipFill rotWithShape="1">
          <a:blip r:embed="rId2">
            <a:alphaModFix/>
          </a:blip>
          <a:srcRect b="13464" l="0" r="49205" t="0"/>
          <a:stretch/>
        </p:blipFill>
        <p:spPr>
          <a:xfrm flipH="1">
            <a:off x="10700" y="4216757"/>
            <a:ext cx="1557600" cy="2641200"/>
          </a:xfrm>
          <a:prstGeom prst="rect">
            <a:avLst/>
          </a:prstGeom>
          <a:noFill/>
          <a:ln>
            <a:noFill/>
          </a:ln>
        </p:spPr>
      </p:pic>
      <p:sp>
        <p:nvSpPr>
          <p:cNvPr id="303" name="Google Shape;303;p16"/>
          <p:cNvSpPr txBox="1"/>
          <p:nvPr>
            <p:ph type="title"/>
          </p:nvPr>
        </p:nvSpPr>
        <p:spPr>
          <a:xfrm>
            <a:off x="510767" y="1348733"/>
            <a:ext cx="10338000" cy="848100"/>
          </a:xfrm>
          <a:prstGeom prst="rect">
            <a:avLst/>
          </a:prstGeom>
        </p:spPr>
        <p:txBody>
          <a:bodyPr anchorCtr="0" anchor="ctr" bIns="121900" lIns="121900" spcFirstLastPara="1" rIns="121900" wrap="square" tIns="121900">
            <a:spAutoFit/>
          </a:bodyPr>
          <a:lstStyle>
            <a:lvl1pPr lvl="0" rtl="0">
              <a:spcBef>
                <a:spcPts val="0"/>
              </a:spcBef>
              <a:spcAft>
                <a:spcPts val="0"/>
              </a:spcAft>
              <a:buSzPts val="3200"/>
              <a:buNone/>
              <a:defRPr sz="3200"/>
            </a:lvl1pPr>
            <a:lvl2pPr lvl="1" rtl="0">
              <a:spcBef>
                <a:spcPts val="0"/>
              </a:spcBef>
              <a:spcAft>
                <a:spcPts val="0"/>
              </a:spcAft>
              <a:buSzPts val="3700"/>
              <a:buNone/>
              <a:defRPr>
                <a:latin typeface="Poppins"/>
                <a:ea typeface="Poppins"/>
                <a:cs typeface="Poppins"/>
                <a:sym typeface="Poppins"/>
              </a:defRPr>
            </a:lvl2pPr>
            <a:lvl3pPr lvl="2" rtl="0">
              <a:spcBef>
                <a:spcPts val="0"/>
              </a:spcBef>
              <a:spcAft>
                <a:spcPts val="0"/>
              </a:spcAft>
              <a:buSzPts val="3700"/>
              <a:buNone/>
              <a:defRPr>
                <a:latin typeface="Poppins"/>
                <a:ea typeface="Poppins"/>
                <a:cs typeface="Poppins"/>
                <a:sym typeface="Poppins"/>
              </a:defRPr>
            </a:lvl3pPr>
            <a:lvl4pPr lvl="3" rtl="0">
              <a:spcBef>
                <a:spcPts val="0"/>
              </a:spcBef>
              <a:spcAft>
                <a:spcPts val="0"/>
              </a:spcAft>
              <a:buSzPts val="3700"/>
              <a:buNone/>
              <a:defRPr>
                <a:latin typeface="Poppins"/>
                <a:ea typeface="Poppins"/>
                <a:cs typeface="Poppins"/>
                <a:sym typeface="Poppins"/>
              </a:defRPr>
            </a:lvl4pPr>
            <a:lvl5pPr lvl="4" rtl="0">
              <a:spcBef>
                <a:spcPts val="0"/>
              </a:spcBef>
              <a:spcAft>
                <a:spcPts val="0"/>
              </a:spcAft>
              <a:buSzPts val="3700"/>
              <a:buNone/>
              <a:defRPr>
                <a:latin typeface="Poppins"/>
                <a:ea typeface="Poppins"/>
                <a:cs typeface="Poppins"/>
                <a:sym typeface="Poppins"/>
              </a:defRPr>
            </a:lvl5pPr>
            <a:lvl6pPr lvl="5" rtl="0">
              <a:spcBef>
                <a:spcPts val="0"/>
              </a:spcBef>
              <a:spcAft>
                <a:spcPts val="0"/>
              </a:spcAft>
              <a:buSzPts val="3700"/>
              <a:buNone/>
              <a:defRPr>
                <a:latin typeface="Poppins"/>
                <a:ea typeface="Poppins"/>
                <a:cs typeface="Poppins"/>
                <a:sym typeface="Poppins"/>
              </a:defRPr>
            </a:lvl6pPr>
            <a:lvl7pPr lvl="6" rtl="0">
              <a:spcBef>
                <a:spcPts val="0"/>
              </a:spcBef>
              <a:spcAft>
                <a:spcPts val="0"/>
              </a:spcAft>
              <a:buSzPts val="3700"/>
              <a:buNone/>
              <a:defRPr>
                <a:latin typeface="Poppins"/>
                <a:ea typeface="Poppins"/>
                <a:cs typeface="Poppins"/>
                <a:sym typeface="Poppins"/>
              </a:defRPr>
            </a:lvl7pPr>
            <a:lvl8pPr lvl="7" rtl="0">
              <a:spcBef>
                <a:spcPts val="0"/>
              </a:spcBef>
              <a:spcAft>
                <a:spcPts val="0"/>
              </a:spcAft>
              <a:buSzPts val="3700"/>
              <a:buNone/>
              <a:defRPr>
                <a:latin typeface="Poppins"/>
                <a:ea typeface="Poppins"/>
                <a:cs typeface="Poppins"/>
                <a:sym typeface="Poppins"/>
              </a:defRPr>
            </a:lvl8pPr>
            <a:lvl9pPr lvl="8" rtl="0">
              <a:spcBef>
                <a:spcPts val="0"/>
              </a:spcBef>
              <a:spcAft>
                <a:spcPts val="0"/>
              </a:spcAft>
              <a:buSzPts val="3700"/>
              <a:buNone/>
              <a:defRPr>
                <a:latin typeface="Poppins"/>
                <a:ea typeface="Poppins"/>
                <a:cs typeface="Poppins"/>
                <a:sym typeface="Poppins"/>
              </a:defRPr>
            </a:lvl9pPr>
          </a:lstStyle>
          <a:p/>
        </p:txBody>
      </p:sp>
      <p:sp>
        <p:nvSpPr>
          <p:cNvPr id="304" name="Google Shape;304;p16"/>
          <p:cNvSpPr txBox="1"/>
          <p:nvPr>
            <p:ph idx="3" type="subTitle"/>
          </p:nvPr>
        </p:nvSpPr>
        <p:spPr>
          <a:xfrm>
            <a:off x="8248600" y="2545200"/>
            <a:ext cx="3291900" cy="526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sz="16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pic>
        <p:nvPicPr>
          <p:cNvPr id="305" name="Google Shape;305;p16"/>
          <p:cNvPicPr preferRelativeResize="0"/>
          <p:nvPr/>
        </p:nvPicPr>
        <p:blipFill>
          <a:blip r:embed="rId3">
            <a:alphaModFix/>
          </a:blip>
          <a:stretch>
            <a:fillRect/>
          </a:stretch>
        </p:blipFill>
        <p:spPr>
          <a:xfrm rot="5400000">
            <a:off x="623427" y="634533"/>
            <a:ext cx="499873" cy="499873"/>
          </a:xfrm>
          <a:prstGeom prst="rect">
            <a:avLst/>
          </a:prstGeom>
          <a:noFill/>
          <a:ln>
            <a:noFill/>
          </a:ln>
        </p:spPr>
      </p:pic>
    </p:spTree>
  </p:cSld>
  <p:clrMapOvr>
    <a:masterClrMapping/>
  </p:clrMapOvr>
  <p:extLst>
    <p:ext uri="{DCECCB84-F9BA-43D5-87BE-67443E8EF086}">
      <p15:sldGuideLst>
        <p15:guide id="1" orient="horz" pos="2160">
          <p15:clr>
            <a:srgbClr val="E46962"/>
          </p15:clr>
        </p15:guide>
        <p15:guide id="2" pos="3840">
          <p15:clr>
            <a:srgbClr val="E46962"/>
          </p15:clr>
        </p15:guide>
        <p15:guide id="3" orient="horz" pos="838">
          <p15:clr>
            <a:srgbClr val="E46962"/>
          </p15:clr>
        </p15:guide>
        <p15:guide id="4" pos="7104">
          <p15:clr>
            <a:srgbClr val="E46962"/>
          </p15:clr>
        </p15:guide>
        <p15:guide id="5" pos="384">
          <p15:clr>
            <a:srgbClr val="E46962"/>
          </p15:clr>
        </p15:guide>
        <p15:guide id="6" pos="2344">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306" name="Shape 306"/>
        <p:cNvGrpSpPr/>
        <p:nvPr/>
      </p:nvGrpSpPr>
      <p:grpSpPr>
        <a:xfrm>
          <a:off x="0" y="0"/>
          <a:ext cx="0" cy="0"/>
          <a:chOff x="0" y="0"/>
          <a:chExt cx="0" cy="0"/>
        </a:xfrm>
      </p:grpSpPr>
      <p:sp>
        <p:nvSpPr>
          <p:cNvPr id="307" name="Google Shape;307;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308" name="Google Shape;308;p17"/>
          <p:cNvSpPr txBox="1"/>
          <p:nvPr>
            <p:ph type="title"/>
          </p:nvPr>
        </p:nvSpPr>
        <p:spPr>
          <a:xfrm>
            <a:off x="707200" y="2944400"/>
            <a:ext cx="10777500" cy="969300"/>
          </a:xfrm>
          <a:prstGeom prst="rect">
            <a:avLst/>
          </a:prstGeom>
        </p:spPr>
        <p:txBody>
          <a:bodyPr anchorCtr="0" anchor="ctr" bIns="121900" lIns="121900" spcFirstLastPara="1" rIns="121900" wrap="square" tIns="121900">
            <a:spAutoFit/>
          </a:bodyPr>
          <a:lstStyle>
            <a:lvl1pPr lvl="0" rtl="0" algn="ctr">
              <a:spcBef>
                <a:spcPts val="0"/>
              </a:spcBef>
              <a:spcAft>
                <a:spcPts val="0"/>
              </a:spcAft>
              <a:buSzPts val="3700"/>
              <a:buNone/>
              <a:defRPr/>
            </a:lvl1pPr>
            <a:lvl2pPr lvl="1" rtl="0" algn="ctr">
              <a:spcBef>
                <a:spcPts val="0"/>
              </a:spcBef>
              <a:spcAft>
                <a:spcPts val="0"/>
              </a:spcAft>
              <a:buSzPts val="3700"/>
              <a:buNone/>
              <a:defRPr>
                <a:latin typeface="Poppins"/>
                <a:ea typeface="Poppins"/>
                <a:cs typeface="Poppins"/>
                <a:sym typeface="Poppins"/>
              </a:defRPr>
            </a:lvl2pPr>
            <a:lvl3pPr lvl="2" rtl="0" algn="ctr">
              <a:spcBef>
                <a:spcPts val="0"/>
              </a:spcBef>
              <a:spcAft>
                <a:spcPts val="0"/>
              </a:spcAft>
              <a:buSzPts val="3700"/>
              <a:buNone/>
              <a:defRPr>
                <a:latin typeface="Poppins"/>
                <a:ea typeface="Poppins"/>
                <a:cs typeface="Poppins"/>
                <a:sym typeface="Poppins"/>
              </a:defRPr>
            </a:lvl3pPr>
            <a:lvl4pPr lvl="3" rtl="0" algn="ctr">
              <a:spcBef>
                <a:spcPts val="0"/>
              </a:spcBef>
              <a:spcAft>
                <a:spcPts val="0"/>
              </a:spcAft>
              <a:buSzPts val="3700"/>
              <a:buNone/>
              <a:defRPr>
                <a:latin typeface="Poppins"/>
                <a:ea typeface="Poppins"/>
                <a:cs typeface="Poppins"/>
                <a:sym typeface="Poppins"/>
              </a:defRPr>
            </a:lvl4pPr>
            <a:lvl5pPr lvl="4" rtl="0" algn="ctr">
              <a:spcBef>
                <a:spcPts val="0"/>
              </a:spcBef>
              <a:spcAft>
                <a:spcPts val="0"/>
              </a:spcAft>
              <a:buSzPts val="3700"/>
              <a:buNone/>
              <a:defRPr>
                <a:latin typeface="Poppins"/>
                <a:ea typeface="Poppins"/>
                <a:cs typeface="Poppins"/>
                <a:sym typeface="Poppins"/>
              </a:defRPr>
            </a:lvl5pPr>
            <a:lvl6pPr lvl="5" rtl="0" algn="ctr">
              <a:spcBef>
                <a:spcPts val="0"/>
              </a:spcBef>
              <a:spcAft>
                <a:spcPts val="0"/>
              </a:spcAft>
              <a:buSzPts val="3700"/>
              <a:buNone/>
              <a:defRPr>
                <a:latin typeface="Poppins"/>
                <a:ea typeface="Poppins"/>
                <a:cs typeface="Poppins"/>
                <a:sym typeface="Poppins"/>
              </a:defRPr>
            </a:lvl6pPr>
            <a:lvl7pPr lvl="6" rtl="0" algn="ctr">
              <a:spcBef>
                <a:spcPts val="0"/>
              </a:spcBef>
              <a:spcAft>
                <a:spcPts val="0"/>
              </a:spcAft>
              <a:buSzPts val="3700"/>
              <a:buNone/>
              <a:defRPr>
                <a:latin typeface="Poppins"/>
                <a:ea typeface="Poppins"/>
                <a:cs typeface="Poppins"/>
                <a:sym typeface="Poppins"/>
              </a:defRPr>
            </a:lvl7pPr>
            <a:lvl8pPr lvl="7" rtl="0" algn="ctr">
              <a:spcBef>
                <a:spcPts val="0"/>
              </a:spcBef>
              <a:spcAft>
                <a:spcPts val="0"/>
              </a:spcAft>
              <a:buSzPts val="3700"/>
              <a:buNone/>
              <a:defRPr>
                <a:latin typeface="Poppins"/>
                <a:ea typeface="Poppins"/>
                <a:cs typeface="Poppins"/>
                <a:sym typeface="Poppins"/>
              </a:defRPr>
            </a:lvl8pPr>
            <a:lvl9pPr lvl="8" rtl="0" algn="ctr">
              <a:spcBef>
                <a:spcPts val="0"/>
              </a:spcBef>
              <a:spcAft>
                <a:spcPts val="0"/>
              </a:spcAft>
              <a:buSzPts val="3700"/>
              <a:buNone/>
              <a:defRPr>
                <a:latin typeface="Poppins"/>
                <a:ea typeface="Poppins"/>
                <a:cs typeface="Poppins"/>
                <a:sym typeface="Poppins"/>
              </a:defRPr>
            </a:lvl9pPr>
          </a:lstStyle>
          <a:p/>
        </p:txBody>
      </p:sp>
      <p:pic>
        <p:nvPicPr>
          <p:cNvPr id="309" name="Google Shape;309;p17"/>
          <p:cNvPicPr preferRelativeResize="0"/>
          <p:nvPr/>
        </p:nvPicPr>
        <p:blipFill>
          <a:blip r:embed="rId2">
            <a:alphaModFix/>
          </a:blip>
          <a:stretch>
            <a:fillRect/>
          </a:stretch>
        </p:blipFill>
        <p:spPr>
          <a:xfrm>
            <a:off x="5406434" y="1489700"/>
            <a:ext cx="786767" cy="786767"/>
          </a:xfrm>
          <a:prstGeom prst="rect">
            <a:avLst/>
          </a:prstGeom>
          <a:noFill/>
          <a:ln>
            <a:noFill/>
          </a:ln>
        </p:spPr>
      </p:pic>
    </p:spTree>
  </p:cSld>
  <p:clrMapOvr>
    <a:masterClrMapping/>
  </p:clrMapOvr>
  <p:extLst>
    <p:ext uri="{DCECCB84-F9BA-43D5-87BE-67443E8EF086}">
      <p15:sldGuideLst>
        <p15:guide id="1" orient="horz" pos="2160">
          <p15:clr>
            <a:srgbClr val="E46962"/>
          </p15:clr>
        </p15:guide>
        <p15:guide id="2" pos="4320">
          <p15:clr>
            <a:srgbClr val="E46962"/>
          </p15:clr>
        </p15:guide>
        <p15:guide id="3" pos="540">
          <p15:clr>
            <a:srgbClr val="E46962"/>
          </p15:clr>
        </p15:guide>
        <p15:guide id="4" orient="horz" pos="838">
          <p15:clr>
            <a:srgbClr val="E46962"/>
          </p15:clr>
        </p15:guide>
        <p15:guide id="5" pos="7104">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7" name="Google Shape;87;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3" name="Google Shape;93;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4" name="Google Shape;94;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1" name="Google Shape;101;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8" name="Google Shape;108;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5" name="Google Shape;115;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0" name="Google Shape;130;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6" name="Google Shape;136;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7" name="Google Shape;137;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8" name="Google Shape;138;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4" name="Google Shape;144;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313" name="Shape 313"/>
        <p:cNvGrpSpPr/>
        <p:nvPr/>
      </p:nvGrpSpPr>
      <p:grpSpPr>
        <a:xfrm>
          <a:off x="0" y="0"/>
          <a:ext cx="0" cy="0"/>
          <a:chOff x="0" y="0"/>
          <a:chExt cx="0" cy="0"/>
        </a:xfrm>
      </p:grpSpPr>
      <p:sp>
        <p:nvSpPr>
          <p:cNvPr id="314" name="Google Shape;314;p18"/>
          <p:cNvSpPr txBox="1"/>
          <p:nvPr>
            <p:ph type="title"/>
          </p:nvPr>
        </p:nvSpPr>
        <p:spPr>
          <a:xfrm>
            <a:off x="478367" y="2695870"/>
            <a:ext cx="8522936" cy="8402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sz="5400"/>
              <a:t>Capstone Project: </a:t>
            </a:r>
            <a:endParaRPr b="1" sz="5400"/>
          </a:p>
          <a:p>
            <a:pPr indent="0" lvl="0" marL="0" rtl="0" algn="l">
              <a:lnSpc>
                <a:spcPct val="90000"/>
              </a:lnSpc>
              <a:spcBef>
                <a:spcPts val="0"/>
              </a:spcBef>
              <a:spcAft>
                <a:spcPts val="0"/>
              </a:spcAft>
              <a:buClr>
                <a:schemeClr val="lt1"/>
              </a:buClr>
              <a:buSzPct val="100000"/>
              <a:buFont typeface="Calibri"/>
              <a:buNone/>
            </a:pPr>
            <a:r>
              <a:rPr b="1" lang="en-US" sz="5400"/>
              <a:t>Used Car Price Prediction</a:t>
            </a:r>
            <a:endParaRPr/>
          </a:p>
        </p:txBody>
      </p:sp>
      <p:sp>
        <p:nvSpPr>
          <p:cNvPr id="315" name="Google Shape;315;p18"/>
          <p:cNvSpPr txBox="1"/>
          <p:nvPr>
            <p:ph idx="1" type="body"/>
          </p:nvPr>
        </p:nvSpPr>
        <p:spPr>
          <a:xfrm>
            <a:off x="478367" y="4106730"/>
            <a:ext cx="7136636" cy="14219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1600"/>
              </a:spcAft>
              <a:buClr>
                <a:schemeClr val="lt1"/>
              </a:buClr>
              <a:buSzPts val="2400"/>
              <a:buNone/>
            </a:pPr>
            <a:r>
              <a:rPr lang="en-US" sz="2400"/>
              <a:t>Affaan Mustafa</a:t>
            </a:r>
            <a:br>
              <a:rPr lang="en-US" sz="2400"/>
            </a:br>
            <a:r>
              <a:rPr lang="en-US" sz="2400"/>
              <a:t>MIT Applied Data Science Bootcamp</a:t>
            </a:r>
            <a:br>
              <a:rPr lang="en-US" sz="2400"/>
            </a:br>
            <a:r>
              <a:rPr lang="en-US" sz="2400"/>
              <a:t>15 April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435" name="Shape 435"/>
        <p:cNvGrpSpPr/>
        <p:nvPr/>
      </p:nvGrpSpPr>
      <p:grpSpPr>
        <a:xfrm>
          <a:off x="0" y="0"/>
          <a:ext cx="0" cy="0"/>
          <a:chOff x="0" y="0"/>
          <a:chExt cx="0" cy="0"/>
        </a:xfrm>
      </p:grpSpPr>
      <p:sp>
        <p:nvSpPr>
          <p:cNvPr id="436" name="Google Shape;436;p2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437" name="Google Shape;437;p27"/>
          <p:cNvSpPr txBox="1"/>
          <p:nvPr>
            <p:ph type="ctrTitle"/>
          </p:nvPr>
        </p:nvSpPr>
        <p:spPr>
          <a:xfrm>
            <a:off x="1663667" y="-98525"/>
            <a:ext cx="5673900" cy="24972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a:t>Conclusion</a:t>
            </a:r>
            <a:endParaRPr>
              <a:solidFill>
                <a:schemeClr val="lt1"/>
              </a:solidFill>
            </a:endParaRPr>
          </a:p>
        </p:txBody>
      </p:sp>
      <p:sp>
        <p:nvSpPr>
          <p:cNvPr id="438" name="Google Shape;438;p27"/>
          <p:cNvSpPr txBox="1"/>
          <p:nvPr/>
        </p:nvSpPr>
        <p:spPr>
          <a:xfrm>
            <a:off x="6437150" y="1712150"/>
            <a:ext cx="48309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t/>
            </a:r>
            <a:endParaRPr sz="1600">
              <a:latin typeface="Nunito"/>
              <a:ea typeface="Nunito"/>
              <a:cs typeface="Nunito"/>
              <a:sym typeface="Nunito"/>
            </a:endParaRPr>
          </a:p>
        </p:txBody>
      </p:sp>
      <p:sp>
        <p:nvSpPr>
          <p:cNvPr id="439" name="Google Shape;439;p27"/>
          <p:cNvSpPr txBox="1"/>
          <p:nvPr/>
        </p:nvSpPr>
        <p:spPr>
          <a:xfrm>
            <a:off x="6078675" y="1724250"/>
            <a:ext cx="38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440" name="Google Shape;440;p27"/>
          <p:cNvSpPr txBox="1"/>
          <p:nvPr/>
        </p:nvSpPr>
        <p:spPr>
          <a:xfrm>
            <a:off x="1663675" y="1712150"/>
            <a:ext cx="9495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The used car market in India is growing rapidly, and an accurate pricing model is essential to help customers, sellers, and the tech start-up Cars4U make informed decisions in the pre-owned car market.</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US">
                <a:solidFill>
                  <a:schemeClr val="lt1"/>
                </a:solidFill>
                <a:latin typeface="Nunito"/>
                <a:ea typeface="Nunito"/>
                <a:cs typeface="Nunito"/>
                <a:sym typeface="Nunito"/>
              </a:rPr>
              <a:t>Through the development of a predictive pricing model using median imputation with Random Forest Regression, we were able to accurately estimate the price of used cars based on various factors such as mileage, brand, model, year, location, and more.</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US">
                <a:solidFill>
                  <a:schemeClr val="lt1"/>
                </a:solidFill>
                <a:latin typeface="Nunito"/>
                <a:ea typeface="Nunito"/>
                <a:cs typeface="Nunito"/>
                <a:sym typeface="Nunito"/>
              </a:rPr>
              <a:t>Our analysis revealed the most significant factors that influence the price of a used car, such as new price, power, year, engine, and kilometers driven.</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US">
                <a:solidFill>
                  <a:schemeClr val="lt1"/>
                </a:solidFill>
                <a:latin typeface="Nunito"/>
                <a:ea typeface="Nunito"/>
                <a:cs typeface="Nunito"/>
                <a:sym typeface="Nunito"/>
              </a:rPr>
              <a:t>Our proposed solution design using median imputation with Random Forest Regression, along with feature engineering and ensembling techniques, can provide accurate predictions for the missing values in the Price column and help in making informed decisions related to buying and selling used cars.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US">
                <a:solidFill>
                  <a:schemeClr val="lt1"/>
                </a:solidFill>
                <a:latin typeface="Nunito"/>
                <a:ea typeface="Nunito"/>
                <a:cs typeface="Nunito"/>
                <a:sym typeface="Nunito"/>
              </a:rPr>
              <a:t>To further improve the performance of the model, some possible approaches could be trying other imputation and regression techniques, conducting further feature engineering, and increasing the size of the dataset if possible.</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US">
                <a:solidFill>
                  <a:schemeClr val="lt1"/>
                </a:solidFill>
                <a:latin typeface="Nunito"/>
                <a:ea typeface="Nunito"/>
                <a:cs typeface="Nunito"/>
                <a:sym typeface="Nunito"/>
              </a:rPr>
              <a:t>The proposed solution can give Cars4U a competitive edge in the market and help in developing profitable strategies using differential pricing.</a:t>
            </a:r>
            <a:endParaRPr>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45" name="Shape 445"/>
        <p:cNvGrpSpPr/>
        <p:nvPr/>
      </p:nvGrpSpPr>
      <p:grpSpPr>
        <a:xfrm>
          <a:off x="0" y="0"/>
          <a:ext cx="0" cy="0"/>
          <a:chOff x="0" y="0"/>
          <a:chExt cx="0" cy="0"/>
        </a:xfrm>
      </p:grpSpPr>
      <p:sp>
        <p:nvSpPr>
          <p:cNvPr id="446" name="Google Shape;446;p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28"/>
          <p:cNvSpPr txBox="1"/>
          <p:nvPr>
            <p:ph type="title"/>
          </p:nvPr>
        </p:nvSpPr>
        <p:spPr>
          <a:xfrm>
            <a:off x="707200" y="2944400"/>
            <a:ext cx="10777500" cy="969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Thank you for your time and attention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E45"/>
        </a:solidFill>
      </p:bgPr>
    </p:bg>
    <p:spTree>
      <p:nvGrpSpPr>
        <p:cNvPr id="320" name="Shape 320"/>
        <p:cNvGrpSpPr/>
        <p:nvPr/>
      </p:nvGrpSpPr>
      <p:grpSpPr>
        <a:xfrm>
          <a:off x="0" y="0"/>
          <a:ext cx="0" cy="0"/>
          <a:chOff x="0" y="0"/>
          <a:chExt cx="0" cy="0"/>
        </a:xfrm>
      </p:grpSpPr>
      <p:sp>
        <p:nvSpPr>
          <p:cNvPr id="321" name="Google Shape;321;p19"/>
          <p:cNvSpPr txBox="1"/>
          <p:nvPr>
            <p:ph type="ctrTitle"/>
          </p:nvPr>
        </p:nvSpPr>
        <p:spPr>
          <a:xfrm>
            <a:off x="0" y="-170525"/>
            <a:ext cx="7473600" cy="29934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sz="3600"/>
              <a:t>Why is this an important problem to solve? </a:t>
            </a:r>
            <a:endParaRPr sz="3600"/>
          </a:p>
        </p:txBody>
      </p:sp>
      <p:sp>
        <p:nvSpPr>
          <p:cNvPr id="322" name="Google Shape;322;p1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
        <p:nvSpPr>
          <p:cNvPr id="323" name="Google Shape;323;p19"/>
          <p:cNvSpPr txBox="1"/>
          <p:nvPr>
            <p:ph idx="1" type="subTitle"/>
          </p:nvPr>
        </p:nvSpPr>
        <p:spPr>
          <a:xfrm>
            <a:off x="899842" y="2434892"/>
            <a:ext cx="5673900" cy="9273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US" sz="1600"/>
              <a:t>The used car market in India is growing rapidly, and there is a huge demand for used cars.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US" sz="1600"/>
              <a:t>By developing an accurate pricing model for used cars, Cars4U, a tech start-up, can better serve its customers, help sellers set competitive prices, and facilitate transactions in the pre-owned car market.</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US" sz="1600"/>
              <a:t>An effective pricing model will enable the company to devise profitable strategies using differential pricing and gain a competitive edge in the market.</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24" name="Google Shape;324;p19"/>
          <p:cNvSpPr/>
          <p:nvPr/>
        </p:nvSpPr>
        <p:spPr>
          <a:xfrm>
            <a:off x="189450" y="92827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982175" y="267047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982175" y="357192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982175" y="503150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332" name="Shape 332"/>
        <p:cNvGrpSpPr/>
        <p:nvPr/>
      </p:nvGrpSpPr>
      <p:grpSpPr>
        <a:xfrm>
          <a:off x="0" y="0"/>
          <a:ext cx="0" cy="0"/>
          <a:chOff x="0" y="0"/>
          <a:chExt cx="0" cy="0"/>
        </a:xfrm>
      </p:grpSpPr>
      <p:sp>
        <p:nvSpPr>
          <p:cNvPr id="333" name="Google Shape;333;p2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
        <p:nvSpPr>
          <p:cNvPr id="334" name="Google Shape;334;p20"/>
          <p:cNvSpPr txBox="1"/>
          <p:nvPr>
            <p:ph type="title"/>
          </p:nvPr>
        </p:nvSpPr>
        <p:spPr>
          <a:xfrm>
            <a:off x="1132800" y="449781"/>
            <a:ext cx="7810500" cy="11226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US"/>
              <a:t>What k</a:t>
            </a:r>
            <a:r>
              <a:rPr lang="en-US">
                <a:solidFill>
                  <a:schemeClr val="lt1"/>
                </a:solidFill>
              </a:rPr>
              <a:t>ey </a:t>
            </a:r>
            <a:r>
              <a:rPr lang="en-US"/>
              <a:t>q</a:t>
            </a:r>
            <a:r>
              <a:rPr lang="en-US">
                <a:solidFill>
                  <a:schemeClr val="lt1"/>
                </a:solidFill>
              </a:rPr>
              <a:t>uestions nee</a:t>
            </a:r>
            <a:r>
              <a:rPr lang="en-US"/>
              <a:t>d to be answered?</a:t>
            </a:r>
            <a:endParaRPr>
              <a:solidFill>
                <a:schemeClr val="lt1"/>
              </a:solidFill>
            </a:endParaRPr>
          </a:p>
        </p:txBody>
      </p:sp>
      <p:sp>
        <p:nvSpPr>
          <p:cNvPr id="335" name="Google Shape;335;p20"/>
          <p:cNvSpPr txBox="1"/>
          <p:nvPr>
            <p:ph idx="4294967295" type="body"/>
          </p:nvPr>
        </p:nvSpPr>
        <p:spPr>
          <a:xfrm>
            <a:off x="1680025" y="1844625"/>
            <a:ext cx="7758000" cy="372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US" sz="1800">
                <a:solidFill>
                  <a:schemeClr val="lt1"/>
                </a:solidFill>
              </a:rPr>
              <a:t>What are the most significant factors that influence the price of a used car?</a:t>
            </a:r>
            <a:endParaRPr sz="1800">
              <a:solidFill>
                <a:schemeClr val="lt1"/>
              </a:solidFill>
            </a:endParaRPr>
          </a:p>
          <a:p>
            <a:pPr indent="0" lvl="0" marL="457200" rtl="0" algn="l">
              <a:spcBef>
                <a:spcPts val="1600"/>
              </a:spcBef>
              <a:spcAft>
                <a:spcPts val="0"/>
              </a:spcAft>
              <a:buNone/>
            </a:pPr>
            <a:r>
              <a:rPr lang="en-US" sz="1800">
                <a:solidFill>
                  <a:schemeClr val="lt1"/>
                </a:solidFill>
              </a:rPr>
              <a:t>How do these factors interact with each other, and how do they affect the price?</a:t>
            </a:r>
            <a:endParaRPr sz="1800">
              <a:solidFill>
                <a:schemeClr val="lt1"/>
              </a:solidFill>
            </a:endParaRPr>
          </a:p>
          <a:p>
            <a:pPr indent="0" lvl="0" marL="457200" rtl="0" algn="l">
              <a:spcBef>
                <a:spcPts val="1600"/>
              </a:spcBef>
              <a:spcAft>
                <a:spcPts val="0"/>
              </a:spcAft>
              <a:buNone/>
            </a:pPr>
            <a:r>
              <a:rPr lang="en-US" sz="1800">
                <a:solidFill>
                  <a:schemeClr val="lt1"/>
                </a:solidFill>
              </a:rPr>
              <a:t>Which machine learning models and techniques are most effective for predicting used car prices?</a:t>
            </a:r>
            <a:endParaRPr sz="1800">
              <a:solidFill>
                <a:schemeClr val="lt1"/>
              </a:solidFill>
            </a:endParaRPr>
          </a:p>
          <a:p>
            <a:pPr indent="0" lvl="0" marL="457200" rtl="0" algn="l">
              <a:spcBef>
                <a:spcPts val="1600"/>
              </a:spcBef>
              <a:spcAft>
                <a:spcPts val="0"/>
              </a:spcAft>
              <a:buNone/>
            </a:pPr>
            <a:r>
              <a:rPr lang="en-US" sz="1800">
                <a:solidFill>
                  <a:schemeClr val="lt1"/>
                </a:solidFill>
              </a:rPr>
              <a:t>How can we optimize the performance of the chosen model to increase prediction accuracy?</a:t>
            </a:r>
            <a:endParaRPr sz="1800">
              <a:solidFill>
                <a:schemeClr val="lt1"/>
              </a:solidFill>
            </a:endParaRPr>
          </a:p>
          <a:p>
            <a:pPr indent="0" lvl="0" marL="457200" rtl="0" algn="l">
              <a:spcBef>
                <a:spcPts val="1600"/>
              </a:spcBef>
              <a:spcAft>
                <a:spcPts val="1600"/>
              </a:spcAft>
              <a:buNone/>
            </a:pPr>
            <a:r>
              <a:rPr lang="en-US" sz="1800">
                <a:solidFill>
                  <a:schemeClr val="lt1"/>
                </a:solidFill>
              </a:rPr>
              <a:t>How can the insights from the pricing model be translated into actionable strategies for Cars4U?</a:t>
            </a:r>
            <a:endParaRPr sz="1800">
              <a:solidFill>
                <a:schemeClr val="lt1"/>
              </a:solidFill>
            </a:endParaRPr>
          </a:p>
        </p:txBody>
      </p:sp>
      <p:sp>
        <p:nvSpPr>
          <p:cNvPr id="336" name="Google Shape;336;p20"/>
          <p:cNvSpPr/>
          <p:nvPr/>
        </p:nvSpPr>
        <p:spPr>
          <a:xfrm>
            <a:off x="274700" y="86422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1380025" y="208390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1380025" y="274782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1380025" y="363097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1380025" y="451412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1380025" y="530787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346" name="Shape 346"/>
        <p:cNvGrpSpPr/>
        <p:nvPr/>
      </p:nvGrpSpPr>
      <p:grpSpPr>
        <a:xfrm>
          <a:off x="0" y="0"/>
          <a:ext cx="0" cy="0"/>
          <a:chOff x="0" y="0"/>
          <a:chExt cx="0" cy="0"/>
        </a:xfrm>
      </p:grpSpPr>
      <p:sp>
        <p:nvSpPr>
          <p:cNvPr id="347" name="Google Shape;347;p2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21"/>
          <p:cNvSpPr txBox="1"/>
          <p:nvPr>
            <p:ph type="title"/>
          </p:nvPr>
        </p:nvSpPr>
        <p:spPr>
          <a:xfrm>
            <a:off x="1240875" y="397850"/>
            <a:ext cx="8331300" cy="13143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a:t>Data </a:t>
            </a:r>
            <a:r>
              <a:rPr lang="en-US"/>
              <a:t>Dictionary</a:t>
            </a:r>
            <a:endParaRPr>
              <a:solidFill>
                <a:schemeClr val="lt1"/>
              </a:solidFill>
            </a:endParaRPr>
          </a:p>
        </p:txBody>
      </p:sp>
      <p:sp>
        <p:nvSpPr>
          <p:cNvPr id="349" name="Google Shape;349;p21"/>
          <p:cNvSpPr txBox="1"/>
          <p:nvPr>
            <p:ph idx="4294967295" type="body"/>
          </p:nvPr>
        </p:nvSpPr>
        <p:spPr>
          <a:xfrm>
            <a:off x="795675" y="1513100"/>
            <a:ext cx="5153100" cy="372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b="1" lang="en-US" sz="1600">
                <a:solidFill>
                  <a:schemeClr val="lt1"/>
                </a:solidFill>
              </a:rPr>
              <a:t>S.No.</a:t>
            </a:r>
            <a:r>
              <a:rPr lang="en-US" sz="1600">
                <a:solidFill>
                  <a:schemeClr val="lt1"/>
                </a:solidFill>
              </a:rPr>
              <a:t> : Serial Number | Name : Name of the car which includes Brand name and Model name</a:t>
            </a:r>
            <a:endParaRPr sz="1600">
              <a:solidFill>
                <a:schemeClr val="lt1"/>
              </a:solidFill>
            </a:endParaRPr>
          </a:p>
          <a:p>
            <a:pPr indent="0" lvl="0" marL="457200" rtl="0" algn="l">
              <a:spcBef>
                <a:spcPts val="1600"/>
              </a:spcBef>
              <a:spcAft>
                <a:spcPts val="0"/>
              </a:spcAft>
              <a:buNone/>
            </a:pPr>
            <a:r>
              <a:rPr b="1" lang="en-US" sz="1600">
                <a:solidFill>
                  <a:schemeClr val="lt1"/>
                </a:solidFill>
              </a:rPr>
              <a:t>Location </a:t>
            </a:r>
            <a:r>
              <a:rPr lang="en-US" sz="1600">
                <a:solidFill>
                  <a:schemeClr val="lt1"/>
                </a:solidFill>
              </a:rPr>
              <a:t>: The location in which the car is being sold or is available for purchase (Cities)</a:t>
            </a:r>
            <a:endParaRPr sz="1600">
              <a:solidFill>
                <a:schemeClr val="lt1"/>
              </a:solidFill>
            </a:endParaRPr>
          </a:p>
          <a:p>
            <a:pPr indent="0" lvl="0" marL="457200" rtl="0" algn="l">
              <a:spcBef>
                <a:spcPts val="1600"/>
              </a:spcBef>
              <a:spcAft>
                <a:spcPts val="0"/>
              </a:spcAft>
              <a:buNone/>
            </a:pPr>
            <a:r>
              <a:rPr b="1" lang="en-US" sz="1600">
                <a:solidFill>
                  <a:schemeClr val="lt1"/>
                </a:solidFill>
              </a:rPr>
              <a:t>Year</a:t>
            </a:r>
            <a:r>
              <a:rPr lang="en-US" sz="1600">
                <a:solidFill>
                  <a:schemeClr val="lt1"/>
                </a:solidFill>
              </a:rPr>
              <a:t> : Manufacturing year of the car</a:t>
            </a:r>
            <a:endParaRPr sz="1600">
              <a:solidFill>
                <a:schemeClr val="lt1"/>
              </a:solidFill>
            </a:endParaRPr>
          </a:p>
          <a:p>
            <a:pPr indent="0" lvl="0" marL="457200" rtl="0" algn="l">
              <a:spcBef>
                <a:spcPts val="1600"/>
              </a:spcBef>
              <a:spcAft>
                <a:spcPts val="0"/>
              </a:spcAft>
              <a:buNone/>
            </a:pPr>
            <a:r>
              <a:rPr b="1" lang="en-US" sz="1600">
                <a:solidFill>
                  <a:schemeClr val="lt1"/>
                </a:solidFill>
              </a:rPr>
              <a:t>Kilometers_driven</a:t>
            </a:r>
            <a:r>
              <a:rPr lang="en-US" sz="1600">
                <a:solidFill>
                  <a:schemeClr val="lt1"/>
                </a:solidFill>
              </a:rPr>
              <a:t> : The total kilometers driven in the car by the previous owner(s) in KM</a:t>
            </a:r>
            <a:endParaRPr sz="1600">
              <a:solidFill>
                <a:schemeClr val="lt1"/>
              </a:solidFill>
            </a:endParaRPr>
          </a:p>
          <a:p>
            <a:pPr indent="0" lvl="0" marL="457200" rtl="0" algn="l">
              <a:spcBef>
                <a:spcPts val="1600"/>
              </a:spcBef>
              <a:spcAft>
                <a:spcPts val="0"/>
              </a:spcAft>
              <a:buNone/>
            </a:pPr>
            <a:r>
              <a:rPr b="1" lang="en-US" sz="1600">
                <a:solidFill>
                  <a:schemeClr val="lt1"/>
                </a:solidFill>
              </a:rPr>
              <a:t>Fuel_Type </a:t>
            </a:r>
            <a:r>
              <a:rPr lang="en-US" sz="1600">
                <a:solidFill>
                  <a:schemeClr val="lt1"/>
                </a:solidFill>
              </a:rPr>
              <a:t>: The type of fuel used by the car (Petrol, Diesel, Electric, CNG, LPG)</a:t>
            </a:r>
            <a:endParaRPr sz="1600">
              <a:solidFill>
                <a:schemeClr val="lt1"/>
              </a:solidFill>
            </a:endParaRPr>
          </a:p>
          <a:p>
            <a:pPr indent="0" lvl="0" marL="457200" rtl="0" algn="l">
              <a:spcBef>
                <a:spcPts val="1600"/>
              </a:spcBef>
              <a:spcAft>
                <a:spcPts val="0"/>
              </a:spcAft>
              <a:buNone/>
            </a:pPr>
            <a:r>
              <a:rPr b="1" lang="en-US" sz="1600">
                <a:solidFill>
                  <a:schemeClr val="lt1"/>
                </a:solidFill>
              </a:rPr>
              <a:t>Transmission</a:t>
            </a:r>
            <a:r>
              <a:rPr lang="en-US" sz="1600">
                <a:solidFill>
                  <a:schemeClr val="lt1"/>
                </a:solidFill>
              </a:rPr>
              <a:t> : The type of transmission used by the car (Automatic / Manual)</a:t>
            </a:r>
            <a:endParaRPr sz="1600">
              <a:solidFill>
                <a:schemeClr val="lt1"/>
              </a:solidFill>
            </a:endParaRPr>
          </a:p>
          <a:p>
            <a:pPr indent="0" lvl="0" marL="457200" rtl="0" algn="l">
              <a:spcBef>
                <a:spcPts val="1600"/>
              </a:spcBef>
              <a:spcAft>
                <a:spcPts val="0"/>
              </a:spcAft>
              <a:buNone/>
            </a:pPr>
            <a:r>
              <a:rPr b="1" lang="en-US" sz="1600">
                <a:solidFill>
                  <a:schemeClr val="lt1"/>
                </a:solidFill>
              </a:rPr>
              <a:t>Owner</a:t>
            </a:r>
            <a:r>
              <a:rPr lang="en-US" sz="1600">
                <a:solidFill>
                  <a:schemeClr val="lt1"/>
                </a:solidFill>
              </a:rPr>
              <a:t> : Type of ownership</a:t>
            </a:r>
            <a:endParaRPr sz="1600">
              <a:solidFill>
                <a:schemeClr val="lt1"/>
              </a:solidFill>
            </a:endParaRPr>
          </a:p>
          <a:p>
            <a:pPr indent="0" lvl="0" marL="457200" rtl="0" algn="l">
              <a:spcBef>
                <a:spcPts val="1600"/>
              </a:spcBef>
              <a:spcAft>
                <a:spcPts val="1600"/>
              </a:spcAft>
              <a:buNone/>
            </a:pPr>
            <a:r>
              <a:t/>
            </a:r>
            <a:endParaRPr sz="1600">
              <a:solidFill>
                <a:schemeClr val="lt1"/>
              </a:solidFill>
            </a:endParaRPr>
          </a:p>
        </p:txBody>
      </p:sp>
      <p:sp>
        <p:nvSpPr>
          <p:cNvPr id="350" name="Google Shape;350;p21"/>
          <p:cNvSpPr/>
          <p:nvPr/>
        </p:nvSpPr>
        <p:spPr>
          <a:xfrm>
            <a:off x="274700" y="86422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txBox="1"/>
          <p:nvPr/>
        </p:nvSpPr>
        <p:spPr>
          <a:xfrm>
            <a:off x="6437150" y="1712150"/>
            <a:ext cx="4830900" cy="4289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US" sz="1600">
                <a:solidFill>
                  <a:schemeClr val="lt1"/>
                </a:solidFill>
                <a:latin typeface="Nunito"/>
                <a:ea typeface="Nunito"/>
                <a:cs typeface="Nunito"/>
                <a:sym typeface="Nunito"/>
              </a:rPr>
              <a:t>Mileage</a:t>
            </a:r>
            <a:r>
              <a:rPr lang="en-US" sz="1600">
                <a:solidFill>
                  <a:schemeClr val="lt1"/>
                </a:solidFill>
                <a:latin typeface="Nunito"/>
                <a:ea typeface="Nunito"/>
                <a:cs typeface="Nunito"/>
                <a:sym typeface="Nunito"/>
              </a:rPr>
              <a:t> : The standard mileage offered by the car company in kmpl or km/kg</a:t>
            </a:r>
            <a:endParaRPr sz="1600">
              <a:solidFill>
                <a:schemeClr val="lt1"/>
              </a:solidFill>
              <a:latin typeface="Nunito"/>
              <a:ea typeface="Nunito"/>
              <a:cs typeface="Nunito"/>
              <a:sym typeface="Nunito"/>
            </a:endParaRPr>
          </a:p>
          <a:p>
            <a:pPr indent="0" lvl="0" marL="457200" rtl="0" algn="l">
              <a:lnSpc>
                <a:spcPct val="115000"/>
              </a:lnSpc>
              <a:spcBef>
                <a:spcPts val="1600"/>
              </a:spcBef>
              <a:spcAft>
                <a:spcPts val="0"/>
              </a:spcAft>
              <a:buNone/>
            </a:pPr>
            <a:r>
              <a:rPr b="1" lang="en-US" sz="1600">
                <a:solidFill>
                  <a:schemeClr val="lt1"/>
                </a:solidFill>
                <a:latin typeface="Nunito"/>
                <a:ea typeface="Nunito"/>
                <a:cs typeface="Nunito"/>
                <a:sym typeface="Nunito"/>
              </a:rPr>
              <a:t>Engine</a:t>
            </a:r>
            <a:r>
              <a:rPr lang="en-US" sz="1600">
                <a:solidFill>
                  <a:schemeClr val="lt1"/>
                </a:solidFill>
                <a:latin typeface="Nunito"/>
                <a:ea typeface="Nunito"/>
                <a:cs typeface="Nunito"/>
                <a:sym typeface="Nunito"/>
              </a:rPr>
              <a:t> : The displacement volume of the engine in CC</a:t>
            </a:r>
            <a:endParaRPr sz="1600">
              <a:solidFill>
                <a:schemeClr val="lt1"/>
              </a:solidFill>
              <a:latin typeface="Nunito"/>
              <a:ea typeface="Nunito"/>
              <a:cs typeface="Nunito"/>
              <a:sym typeface="Nunito"/>
            </a:endParaRPr>
          </a:p>
          <a:p>
            <a:pPr indent="0" lvl="0" marL="457200" rtl="0" algn="l">
              <a:lnSpc>
                <a:spcPct val="115000"/>
              </a:lnSpc>
              <a:spcBef>
                <a:spcPts val="1600"/>
              </a:spcBef>
              <a:spcAft>
                <a:spcPts val="0"/>
              </a:spcAft>
              <a:buNone/>
            </a:pPr>
            <a:r>
              <a:rPr b="1" lang="en-US" sz="1600">
                <a:solidFill>
                  <a:schemeClr val="lt1"/>
                </a:solidFill>
                <a:latin typeface="Nunito"/>
                <a:ea typeface="Nunito"/>
                <a:cs typeface="Nunito"/>
                <a:sym typeface="Nunito"/>
              </a:rPr>
              <a:t>Power</a:t>
            </a:r>
            <a:r>
              <a:rPr lang="en-US" sz="1600">
                <a:solidFill>
                  <a:schemeClr val="lt1"/>
                </a:solidFill>
                <a:latin typeface="Nunito"/>
                <a:ea typeface="Nunito"/>
                <a:cs typeface="Nunito"/>
                <a:sym typeface="Nunito"/>
              </a:rPr>
              <a:t> : The maximum power of the engine in bhp</a:t>
            </a:r>
            <a:endParaRPr sz="1600">
              <a:solidFill>
                <a:schemeClr val="lt1"/>
              </a:solidFill>
              <a:latin typeface="Nunito"/>
              <a:ea typeface="Nunito"/>
              <a:cs typeface="Nunito"/>
              <a:sym typeface="Nunito"/>
            </a:endParaRPr>
          </a:p>
          <a:p>
            <a:pPr indent="0" lvl="0" marL="457200" rtl="0" algn="l">
              <a:lnSpc>
                <a:spcPct val="115000"/>
              </a:lnSpc>
              <a:spcBef>
                <a:spcPts val="1600"/>
              </a:spcBef>
              <a:spcAft>
                <a:spcPts val="0"/>
              </a:spcAft>
              <a:buNone/>
            </a:pPr>
            <a:r>
              <a:rPr b="1" lang="en-US" sz="1600">
                <a:solidFill>
                  <a:schemeClr val="lt1"/>
                </a:solidFill>
                <a:latin typeface="Nunito"/>
                <a:ea typeface="Nunito"/>
                <a:cs typeface="Nunito"/>
                <a:sym typeface="Nunito"/>
              </a:rPr>
              <a:t>Seats</a:t>
            </a:r>
            <a:r>
              <a:rPr lang="en-US" sz="1600">
                <a:solidFill>
                  <a:schemeClr val="lt1"/>
                </a:solidFill>
                <a:latin typeface="Nunito"/>
                <a:ea typeface="Nunito"/>
                <a:cs typeface="Nunito"/>
                <a:sym typeface="Nunito"/>
              </a:rPr>
              <a:t> : The number of seats in the car</a:t>
            </a:r>
            <a:endParaRPr sz="1600">
              <a:solidFill>
                <a:schemeClr val="lt1"/>
              </a:solidFill>
              <a:latin typeface="Nunito"/>
              <a:ea typeface="Nunito"/>
              <a:cs typeface="Nunito"/>
              <a:sym typeface="Nunito"/>
            </a:endParaRPr>
          </a:p>
          <a:p>
            <a:pPr indent="0" lvl="0" marL="457200" rtl="0" algn="l">
              <a:lnSpc>
                <a:spcPct val="115000"/>
              </a:lnSpc>
              <a:spcBef>
                <a:spcPts val="1600"/>
              </a:spcBef>
              <a:spcAft>
                <a:spcPts val="0"/>
              </a:spcAft>
              <a:buNone/>
            </a:pPr>
            <a:r>
              <a:rPr b="1" lang="en-US" sz="1600">
                <a:solidFill>
                  <a:schemeClr val="lt1"/>
                </a:solidFill>
                <a:latin typeface="Nunito"/>
                <a:ea typeface="Nunito"/>
                <a:cs typeface="Nunito"/>
                <a:sym typeface="Nunito"/>
              </a:rPr>
              <a:t>New_Price</a:t>
            </a:r>
            <a:r>
              <a:rPr lang="en-US" sz="1600">
                <a:solidFill>
                  <a:schemeClr val="lt1"/>
                </a:solidFill>
                <a:latin typeface="Nunito"/>
                <a:ea typeface="Nunito"/>
                <a:cs typeface="Nunito"/>
                <a:sym typeface="Nunito"/>
              </a:rPr>
              <a:t> : The price of a new car of the same model in INR 100,000</a:t>
            </a:r>
            <a:endParaRPr sz="1600">
              <a:solidFill>
                <a:schemeClr val="lt1"/>
              </a:solidFill>
              <a:latin typeface="Nunito"/>
              <a:ea typeface="Nunito"/>
              <a:cs typeface="Nunito"/>
              <a:sym typeface="Nunito"/>
            </a:endParaRPr>
          </a:p>
          <a:p>
            <a:pPr indent="0" lvl="0" marL="457200" rtl="0" algn="l">
              <a:lnSpc>
                <a:spcPct val="115000"/>
              </a:lnSpc>
              <a:spcBef>
                <a:spcPts val="1600"/>
              </a:spcBef>
              <a:spcAft>
                <a:spcPts val="1600"/>
              </a:spcAft>
              <a:buNone/>
            </a:pPr>
            <a:r>
              <a:rPr b="1" lang="en-US" sz="1600">
                <a:solidFill>
                  <a:schemeClr val="lt1"/>
                </a:solidFill>
                <a:latin typeface="Nunito"/>
                <a:ea typeface="Nunito"/>
                <a:cs typeface="Nunito"/>
                <a:sym typeface="Nunito"/>
              </a:rPr>
              <a:t>Price</a:t>
            </a:r>
            <a:r>
              <a:rPr lang="en-US" sz="1600">
                <a:solidFill>
                  <a:schemeClr val="lt1"/>
                </a:solidFill>
                <a:latin typeface="Nunito"/>
                <a:ea typeface="Nunito"/>
                <a:cs typeface="Nunito"/>
                <a:sym typeface="Nunito"/>
              </a:rPr>
              <a:t> : The price of the used car in INR 100,000 (Target Variable)</a:t>
            </a:r>
            <a:endParaRPr sz="16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356" name="Shape 356"/>
        <p:cNvGrpSpPr/>
        <p:nvPr/>
      </p:nvGrpSpPr>
      <p:grpSpPr>
        <a:xfrm>
          <a:off x="0" y="0"/>
          <a:ext cx="0" cy="0"/>
          <a:chOff x="0" y="0"/>
          <a:chExt cx="0" cy="0"/>
        </a:xfrm>
      </p:grpSpPr>
      <p:sp>
        <p:nvSpPr>
          <p:cNvPr id="357" name="Google Shape;357;p2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22"/>
          <p:cNvSpPr txBox="1"/>
          <p:nvPr>
            <p:ph type="title"/>
          </p:nvPr>
        </p:nvSpPr>
        <p:spPr>
          <a:xfrm>
            <a:off x="1240875" y="397850"/>
            <a:ext cx="8331300" cy="6252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US"/>
              <a:t>Summary Statistics and Data Distribution</a:t>
            </a:r>
            <a:endParaRPr>
              <a:solidFill>
                <a:schemeClr val="lt1"/>
              </a:solidFill>
            </a:endParaRPr>
          </a:p>
        </p:txBody>
      </p:sp>
      <p:sp>
        <p:nvSpPr>
          <p:cNvPr id="359" name="Google Shape;359;p22"/>
          <p:cNvSpPr txBox="1"/>
          <p:nvPr>
            <p:ph idx="4294967295" type="body"/>
          </p:nvPr>
        </p:nvSpPr>
        <p:spPr>
          <a:xfrm>
            <a:off x="795675" y="1513100"/>
            <a:ext cx="5153100" cy="372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sz="1600">
              <a:solidFill>
                <a:schemeClr val="lt1"/>
              </a:solidFill>
            </a:endParaRPr>
          </a:p>
          <a:p>
            <a:pPr indent="0" lvl="0" marL="457200" rtl="0" algn="l">
              <a:spcBef>
                <a:spcPts val="1600"/>
              </a:spcBef>
              <a:spcAft>
                <a:spcPts val="1600"/>
              </a:spcAft>
              <a:buNone/>
            </a:pPr>
            <a:r>
              <a:t/>
            </a:r>
            <a:endParaRPr sz="1600">
              <a:solidFill>
                <a:schemeClr val="lt1"/>
              </a:solidFill>
            </a:endParaRPr>
          </a:p>
        </p:txBody>
      </p:sp>
      <p:sp>
        <p:nvSpPr>
          <p:cNvPr id="360" name="Google Shape;360;p22"/>
          <p:cNvSpPr/>
          <p:nvPr/>
        </p:nvSpPr>
        <p:spPr>
          <a:xfrm>
            <a:off x="274700" y="86422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txBox="1"/>
          <p:nvPr/>
        </p:nvSpPr>
        <p:spPr>
          <a:xfrm>
            <a:off x="6437150" y="1712150"/>
            <a:ext cx="48309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t/>
            </a:r>
            <a:endParaRPr sz="1600">
              <a:latin typeface="Nunito"/>
              <a:ea typeface="Nunito"/>
              <a:cs typeface="Nunito"/>
              <a:sym typeface="Nunito"/>
            </a:endParaRPr>
          </a:p>
        </p:txBody>
      </p:sp>
      <p:pic>
        <p:nvPicPr>
          <p:cNvPr id="362" name="Google Shape;362;p22"/>
          <p:cNvPicPr preferRelativeResize="0"/>
          <p:nvPr/>
        </p:nvPicPr>
        <p:blipFill>
          <a:blip r:embed="rId3">
            <a:alphaModFix/>
          </a:blip>
          <a:stretch>
            <a:fillRect/>
          </a:stretch>
        </p:blipFill>
        <p:spPr>
          <a:xfrm>
            <a:off x="322050" y="1513100"/>
            <a:ext cx="5072151" cy="5017536"/>
          </a:xfrm>
          <a:prstGeom prst="rect">
            <a:avLst/>
          </a:prstGeom>
          <a:noFill/>
          <a:ln>
            <a:noFill/>
          </a:ln>
        </p:spPr>
      </p:pic>
      <p:sp>
        <p:nvSpPr>
          <p:cNvPr id="363" name="Google Shape;363;p22"/>
          <p:cNvSpPr/>
          <p:nvPr/>
        </p:nvSpPr>
        <p:spPr>
          <a:xfrm>
            <a:off x="5561125" y="3875013"/>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22"/>
          <p:cNvPicPr preferRelativeResize="0"/>
          <p:nvPr/>
        </p:nvPicPr>
        <p:blipFill>
          <a:blip r:embed="rId4">
            <a:alphaModFix/>
          </a:blip>
          <a:stretch>
            <a:fillRect/>
          </a:stretch>
        </p:blipFill>
        <p:spPr>
          <a:xfrm>
            <a:off x="6437150" y="1508875"/>
            <a:ext cx="5153100" cy="50326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369" name="Shape 369"/>
        <p:cNvGrpSpPr/>
        <p:nvPr/>
      </p:nvGrpSpPr>
      <p:grpSpPr>
        <a:xfrm>
          <a:off x="0" y="0"/>
          <a:ext cx="0" cy="0"/>
          <a:chOff x="0" y="0"/>
          <a:chExt cx="0" cy="0"/>
        </a:xfrm>
      </p:grpSpPr>
      <p:sp>
        <p:nvSpPr>
          <p:cNvPr id="370" name="Google Shape;370;p2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23"/>
          <p:cNvSpPr txBox="1"/>
          <p:nvPr>
            <p:ph type="title"/>
          </p:nvPr>
        </p:nvSpPr>
        <p:spPr>
          <a:xfrm>
            <a:off x="1240875" y="397850"/>
            <a:ext cx="8331300" cy="7602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US"/>
              <a:t>Bivariate Analysis </a:t>
            </a:r>
            <a:r>
              <a:rPr lang="en-US"/>
              <a:t>and Preprocessing</a:t>
            </a:r>
            <a:endParaRPr>
              <a:solidFill>
                <a:schemeClr val="lt1"/>
              </a:solidFill>
            </a:endParaRPr>
          </a:p>
        </p:txBody>
      </p:sp>
      <p:sp>
        <p:nvSpPr>
          <p:cNvPr id="372" name="Google Shape;372;p23"/>
          <p:cNvSpPr txBox="1"/>
          <p:nvPr>
            <p:ph idx="4294967295" type="body"/>
          </p:nvPr>
        </p:nvSpPr>
        <p:spPr>
          <a:xfrm>
            <a:off x="795675" y="1513100"/>
            <a:ext cx="5867400" cy="48870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sz="1600">
              <a:solidFill>
                <a:schemeClr val="lt1"/>
              </a:solidFill>
            </a:endParaRPr>
          </a:p>
          <a:p>
            <a:pPr indent="0" lvl="0" marL="457200" rtl="0" algn="l">
              <a:spcBef>
                <a:spcPts val="1600"/>
              </a:spcBef>
              <a:spcAft>
                <a:spcPts val="0"/>
              </a:spcAft>
              <a:buNone/>
            </a:pPr>
            <a:r>
              <a:rPr lang="en-US" sz="1600">
                <a:solidFill>
                  <a:schemeClr val="lt1"/>
                </a:solidFill>
              </a:rPr>
              <a:t>Further Feature Engineering and Data Preprocessing:</a:t>
            </a:r>
            <a:endParaRPr sz="1600">
              <a:solidFill>
                <a:schemeClr val="lt1"/>
              </a:solidFill>
            </a:endParaRPr>
          </a:p>
          <a:p>
            <a:pPr indent="0" lvl="0" marL="457200" rtl="0" algn="l">
              <a:spcBef>
                <a:spcPts val="1600"/>
              </a:spcBef>
              <a:spcAft>
                <a:spcPts val="0"/>
              </a:spcAft>
              <a:buNone/>
            </a:pPr>
            <a:r>
              <a:rPr lang="en-US" sz="1600">
                <a:solidFill>
                  <a:schemeClr val="lt1"/>
                </a:solidFill>
              </a:rPr>
              <a:t>Drop Name Column and Replace With Brand</a:t>
            </a:r>
            <a:endParaRPr sz="1600">
              <a:solidFill>
                <a:schemeClr val="lt1"/>
              </a:solidFill>
            </a:endParaRPr>
          </a:p>
          <a:p>
            <a:pPr indent="0" lvl="0" marL="457200" rtl="0" algn="l">
              <a:spcBef>
                <a:spcPts val="1600"/>
              </a:spcBef>
              <a:spcAft>
                <a:spcPts val="0"/>
              </a:spcAft>
              <a:buNone/>
            </a:pPr>
            <a:r>
              <a:rPr lang="en-US" sz="1600">
                <a:solidFill>
                  <a:schemeClr val="lt1"/>
                </a:solidFill>
              </a:rPr>
              <a:t>Apply Missing Value Treatment for Price, New Price, Power, Engine Mileage</a:t>
            </a:r>
            <a:endParaRPr sz="1600">
              <a:solidFill>
                <a:schemeClr val="lt1"/>
              </a:solidFill>
            </a:endParaRPr>
          </a:p>
          <a:p>
            <a:pPr indent="0" lvl="0" marL="1371600" rtl="0" algn="l">
              <a:spcBef>
                <a:spcPts val="1600"/>
              </a:spcBef>
              <a:spcAft>
                <a:spcPts val="0"/>
              </a:spcAft>
              <a:buNone/>
            </a:pPr>
            <a:r>
              <a:rPr lang="en-US" sz="1600">
                <a:solidFill>
                  <a:schemeClr val="lt1"/>
                </a:solidFill>
              </a:rPr>
              <a:t>Use KNN Imputation</a:t>
            </a:r>
            <a:endParaRPr sz="1600">
              <a:solidFill>
                <a:schemeClr val="lt1"/>
              </a:solidFill>
            </a:endParaRPr>
          </a:p>
          <a:p>
            <a:pPr indent="0" lvl="0" marL="1371600" rtl="0" algn="l">
              <a:spcBef>
                <a:spcPts val="1600"/>
              </a:spcBef>
              <a:spcAft>
                <a:spcPts val="0"/>
              </a:spcAft>
              <a:buNone/>
            </a:pPr>
            <a:r>
              <a:rPr lang="en-US" sz="1600">
                <a:solidFill>
                  <a:schemeClr val="lt1"/>
                </a:solidFill>
              </a:rPr>
              <a:t>Use Median Imputation</a:t>
            </a:r>
            <a:endParaRPr sz="1600">
              <a:solidFill>
                <a:schemeClr val="lt1"/>
              </a:solidFill>
            </a:endParaRPr>
          </a:p>
          <a:p>
            <a:pPr indent="0" lvl="0" marL="1371600" rtl="0" algn="l">
              <a:spcBef>
                <a:spcPts val="1600"/>
              </a:spcBef>
              <a:spcAft>
                <a:spcPts val="0"/>
              </a:spcAft>
              <a:buNone/>
            </a:pPr>
            <a:r>
              <a:rPr lang="en-US" sz="1600">
                <a:solidFill>
                  <a:schemeClr val="lt1"/>
                </a:solidFill>
              </a:rPr>
              <a:t>Compare</a:t>
            </a:r>
            <a:endParaRPr sz="1600">
              <a:solidFill>
                <a:schemeClr val="lt1"/>
              </a:solidFill>
            </a:endParaRPr>
          </a:p>
          <a:p>
            <a:pPr indent="0" lvl="0" marL="0" rtl="0" algn="l">
              <a:spcBef>
                <a:spcPts val="1600"/>
              </a:spcBef>
              <a:spcAft>
                <a:spcPts val="1600"/>
              </a:spcAft>
              <a:buNone/>
            </a:pPr>
            <a:r>
              <a:rPr lang="en-US" sz="1600">
                <a:solidFill>
                  <a:schemeClr val="lt1"/>
                </a:solidFill>
              </a:rPr>
              <a:t>Why IQR +- 1.5 for Outliers and not 3 Standard Deviations?</a:t>
            </a:r>
            <a:endParaRPr sz="1600">
              <a:solidFill>
                <a:schemeClr val="lt1"/>
              </a:solidFill>
            </a:endParaRPr>
          </a:p>
        </p:txBody>
      </p:sp>
      <p:sp>
        <p:nvSpPr>
          <p:cNvPr id="373" name="Google Shape;373;p23"/>
          <p:cNvSpPr/>
          <p:nvPr/>
        </p:nvSpPr>
        <p:spPr>
          <a:xfrm>
            <a:off x="274700" y="86422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txBox="1"/>
          <p:nvPr/>
        </p:nvSpPr>
        <p:spPr>
          <a:xfrm>
            <a:off x="6437150" y="1712150"/>
            <a:ext cx="48309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t/>
            </a:r>
            <a:endParaRPr sz="1600">
              <a:latin typeface="Nunito"/>
              <a:ea typeface="Nunito"/>
              <a:cs typeface="Nunito"/>
              <a:sym typeface="Nunito"/>
            </a:endParaRPr>
          </a:p>
        </p:txBody>
      </p:sp>
      <p:pic>
        <p:nvPicPr>
          <p:cNvPr id="375" name="Google Shape;375;p23"/>
          <p:cNvPicPr preferRelativeResize="0"/>
          <p:nvPr/>
        </p:nvPicPr>
        <p:blipFill>
          <a:blip r:embed="rId3">
            <a:alphaModFix/>
          </a:blip>
          <a:stretch>
            <a:fillRect/>
          </a:stretch>
        </p:blipFill>
        <p:spPr>
          <a:xfrm>
            <a:off x="7989375" y="310175"/>
            <a:ext cx="4010375" cy="2814450"/>
          </a:xfrm>
          <a:prstGeom prst="rect">
            <a:avLst/>
          </a:prstGeom>
          <a:noFill/>
          <a:ln>
            <a:noFill/>
          </a:ln>
        </p:spPr>
      </p:pic>
      <p:pic>
        <p:nvPicPr>
          <p:cNvPr id="376" name="Google Shape;376;p23"/>
          <p:cNvPicPr preferRelativeResize="0"/>
          <p:nvPr/>
        </p:nvPicPr>
        <p:blipFill>
          <a:blip r:embed="rId4">
            <a:alphaModFix/>
          </a:blip>
          <a:stretch>
            <a:fillRect/>
          </a:stretch>
        </p:blipFill>
        <p:spPr>
          <a:xfrm>
            <a:off x="7989363" y="3276300"/>
            <a:ext cx="4010378" cy="3457800"/>
          </a:xfrm>
          <a:prstGeom prst="rect">
            <a:avLst/>
          </a:prstGeom>
          <a:noFill/>
          <a:ln>
            <a:noFill/>
          </a:ln>
        </p:spPr>
      </p:pic>
      <p:sp>
        <p:nvSpPr>
          <p:cNvPr id="377" name="Google Shape;377;p23"/>
          <p:cNvSpPr/>
          <p:nvPr/>
        </p:nvSpPr>
        <p:spPr>
          <a:xfrm>
            <a:off x="982175" y="267047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982175" y="3124625"/>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1783775" y="388040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1783775" y="436400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385" name="Shape 385"/>
        <p:cNvGrpSpPr/>
        <p:nvPr/>
      </p:nvGrpSpPr>
      <p:grpSpPr>
        <a:xfrm>
          <a:off x="0" y="0"/>
          <a:ext cx="0" cy="0"/>
          <a:chOff x="0" y="0"/>
          <a:chExt cx="0" cy="0"/>
        </a:xfrm>
      </p:grpSpPr>
      <p:sp>
        <p:nvSpPr>
          <p:cNvPr id="386" name="Google Shape;386;p2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87" name="Google Shape;387;p24"/>
          <p:cNvSpPr txBox="1"/>
          <p:nvPr>
            <p:ph type="title"/>
          </p:nvPr>
        </p:nvSpPr>
        <p:spPr>
          <a:xfrm>
            <a:off x="1240875" y="397850"/>
            <a:ext cx="8331300" cy="7602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US"/>
              <a:t>Model Comparison and Performance</a:t>
            </a:r>
            <a:endParaRPr>
              <a:solidFill>
                <a:schemeClr val="lt1"/>
              </a:solidFill>
            </a:endParaRPr>
          </a:p>
        </p:txBody>
      </p:sp>
      <p:sp>
        <p:nvSpPr>
          <p:cNvPr id="388" name="Google Shape;388;p24"/>
          <p:cNvSpPr txBox="1"/>
          <p:nvPr>
            <p:ph idx="4294967295" type="body"/>
          </p:nvPr>
        </p:nvSpPr>
        <p:spPr>
          <a:xfrm>
            <a:off x="795675" y="1513100"/>
            <a:ext cx="5867400" cy="4887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chemeClr val="lt1"/>
                </a:solidFill>
              </a:rPr>
              <a:t>Imputation Methods Compared: </a:t>
            </a:r>
            <a:endParaRPr sz="1600">
              <a:solidFill>
                <a:schemeClr val="lt1"/>
              </a:solidFill>
            </a:endParaRPr>
          </a:p>
          <a:p>
            <a:pPr indent="0" lvl="0" marL="457200" rtl="0" algn="l">
              <a:spcBef>
                <a:spcPts val="1600"/>
              </a:spcBef>
              <a:spcAft>
                <a:spcPts val="0"/>
              </a:spcAft>
              <a:buNone/>
            </a:pPr>
            <a:r>
              <a:rPr lang="en-US" sz="1600">
                <a:solidFill>
                  <a:schemeClr val="lt1"/>
                </a:solidFill>
              </a:rPr>
              <a:t>K - Nearest Neighbor</a:t>
            </a:r>
            <a:endParaRPr sz="1600">
              <a:solidFill>
                <a:schemeClr val="lt1"/>
              </a:solidFill>
            </a:endParaRPr>
          </a:p>
          <a:p>
            <a:pPr indent="0" lvl="0" marL="457200" rtl="0" algn="l">
              <a:spcBef>
                <a:spcPts val="1600"/>
              </a:spcBef>
              <a:spcAft>
                <a:spcPts val="0"/>
              </a:spcAft>
              <a:buNone/>
            </a:pPr>
            <a:r>
              <a:rPr lang="en-US" sz="1600">
                <a:solidFill>
                  <a:schemeClr val="lt1"/>
                </a:solidFill>
              </a:rPr>
              <a:t>Median Imputation</a:t>
            </a:r>
            <a:endParaRPr sz="1600">
              <a:solidFill>
                <a:schemeClr val="lt1"/>
              </a:solidFill>
            </a:endParaRPr>
          </a:p>
          <a:p>
            <a:pPr indent="0" lvl="0" marL="0" rtl="0" algn="l">
              <a:spcBef>
                <a:spcPts val="1600"/>
              </a:spcBef>
              <a:spcAft>
                <a:spcPts val="0"/>
              </a:spcAft>
              <a:buNone/>
            </a:pPr>
            <a:r>
              <a:rPr lang="en-US" sz="1600">
                <a:solidFill>
                  <a:schemeClr val="lt1"/>
                </a:solidFill>
              </a:rPr>
              <a:t>Algorithms Tested: </a:t>
            </a:r>
            <a:endParaRPr sz="1600">
              <a:solidFill>
                <a:schemeClr val="lt1"/>
              </a:solidFill>
            </a:endParaRPr>
          </a:p>
          <a:p>
            <a:pPr indent="457200" lvl="0" marL="0" rtl="0" algn="l">
              <a:spcBef>
                <a:spcPts val="1600"/>
              </a:spcBef>
              <a:spcAft>
                <a:spcPts val="0"/>
              </a:spcAft>
              <a:buNone/>
            </a:pPr>
            <a:r>
              <a:rPr lang="en-US" sz="1600">
                <a:solidFill>
                  <a:schemeClr val="lt1"/>
                </a:solidFill>
              </a:rPr>
              <a:t>1) </a:t>
            </a:r>
            <a:r>
              <a:rPr lang="en-US" sz="1600">
                <a:solidFill>
                  <a:schemeClr val="lt1"/>
                </a:solidFill>
              </a:rPr>
              <a:t>Linear Regression</a:t>
            </a:r>
            <a:endParaRPr sz="1600">
              <a:solidFill>
                <a:schemeClr val="lt1"/>
              </a:solidFill>
            </a:endParaRPr>
          </a:p>
          <a:p>
            <a:pPr indent="457200" lvl="0" marL="0" rtl="0" algn="l">
              <a:spcBef>
                <a:spcPts val="1600"/>
              </a:spcBef>
              <a:spcAft>
                <a:spcPts val="0"/>
              </a:spcAft>
              <a:buNone/>
            </a:pPr>
            <a:r>
              <a:rPr lang="en-US" sz="1600">
                <a:solidFill>
                  <a:schemeClr val="lt1"/>
                </a:solidFill>
              </a:rPr>
              <a:t>2) </a:t>
            </a:r>
            <a:r>
              <a:rPr lang="en-US" sz="1600">
                <a:solidFill>
                  <a:schemeClr val="lt1"/>
                </a:solidFill>
              </a:rPr>
              <a:t>Ridge / Lasso Regression</a:t>
            </a:r>
            <a:endParaRPr sz="1600">
              <a:solidFill>
                <a:schemeClr val="lt1"/>
              </a:solidFill>
            </a:endParaRPr>
          </a:p>
          <a:p>
            <a:pPr indent="457200" lvl="0" marL="0" rtl="0" algn="l">
              <a:spcBef>
                <a:spcPts val="1600"/>
              </a:spcBef>
              <a:spcAft>
                <a:spcPts val="0"/>
              </a:spcAft>
              <a:buNone/>
            </a:pPr>
            <a:r>
              <a:rPr lang="en-US" sz="1600">
                <a:solidFill>
                  <a:schemeClr val="lt1"/>
                </a:solidFill>
              </a:rPr>
              <a:t>3) Decision Trees</a:t>
            </a:r>
            <a:endParaRPr sz="1600">
              <a:solidFill>
                <a:schemeClr val="lt1"/>
              </a:solidFill>
            </a:endParaRPr>
          </a:p>
          <a:p>
            <a:pPr indent="457200" lvl="0" marL="0" rtl="0" algn="l">
              <a:spcBef>
                <a:spcPts val="1600"/>
              </a:spcBef>
              <a:spcAft>
                <a:spcPts val="0"/>
              </a:spcAft>
              <a:buNone/>
            </a:pPr>
            <a:r>
              <a:rPr lang="en-US" sz="1600">
                <a:solidFill>
                  <a:schemeClr val="lt1"/>
                </a:solidFill>
              </a:rPr>
              <a:t>4) Random Forest</a:t>
            </a:r>
            <a:endParaRPr sz="1600">
              <a:solidFill>
                <a:schemeClr val="lt1"/>
              </a:solidFill>
            </a:endParaRPr>
          </a:p>
          <a:p>
            <a:pPr indent="0" lvl="0" marL="0" rtl="0" algn="l">
              <a:spcBef>
                <a:spcPts val="1600"/>
              </a:spcBef>
              <a:spcAft>
                <a:spcPts val="0"/>
              </a:spcAft>
              <a:buNone/>
            </a:pPr>
            <a:r>
              <a:rPr lang="en-US" sz="1600">
                <a:solidFill>
                  <a:schemeClr val="lt1"/>
                </a:solidFill>
              </a:rPr>
              <a:t>Metric of Success: </a:t>
            </a:r>
            <a:endParaRPr sz="1600">
              <a:solidFill>
                <a:schemeClr val="lt1"/>
              </a:solidFill>
            </a:endParaRPr>
          </a:p>
          <a:p>
            <a:pPr indent="457200" lvl="0" marL="0" rtl="0" algn="l">
              <a:spcBef>
                <a:spcPts val="1600"/>
              </a:spcBef>
              <a:spcAft>
                <a:spcPts val="1600"/>
              </a:spcAft>
              <a:buNone/>
            </a:pPr>
            <a:r>
              <a:rPr lang="en-US" sz="1600">
                <a:solidFill>
                  <a:schemeClr val="lt1"/>
                </a:solidFill>
              </a:rPr>
              <a:t>Lowest Mean Squared Error</a:t>
            </a:r>
            <a:endParaRPr sz="1600">
              <a:solidFill>
                <a:schemeClr val="lt1"/>
              </a:solidFill>
            </a:endParaRPr>
          </a:p>
        </p:txBody>
      </p:sp>
      <p:sp>
        <p:nvSpPr>
          <p:cNvPr id="389" name="Google Shape;389;p24"/>
          <p:cNvSpPr/>
          <p:nvPr/>
        </p:nvSpPr>
        <p:spPr>
          <a:xfrm>
            <a:off x="274700" y="86422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txBox="1"/>
          <p:nvPr/>
        </p:nvSpPr>
        <p:spPr>
          <a:xfrm>
            <a:off x="6437150" y="1712150"/>
            <a:ext cx="48309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t/>
            </a:r>
            <a:endParaRPr sz="1600">
              <a:latin typeface="Nunito"/>
              <a:ea typeface="Nunito"/>
              <a:cs typeface="Nunito"/>
              <a:sym typeface="Nunito"/>
            </a:endParaRPr>
          </a:p>
        </p:txBody>
      </p:sp>
      <p:sp>
        <p:nvSpPr>
          <p:cNvPr id="391" name="Google Shape;391;p24"/>
          <p:cNvSpPr/>
          <p:nvPr/>
        </p:nvSpPr>
        <p:spPr>
          <a:xfrm>
            <a:off x="994725" y="214325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994725" y="262685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994725" y="604265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txBox="1"/>
          <p:nvPr/>
        </p:nvSpPr>
        <p:spPr>
          <a:xfrm>
            <a:off x="6078675" y="1724250"/>
            <a:ext cx="38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Training/Test Split of 75/25</a:t>
            </a:r>
            <a:endParaRPr>
              <a:solidFill>
                <a:schemeClr val="lt1"/>
              </a:solidFill>
              <a:latin typeface="Nunito"/>
              <a:ea typeface="Nunito"/>
              <a:cs typeface="Nunito"/>
              <a:sym typeface="Nunito"/>
            </a:endParaRPr>
          </a:p>
        </p:txBody>
      </p:sp>
      <p:sp>
        <p:nvSpPr>
          <p:cNvPr id="395" name="Google Shape;395;p24"/>
          <p:cNvSpPr/>
          <p:nvPr/>
        </p:nvSpPr>
        <p:spPr>
          <a:xfrm>
            <a:off x="5598975" y="1851500"/>
            <a:ext cx="300000" cy="152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p24"/>
          <p:cNvPicPr preferRelativeResize="0"/>
          <p:nvPr/>
        </p:nvPicPr>
        <p:blipFill>
          <a:blip r:embed="rId3">
            <a:alphaModFix/>
          </a:blip>
          <a:stretch>
            <a:fillRect/>
          </a:stretch>
        </p:blipFill>
        <p:spPr>
          <a:xfrm>
            <a:off x="4636950" y="2295650"/>
            <a:ext cx="6672900" cy="1815250"/>
          </a:xfrm>
          <a:prstGeom prst="rect">
            <a:avLst/>
          </a:prstGeom>
          <a:noFill/>
          <a:ln>
            <a:noFill/>
          </a:ln>
        </p:spPr>
      </p:pic>
      <p:sp>
        <p:nvSpPr>
          <p:cNvPr id="397" name="Google Shape;397;p24"/>
          <p:cNvSpPr/>
          <p:nvPr/>
        </p:nvSpPr>
        <p:spPr>
          <a:xfrm rot="10796904">
            <a:off x="11403397" y="3887040"/>
            <a:ext cx="6663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9410275" y="2493825"/>
            <a:ext cx="1354200" cy="152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9864650" y="3922600"/>
            <a:ext cx="1354200" cy="152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6188650" y="2493825"/>
            <a:ext cx="474300" cy="152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6188650" y="3922600"/>
            <a:ext cx="474300" cy="152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8110525" y="2493825"/>
            <a:ext cx="474300" cy="152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8110525" y="3922600"/>
            <a:ext cx="919800" cy="152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4" name="Google Shape;404;p24"/>
          <p:cNvPicPr preferRelativeResize="0"/>
          <p:nvPr/>
        </p:nvPicPr>
        <p:blipFill>
          <a:blip r:embed="rId4">
            <a:alphaModFix/>
          </a:blip>
          <a:stretch>
            <a:fillRect/>
          </a:stretch>
        </p:blipFill>
        <p:spPr>
          <a:xfrm>
            <a:off x="5598963" y="4402650"/>
            <a:ext cx="4304727" cy="181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409" name="Shape 409"/>
        <p:cNvGrpSpPr/>
        <p:nvPr/>
      </p:nvGrpSpPr>
      <p:grpSpPr>
        <a:xfrm>
          <a:off x="0" y="0"/>
          <a:ext cx="0" cy="0"/>
          <a:chOff x="0" y="0"/>
          <a:chExt cx="0" cy="0"/>
        </a:xfrm>
      </p:grpSpPr>
      <p:sp>
        <p:nvSpPr>
          <p:cNvPr id="410" name="Google Shape;410;p2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
        <p:nvSpPr>
          <p:cNvPr id="411" name="Google Shape;411;p25"/>
          <p:cNvSpPr txBox="1"/>
          <p:nvPr>
            <p:ph type="title"/>
          </p:nvPr>
        </p:nvSpPr>
        <p:spPr>
          <a:xfrm>
            <a:off x="1137625" y="555675"/>
            <a:ext cx="7810500" cy="9108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US"/>
              <a:t>Key Findings and Insights</a:t>
            </a:r>
            <a:endParaRPr>
              <a:solidFill>
                <a:schemeClr val="lt1"/>
              </a:solidFill>
            </a:endParaRPr>
          </a:p>
        </p:txBody>
      </p:sp>
      <p:sp>
        <p:nvSpPr>
          <p:cNvPr id="412" name="Google Shape;412;p25"/>
          <p:cNvSpPr/>
          <p:nvPr/>
        </p:nvSpPr>
        <p:spPr>
          <a:xfrm>
            <a:off x="274700" y="86422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txBox="1"/>
          <p:nvPr/>
        </p:nvSpPr>
        <p:spPr>
          <a:xfrm>
            <a:off x="6437150" y="1712150"/>
            <a:ext cx="48309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t/>
            </a:r>
            <a:endParaRPr sz="1600">
              <a:latin typeface="Nunito"/>
              <a:ea typeface="Nunito"/>
              <a:cs typeface="Nunito"/>
              <a:sym typeface="Nunito"/>
            </a:endParaRPr>
          </a:p>
        </p:txBody>
      </p:sp>
      <p:sp>
        <p:nvSpPr>
          <p:cNvPr id="414" name="Google Shape;414;p25"/>
          <p:cNvSpPr txBox="1"/>
          <p:nvPr/>
        </p:nvSpPr>
        <p:spPr>
          <a:xfrm>
            <a:off x="6078675" y="1724250"/>
            <a:ext cx="38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415" name="Google Shape;415;p25"/>
          <p:cNvSpPr txBox="1"/>
          <p:nvPr/>
        </p:nvSpPr>
        <p:spPr>
          <a:xfrm>
            <a:off x="1237175" y="1509925"/>
            <a:ext cx="9283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Evaluation:</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US">
                <a:solidFill>
                  <a:schemeClr val="lt1"/>
                </a:solidFill>
                <a:latin typeface="Nunito"/>
                <a:ea typeface="Nunito"/>
                <a:cs typeface="Nunito"/>
                <a:sym typeface="Nunito"/>
              </a:rPr>
              <a:t>Median imputation with Random Forest Regression technique has the lowest MSE of 0.0258 on the median imputed dataset.</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457200" lvl="0" marL="0" rtl="0" algn="l">
              <a:spcBef>
                <a:spcPts val="0"/>
              </a:spcBef>
              <a:spcAft>
                <a:spcPts val="0"/>
              </a:spcAft>
              <a:buNone/>
            </a:pPr>
            <a:r>
              <a:rPr lang="en-US">
                <a:solidFill>
                  <a:schemeClr val="lt1"/>
                </a:solidFill>
                <a:latin typeface="Nunito"/>
                <a:ea typeface="Nunito"/>
                <a:cs typeface="Nunito"/>
                <a:sym typeface="Nunito"/>
              </a:rPr>
              <a:t>The performance of the imputation techniques (KNN vs. Median) seems to have a small effect on the MSE.</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US">
                <a:solidFill>
                  <a:schemeClr val="lt1"/>
                </a:solidFill>
                <a:latin typeface="Nunito"/>
                <a:ea typeface="Nunito"/>
                <a:cs typeface="Nunito"/>
                <a:sym typeface="Nunito"/>
              </a:rPr>
              <a:t>Random Forest Regression generally outperforms other regression techniques (Linear, Lasso, Ridge, Decision Tree) on both KNN and Median imputed datasets.</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US">
                <a:solidFill>
                  <a:schemeClr val="lt1"/>
                </a:solidFill>
                <a:latin typeface="Nunito"/>
                <a:ea typeface="Nunito"/>
                <a:cs typeface="Nunito"/>
                <a:sym typeface="Nunito"/>
              </a:rPr>
              <a:t>Tradeoff between Computational Exhaustion and Lowering the MSE</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US">
                <a:solidFill>
                  <a:schemeClr val="lt1"/>
                </a:solidFill>
                <a:latin typeface="Nunito"/>
                <a:ea typeface="Nunito"/>
                <a:cs typeface="Nunito"/>
                <a:sym typeface="Nunito"/>
              </a:rPr>
              <a:t>Further Improvements: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457200" lvl="0" marL="0" rtl="0" algn="l">
              <a:spcBef>
                <a:spcPts val="0"/>
              </a:spcBef>
              <a:spcAft>
                <a:spcPts val="0"/>
              </a:spcAft>
              <a:buNone/>
            </a:pPr>
            <a:r>
              <a:rPr lang="en-US">
                <a:solidFill>
                  <a:schemeClr val="lt1"/>
                </a:solidFill>
                <a:latin typeface="Nunito"/>
                <a:ea typeface="Nunito"/>
                <a:cs typeface="Nunito"/>
                <a:sym typeface="Nunito"/>
              </a:rPr>
              <a:t>Trying other imputation techniques such as missForest, MICE, or Bayesian imputation.</a:t>
            </a:r>
            <a:endParaRPr>
              <a:solidFill>
                <a:schemeClr val="lt1"/>
              </a:solidFill>
              <a:latin typeface="Nunito"/>
              <a:ea typeface="Nunito"/>
              <a:cs typeface="Nunito"/>
              <a:sym typeface="Nunito"/>
            </a:endParaRPr>
          </a:p>
          <a:p>
            <a:pPr indent="457200" lvl="0" marL="0" rtl="0" algn="l">
              <a:spcBef>
                <a:spcPts val="0"/>
              </a:spcBef>
              <a:spcAft>
                <a:spcPts val="0"/>
              </a:spcAft>
              <a:buNone/>
            </a:pPr>
            <a:r>
              <a:rPr lang="en-US">
                <a:solidFill>
                  <a:schemeClr val="lt1"/>
                </a:solidFill>
                <a:latin typeface="Nunito"/>
                <a:ea typeface="Nunito"/>
                <a:cs typeface="Nunito"/>
                <a:sym typeface="Nunito"/>
              </a:rPr>
              <a:t>Trying other regression techniques such as Gradient Boosting or Neural Networks.</a:t>
            </a:r>
            <a:endParaRPr>
              <a:solidFill>
                <a:schemeClr val="lt1"/>
              </a:solidFill>
              <a:latin typeface="Nunito"/>
              <a:ea typeface="Nunito"/>
              <a:cs typeface="Nunito"/>
              <a:sym typeface="Nunito"/>
            </a:endParaRPr>
          </a:p>
          <a:p>
            <a:pPr indent="457200" lvl="0" marL="0" rtl="0" algn="l">
              <a:spcBef>
                <a:spcPts val="0"/>
              </a:spcBef>
              <a:spcAft>
                <a:spcPts val="0"/>
              </a:spcAft>
              <a:buNone/>
            </a:pPr>
            <a:r>
              <a:rPr lang="en-US">
                <a:solidFill>
                  <a:schemeClr val="lt1"/>
                </a:solidFill>
                <a:latin typeface="Nunito"/>
                <a:ea typeface="Nunito"/>
                <a:cs typeface="Nunito"/>
                <a:sym typeface="Nunito"/>
              </a:rPr>
              <a:t>Conducting further feature engineering to select relevant features and reduce noise in the dataset.</a:t>
            </a:r>
            <a:endParaRPr>
              <a:solidFill>
                <a:schemeClr val="lt1"/>
              </a:solidFill>
              <a:latin typeface="Nunito"/>
              <a:ea typeface="Nunito"/>
              <a:cs typeface="Nunito"/>
              <a:sym typeface="Nunito"/>
            </a:endParaRPr>
          </a:p>
          <a:p>
            <a:pPr indent="457200" lvl="0" marL="0" rtl="0" algn="l">
              <a:spcBef>
                <a:spcPts val="0"/>
              </a:spcBef>
              <a:spcAft>
                <a:spcPts val="0"/>
              </a:spcAft>
              <a:buNone/>
            </a:pPr>
            <a:r>
              <a:rPr lang="en-US">
                <a:solidFill>
                  <a:schemeClr val="lt1"/>
                </a:solidFill>
                <a:latin typeface="Nunito"/>
                <a:ea typeface="Nunito"/>
                <a:cs typeface="Nunito"/>
                <a:sym typeface="Nunito"/>
              </a:rPr>
              <a:t>Increasing the size of the dataset if possible.</a:t>
            </a:r>
            <a:endParaRPr>
              <a:solidFill>
                <a:schemeClr val="lt1"/>
              </a:solidFill>
              <a:latin typeface="Nunito"/>
              <a:ea typeface="Nunito"/>
              <a:cs typeface="Nunito"/>
              <a:sym typeface="Nunito"/>
            </a:endParaRPr>
          </a:p>
          <a:p>
            <a:pPr indent="457200" lvl="0" marL="0" rtl="0" algn="l">
              <a:spcBef>
                <a:spcPts val="0"/>
              </a:spcBef>
              <a:spcAft>
                <a:spcPts val="0"/>
              </a:spcAft>
              <a:buNone/>
            </a:pPr>
            <a:r>
              <a:rPr lang="en-US">
                <a:solidFill>
                  <a:schemeClr val="lt1"/>
                </a:solidFill>
                <a:latin typeface="Nunito"/>
                <a:ea typeface="Nunito"/>
                <a:cs typeface="Nunito"/>
                <a:sym typeface="Nunito"/>
              </a:rPr>
              <a:t>Combining multiple models using ensembling techniques such as Bagging or Boosting to improve prediction 	accuracy.</a:t>
            </a:r>
            <a:endParaRPr>
              <a:solidFill>
                <a:schemeClr val="lt1"/>
              </a:solidFill>
              <a:latin typeface="Nunito"/>
              <a:ea typeface="Nunito"/>
              <a:cs typeface="Nunito"/>
              <a:sym typeface="Nunito"/>
            </a:endParaRPr>
          </a:p>
        </p:txBody>
      </p:sp>
      <p:sp>
        <p:nvSpPr>
          <p:cNvPr id="416" name="Google Shape;416;p25"/>
          <p:cNvSpPr/>
          <p:nvPr/>
        </p:nvSpPr>
        <p:spPr>
          <a:xfrm>
            <a:off x="834875" y="1634225"/>
            <a:ext cx="402300" cy="17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834875" y="3764150"/>
            <a:ext cx="402300" cy="17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64C"/>
        </a:solidFill>
      </p:bgPr>
    </p:bg>
    <p:spTree>
      <p:nvGrpSpPr>
        <p:cNvPr id="422" name="Shape 422"/>
        <p:cNvGrpSpPr/>
        <p:nvPr/>
      </p:nvGrpSpPr>
      <p:grpSpPr>
        <a:xfrm>
          <a:off x="0" y="0"/>
          <a:ext cx="0" cy="0"/>
          <a:chOff x="0" y="0"/>
          <a:chExt cx="0" cy="0"/>
        </a:xfrm>
      </p:grpSpPr>
      <p:sp>
        <p:nvSpPr>
          <p:cNvPr id="423" name="Google Shape;423;p2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
        <p:nvSpPr>
          <p:cNvPr id="424" name="Google Shape;424;p26"/>
          <p:cNvSpPr txBox="1"/>
          <p:nvPr>
            <p:ph type="title"/>
          </p:nvPr>
        </p:nvSpPr>
        <p:spPr>
          <a:xfrm>
            <a:off x="1137625" y="555675"/>
            <a:ext cx="7810500" cy="5247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US"/>
              <a:t>Business </a:t>
            </a:r>
            <a:r>
              <a:rPr lang="en-US"/>
              <a:t>Recommendations</a:t>
            </a:r>
            <a:r>
              <a:rPr lang="en-US"/>
              <a:t> and Next Steps</a:t>
            </a:r>
            <a:endParaRPr>
              <a:solidFill>
                <a:schemeClr val="lt1"/>
              </a:solidFill>
            </a:endParaRPr>
          </a:p>
        </p:txBody>
      </p:sp>
      <p:sp>
        <p:nvSpPr>
          <p:cNvPr id="425" name="Google Shape;425;p26"/>
          <p:cNvSpPr/>
          <p:nvPr/>
        </p:nvSpPr>
        <p:spPr>
          <a:xfrm>
            <a:off x="257075" y="347925"/>
            <a:ext cx="5778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txBox="1"/>
          <p:nvPr/>
        </p:nvSpPr>
        <p:spPr>
          <a:xfrm>
            <a:off x="6437150" y="1712150"/>
            <a:ext cx="48309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t/>
            </a:r>
            <a:endParaRPr sz="1600">
              <a:latin typeface="Nunito"/>
              <a:ea typeface="Nunito"/>
              <a:cs typeface="Nunito"/>
              <a:sym typeface="Nunito"/>
            </a:endParaRPr>
          </a:p>
        </p:txBody>
      </p:sp>
      <p:sp>
        <p:nvSpPr>
          <p:cNvPr id="427" name="Google Shape;427;p26"/>
          <p:cNvSpPr txBox="1"/>
          <p:nvPr/>
        </p:nvSpPr>
        <p:spPr>
          <a:xfrm>
            <a:off x="6078675" y="1724250"/>
            <a:ext cx="38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428" name="Google Shape;428;p26"/>
          <p:cNvSpPr txBox="1"/>
          <p:nvPr/>
        </p:nvSpPr>
        <p:spPr>
          <a:xfrm>
            <a:off x="1237175" y="1509925"/>
            <a:ext cx="9283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The key actionable for stakeholders include:</a:t>
            </a:r>
            <a:endParaRPr>
              <a:solidFill>
                <a:schemeClr val="lt1"/>
              </a:solidFill>
              <a:latin typeface="Nunito"/>
              <a:ea typeface="Nunito"/>
              <a:cs typeface="Nunito"/>
              <a:sym typeface="Nunito"/>
            </a:endParaRPr>
          </a:p>
          <a:p>
            <a:pPr indent="457200" lvl="0" marL="0" rtl="0" algn="l">
              <a:spcBef>
                <a:spcPts val="0"/>
              </a:spcBef>
              <a:spcAft>
                <a:spcPts val="0"/>
              </a:spcAft>
              <a:buNone/>
            </a:pPr>
            <a:r>
              <a:t/>
            </a:r>
            <a:endParaRPr>
              <a:solidFill>
                <a:schemeClr val="lt1"/>
              </a:solidFill>
              <a:latin typeface="Nunito"/>
              <a:ea typeface="Nunito"/>
              <a:cs typeface="Nunito"/>
              <a:sym typeface="Nunito"/>
            </a:endParaRPr>
          </a:p>
          <a:p>
            <a:pPr indent="457200" lvl="0" marL="0" rtl="0" algn="l">
              <a:spcBef>
                <a:spcPts val="0"/>
              </a:spcBef>
              <a:spcAft>
                <a:spcPts val="0"/>
              </a:spcAft>
              <a:buNone/>
            </a:pPr>
            <a:r>
              <a:rPr lang="en-US">
                <a:solidFill>
                  <a:schemeClr val="lt1"/>
                </a:solidFill>
                <a:latin typeface="Nunito"/>
                <a:ea typeface="Nunito"/>
                <a:cs typeface="Nunito"/>
                <a:sym typeface="Nunito"/>
              </a:rPr>
              <a:t>Using the proposed solution to develop pricing strategies that optimize profit and customer satisfaction.</a:t>
            </a:r>
            <a:endParaRPr>
              <a:solidFill>
                <a:schemeClr val="lt1"/>
              </a:solidFill>
              <a:latin typeface="Nunito"/>
              <a:ea typeface="Nunito"/>
              <a:cs typeface="Nunito"/>
              <a:sym typeface="Nunito"/>
            </a:endParaRPr>
          </a:p>
          <a:p>
            <a:pPr indent="457200" lvl="0" marL="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US">
                <a:solidFill>
                  <a:schemeClr val="lt1"/>
                </a:solidFill>
                <a:latin typeface="Nunito"/>
                <a:ea typeface="Nunito"/>
                <a:cs typeface="Nunito"/>
                <a:sym typeface="Nunito"/>
              </a:rPr>
              <a:t>Supporting sellers in setting appropriate prices for their used cars. Helping buyers make well-informed purchasing decisions in the used car market.</a:t>
            </a:r>
            <a:endParaRPr>
              <a:solidFill>
                <a:schemeClr val="lt1"/>
              </a:solidFill>
              <a:latin typeface="Nunito"/>
              <a:ea typeface="Nunito"/>
              <a:cs typeface="Nunito"/>
              <a:sym typeface="Nunito"/>
            </a:endParaRPr>
          </a:p>
          <a:p>
            <a:pPr indent="457200" lvl="0" marL="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US">
                <a:solidFill>
                  <a:schemeClr val="lt1"/>
                </a:solidFill>
                <a:latin typeface="Nunito"/>
                <a:ea typeface="Nunito"/>
                <a:cs typeface="Nunito"/>
                <a:sym typeface="Nunito"/>
              </a:rPr>
              <a:t>The expected benefits of implementing the proposed solution are accurate predictions Used Car Prices, which can help Cars4U in making informed decisions related to buying and selling used cars.</a:t>
            </a:r>
            <a:endParaRPr>
              <a:solidFill>
                <a:schemeClr val="lt1"/>
              </a:solidFill>
              <a:latin typeface="Nunito"/>
              <a:ea typeface="Nunito"/>
              <a:cs typeface="Nunito"/>
              <a:sym typeface="Nunito"/>
            </a:endParaRPr>
          </a:p>
          <a:p>
            <a:pPr indent="457200" lvl="0" marL="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US">
                <a:solidFill>
                  <a:schemeClr val="lt1"/>
                </a:solidFill>
                <a:latin typeface="Nunito"/>
                <a:ea typeface="Nunito"/>
                <a:cs typeface="Nunito"/>
                <a:sym typeface="Nunito"/>
              </a:rPr>
              <a:t>The costs associated with implementing the solution include the time and resources required for feature engineering, ensembling, and further analysis. This includes compute complexity and if possible the cloud credits needed to run models like this. This balance between model accuracy and overhead costs will need to be optimized.</a:t>
            </a:r>
            <a:endParaRPr>
              <a:solidFill>
                <a:schemeClr val="lt1"/>
              </a:solidFill>
              <a:latin typeface="Nunito"/>
              <a:ea typeface="Nunito"/>
              <a:cs typeface="Nunito"/>
              <a:sym typeface="Nunito"/>
            </a:endParaRPr>
          </a:p>
          <a:p>
            <a:pPr indent="45720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US">
                <a:solidFill>
                  <a:schemeClr val="lt1"/>
                </a:solidFill>
                <a:latin typeface="Nunito"/>
                <a:ea typeface="Nunito"/>
                <a:cs typeface="Nunito"/>
                <a:sym typeface="Nunito"/>
              </a:rPr>
              <a:t>The key risks and challenges include the potential for overfitting the model, which can lead to inaccurate predictions and poor decision-making. Additionally, the accuracy of the model may be affected by factors such as changes in the used car market or the availability of new data.</a:t>
            </a:r>
            <a:endParaRPr>
              <a:solidFill>
                <a:schemeClr val="lt1"/>
              </a:solidFill>
              <a:latin typeface="Nunito"/>
              <a:ea typeface="Nunito"/>
              <a:cs typeface="Nunito"/>
              <a:sym typeface="Nunito"/>
            </a:endParaRPr>
          </a:p>
        </p:txBody>
      </p:sp>
      <p:sp>
        <p:nvSpPr>
          <p:cNvPr id="429" name="Google Shape;429;p26"/>
          <p:cNvSpPr/>
          <p:nvPr/>
        </p:nvSpPr>
        <p:spPr>
          <a:xfrm>
            <a:off x="834875" y="1634225"/>
            <a:ext cx="402300" cy="17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834875" y="4787025"/>
            <a:ext cx="402300" cy="17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