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5" r:id="rId3"/>
    <p:sldId id="266" r:id="rId4"/>
    <p:sldId id="258" r:id="rId5"/>
    <p:sldId id="261" r:id="rId6"/>
    <p:sldId id="262" r:id="rId7"/>
    <p:sldId id="263" r:id="rId8"/>
    <p:sldId id="268" r:id="rId9"/>
    <p:sldId id="267" r:id="rId10"/>
    <p:sldId id="269"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showGuides="1">
      <p:cViewPr varScale="1">
        <p:scale>
          <a:sx n="69" d="100"/>
          <a:sy n="69" d="100"/>
        </p:scale>
        <p:origin x="448"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42E9E6-4A14-4AFD-80DD-48CCCF68E4FF}"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97DFA-ACBA-4F6D-9F2A-A6C1E762D7CE}" type="slidenum">
              <a:rPr lang="en-IN" smtClean="0"/>
              <a:t>‹#›</a:t>
            </a:fld>
            <a:endParaRPr lang="en-IN"/>
          </a:p>
        </p:txBody>
      </p:sp>
    </p:spTree>
    <p:extLst>
      <p:ext uri="{BB962C8B-B14F-4D97-AF65-F5344CB8AC3E}">
        <p14:creationId xmlns:p14="http://schemas.microsoft.com/office/powerpoint/2010/main" val="853728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2E9E6-4A14-4AFD-80DD-48CCCF68E4FF}"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97DFA-ACBA-4F6D-9F2A-A6C1E762D7CE}" type="slidenum">
              <a:rPr lang="en-IN" smtClean="0"/>
              <a:t>‹#›</a:t>
            </a:fld>
            <a:endParaRPr lang="en-IN"/>
          </a:p>
        </p:txBody>
      </p:sp>
    </p:spTree>
    <p:extLst>
      <p:ext uri="{BB962C8B-B14F-4D97-AF65-F5344CB8AC3E}">
        <p14:creationId xmlns:p14="http://schemas.microsoft.com/office/powerpoint/2010/main" val="3086397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2E9E6-4A14-4AFD-80DD-48CCCF68E4FF}"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97DFA-ACBA-4F6D-9F2A-A6C1E762D7C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1523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2E9E6-4A14-4AFD-80DD-48CCCF68E4FF}"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97DFA-ACBA-4F6D-9F2A-A6C1E762D7CE}" type="slidenum">
              <a:rPr lang="en-IN" smtClean="0"/>
              <a:t>‹#›</a:t>
            </a:fld>
            <a:endParaRPr lang="en-IN"/>
          </a:p>
        </p:txBody>
      </p:sp>
    </p:spTree>
    <p:extLst>
      <p:ext uri="{BB962C8B-B14F-4D97-AF65-F5344CB8AC3E}">
        <p14:creationId xmlns:p14="http://schemas.microsoft.com/office/powerpoint/2010/main" val="3106022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2E9E6-4A14-4AFD-80DD-48CCCF68E4FF}"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97DFA-ACBA-4F6D-9F2A-A6C1E762D7C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2259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2E9E6-4A14-4AFD-80DD-48CCCF68E4FF}"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97DFA-ACBA-4F6D-9F2A-A6C1E762D7CE}" type="slidenum">
              <a:rPr lang="en-IN" smtClean="0"/>
              <a:t>‹#›</a:t>
            </a:fld>
            <a:endParaRPr lang="en-IN"/>
          </a:p>
        </p:txBody>
      </p:sp>
    </p:spTree>
    <p:extLst>
      <p:ext uri="{BB962C8B-B14F-4D97-AF65-F5344CB8AC3E}">
        <p14:creationId xmlns:p14="http://schemas.microsoft.com/office/powerpoint/2010/main" val="3418361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2E9E6-4A14-4AFD-80DD-48CCCF68E4FF}"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97DFA-ACBA-4F6D-9F2A-A6C1E762D7CE}" type="slidenum">
              <a:rPr lang="en-IN" smtClean="0"/>
              <a:t>‹#›</a:t>
            </a:fld>
            <a:endParaRPr lang="en-IN"/>
          </a:p>
        </p:txBody>
      </p:sp>
    </p:spTree>
    <p:extLst>
      <p:ext uri="{BB962C8B-B14F-4D97-AF65-F5344CB8AC3E}">
        <p14:creationId xmlns:p14="http://schemas.microsoft.com/office/powerpoint/2010/main" val="2433861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2E9E6-4A14-4AFD-80DD-48CCCF68E4FF}"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97DFA-ACBA-4F6D-9F2A-A6C1E762D7CE}" type="slidenum">
              <a:rPr lang="en-IN" smtClean="0"/>
              <a:t>‹#›</a:t>
            </a:fld>
            <a:endParaRPr lang="en-IN"/>
          </a:p>
        </p:txBody>
      </p:sp>
    </p:spTree>
    <p:extLst>
      <p:ext uri="{BB962C8B-B14F-4D97-AF65-F5344CB8AC3E}">
        <p14:creationId xmlns:p14="http://schemas.microsoft.com/office/powerpoint/2010/main" val="41440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2E9E6-4A14-4AFD-80DD-48CCCF68E4FF}"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97DFA-ACBA-4F6D-9F2A-A6C1E762D7CE}" type="slidenum">
              <a:rPr lang="en-IN" smtClean="0"/>
              <a:t>‹#›</a:t>
            </a:fld>
            <a:endParaRPr lang="en-IN"/>
          </a:p>
        </p:txBody>
      </p:sp>
    </p:spTree>
    <p:extLst>
      <p:ext uri="{BB962C8B-B14F-4D97-AF65-F5344CB8AC3E}">
        <p14:creationId xmlns:p14="http://schemas.microsoft.com/office/powerpoint/2010/main" val="122038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2E9E6-4A14-4AFD-80DD-48CCCF68E4FF}"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97DFA-ACBA-4F6D-9F2A-A6C1E762D7CE}" type="slidenum">
              <a:rPr lang="en-IN" smtClean="0"/>
              <a:t>‹#›</a:t>
            </a:fld>
            <a:endParaRPr lang="en-IN"/>
          </a:p>
        </p:txBody>
      </p:sp>
    </p:spTree>
    <p:extLst>
      <p:ext uri="{BB962C8B-B14F-4D97-AF65-F5344CB8AC3E}">
        <p14:creationId xmlns:p14="http://schemas.microsoft.com/office/powerpoint/2010/main" val="2100412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42E9E6-4A14-4AFD-80DD-48CCCF68E4FF}" type="datetimeFigureOut">
              <a:rPr lang="en-IN" smtClean="0"/>
              <a:t>01-12-2018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797DFA-ACBA-4F6D-9F2A-A6C1E762D7CE}" type="slidenum">
              <a:rPr lang="en-IN" smtClean="0"/>
              <a:t>‹#›</a:t>
            </a:fld>
            <a:endParaRPr lang="en-IN"/>
          </a:p>
        </p:txBody>
      </p:sp>
    </p:spTree>
    <p:extLst>
      <p:ext uri="{BB962C8B-B14F-4D97-AF65-F5344CB8AC3E}">
        <p14:creationId xmlns:p14="http://schemas.microsoft.com/office/powerpoint/2010/main" val="2956802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42E9E6-4A14-4AFD-80DD-48CCCF68E4FF}" type="datetimeFigureOut">
              <a:rPr lang="en-IN" smtClean="0"/>
              <a:t>01-12-2018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797DFA-ACBA-4F6D-9F2A-A6C1E762D7CE}" type="slidenum">
              <a:rPr lang="en-IN" smtClean="0"/>
              <a:t>‹#›</a:t>
            </a:fld>
            <a:endParaRPr lang="en-IN"/>
          </a:p>
        </p:txBody>
      </p:sp>
    </p:spTree>
    <p:extLst>
      <p:ext uri="{BB962C8B-B14F-4D97-AF65-F5344CB8AC3E}">
        <p14:creationId xmlns:p14="http://schemas.microsoft.com/office/powerpoint/2010/main" val="127146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42E9E6-4A14-4AFD-80DD-48CCCF68E4FF}" type="datetimeFigureOut">
              <a:rPr lang="en-IN" smtClean="0"/>
              <a:t>01-12-2018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797DFA-ACBA-4F6D-9F2A-A6C1E762D7CE}" type="slidenum">
              <a:rPr lang="en-IN" smtClean="0"/>
              <a:t>‹#›</a:t>
            </a:fld>
            <a:endParaRPr lang="en-IN"/>
          </a:p>
        </p:txBody>
      </p:sp>
    </p:spTree>
    <p:extLst>
      <p:ext uri="{BB962C8B-B14F-4D97-AF65-F5344CB8AC3E}">
        <p14:creationId xmlns:p14="http://schemas.microsoft.com/office/powerpoint/2010/main" val="150904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42E9E6-4A14-4AFD-80DD-48CCCF68E4FF}" type="datetimeFigureOut">
              <a:rPr lang="en-IN" smtClean="0"/>
              <a:t>01-12-2018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797DFA-ACBA-4F6D-9F2A-A6C1E762D7CE}" type="slidenum">
              <a:rPr lang="en-IN" smtClean="0"/>
              <a:t>‹#›</a:t>
            </a:fld>
            <a:endParaRPr lang="en-IN"/>
          </a:p>
        </p:txBody>
      </p:sp>
    </p:spTree>
    <p:extLst>
      <p:ext uri="{BB962C8B-B14F-4D97-AF65-F5344CB8AC3E}">
        <p14:creationId xmlns:p14="http://schemas.microsoft.com/office/powerpoint/2010/main" val="1442774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42E9E6-4A14-4AFD-80DD-48CCCF68E4FF}" type="datetimeFigureOut">
              <a:rPr lang="en-IN" smtClean="0"/>
              <a:t>01-12-2018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797DFA-ACBA-4F6D-9F2A-A6C1E762D7CE}" type="slidenum">
              <a:rPr lang="en-IN" smtClean="0"/>
              <a:t>‹#›</a:t>
            </a:fld>
            <a:endParaRPr lang="en-IN"/>
          </a:p>
        </p:txBody>
      </p:sp>
    </p:spTree>
    <p:extLst>
      <p:ext uri="{BB962C8B-B14F-4D97-AF65-F5344CB8AC3E}">
        <p14:creationId xmlns:p14="http://schemas.microsoft.com/office/powerpoint/2010/main" val="2684866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797DFA-ACBA-4F6D-9F2A-A6C1E762D7CE}" type="slidenum">
              <a:rPr lang="en-IN" smtClean="0"/>
              <a:t>‹#›</a:t>
            </a:fld>
            <a:endParaRPr lang="en-IN"/>
          </a:p>
        </p:txBody>
      </p:sp>
      <p:sp>
        <p:nvSpPr>
          <p:cNvPr id="5" name="Date Placeholder 4"/>
          <p:cNvSpPr>
            <a:spLocks noGrp="1"/>
          </p:cNvSpPr>
          <p:nvPr>
            <p:ph type="dt" sz="half" idx="10"/>
          </p:nvPr>
        </p:nvSpPr>
        <p:spPr/>
        <p:txBody>
          <a:bodyPr/>
          <a:lstStyle/>
          <a:p>
            <a:fld id="{8B42E9E6-4A14-4AFD-80DD-48CCCF68E4FF}" type="datetimeFigureOut">
              <a:rPr lang="en-IN" smtClean="0"/>
              <a:t>01-12-2018</a:t>
            </a:fld>
            <a:endParaRPr lang="en-IN"/>
          </a:p>
        </p:txBody>
      </p:sp>
    </p:spTree>
    <p:extLst>
      <p:ext uri="{BB962C8B-B14F-4D97-AF65-F5344CB8AC3E}">
        <p14:creationId xmlns:p14="http://schemas.microsoft.com/office/powerpoint/2010/main" val="13846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42E9E6-4A14-4AFD-80DD-48CCCF68E4FF}" type="datetimeFigureOut">
              <a:rPr lang="en-IN" smtClean="0"/>
              <a:t>01-12-2018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97DFA-ACBA-4F6D-9F2A-A6C1E762D7CE}" type="slidenum">
              <a:rPr lang="en-IN" smtClean="0"/>
              <a:t>‹#›</a:t>
            </a:fld>
            <a:endParaRPr lang="en-IN"/>
          </a:p>
        </p:txBody>
      </p:sp>
    </p:spTree>
    <p:extLst>
      <p:ext uri="{BB962C8B-B14F-4D97-AF65-F5344CB8AC3E}">
        <p14:creationId xmlns:p14="http://schemas.microsoft.com/office/powerpoint/2010/main" val="347058005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9C89-652E-4715-823B-C55D5FEC0A48}"/>
              </a:ext>
            </a:extLst>
          </p:cNvPr>
          <p:cNvSpPr>
            <a:spLocks noGrp="1"/>
          </p:cNvSpPr>
          <p:nvPr>
            <p:ph type="ctrTitle"/>
          </p:nvPr>
        </p:nvSpPr>
        <p:spPr>
          <a:xfrm>
            <a:off x="-1879509" y="631009"/>
            <a:ext cx="8324426" cy="5148943"/>
          </a:xfrm>
        </p:spPr>
        <p:txBody>
          <a:bodyPr anchor="ctr">
            <a:normAutofit/>
          </a:bodyPr>
          <a:lstStyle/>
          <a:p>
            <a:r>
              <a:rPr lang="en-IN" sz="6000" dirty="0"/>
              <a:t>Content Curation</a:t>
            </a:r>
          </a:p>
        </p:txBody>
      </p:sp>
      <p:sp>
        <p:nvSpPr>
          <p:cNvPr id="4" name="TextBox 3">
            <a:extLst>
              <a:ext uri="{FF2B5EF4-FFF2-40B4-BE49-F238E27FC236}">
                <a16:creationId xmlns:a16="http://schemas.microsoft.com/office/drawing/2014/main" id="{CA5E8959-7FEE-43FB-AC05-8BBAC648F939}"/>
              </a:ext>
            </a:extLst>
          </p:cNvPr>
          <p:cNvSpPr txBox="1"/>
          <p:nvPr/>
        </p:nvSpPr>
        <p:spPr>
          <a:xfrm>
            <a:off x="5844354" y="4729620"/>
            <a:ext cx="5975794" cy="1600438"/>
          </a:xfrm>
          <a:prstGeom prst="rect">
            <a:avLst/>
          </a:prstGeom>
          <a:noFill/>
        </p:spPr>
        <p:txBody>
          <a:bodyPr wrap="square" rtlCol="0">
            <a:spAutoFit/>
          </a:bodyPr>
          <a:lstStyle/>
          <a:p>
            <a:r>
              <a:rPr lang="en-IN" sz="2000" dirty="0">
                <a:solidFill>
                  <a:schemeClr val="accent1">
                    <a:lumMod val="75000"/>
                  </a:schemeClr>
                </a:solidFill>
              </a:rPr>
              <a:t>AFFAN SHAIKH</a:t>
            </a:r>
          </a:p>
          <a:p>
            <a:r>
              <a:rPr lang="en-IN" sz="2000" dirty="0">
                <a:solidFill>
                  <a:schemeClr val="accent1">
                    <a:lumMod val="75000"/>
                  </a:schemeClr>
                </a:solidFill>
              </a:rPr>
              <a:t>SHREEYA DESHPANDE</a:t>
            </a:r>
          </a:p>
          <a:p>
            <a:r>
              <a:rPr lang="en-IN" sz="2000" dirty="0">
                <a:solidFill>
                  <a:schemeClr val="accent1">
                    <a:lumMod val="75000"/>
                  </a:schemeClr>
                </a:solidFill>
              </a:rPr>
              <a:t>PRANJALI KULKARNI</a:t>
            </a:r>
          </a:p>
          <a:p>
            <a:r>
              <a:rPr lang="en-IN" sz="2000" dirty="0">
                <a:solidFill>
                  <a:schemeClr val="accent1">
                    <a:lumMod val="75000"/>
                  </a:schemeClr>
                </a:solidFill>
              </a:rPr>
              <a:t>Guided by: Prof. P. </a:t>
            </a:r>
            <a:r>
              <a:rPr lang="en-IN" sz="2000" dirty="0" err="1">
                <a:solidFill>
                  <a:schemeClr val="accent1">
                    <a:lumMod val="75000"/>
                  </a:schemeClr>
                </a:solidFill>
              </a:rPr>
              <a:t>Ghadekar</a:t>
            </a:r>
            <a:endParaRPr lang="en-IN" sz="2000" dirty="0">
              <a:solidFill>
                <a:schemeClr val="accent1">
                  <a:lumMod val="75000"/>
                </a:schemeClr>
              </a:solidFill>
            </a:endParaRPr>
          </a:p>
          <a:p>
            <a:endParaRPr lang="en-IN" dirty="0">
              <a:solidFill>
                <a:schemeClr val="tx1">
                  <a:lumMod val="95000"/>
                  <a:lumOff val="5000"/>
                </a:schemeClr>
              </a:solidFill>
            </a:endParaRPr>
          </a:p>
        </p:txBody>
      </p:sp>
    </p:spTree>
    <p:extLst>
      <p:ext uri="{BB962C8B-B14F-4D97-AF65-F5344CB8AC3E}">
        <p14:creationId xmlns:p14="http://schemas.microsoft.com/office/powerpoint/2010/main" val="3671301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9E26-2701-4894-9823-13223F79B09F}"/>
              </a:ext>
            </a:extLst>
          </p:cNvPr>
          <p:cNvSpPr>
            <a:spLocks noGrp="1"/>
          </p:cNvSpPr>
          <p:nvPr>
            <p:ph type="title"/>
          </p:nvPr>
        </p:nvSpPr>
        <p:spPr/>
        <p:txBody>
          <a:bodyPr/>
          <a:lstStyle/>
          <a:p>
            <a:r>
              <a:rPr lang="en-IN" dirty="0"/>
              <a:t>Classification report</a:t>
            </a:r>
          </a:p>
        </p:txBody>
      </p:sp>
      <p:graphicFrame>
        <p:nvGraphicFramePr>
          <p:cNvPr id="4" name="Content Placeholder 3">
            <a:extLst>
              <a:ext uri="{FF2B5EF4-FFF2-40B4-BE49-F238E27FC236}">
                <a16:creationId xmlns:a16="http://schemas.microsoft.com/office/drawing/2014/main" id="{C7674205-C76D-46C4-85D8-AF0F292F9A82}"/>
              </a:ext>
            </a:extLst>
          </p:cNvPr>
          <p:cNvGraphicFramePr>
            <a:graphicFrameLocks noGrp="1"/>
          </p:cNvGraphicFramePr>
          <p:nvPr>
            <p:ph idx="1"/>
            <p:extLst>
              <p:ext uri="{D42A27DB-BD31-4B8C-83A1-F6EECF244321}">
                <p14:modId xmlns:p14="http://schemas.microsoft.com/office/powerpoint/2010/main" val="237212266"/>
              </p:ext>
            </p:extLst>
          </p:nvPr>
        </p:nvGraphicFramePr>
        <p:xfrm>
          <a:off x="770227" y="2872740"/>
          <a:ext cx="8596310" cy="1112520"/>
        </p:xfrm>
        <a:graphic>
          <a:graphicData uri="http://schemas.openxmlformats.org/drawingml/2006/table">
            <a:tbl>
              <a:tblPr firstRow="1" bandRow="1">
                <a:tableStyleId>{5C22544A-7EE6-4342-B048-85BDC9FD1C3A}</a:tableStyleId>
              </a:tblPr>
              <a:tblGrid>
                <a:gridCol w="1719262">
                  <a:extLst>
                    <a:ext uri="{9D8B030D-6E8A-4147-A177-3AD203B41FA5}">
                      <a16:colId xmlns:a16="http://schemas.microsoft.com/office/drawing/2014/main" val="3935619207"/>
                    </a:ext>
                  </a:extLst>
                </a:gridCol>
                <a:gridCol w="1719262">
                  <a:extLst>
                    <a:ext uri="{9D8B030D-6E8A-4147-A177-3AD203B41FA5}">
                      <a16:colId xmlns:a16="http://schemas.microsoft.com/office/drawing/2014/main" val="603514021"/>
                    </a:ext>
                  </a:extLst>
                </a:gridCol>
                <a:gridCol w="1719262">
                  <a:extLst>
                    <a:ext uri="{9D8B030D-6E8A-4147-A177-3AD203B41FA5}">
                      <a16:colId xmlns:a16="http://schemas.microsoft.com/office/drawing/2014/main" val="1685925559"/>
                    </a:ext>
                  </a:extLst>
                </a:gridCol>
                <a:gridCol w="1719262">
                  <a:extLst>
                    <a:ext uri="{9D8B030D-6E8A-4147-A177-3AD203B41FA5}">
                      <a16:colId xmlns:a16="http://schemas.microsoft.com/office/drawing/2014/main" val="3744244879"/>
                    </a:ext>
                  </a:extLst>
                </a:gridCol>
                <a:gridCol w="1719262">
                  <a:extLst>
                    <a:ext uri="{9D8B030D-6E8A-4147-A177-3AD203B41FA5}">
                      <a16:colId xmlns:a16="http://schemas.microsoft.com/office/drawing/2014/main" val="3654469651"/>
                    </a:ext>
                  </a:extLst>
                </a:gridCol>
              </a:tblGrid>
              <a:tr h="370840">
                <a:tc>
                  <a:txBody>
                    <a:bodyPr/>
                    <a:lstStyle/>
                    <a:p>
                      <a:endParaRPr lang="en-IN" dirty="0"/>
                    </a:p>
                  </a:txBody>
                  <a:tcPr/>
                </a:tc>
                <a:tc>
                  <a:txBody>
                    <a:bodyPr/>
                    <a:lstStyle/>
                    <a:p>
                      <a:r>
                        <a:rPr lang="en-IN" dirty="0"/>
                        <a:t>Precision</a:t>
                      </a:r>
                    </a:p>
                  </a:txBody>
                  <a:tcPr/>
                </a:tc>
                <a:tc>
                  <a:txBody>
                    <a:bodyPr/>
                    <a:lstStyle/>
                    <a:p>
                      <a:r>
                        <a:rPr lang="en-IN" dirty="0"/>
                        <a:t>Recall</a:t>
                      </a:r>
                    </a:p>
                  </a:txBody>
                  <a:tcPr/>
                </a:tc>
                <a:tc>
                  <a:txBody>
                    <a:bodyPr/>
                    <a:lstStyle/>
                    <a:p>
                      <a:r>
                        <a:rPr lang="en-IN" dirty="0"/>
                        <a:t>F1-score</a:t>
                      </a:r>
                    </a:p>
                  </a:txBody>
                  <a:tcPr/>
                </a:tc>
                <a:tc>
                  <a:txBody>
                    <a:bodyPr/>
                    <a:lstStyle/>
                    <a:p>
                      <a:r>
                        <a:rPr lang="en-IN" dirty="0"/>
                        <a:t>Support</a:t>
                      </a:r>
                    </a:p>
                  </a:txBody>
                  <a:tcPr/>
                </a:tc>
                <a:extLst>
                  <a:ext uri="{0D108BD9-81ED-4DB2-BD59-A6C34878D82A}">
                    <a16:rowId xmlns:a16="http://schemas.microsoft.com/office/drawing/2014/main" val="1668112161"/>
                  </a:ext>
                </a:extLst>
              </a:tr>
              <a:tr h="370840">
                <a:tc>
                  <a:txBody>
                    <a:bodyPr/>
                    <a:lstStyle/>
                    <a:p>
                      <a:r>
                        <a:rPr lang="en-IN" dirty="0"/>
                        <a:t>0</a:t>
                      </a:r>
                    </a:p>
                  </a:txBody>
                  <a:tcPr/>
                </a:tc>
                <a:tc>
                  <a:txBody>
                    <a:bodyPr/>
                    <a:lstStyle/>
                    <a:p>
                      <a:r>
                        <a:rPr lang="en-IN" dirty="0"/>
                        <a:t>0.91</a:t>
                      </a:r>
                    </a:p>
                  </a:txBody>
                  <a:tcPr/>
                </a:tc>
                <a:tc>
                  <a:txBody>
                    <a:bodyPr/>
                    <a:lstStyle/>
                    <a:p>
                      <a:r>
                        <a:rPr lang="en-IN" dirty="0"/>
                        <a:t>0.97</a:t>
                      </a:r>
                    </a:p>
                  </a:txBody>
                  <a:tcPr/>
                </a:tc>
                <a:tc>
                  <a:txBody>
                    <a:bodyPr/>
                    <a:lstStyle/>
                    <a:p>
                      <a:r>
                        <a:rPr lang="en-IN" dirty="0"/>
                        <a:t>0.94</a:t>
                      </a:r>
                    </a:p>
                  </a:txBody>
                  <a:tcPr/>
                </a:tc>
                <a:tc>
                  <a:txBody>
                    <a:bodyPr/>
                    <a:lstStyle/>
                    <a:p>
                      <a:r>
                        <a:rPr lang="en-IN" dirty="0"/>
                        <a:t>1443</a:t>
                      </a:r>
                    </a:p>
                  </a:txBody>
                  <a:tcPr/>
                </a:tc>
                <a:extLst>
                  <a:ext uri="{0D108BD9-81ED-4DB2-BD59-A6C34878D82A}">
                    <a16:rowId xmlns:a16="http://schemas.microsoft.com/office/drawing/2014/main" val="732201499"/>
                  </a:ext>
                </a:extLst>
              </a:tr>
              <a:tr h="370840">
                <a:tc>
                  <a:txBody>
                    <a:bodyPr/>
                    <a:lstStyle/>
                    <a:p>
                      <a:r>
                        <a:rPr lang="en-IN" dirty="0"/>
                        <a:t>1</a:t>
                      </a:r>
                    </a:p>
                  </a:txBody>
                  <a:tcPr/>
                </a:tc>
                <a:tc>
                  <a:txBody>
                    <a:bodyPr/>
                    <a:lstStyle/>
                    <a:p>
                      <a:r>
                        <a:rPr lang="en-IN" dirty="0"/>
                        <a:t>0.97</a:t>
                      </a:r>
                    </a:p>
                  </a:txBody>
                  <a:tcPr/>
                </a:tc>
                <a:tc>
                  <a:txBody>
                    <a:bodyPr/>
                    <a:lstStyle/>
                    <a:p>
                      <a:r>
                        <a:rPr lang="en-IN" dirty="0"/>
                        <a:t>0.90</a:t>
                      </a:r>
                    </a:p>
                  </a:txBody>
                  <a:tcPr/>
                </a:tc>
                <a:tc>
                  <a:txBody>
                    <a:bodyPr/>
                    <a:lstStyle/>
                    <a:p>
                      <a:r>
                        <a:rPr lang="en-IN" dirty="0"/>
                        <a:t>0.93</a:t>
                      </a:r>
                    </a:p>
                  </a:txBody>
                  <a:tcPr/>
                </a:tc>
                <a:tc>
                  <a:txBody>
                    <a:bodyPr/>
                    <a:lstStyle/>
                    <a:p>
                      <a:r>
                        <a:rPr lang="en-IN" dirty="0"/>
                        <a:t>1459</a:t>
                      </a:r>
                    </a:p>
                  </a:txBody>
                  <a:tcPr/>
                </a:tc>
                <a:extLst>
                  <a:ext uri="{0D108BD9-81ED-4DB2-BD59-A6C34878D82A}">
                    <a16:rowId xmlns:a16="http://schemas.microsoft.com/office/drawing/2014/main" val="958332081"/>
                  </a:ext>
                </a:extLst>
              </a:tr>
            </a:tbl>
          </a:graphicData>
        </a:graphic>
      </p:graphicFrame>
    </p:spTree>
    <p:extLst>
      <p:ext uri="{BB962C8B-B14F-4D97-AF65-F5344CB8AC3E}">
        <p14:creationId xmlns:p14="http://schemas.microsoft.com/office/powerpoint/2010/main" val="419615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8ECE27-8AD0-4F1A-86E4-EF98CABF8B6F}"/>
              </a:ext>
            </a:extLst>
          </p:cNvPr>
          <p:cNvSpPr txBox="1"/>
          <p:nvPr/>
        </p:nvSpPr>
        <p:spPr>
          <a:xfrm>
            <a:off x="1507066" y="999460"/>
            <a:ext cx="5698067" cy="4479852"/>
          </a:xfrm>
          <a:prstGeom prst="rect">
            <a:avLst/>
          </a:prstGeom>
        </p:spPr>
        <p:txBody>
          <a:bodyPr vert="horz" lIns="91440" tIns="45720" rIns="91440" bIns="45720" rtlCol="0" anchor="ctr">
            <a:normAutofit/>
          </a:bodyPr>
          <a:lstStyle/>
          <a:p>
            <a:pPr algn="r">
              <a:spcBef>
                <a:spcPct val="0"/>
              </a:spcBef>
              <a:spcAft>
                <a:spcPts val="600"/>
              </a:spcAft>
            </a:pPr>
            <a:r>
              <a:rPr lang="en-US" sz="5400">
                <a:solidFill>
                  <a:schemeClr val="accent1"/>
                </a:solidFill>
                <a:latin typeface="+mj-lt"/>
                <a:ea typeface="+mj-ea"/>
                <a:cs typeface="+mj-cs"/>
              </a:rPr>
              <a:t>THANK YOU</a:t>
            </a:r>
          </a:p>
        </p:txBody>
      </p:sp>
    </p:spTree>
    <p:extLst>
      <p:ext uri="{BB962C8B-B14F-4D97-AF65-F5344CB8AC3E}">
        <p14:creationId xmlns:p14="http://schemas.microsoft.com/office/powerpoint/2010/main" val="157697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B459-4FAA-4EA8-92B3-43A54EAFD4EF}"/>
              </a:ext>
            </a:extLst>
          </p:cNvPr>
          <p:cNvSpPr>
            <a:spLocks noGrp="1"/>
          </p:cNvSpPr>
          <p:nvPr>
            <p:ph type="title"/>
          </p:nvPr>
        </p:nvSpPr>
        <p:spPr>
          <a:xfrm>
            <a:off x="677334" y="609599"/>
            <a:ext cx="8596668" cy="1440874"/>
          </a:xfrm>
        </p:spPr>
        <p:txBody>
          <a:bodyPr>
            <a:normAutofit/>
          </a:bodyPr>
          <a:lstStyle/>
          <a:p>
            <a:r>
              <a:rPr lang="en-IN" dirty="0"/>
              <a:t>MOTIVATION</a:t>
            </a:r>
          </a:p>
        </p:txBody>
      </p:sp>
      <p:sp>
        <p:nvSpPr>
          <p:cNvPr id="3" name="Content Placeholder 2">
            <a:extLst>
              <a:ext uri="{FF2B5EF4-FFF2-40B4-BE49-F238E27FC236}">
                <a16:creationId xmlns:a16="http://schemas.microsoft.com/office/drawing/2014/main" id="{6EE8C8F1-C79A-49CF-887B-F7D658627021}"/>
              </a:ext>
            </a:extLst>
          </p:cNvPr>
          <p:cNvSpPr>
            <a:spLocks noGrp="1"/>
          </p:cNvSpPr>
          <p:nvPr>
            <p:ph idx="1"/>
          </p:nvPr>
        </p:nvSpPr>
        <p:spPr>
          <a:xfrm>
            <a:off x="677333" y="2160589"/>
            <a:ext cx="8822801" cy="3880773"/>
          </a:xfrm>
        </p:spPr>
        <p:txBody>
          <a:bodyPr>
            <a:normAutofit/>
          </a:bodyPr>
          <a:lstStyle/>
          <a:p>
            <a:pPr marL="0" indent="0" algn="just">
              <a:buNone/>
            </a:pPr>
            <a:r>
              <a:rPr lang="en-IN" sz="2000" dirty="0">
                <a:solidFill>
                  <a:schemeClr val="tx1"/>
                </a:solidFill>
              </a:rPr>
              <a:t>A huge amount of data is present online and the network must ensure that it keeps the user away from the unwanted and misleading information. We decided to use the concepts of machine learning and natural language processing to design an algorithm and develop a working prototype of the same to detect abusive content. </a:t>
            </a:r>
          </a:p>
        </p:txBody>
      </p:sp>
    </p:spTree>
    <p:extLst>
      <p:ext uri="{BB962C8B-B14F-4D97-AF65-F5344CB8AC3E}">
        <p14:creationId xmlns:p14="http://schemas.microsoft.com/office/powerpoint/2010/main" val="3058486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129A-4312-4CB3-B198-1098669110D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BB96AB6-AF4C-4DD2-8387-CACF793291EE}"/>
              </a:ext>
            </a:extLst>
          </p:cNvPr>
          <p:cNvSpPr>
            <a:spLocks noGrp="1"/>
          </p:cNvSpPr>
          <p:nvPr>
            <p:ph idx="1"/>
          </p:nvPr>
        </p:nvSpPr>
        <p:spPr/>
        <p:txBody>
          <a:bodyPr>
            <a:normAutofit/>
          </a:bodyPr>
          <a:lstStyle/>
          <a:p>
            <a:pPr marL="0" indent="0" algn="just">
              <a:buNone/>
            </a:pPr>
            <a:r>
              <a:rPr lang="en-IN" sz="2400" dirty="0"/>
              <a:t>We had used concepts like TFIDF, Count Vectorizers, and applied machine learning algorithms on textual data. We implemented a hybrid model with many approaches to combine them. We used count Vectorizer, TFIDF and LSTM. </a:t>
            </a:r>
          </a:p>
        </p:txBody>
      </p:sp>
    </p:spTree>
    <p:extLst>
      <p:ext uri="{BB962C8B-B14F-4D97-AF65-F5344CB8AC3E}">
        <p14:creationId xmlns:p14="http://schemas.microsoft.com/office/powerpoint/2010/main" val="1868254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F35E-27B1-4833-AE05-097282FEEB30}"/>
              </a:ext>
            </a:extLst>
          </p:cNvPr>
          <p:cNvSpPr>
            <a:spLocks noGrp="1"/>
          </p:cNvSpPr>
          <p:nvPr>
            <p:ph type="title"/>
          </p:nvPr>
        </p:nvSpPr>
        <p:spPr>
          <a:xfrm>
            <a:off x="677334" y="101600"/>
            <a:ext cx="8596668" cy="1320800"/>
          </a:xfrm>
        </p:spPr>
        <p:txBody>
          <a:bodyPr/>
          <a:lstStyle/>
          <a:p>
            <a:r>
              <a:rPr lang="en-IN" dirty="0"/>
              <a:t>STEP 1: UNDERSTANDING THE DATA</a:t>
            </a:r>
          </a:p>
        </p:txBody>
      </p:sp>
      <p:sp>
        <p:nvSpPr>
          <p:cNvPr id="3" name="Content Placeholder 2">
            <a:extLst>
              <a:ext uri="{FF2B5EF4-FFF2-40B4-BE49-F238E27FC236}">
                <a16:creationId xmlns:a16="http://schemas.microsoft.com/office/drawing/2014/main" id="{D54C7095-DE73-458D-A8E1-F532C87AE5D1}"/>
              </a:ext>
            </a:extLst>
          </p:cNvPr>
          <p:cNvSpPr>
            <a:spLocks noGrp="1"/>
          </p:cNvSpPr>
          <p:nvPr>
            <p:ph idx="1"/>
          </p:nvPr>
        </p:nvSpPr>
        <p:spPr>
          <a:xfrm>
            <a:off x="601134" y="1324638"/>
            <a:ext cx="8596668" cy="3880773"/>
          </a:xfrm>
        </p:spPr>
        <p:txBody>
          <a:bodyPr/>
          <a:lstStyle/>
          <a:p>
            <a:r>
              <a:rPr lang="en-IN" dirty="0"/>
              <a:t>Dataset contains 15k rows.</a:t>
            </a:r>
          </a:p>
          <a:p>
            <a:r>
              <a:rPr lang="en-IN" dirty="0"/>
              <a:t>Each sentence is a tweet taken from twitter.</a:t>
            </a:r>
          </a:p>
          <a:p>
            <a:r>
              <a:rPr lang="en-IN" dirty="0"/>
              <a:t>Labels specify whether the tweet is abusive or not.</a:t>
            </a:r>
          </a:p>
          <a:p>
            <a:r>
              <a:rPr lang="en-IN" dirty="0"/>
              <a:t>Abusive(1) and non-abusive(0)</a:t>
            </a:r>
          </a:p>
          <a:p>
            <a:endParaRPr lang="en-IN" dirty="0"/>
          </a:p>
        </p:txBody>
      </p:sp>
      <p:sp>
        <p:nvSpPr>
          <p:cNvPr id="11" name="Title 1">
            <a:extLst>
              <a:ext uri="{FF2B5EF4-FFF2-40B4-BE49-F238E27FC236}">
                <a16:creationId xmlns:a16="http://schemas.microsoft.com/office/drawing/2014/main" id="{BBD4BC70-0DA8-4D7A-AACD-A7430A996D13}"/>
              </a:ext>
            </a:extLst>
          </p:cNvPr>
          <p:cNvSpPr txBox="1">
            <a:spLocks/>
          </p:cNvSpPr>
          <p:nvPr/>
        </p:nvSpPr>
        <p:spPr>
          <a:xfrm>
            <a:off x="753534" y="359297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STEP 2: PREPROCCESSING</a:t>
            </a:r>
          </a:p>
        </p:txBody>
      </p:sp>
      <p:sp>
        <p:nvSpPr>
          <p:cNvPr id="13" name="Content Placeholder 2">
            <a:extLst>
              <a:ext uri="{FF2B5EF4-FFF2-40B4-BE49-F238E27FC236}">
                <a16:creationId xmlns:a16="http://schemas.microsoft.com/office/drawing/2014/main" id="{5BF7287E-47B3-4EE7-9F80-CDB784A6C2E0}"/>
              </a:ext>
            </a:extLst>
          </p:cNvPr>
          <p:cNvSpPr txBox="1">
            <a:spLocks/>
          </p:cNvSpPr>
          <p:nvPr/>
        </p:nvSpPr>
        <p:spPr>
          <a:xfrm>
            <a:off x="829734" y="4488631"/>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Cleaning the tweet.</a:t>
            </a:r>
          </a:p>
          <a:p>
            <a:r>
              <a:rPr lang="en-IN" dirty="0"/>
              <a:t>Tokenizing the data.</a:t>
            </a:r>
          </a:p>
          <a:p>
            <a:r>
              <a:rPr lang="en-IN" dirty="0"/>
              <a:t>Removing </a:t>
            </a:r>
            <a:r>
              <a:rPr lang="en-IN" dirty="0" err="1"/>
              <a:t>stopwords</a:t>
            </a:r>
            <a:r>
              <a:rPr lang="en-IN" dirty="0"/>
              <a:t>.</a:t>
            </a:r>
          </a:p>
          <a:p>
            <a:r>
              <a:rPr lang="en-IN" dirty="0"/>
              <a:t>Removing special characters.</a:t>
            </a:r>
          </a:p>
          <a:p>
            <a:endParaRPr lang="en-IN" dirty="0"/>
          </a:p>
        </p:txBody>
      </p:sp>
    </p:spTree>
    <p:extLst>
      <p:ext uri="{BB962C8B-B14F-4D97-AF65-F5344CB8AC3E}">
        <p14:creationId xmlns:p14="http://schemas.microsoft.com/office/powerpoint/2010/main" val="2190480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D130C-9A37-4913-AADC-AD9D87813C82}"/>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STEP 3.1: Count Vectorizer</a:t>
            </a:r>
          </a:p>
        </p:txBody>
      </p:sp>
      <p:pic>
        <p:nvPicPr>
          <p:cNvPr id="5" name="Content Placeholder 4" descr="A close up of a keyboard&#10;&#10;Description generated with high confidence">
            <a:extLst>
              <a:ext uri="{FF2B5EF4-FFF2-40B4-BE49-F238E27FC236}">
                <a16:creationId xmlns:a16="http://schemas.microsoft.com/office/drawing/2014/main" id="{10FE21EA-3EE0-4B25-BACF-E380373AC0E3}"/>
              </a:ext>
            </a:extLst>
          </p:cNvPr>
          <p:cNvPicPr>
            <a:picLocks noGrp="1" noChangeAspect="1"/>
          </p:cNvPicPr>
          <p:nvPr>
            <p:ph idx="1"/>
          </p:nvPr>
        </p:nvPicPr>
        <p:blipFill>
          <a:blip r:embed="rId2"/>
          <a:stretch>
            <a:fillRect/>
          </a:stretch>
        </p:blipFill>
        <p:spPr>
          <a:xfrm>
            <a:off x="812711" y="3009076"/>
            <a:ext cx="5283289" cy="2852975"/>
          </a:xfrm>
          <a:prstGeom prst="rect">
            <a:avLst/>
          </a:prstGeom>
        </p:spPr>
      </p:pic>
      <p:sp>
        <p:nvSpPr>
          <p:cNvPr id="4" name="Text Placeholder 3">
            <a:extLst>
              <a:ext uri="{FF2B5EF4-FFF2-40B4-BE49-F238E27FC236}">
                <a16:creationId xmlns:a16="http://schemas.microsoft.com/office/drawing/2014/main" id="{247A4F23-87A7-42BA-9BBB-7301F2C5BB8C}"/>
              </a:ext>
            </a:extLst>
          </p:cNvPr>
          <p:cNvSpPr>
            <a:spLocks noGrp="1"/>
          </p:cNvSpPr>
          <p:nvPr>
            <p:ph type="body" sz="half" idx="2"/>
          </p:nvPr>
        </p:nvSpPr>
        <p:spPr>
          <a:xfrm>
            <a:off x="6397566" y="1818844"/>
            <a:ext cx="4759962" cy="3880773"/>
          </a:xfrm>
        </p:spPr>
        <p:txBody>
          <a:bodyPr vert="horz" lIns="91440" tIns="45720" rIns="91440" bIns="45720" rtlCol="0">
            <a:normAutofit/>
          </a:bodyPr>
          <a:lstStyle/>
          <a:p>
            <a:r>
              <a:rPr lang="en-US" sz="2400" dirty="0"/>
              <a:t>Accuracies:</a:t>
            </a:r>
          </a:p>
          <a:p>
            <a:pPr>
              <a:buFont typeface="Wingdings 3" charset="2"/>
              <a:buChar char=""/>
            </a:pPr>
            <a:r>
              <a:rPr lang="en-US" sz="2400" dirty="0"/>
              <a:t>1)Logistics regression:- 92.83%</a:t>
            </a:r>
          </a:p>
          <a:p>
            <a:pPr>
              <a:buFont typeface="Wingdings 3" charset="2"/>
              <a:buChar char=""/>
            </a:pPr>
            <a:r>
              <a:rPr lang="en-US" sz="2400" dirty="0"/>
              <a:t>2)Random Forest:-92.74%</a:t>
            </a:r>
          </a:p>
          <a:p>
            <a:pPr>
              <a:buFont typeface="Wingdings 3" charset="2"/>
              <a:buChar char=""/>
            </a:pPr>
            <a:r>
              <a:rPr lang="en-US" sz="2400" dirty="0"/>
              <a:t>3) KNN:-88.38%</a:t>
            </a:r>
          </a:p>
        </p:txBody>
      </p:sp>
    </p:spTree>
    <p:extLst>
      <p:ext uri="{BB962C8B-B14F-4D97-AF65-F5344CB8AC3E}">
        <p14:creationId xmlns:p14="http://schemas.microsoft.com/office/powerpoint/2010/main" val="303876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D130C-9A37-4913-AADC-AD9D87813C82}"/>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sz="3600">
                <a:solidFill>
                  <a:srgbClr val="FFFFFF"/>
                </a:solidFill>
              </a:rPr>
              <a:t>Tfidf</a:t>
            </a:r>
          </a:p>
        </p:txBody>
      </p:sp>
      <p:sp>
        <p:nvSpPr>
          <p:cNvPr id="4" name="Text Placeholder 3">
            <a:extLst>
              <a:ext uri="{FF2B5EF4-FFF2-40B4-BE49-F238E27FC236}">
                <a16:creationId xmlns:a16="http://schemas.microsoft.com/office/drawing/2014/main" id="{247A4F23-87A7-42BA-9BBB-7301F2C5BB8C}"/>
              </a:ext>
            </a:extLst>
          </p:cNvPr>
          <p:cNvSpPr>
            <a:spLocks noGrp="1"/>
          </p:cNvSpPr>
          <p:nvPr>
            <p:ph type="body" sz="half" idx="2"/>
          </p:nvPr>
        </p:nvSpPr>
        <p:spPr>
          <a:xfrm>
            <a:off x="6193433" y="2107656"/>
            <a:ext cx="4853257" cy="3317938"/>
          </a:xfrm>
        </p:spPr>
        <p:txBody>
          <a:bodyPr vert="horz" lIns="91440" tIns="45720" rIns="91440" bIns="45720" rtlCol="0" anchor="t">
            <a:normAutofit/>
          </a:bodyPr>
          <a:lstStyle/>
          <a:p>
            <a:r>
              <a:rPr lang="en-US" sz="2400" dirty="0">
                <a:solidFill>
                  <a:schemeClr val="tx1"/>
                </a:solidFill>
              </a:rPr>
              <a:t>Accuracies:</a:t>
            </a:r>
          </a:p>
          <a:p>
            <a:pPr>
              <a:buFont typeface="Wingdings 3" charset="2"/>
              <a:buChar char=""/>
            </a:pPr>
            <a:r>
              <a:rPr lang="en-US" sz="2400" dirty="0">
                <a:solidFill>
                  <a:schemeClr val="tx1"/>
                </a:solidFill>
              </a:rPr>
              <a:t>1)Logistics regression:- 92.06%</a:t>
            </a:r>
          </a:p>
          <a:p>
            <a:pPr>
              <a:buFont typeface="Wingdings 3" charset="2"/>
              <a:buChar char=""/>
            </a:pPr>
            <a:r>
              <a:rPr lang="en-US" sz="2400" dirty="0">
                <a:solidFill>
                  <a:schemeClr val="tx1"/>
                </a:solidFill>
              </a:rPr>
              <a:t>2)Random Forest:-92.35%</a:t>
            </a:r>
          </a:p>
          <a:p>
            <a:pPr>
              <a:buFont typeface="Wingdings 3" charset="2"/>
              <a:buChar char=""/>
            </a:pPr>
            <a:r>
              <a:rPr lang="en-US" sz="2400" dirty="0">
                <a:solidFill>
                  <a:schemeClr val="tx1"/>
                </a:solidFill>
              </a:rPr>
              <a:t>3) KNN:-67.56%</a:t>
            </a:r>
          </a:p>
        </p:txBody>
      </p:sp>
      <p:pic>
        <p:nvPicPr>
          <p:cNvPr id="20" name="Picture 2" descr="Image result for tfidf">
            <a:extLst>
              <a:ext uri="{FF2B5EF4-FFF2-40B4-BE49-F238E27FC236}">
                <a16:creationId xmlns:a16="http://schemas.microsoft.com/office/drawing/2014/main" id="{B8C8CA0A-AD3C-4596-AE88-9379B9924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93" y="2663898"/>
            <a:ext cx="5388236" cy="244540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B1B81ABF-DF15-4870-A7F8-AE9AC5DF64D8}"/>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STEP 3.2: TFIDF</a:t>
            </a:r>
          </a:p>
        </p:txBody>
      </p:sp>
    </p:spTree>
    <p:extLst>
      <p:ext uri="{BB962C8B-B14F-4D97-AF65-F5344CB8AC3E}">
        <p14:creationId xmlns:p14="http://schemas.microsoft.com/office/powerpoint/2010/main" val="22849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696F-53F8-444F-AEAB-F49721151CBF}"/>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STEP 3.3: LSTM</a:t>
            </a:r>
          </a:p>
        </p:txBody>
      </p:sp>
      <p:sp>
        <p:nvSpPr>
          <p:cNvPr id="4" name="Text Placeholder 3">
            <a:extLst>
              <a:ext uri="{FF2B5EF4-FFF2-40B4-BE49-F238E27FC236}">
                <a16:creationId xmlns:a16="http://schemas.microsoft.com/office/drawing/2014/main" id="{DB30DAF8-310E-43A3-90B4-2D5187016616}"/>
              </a:ext>
            </a:extLst>
          </p:cNvPr>
          <p:cNvSpPr>
            <a:spLocks noGrp="1"/>
          </p:cNvSpPr>
          <p:nvPr>
            <p:ph type="body" sz="half" idx="2"/>
          </p:nvPr>
        </p:nvSpPr>
        <p:spPr>
          <a:xfrm>
            <a:off x="6416039" y="2160589"/>
            <a:ext cx="4122652" cy="3880773"/>
          </a:xfrm>
        </p:spPr>
        <p:txBody>
          <a:bodyPr vert="horz" lIns="91440" tIns="45720" rIns="91440" bIns="45720" rtlCol="0">
            <a:normAutofit/>
          </a:bodyPr>
          <a:lstStyle/>
          <a:p>
            <a:r>
              <a:rPr lang="en-US" sz="2400" dirty="0"/>
              <a:t>Accuracies:</a:t>
            </a:r>
          </a:p>
          <a:p>
            <a:pPr>
              <a:buFont typeface="Wingdings 3" charset="2"/>
              <a:buChar char=""/>
            </a:pPr>
            <a:r>
              <a:rPr lang="en-US" sz="2400" dirty="0"/>
              <a:t>After 30 epochs: 79.98%</a:t>
            </a:r>
          </a:p>
          <a:p>
            <a:pPr>
              <a:buFont typeface="Wingdings 3" charset="2"/>
              <a:buChar char=""/>
            </a:pPr>
            <a:r>
              <a:rPr lang="en-US" sz="2400" dirty="0"/>
              <a:t> After 50 epochs: 86.02%</a:t>
            </a:r>
          </a:p>
          <a:p>
            <a:pPr>
              <a:buFont typeface="Wingdings 3" charset="2"/>
              <a:buChar char=""/>
            </a:pPr>
            <a:endParaRPr lang="en-US" sz="2400" dirty="0"/>
          </a:p>
        </p:txBody>
      </p:sp>
      <p:pic>
        <p:nvPicPr>
          <p:cNvPr id="3" name="Picture 2" descr="Image result for lstm">
            <a:extLst>
              <a:ext uri="{FF2B5EF4-FFF2-40B4-BE49-F238E27FC236}">
                <a16:creationId xmlns:a16="http://schemas.microsoft.com/office/drawing/2014/main" id="{C9CCB1D6-FD67-4E6B-ACC7-279375D37D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383" y="2235201"/>
            <a:ext cx="4416135" cy="3532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98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0E5EC73-6578-43EB-8DD5-3C2BFFAB3E8C}"/>
              </a:ext>
            </a:extLst>
          </p:cNvPr>
          <p:cNvSpPr/>
          <p:nvPr/>
        </p:nvSpPr>
        <p:spPr>
          <a:xfrm>
            <a:off x="83127" y="2708564"/>
            <a:ext cx="997527" cy="14408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Raw Data</a:t>
            </a:r>
          </a:p>
          <a:p>
            <a:pPr algn="ctr"/>
            <a:r>
              <a:rPr lang="en-IN" dirty="0"/>
              <a:t>(Input)</a:t>
            </a:r>
          </a:p>
        </p:txBody>
      </p:sp>
      <p:sp>
        <p:nvSpPr>
          <p:cNvPr id="5" name="Rectangle: Rounded Corners 4">
            <a:extLst>
              <a:ext uri="{FF2B5EF4-FFF2-40B4-BE49-F238E27FC236}">
                <a16:creationId xmlns:a16="http://schemas.microsoft.com/office/drawing/2014/main" id="{3695B352-BFC5-4E55-9916-9755BBBECA8C}"/>
              </a:ext>
            </a:extLst>
          </p:cNvPr>
          <p:cNvSpPr/>
          <p:nvPr/>
        </p:nvSpPr>
        <p:spPr>
          <a:xfrm>
            <a:off x="1493983" y="2708564"/>
            <a:ext cx="1826484" cy="14408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Pre-processing</a:t>
            </a:r>
          </a:p>
        </p:txBody>
      </p:sp>
      <p:sp>
        <p:nvSpPr>
          <p:cNvPr id="6" name="Rectangle: Rounded Corners 5">
            <a:extLst>
              <a:ext uri="{FF2B5EF4-FFF2-40B4-BE49-F238E27FC236}">
                <a16:creationId xmlns:a16="http://schemas.microsoft.com/office/drawing/2014/main" id="{1EED2745-A57A-4F00-901B-7A2FE7F5BC4A}"/>
              </a:ext>
            </a:extLst>
          </p:cNvPr>
          <p:cNvSpPr/>
          <p:nvPr/>
        </p:nvSpPr>
        <p:spPr>
          <a:xfrm>
            <a:off x="5440221" y="5228938"/>
            <a:ext cx="1380837" cy="14408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LSTM</a:t>
            </a:r>
          </a:p>
        </p:txBody>
      </p:sp>
      <p:sp>
        <p:nvSpPr>
          <p:cNvPr id="7" name="Rectangle: Rounded Corners 6">
            <a:extLst>
              <a:ext uri="{FF2B5EF4-FFF2-40B4-BE49-F238E27FC236}">
                <a16:creationId xmlns:a16="http://schemas.microsoft.com/office/drawing/2014/main" id="{C33DE570-85A9-4252-A62B-E5F9AF5BB399}"/>
              </a:ext>
            </a:extLst>
          </p:cNvPr>
          <p:cNvSpPr/>
          <p:nvPr/>
        </p:nvSpPr>
        <p:spPr>
          <a:xfrm>
            <a:off x="4371112" y="2707412"/>
            <a:ext cx="1380837" cy="14408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TFIDF</a:t>
            </a:r>
          </a:p>
        </p:txBody>
      </p:sp>
      <p:sp>
        <p:nvSpPr>
          <p:cNvPr id="8" name="Rectangle: Rounded Corners 7">
            <a:extLst>
              <a:ext uri="{FF2B5EF4-FFF2-40B4-BE49-F238E27FC236}">
                <a16:creationId xmlns:a16="http://schemas.microsoft.com/office/drawing/2014/main" id="{FAE26D3E-3DDE-4BD6-B9D8-691F20277F51}"/>
              </a:ext>
            </a:extLst>
          </p:cNvPr>
          <p:cNvSpPr/>
          <p:nvPr/>
        </p:nvSpPr>
        <p:spPr>
          <a:xfrm>
            <a:off x="4367648" y="396587"/>
            <a:ext cx="1380837" cy="14408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Count Vectorizer</a:t>
            </a:r>
          </a:p>
        </p:txBody>
      </p:sp>
      <p:sp>
        <p:nvSpPr>
          <p:cNvPr id="12" name="Rectangle: Rounded Corners 11">
            <a:extLst>
              <a:ext uri="{FF2B5EF4-FFF2-40B4-BE49-F238E27FC236}">
                <a16:creationId xmlns:a16="http://schemas.microsoft.com/office/drawing/2014/main" id="{D2D9DFC9-E014-4F18-9AF2-F854DA694CDD}"/>
              </a:ext>
            </a:extLst>
          </p:cNvPr>
          <p:cNvSpPr/>
          <p:nvPr/>
        </p:nvSpPr>
        <p:spPr>
          <a:xfrm>
            <a:off x="6751780" y="3284680"/>
            <a:ext cx="1015998" cy="471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RF</a:t>
            </a:r>
          </a:p>
        </p:txBody>
      </p:sp>
      <p:sp>
        <p:nvSpPr>
          <p:cNvPr id="13" name="Rectangle: Rounded Corners 12">
            <a:extLst>
              <a:ext uri="{FF2B5EF4-FFF2-40B4-BE49-F238E27FC236}">
                <a16:creationId xmlns:a16="http://schemas.microsoft.com/office/drawing/2014/main" id="{DE68FE18-E93F-45CB-B2C1-1672470ACD6A}"/>
              </a:ext>
            </a:extLst>
          </p:cNvPr>
          <p:cNvSpPr/>
          <p:nvPr/>
        </p:nvSpPr>
        <p:spPr>
          <a:xfrm>
            <a:off x="6751780" y="4068616"/>
            <a:ext cx="997527" cy="471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KNN</a:t>
            </a:r>
          </a:p>
        </p:txBody>
      </p:sp>
      <p:sp>
        <p:nvSpPr>
          <p:cNvPr id="14" name="Rectangle: Rounded Corners 13">
            <a:extLst>
              <a:ext uri="{FF2B5EF4-FFF2-40B4-BE49-F238E27FC236}">
                <a16:creationId xmlns:a16="http://schemas.microsoft.com/office/drawing/2014/main" id="{411F1DE5-8EDF-44E9-AFD9-007B1110BE19}"/>
              </a:ext>
            </a:extLst>
          </p:cNvPr>
          <p:cNvSpPr/>
          <p:nvPr/>
        </p:nvSpPr>
        <p:spPr>
          <a:xfrm>
            <a:off x="6788728" y="2500744"/>
            <a:ext cx="997527" cy="471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LR</a:t>
            </a:r>
          </a:p>
        </p:txBody>
      </p:sp>
      <p:cxnSp>
        <p:nvCxnSpPr>
          <p:cNvPr id="16" name="Straight Arrow Connector 15">
            <a:extLst>
              <a:ext uri="{FF2B5EF4-FFF2-40B4-BE49-F238E27FC236}">
                <a16:creationId xmlns:a16="http://schemas.microsoft.com/office/drawing/2014/main" id="{8CFCF26B-9D4F-4CD6-97E4-F1F9741E43DD}"/>
              </a:ext>
            </a:extLst>
          </p:cNvPr>
          <p:cNvCxnSpPr>
            <a:cxnSpLocks/>
            <a:stCxn id="4" idx="3"/>
            <a:endCxn id="5" idx="1"/>
          </p:cNvCxnSpPr>
          <p:nvPr/>
        </p:nvCxnSpPr>
        <p:spPr>
          <a:xfrm>
            <a:off x="1080654" y="3429000"/>
            <a:ext cx="41332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D308AA8C-C912-4A54-A476-244A8542A22B}"/>
              </a:ext>
            </a:extLst>
          </p:cNvPr>
          <p:cNvCxnSpPr>
            <a:cxnSpLocks/>
            <a:stCxn id="7" idx="3"/>
            <a:endCxn id="14" idx="1"/>
          </p:cNvCxnSpPr>
          <p:nvPr/>
        </p:nvCxnSpPr>
        <p:spPr>
          <a:xfrm flipV="1">
            <a:off x="5751949" y="2736272"/>
            <a:ext cx="1036779" cy="6915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54E663F3-BC20-48DF-AE0E-2E03902DA638}"/>
              </a:ext>
            </a:extLst>
          </p:cNvPr>
          <p:cNvCxnSpPr>
            <a:cxnSpLocks/>
            <a:stCxn id="7" idx="3"/>
            <a:endCxn id="12" idx="1"/>
          </p:cNvCxnSpPr>
          <p:nvPr/>
        </p:nvCxnSpPr>
        <p:spPr>
          <a:xfrm>
            <a:off x="5751949" y="3427848"/>
            <a:ext cx="999831" cy="923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20C2059A-724E-45BC-BF99-FF587F8385B5}"/>
              </a:ext>
            </a:extLst>
          </p:cNvPr>
          <p:cNvCxnSpPr>
            <a:cxnSpLocks/>
            <a:stCxn id="8" idx="3"/>
          </p:cNvCxnSpPr>
          <p:nvPr/>
        </p:nvCxnSpPr>
        <p:spPr>
          <a:xfrm flipV="1">
            <a:off x="5748485" y="372055"/>
            <a:ext cx="1007911" cy="7449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46C6168F-6756-4909-BF4B-D47C599A463D}"/>
              </a:ext>
            </a:extLst>
          </p:cNvPr>
          <p:cNvCxnSpPr>
            <a:cxnSpLocks/>
            <a:stCxn id="8" idx="3"/>
          </p:cNvCxnSpPr>
          <p:nvPr/>
        </p:nvCxnSpPr>
        <p:spPr>
          <a:xfrm>
            <a:off x="5748485" y="1117023"/>
            <a:ext cx="1239978" cy="8081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B99CA46B-E4FC-4A55-B0AA-9335C730E7AF}"/>
              </a:ext>
            </a:extLst>
          </p:cNvPr>
          <p:cNvCxnSpPr>
            <a:cxnSpLocks/>
            <a:stCxn id="8" idx="3"/>
            <a:endCxn id="72" idx="1"/>
          </p:cNvCxnSpPr>
          <p:nvPr/>
        </p:nvCxnSpPr>
        <p:spPr>
          <a:xfrm flipV="1">
            <a:off x="5748485" y="1092489"/>
            <a:ext cx="1007912" cy="245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8AD3AFC8-6CDC-4DF4-BCFE-0265ACE2C3EA}"/>
              </a:ext>
            </a:extLst>
          </p:cNvPr>
          <p:cNvCxnSpPr>
            <a:cxnSpLocks/>
            <a:stCxn id="5" idx="3"/>
            <a:endCxn id="6" idx="1"/>
          </p:cNvCxnSpPr>
          <p:nvPr/>
        </p:nvCxnSpPr>
        <p:spPr>
          <a:xfrm>
            <a:off x="3320467" y="3429000"/>
            <a:ext cx="2119754" cy="25203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C8E5C4C5-7750-459A-8B4B-BD58A228A260}"/>
              </a:ext>
            </a:extLst>
          </p:cNvPr>
          <p:cNvCxnSpPr>
            <a:cxnSpLocks/>
            <a:stCxn id="5" idx="3"/>
            <a:endCxn id="8" idx="1"/>
          </p:cNvCxnSpPr>
          <p:nvPr/>
        </p:nvCxnSpPr>
        <p:spPr>
          <a:xfrm flipV="1">
            <a:off x="3320467" y="1117023"/>
            <a:ext cx="1047181" cy="231197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DA09845E-EA76-4A44-8131-64EF1A5F0E1B}"/>
              </a:ext>
            </a:extLst>
          </p:cNvPr>
          <p:cNvCxnSpPr>
            <a:cxnSpLocks/>
            <a:stCxn id="5" idx="3"/>
            <a:endCxn id="7" idx="1"/>
          </p:cNvCxnSpPr>
          <p:nvPr/>
        </p:nvCxnSpPr>
        <p:spPr>
          <a:xfrm flipV="1">
            <a:off x="3320467" y="3427848"/>
            <a:ext cx="1050645" cy="11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7" name="Straight Arrow Connector 46">
            <a:extLst>
              <a:ext uri="{FF2B5EF4-FFF2-40B4-BE49-F238E27FC236}">
                <a16:creationId xmlns:a16="http://schemas.microsoft.com/office/drawing/2014/main" id="{17945D19-254B-472B-A586-E228D07CBF69}"/>
              </a:ext>
            </a:extLst>
          </p:cNvPr>
          <p:cNvCxnSpPr>
            <a:cxnSpLocks/>
            <a:stCxn id="6" idx="3"/>
            <a:endCxn id="52" idx="1"/>
          </p:cNvCxnSpPr>
          <p:nvPr/>
        </p:nvCxnSpPr>
        <p:spPr>
          <a:xfrm flipV="1">
            <a:off x="6821058" y="3193472"/>
            <a:ext cx="2239813" cy="27559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Straight Arrow Connector 47">
            <a:extLst>
              <a:ext uri="{FF2B5EF4-FFF2-40B4-BE49-F238E27FC236}">
                <a16:creationId xmlns:a16="http://schemas.microsoft.com/office/drawing/2014/main" id="{6A4EE48D-896A-4FEF-8CAC-AE34C24349C1}"/>
              </a:ext>
            </a:extLst>
          </p:cNvPr>
          <p:cNvCxnSpPr>
            <a:cxnSpLocks/>
            <a:stCxn id="7" idx="3"/>
            <a:endCxn id="13" idx="1"/>
          </p:cNvCxnSpPr>
          <p:nvPr/>
        </p:nvCxnSpPr>
        <p:spPr>
          <a:xfrm>
            <a:off x="5751949" y="3427848"/>
            <a:ext cx="999831" cy="8762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2" name="Rectangle: Rounded Corners 51">
            <a:extLst>
              <a:ext uri="{FF2B5EF4-FFF2-40B4-BE49-F238E27FC236}">
                <a16:creationId xmlns:a16="http://schemas.microsoft.com/office/drawing/2014/main" id="{033F0217-7612-4782-A2D1-D363C720ABAE}"/>
              </a:ext>
            </a:extLst>
          </p:cNvPr>
          <p:cNvSpPr/>
          <p:nvPr/>
        </p:nvSpPr>
        <p:spPr>
          <a:xfrm>
            <a:off x="9060871" y="2736272"/>
            <a:ext cx="13854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Hypothesis</a:t>
            </a:r>
          </a:p>
        </p:txBody>
      </p:sp>
      <p:cxnSp>
        <p:nvCxnSpPr>
          <p:cNvPr id="58" name="Straight Arrow Connector 57">
            <a:extLst>
              <a:ext uri="{FF2B5EF4-FFF2-40B4-BE49-F238E27FC236}">
                <a16:creationId xmlns:a16="http://schemas.microsoft.com/office/drawing/2014/main" id="{71828C8F-609C-48DD-8741-60DF7DA0D3D4}"/>
              </a:ext>
            </a:extLst>
          </p:cNvPr>
          <p:cNvCxnSpPr>
            <a:cxnSpLocks/>
            <a:stCxn id="73" idx="3"/>
            <a:endCxn id="52" idx="1"/>
          </p:cNvCxnSpPr>
          <p:nvPr/>
        </p:nvCxnSpPr>
        <p:spPr>
          <a:xfrm>
            <a:off x="7753923" y="362817"/>
            <a:ext cx="1306948" cy="28306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9" name="Straight Arrow Connector 58">
            <a:extLst>
              <a:ext uri="{FF2B5EF4-FFF2-40B4-BE49-F238E27FC236}">
                <a16:creationId xmlns:a16="http://schemas.microsoft.com/office/drawing/2014/main" id="{EB06A69A-6434-4C88-A42B-7917B2CC0185}"/>
              </a:ext>
            </a:extLst>
          </p:cNvPr>
          <p:cNvCxnSpPr>
            <a:cxnSpLocks/>
            <a:endCxn id="52" idx="1"/>
          </p:cNvCxnSpPr>
          <p:nvPr/>
        </p:nvCxnSpPr>
        <p:spPr>
          <a:xfrm>
            <a:off x="7781634" y="2801503"/>
            <a:ext cx="1279237" cy="3919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1" name="Rectangle: Rounded Corners 70">
            <a:extLst>
              <a:ext uri="{FF2B5EF4-FFF2-40B4-BE49-F238E27FC236}">
                <a16:creationId xmlns:a16="http://schemas.microsoft.com/office/drawing/2014/main" id="{9FE99DC6-C52B-4CED-95FB-03F40F06AF56}"/>
              </a:ext>
            </a:extLst>
          </p:cNvPr>
          <p:cNvSpPr/>
          <p:nvPr/>
        </p:nvSpPr>
        <p:spPr>
          <a:xfrm>
            <a:off x="6756397" y="1646669"/>
            <a:ext cx="997527" cy="471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KNN</a:t>
            </a:r>
          </a:p>
        </p:txBody>
      </p:sp>
      <p:sp>
        <p:nvSpPr>
          <p:cNvPr id="72" name="Rectangle: Rounded Corners 71">
            <a:extLst>
              <a:ext uri="{FF2B5EF4-FFF2-40B4-BE49-F238E27FC236}">
                <a16:creationId xmlns:a16="http://schemas.microsoft.com/office/drawing/2014/main" id="{E468751D-5897-4831-9A13-7C5F07DE787F}"/>
              </a:ext>
            </a:extLst>
          </p:cNvPr>
          <p:cNvSpPr/>
          <p:nvPr/>
        </p:nvSpPr>
        <p:spPr>
          <a:xfrm>
            <a:off x="6756397" y="856961"/>
            <a:ext cx="997527" cy="471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RF</a:t>
            </a:r>
          </a:p>
        </p:txBody>
      </p:sp>
      <p:sp>
        <p:nvSpPr>
          <p:cNvPr id="73" name="Rectangle: Rounded Corners 72">
            <a:extLst>
              <a:ext uri="{FF2B5EF4-FFF2-40B4-BE49-F238E27FC236}">
                <a16:creationId xmlns:a16="http://schemas.microsoft.com/office/drawing/2014/main" id="{144BCE5E-4C30-4085-AF03-3D4D6D6EBCE1}"/>
              </a:ext>
            </a:extLst>
          </p:cNvPr>
          <p:cNvSpPr/>
          <p:nvPr/>
        </p:nvSpPr>
        <p:spPr>
          <a:xfrm>
            <a:off x="6756396" y="127289"/>
            <a:ext cx="997527" cy="471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LR</a:t>
            </a:r>
          </a:p>
        </p:txBody>
      </p:sp>
    </p:spTree>
    <p:extLst>
      <p:ext uri="{BB962C8B-B14F-4D97-AF65-F5344CB8AC3E}">
        <p14:creationId xmlns:p14="http://schemas.microsoft.com/office/powerpoint/2010/main" val="3956712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2A292BD-D9D0-45A3-B707-9C02ECFE1C5C}"/>
              </a:ext>
            </a:extLst>
          </p:cNvPr>
          <p:cNvGraphicFramePr>
            <a:graphicFrameLocks noGrp="1"/>
          </p:cNvGraphicFramePr>
          <p:nvPr>
            <p:ph idx="1"/>
            <p:extLst>
              <p:ext uri="{D42A27DB-BD31-4B8C-83A1-F6EECF244321}">
                <p14:modId xmlns:p14="http://schemas.microsoft.com/office/powerpoint/2010/main" val="2549926561"/>
              </p:ext>
            </p:extLst>
          </p:nvPr>
        </p:nvGraphicFramePr>
        <p:xfrm>
          <a:off x="803520" y="2153207"/>
          <a:ext cx="5292480" cy="2976486"/>
        </p:xfrm>
        <a:graphic>
          <a:graphicData uri="http://schemas.openxmlformats.org/drawingml/2006/table">
            <a:tbl>
              <a:tblPr firstRow="1" bandRow="1">
                <a:tableStyleId>{5C22544A-7EE6-4342-B048-85BDC9FD1C3A}</a:tableStyleId>
              </a:tblPr>
              <a:tblGrid>
                <a:gridCol w="1764160">
                  <a:extLst>
                    <a:ext uri="{9D8B030D-6E8A-4147-A177-3AD203B41FA5}">
                      <a16:colId xmlns:a16="http://schemas.microsoft.com/office/drawing/2014/main" val="2515477726"/>
                    </a:ext>
                  </a:extLst>
                </a:gridCol>
                <a:gridCol w="1764160">
                  <a:extLst>
                    <a:ext uri="{9D8B030D-6E8A-4147-A177-3AD203B41FA5}">
                      <a16:colId xmlns:a16="http://schemas.microsoft.com/office/drawing/2014/main" val="955696562"/>
                    </a:ext>
                  </a:extLst>
                </a:gridCol>
                <a:gridCol w="1764160">
                  <a:extLst>
                    <a:ext uri="{9D8B030D-6E8A-4147-A177-3AD203B41FA5}">
                      <a16:colId xmlns:a16="http://schemas.microsoft.com/office/drawing/2014/main" val="1298258441"/>
                    </a:ext>
                  </a:extLst>
                </a:gridCol>
              </a:tblGrid>
              <a:tr h="1014865">
                <a:tc>
                  <a:txBody>
                    <a:bodyPr/>
                    <a:lstStyle/>
                    <a:p>
                      <a:endParaRPr lang="en-IN" dirty="0"/>
                    </a:p>
                  </a:txBody>
                  <a:tcPr/>
                </a:tc>
                <a:tc>
                  <a:txBody>
                    <a:bodyPr/>
                    <a:lstStyle/>
                    <a:p>
                      <a:r>
                        <a:rPr lang="en-IN" dirty="0"/>
                        <a:t>Count Vectorizer</a:t>
                      </a:r>
                    </a:p>
                  </a:txBody>
                  <a:tcPr/>
                </a:tc>
                <a:tc>
                  <a:txBody>
                    <a:bodyPr/>
                    <a:lstStyle/>
                    <a:p>
                      <a:r>
                        <a:rPr lang="en-IN" dirty="0"/>
                        <a:t>TFIDF</a:t>
                      </a:r>
                    </a:p>
                  </a:txBody>
                  <a:tcPr/>
                </a:tc>
                <a:extLst>
                  <a:ext uri="{0D108BD9-81ED-4DB2-BD59-A6C34878D82A}">
                    <a16:rowId xmlns:a16="http://schemas.microsoft.com/office/drawing/2014/main" val="1862593300"/>
                  </a:ext>
                </a:extLst>
              </a:tr>
              <a:tr h="631166">
                <a:tc>
                  <a:txBody>
                    <a:bodyPr/>
                    <a:lstStyle/>
                    <a:p>
                      <a:r>
                        <a:rPr lang="en-IN" dirty="0"/>
                        <a:t>Logistic</a:t>
                      </a:r>
                    </a:p>
                  </a:txBody>
                  <a:tcPr/>
                </a:tc>
                <a:tc>
                  <a:txBody>
                    <a:bodyPr/>
                    <a:lstStyle/>
                    <a:p>
                      <a:r>
                        <a:rPr lang="en-IN" dirty="0"/>
                        <a:t>92.83</a:t>
                      </a:r>
                    </a:p>
                  </a:txBody>
                  <a:tcPr/>
                </a:tc>
                <a:tc>
                  <a:txBody>
                    <a:bodyPr/>
                    <a:lstStyle/>
                    <a:p>
                      <a:r>
                        <a:rPr lang="en-IN" dirty="0"/>
                        <a:t>92.06</a:t>
                      </a:r>
                    </a:p>
                  </a:txBody>
                  <a:tcPr/>
                </a:tc>
                <a:extLst>
                  <a:ext uri="{0D108BD9-81ED-4DB2-BD59-A6C34878D82A}">
                    <a16:rowId xmlns:a16="http://schemas.microsoft.com/office/drawing/2014/main" val="2709136029"/>
                  </a:ext>
                </a:extLst>
              </a:tr>
              <a:tr h="699289">
                <a:tc>
                  <a:txBody>
                    <a:bodyPr/>
                    <a:lstStyle/>
                    <a:p>
                      <a:r>
                        <a:rPr lang="en-IN" dirty="0"/>
                        <a:t>Random Forest</a:t>
                      </a:r>
                    </a:p>
                  </a:txBody>
                  <a:tcPr/>
                </a:tc>
                <a:tc>
                  <a:txBody>
                    <a:bodyPr/>
                    <a:lstStyle/>
                    <a:p>
                      <a:r>
                        <a:rPr lang="en-IN" dirty="0"/>
                        <a:t>92.74</a:t>
                      </a:r>
                    </a:p>
                  </a:txBody>
                  <a:tcPr/>
                </a:tc>
                <a:tc>
                  <a:txBody>
                    <a:bodyPr/>
                    <a:lstStyle/>
                    <a:p>
                      <a:r>
                        <a:rPr lang="en-IN" dirty="0"/>
                        <a:t>92.35</a:t>
                      </a:r>
                    </a:p>
                  </a:txBody>
                  <a:tcPr/>
                </a:tc>
                <a:extLst>
                  <a:ext uri="{0D108BD9-81ED-4DB2-BD59-A6C34878D82A}">
                    <a16:rowId xmlns:a16="http://schemas.microsoft.com/office/drawing/2014/main" val="2975730745"/>
                  </a:ext>
                </a:extLst>
              </a:tr>
              <a:tr h="631166">
                <a:tc>
                  <a:txBody>
                    <a:bodyPr/>
                    <a:lstStyle/>
                    <a:p>
                      <a:r>
                        <a:rPr lang="en-IN" dirty="0"/>
                        <a:t>KNN</a:t>
                      </a:r>
                    </a:p>
                  </a:txBody>
                  <a:tcPr/>
                </a:tc>
                <a:tc>
                  <a:txBody>
                    <a:bodyPr/>
                    <a:lstStyle/>
                    <a:p>
                      <a:r>
                        <a:rPr lang="en-IN" dirty="0"/>
                        <a:t>88.38</a:t>
                      </a:r>
                    </a:p>
                  </a:txBody>
                  <a:tcPr/>
                </a:tc>
                <a:tc>
                  <a:txBody>
                    <a:bodyPr/>
                    <a:lstStyle/>
                    <a:p>
                      <a:r>
                        <a:rPr lang="en-IN" dirty="0"/>
                        <a:t>67.56</a:t>
                      </a:r>
                    </a:p>
                  </a:txBody>
                  <a:tcPr/>
                </a:tc>
                <a:extLst>
                  <a:ext uri="{0D108BD9-81ED-4DB2-BD59-A6C34878D82A}">
                    <a16:rowId xmlns:a16="http://schemas.microsoft.com/office/drawing/2014/main" val="1470103980"/>
                  </a:ext>
                </a:extLst>
              </a:tr>
            </a:tbl>
          </a:graphicData>
        </a:graphic>
      </p:graphicFrame>
      <p:sp>
        <p:nvSpPr>
          <p:cNvPr id="4" name="Text Placeholder 3">
            <a:extLst>
              <a:ext uri="{FF2B5EF4-FFF2-40B4-BE49-F238E27FC236}">
                <a16:creationId xmlns:a16="http://schemas.microsoft.com/office/drawing/2014/main" id="{368239C2-E931-4AE3-B5A1-4AE5F9FC873B}"/>
              </a:ext>
            </a:extLst>
          </p:cNvPr>
          <p:cNvSpPr>
            <a:spLocks noGrp="1"/>
          </p:cNvSpPr>
          <p:nvPr>
            <p:ph type="body" sz="half" idx="2"/>
          </p:nvPr>
        </p:nvSpPr>
        <p:spPr>
          <a:xfrm>
            <a:off x="2533843" y="5680364"/>
            <a:ext cx="6277648" cy="669636"/>
          </a:xfrm>
        </p:spPr>
        <p:txBody>
          <a:bodyPr>
            <a:noAutofit/>
          </a:bodyPr>
          <a:lstStyle/>
          <a:p>
            <a:r>
              <a:rPr lang="en-IN" sz="3200" dirty="0"/>
              <a:t>Accuracy of Hybrid Model: 93.49</a:t>
            </a:r>
          </a:p>
        </p:txBody>
      </p:sp>
      <p:sp>
        <p:nvSpPr>
          <p:cNvPr id="7" name="Title 1">
            <a:extLst>
              <a:ext uri="{FF2B5EF4-FFF2-40B4-BE49-F238E27FC236}">
                <a16:creationId xmlns:a16="http://schemas.microsoft.com/office/drawing/2014/main" id="{E798726C-27EE-4EE3-AD4A-A2344D8263C0}"/>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STEP 3.1: Comparing Tables</a:t>
            </a:r>
          </a:p>
        </p:txBody>
      </p:sp>
      <p:graphicFrame>
        <p:nvGraphicFramePr>
          <p:cNvPr id="9" name="Table 8">
            <a:extLst>
              <a:ext uri="{FF2B5EF4-FFF2-40B4-BE49-F238E27FC236}">
                <a16:creationId xmlns:a16="http://schemas.microsoft.com/office/drawing/2014/main" id="{2B2386ED-2CDF-48C2-99FA-6ED246204390}"/>
              </a:ext>
            </a:extLst>
          </p:cNvPr>
          <p:cNvGraphicFramePr>
            <a:graphicFrameLocks noGrp="1"/>
          </p:cNvGraphicFramePr>
          <p:nvPr>
            <p:extLst>
              <p:ext uri="{D42A27DB-BD31-4B8C-83A1-F6EECF244321}">
                <p14:modId xmlns:p14="http://schemas.microsoft.com/office/powerpoint/2010/main" val="452511446"/>
              </p:ext>
            </p:extLst>
          </p:nvPr>
        </p:nvGraphicFramePr>
        <p:xfrm>
          <a:off x="6388371" y="2153206"/>
          <a:ext cx="3854528" cy="1818429"/>
        </p:xfrm>
        <a:graphic>
          <a:graphicData uri="http://schemas.openxmlformats.org/drawingml/2006/table">
            <a:tbl>
              <a:tblPr firstRow="1" bandRow="1">
                <a:tableStyleId>{5C22544A-7EE6-4342-B048-85BDC9FD1C3A}</a:tableStyleId>
              </a:tblPr>
              <a:tblGrid>
                <a:gridCol w="1927264">
                  <a:extLst>
                    <a:ext uri="{9D8B030D-6E8A-4147-A177-3AD203B41FA5}">
                      <a16:colId xmlns:a16="http://schemas.microsoft.com/office/drawing/2014/main" val="784755575"/>
                    </a:ext>
                  </a:extLst>
                </a:gridCol>
                <a:gridCol w="1927264">
                  <a:extLst>
                    <a:ext uri="{9D8B030D-6E8A-4147-A177-3AD203B41FA5}">
                      <a16:colId xmlns:a16="http://schemas.microsoft.com/office/drawing/2014/main" val="2134458540"/>
                    </a:ext>
                  </a:extLst>
                </a:gridCol>
              </a:tblGrid>
              <a:tr h="606143">
                <a:tc>
                  <a:txBody>
                    <a:bodyPr/>
                    <a:lstStyle/>
                    <a:p>
                      <a:endParaRPr lang="en-IN" dirty="0"/>
                    </a:p>
                  </a:txBody>
                  <a:tcPr/>
                </a:tc>
                <a:tc>
                  <a:txBody>
                    <a:bodyPr/>
                    <a:lstStyle/>
                    <a:p>
                      <a:r>
                        <a:rPr lang="en-IN" dirty="0"/>
                        <a:t>LSTM</a:t>
                      </a:r>
                    </a:p>
                  </a:txBody>
                  <a:tcPr/>
                </a:tc>
                <a:extLst>
                  <a:ext uri="{0D108BD9-81ED-4DB2-BD59-A6C34878D82A}">
                    <a16:rowId xmlns:a16="http://schemas.microsoft.com/office/drawing/2014/main" val="3036848005"/>
                  </a:ext>
                </a:extLst>
              </a:tr>
              <a:tr h="606143">
                <a:tc>
                  <a:txBody>
                    <a:bodyPr/>
                    <a:lstStyle/>
                    <a:p>
                      <a:r>
                        <a:rPr lang="en-IN" dirty="0"/>
                        <a:t>30 epochs</a:t>
                      </a:r>
                    </a:p>
                  </a:txBody>
                  <a:tcPr/>
                </a:tc>
                <a:tc>
                  <a:txBody>
                    <a:bodyPr/>
                    <a:lstStyle/>
                    <a:p>
                      <a:r>
                        <a:rPr lang="en-IN" dirty="0"/>
                        <a:t>79.98</a:t>
                      </a:r>
                    </a:p>
                  </a:txBody>
                  <a:tcPr/>
                </a:tc>
                <a:extLst>
                  <a:ext uri="{0D108BD9-81ED-4DB2-BD59-A6C34878D82A}">
                    <a16:rowId xmlns:a16="http://schemas.microsoft.com/office/drawing/2014/main" val="130187118"/>
                  </a:ext>
                </a:extLst>
              </a:tr>
              <a:tr h="606143">
                <a:tc>
                  <a:txBody>
                    <a:bodyPr/>
                    <a:lstStyle/>
                    <a:p>
                      <a:r>
                        <a:rPr lang="en-IN" dirty="0"/>
                        <a:t>50 epochs</a:t>
                      </a:r>
                    </a:p>
                  </a:txBody>
                  <a:tcPr/>
                </a:tc>
                <a:tc>
                  <a:txBody>
                    <a:bodyPr/>
                    <a:lstStyle/>
                    <a:p>
                      <a:r>
                        <a:rPr lang="en-IN" dirty="0"/>
                        <a:t>86.02</a:t>
                      </a:r>
                    </a:p>
                  </a:txBody>
                  <a:tcPr/>
                </a:tc>
                <a:extLst>
                  <a:ext uri="{0D108BD9-81ED-4DB2-BD59-A6C34878D82A}">
                    <a16:rowId xmlns:a16="http://schemas.microsoft.com/office/drawing/2014/main" val="653175161"/>
                  </a:ext>
                </a:extLst>
              </a:tr>
            </a:tbl>
          </a:graphicData>
        </a:graphic>
      </p:graphicFrame>
    </p:spTree>
    <p:extLst>
      <p:ext uri="{BB962C8B-B14F-4D97-AF65-F5344CB8AC3E}">
        <p14:creationId xmlns:p14="http://schemas.microsoft.com/office/powerpoint/2010/main" val="38705145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220</TotalTime>
  <Words>311</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Content Curation</vt:lpstr>
      <vt:lpstr>MOTIVATION</vt:lpstr>
      <vt:lpstr>INTRODUCTION</vt:lpstr>
      <vt:lpstr>STEP 1: UNDERSTANDING THE DATA</vt:lpstr>
      <vt:lpstr>STEP 3.1: Count Vectorizer</vt:lpstr>
      <vt:lpstr>Tfidf</vt:lpstr>
      <vt:lpstr>STEP 3.3: LSTM</vt:lpstr>
      <vt:lpstr>PowerPoint Presentation</vt:lpstr>
      <vt:lpstr>PowerPoint Presentation</vt:lpstr>
      <vt:lpstr>Classification report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Curation</dc:title>
  <dc:creator>AFFAN SHAIKH</dc:creator>
  <cp:lastModifiedBy>Shreeya Deshpande</cp:lastModifiedBy>
  <cp:revision>18</cp:revision>
  <dcterms:created xsi:type="dcterms:W3CDTF">2018-10-28T03:48:03Z</dcterms:created>
  <dcterms:modified xsi:type="dcterms:W3CDTF">2018-12-01T15:08:56Z</dcterms:modified>
</cp:coreProperties>
</file>