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6" d="100"/>
          <a:sy n="76"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00D4BD5-9D97-47AC-A432-414519FAB60F}" type="datetimeFigureOut">
              <a:rPr lang="id-ID" smtClean="0"/>
              <a:t>01/01/2020</a:t>
            </a:fld>
            <a:endParaRPr lang="id-ID"/>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d-ID"/>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AD0DA5B-3977-4A5F-B5B0-E26CFEBF1BDA}" type="slidenum">
              <a:rPr lang="id-ID" smtClean="0"/>
              <a:t>‹#›</a:t>
            </a:fld>
            <a:endParaRPr lang="id-ID"/>
          </a:p>
        </p:txBody>
      </p:sp>
    </p:spTree>
    <p:extLst>
      <p:ext uri="{BB962C8B-B14F-4D97-AF65-F5344CB8AC3E}">
        <p14:creationId xmlns:p14="http://schemas.microsoft.com/office/powerpoint/2010/main" val="42234866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D4BD5-9D97-47AC-A432-414519FAB60F}" type="datetimeFigureOut">
              <a:rPr lang="id-ID" smtClean="0"/>
              <a:t>01/01/2020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212751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00D4BD5-9D97-47AC-A432-414519FAB60F}" type="datetimeFigureOut">
              <a:rPr lang="id-ID" smtClean="0"/>
              <a:t>01/01/2020</a:t>
            </a:fld>
            <a:endParaRPr lang="id-ID"/>
          </a:p>
        </p:txBody>
      </p:sp>
      <p:sp>
        <p:nvSpPr>
          <p:cNvPr id="5" name="Footer Placeholder 4"/>
          <p:cNvSpPr>
            <a:spLocks noGrp="1"/>
          </p:cNvSpPr>
          <p:nvPr>
            <p:ph type="ftr" sz="quarter" idx="11"/>
          </p:nvPr>
        </p:nvSpPr>
        <p:spPr>
          <a:xfrm>
            <a:off x="774923" y="5951811"/>
            <a:ext cx="7896279" cy="365125"/>
          </a:xfrm>
        </p:spPr>
        <p:txBody>
          <a:bodyPr/>
          <a:lstStyle/>
          <a:p>
            <a:endParaRPr lang="id-ID"/>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AD0DA5B-3977-4A5F-B5B0-E26CFEBF1BDA}" type="slidenum">
              <a:rPr lang="id-ID" smtClean="0"/>
              <a:t>‹#›</a:t>
            </a:fld>
            <a:endParaRPr lang="id-ID"/>
          </a:p>
        </p:txBody>
      </p:sp>
    </p:spTree>
    <p:extLst>
      <p:ext uri="{BB962C8B-B14F-4D97-AF65-F5344CB8AC3E}">
        <p14:creationId xmlns:p14="http://schemas.microsoft.com/office/powerpoint/2010/main" val="314080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0D4BD5-9D97-47AC-A432-414519FAB60F}" type="datetimeFigureOut">
              <a:rPr lang="id-ID" smtClean="0"/>
              <a:t>01/01/2020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558300" y="5956137"/>
            <a:ext cx="1052508" cy="365125"/>
          </a:xfrm>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201380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00D4BD5-9D97-47AC-A432-414519FAB60F}" type="datetimeFigureOut">
              <a:rPr lang="id-ID" smtClean="0"/>
              <a:t>01/01/2020</a:t>
            </a:fld>
            <a:endParaRPr lang="id-ID"/>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AD0DA5B-3977-4A5F-B5B0-E26CFEBF1BDA}" type="slidenum">
              <a:rPr lang="id-ID" smtClean="0"/>
              <a:t>‹#›</a:t>
            </a:fld>
            <a:endParaRPr lang="id-ID"/>
          </a:p>
        </p:txBody>
      </p:sp>
    </p:spTree>
    <p:extLst>
      <p:ext uri="{BB962C8B-B14F-4D97-AF65-F5344CB8AC3E}">
        <p14:creationId xmlns:p14="http://schemas.microsoft.com/office/powerpoint/2010/main" val="39315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0D4BD5-9D97-47AC-A432-414519FAB60F}" type="datetimeFigureOut">
              <a:rPr lang="id-ID" smtClean="0"/>
              <a:t>01/01/2020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3471211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0D4BD5-9D97-47AC-A432-414519FAB60F}" type="datetimeFigureOut">
              <a:rPr lang="id-ID" smtClean="0"/>
              <a:t>01/01/2020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416274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0D4BD5-9D97-47AC-A432-414519FAB60F}" type="datetimeFigureOut">
              <a:rPr lang="id-ID" smtClean="0"/>
              <a:t>01/01/2020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AD0DA5B-3977-4A5F-B5B0-E26CFEBF1BDA}" type="slidenum">
              <a:rPr lang="id-ID" smtClean="0"/>
              <a:t>‹#›</a:t>
            </a:fld>
            <a:endParaRPr lang="id-ID"/>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42419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D4BD5-9D97-47AC-A432-414519FAB60F}" type="datetimeFigureOut">
              <a:rPr lang="id-ID" smtClean="0"/>
              <a:t>01/01/2020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396505854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00D4BD5-9D97-47AC-A432-414519FAB60F}" type="datetimeFigureOut">
              <a:rPr lang="id-ID" smtClean="0"/>
              <a:t>01/01/2020</a:t>
            </a:fld>
            <a:endParaRPr lang="id-ID"/>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AD0DA5B-3977-4A5F-B5B0-E26CFEBF1BDA}" type="slidenum">
              <a:rPr lang="id-ID" smtClean="0"/>
              <a:t>‹#›</a:t>
            </a:fld>
            <a:endParaRPr lang="id-ID"/>
          </a:p>
        </p:txBody>
      </p:sp>
    </p:spTree>
    <p:extLst>
      <p:ext uri="{BB962C8B-B14F-4D97-AF65-F5344CB8AC3E}">
        <p14:creationId xmlns:p14="http://schemas.microsoft.com/office/powerpoint/2010/main" val="31227236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0D4BD5-9D97-47AC-A432-414519FAB60F}" type="datetimeFigureOut">
              <a:rPr lang="id-ID" smtClean="0"/>
              <a:t>01/01/2020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AD0DA5B-3977-4A5F-B5B0-E26CFEBF1BDA}" type="slidenum">
              <a:rPr lang="id-ID" smtClean="0"/>
              <a:t>‹#›</a:t>
            </a:fld>
            <a:endParaRPr lang="id-ID"/>
          </a:p>
        </p:txBody>
      </p:sp>
    </p:spTree>
    <p:extLst>
      <p:ext uri="{BB962C8B-B14F-4D97-AF65-F5344CB8AC3E}">
        <p14:creationId xmlns:p14="http://schemas.microsoft.com/office/powerpoint/2010/main" val="406468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00D4BD5-9D97-47AC-A432-414519FAB60F}" type="datetimeFigureOut">
              <a:rPr lang="id-ID" smtClean="0"/>
              <a:t>01/01/2020</a:t>
            </a:fld>
            <a:endParaRPr lang="id-ID"/>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d-ID"/>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AD0DA5B-3977-4A5F-B5B0-E26CFEBF1BDA}" type="slidenum">
              <a:rPr lang="id-ID" smtClean="0"/>
              <a:t>‹#›</a:t>
            </a:fld>
            <a:endParaRPr lang="id-ID"/>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450443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7400" y="255651"/>
            <a:ext cx="7825804" cy="2108454"/>
          </a:xfrm>
        </p:spPr>
        <p:txBody>
          <a:bodyPr>
            <a:noAutofit/>
          </a:bodyPr>
          <a:lstStyle/>
          <a:p>
            <a:pPr algn="ctr"/>
            <a:r>
              <a:rPr lang="id-ID" sz="5400" dirty="0" smtClean="0"/>
              <a:t/>
            </a:r>
            <a:br>
              <a:rPr lang="id-ID" sz="5400" dirty="0" smtClean="0"/>
            </a:br>
            <a:r>
              <a:rPr lang="id-ID" sz="5400" dirty="0"/>
              <a:t/>
            </a:r>
            <a:br>
              <a:rPr lang="id-ID" sz="5400" dirty="0"/>
            </a:br>
            <a:r>
              <a:rPr lang="id-ID" sz="5400" dirty="0" smtClean="0"/>
              <a:t/>
            </a:r>
            <a:br>
              <a:rPr lang="id-ID" sz="5400" dirty="0" smtClean="0"/>
            </a:br>
            <a:r>
              <a:rPr lang="id-ID" sz="5400" dirty="0" smtClean="0">
                <a:solidFill>
                  <a:schemeClr val="tx1"/>
                </a:solidFill>
                <a:latin typeface="Adobe Gothic Std B" panose="020B0800000000000000" pitchFamily="34" charset="-128"/>
                <a:ea typeface="Adobe Gothic Std B" panose="020B0800000000000000" pitchFamily="34" charset="-128"/>
              </a:rPr>
              <a:t>BAGAIMANA JIKA TIDAK MEMILIKI kip?</a:t>
            </a:r>
            <a:endParaRPr lang="id-ID" sz="5400" dirty="0">
              <a:solidFill>
                <a:schemeClr val="bg1"/>
              </a:solidFill>
              <a:latin typeface="Adobe Gothic Std B" panose="020B0800000000000000" pitchFamily="34" charset="-128"/>
              <a:ea typeface="Adobe Gothic Std B" panose="020B0800000000000000" pitchFamily="34" charset="-128"/>
            </a:endParaRPr>
          </a:p>
        </p:txBody>
      </p:sp>
      <p:sp>
        <p:nvSpPr>
          <p:cNvPr id="7" name="Oval 6"/>
          <p:cNvSpPr/>
          <p:nvPr/>
        </p:nvSpPr>
        <p:spPr>
          <a:xfrm>
            <a:off x="3309810" y="2440305"/>
            <a:ext cx="4566984" cy="1365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000" dirty="0" smtClean="0">
                <a:latin typeface="Adobe Gothic Std B" panose="020B0800000000000000" pitchFamily="34" charset="-128"/>
                <a:ea typeface="Adobe Gothic Std B" panose="020B0800000000000000" pitchFamily="34" charset="-128"/>
              </a:rPr>
              <a:t>BDT</a:t>
            </a:r>
            <a:endParaRPr lang="id-ID" sz="6000" dirty="0">
              <a:latin typeface="Adobe Gothic Std B" panose="020B0800000000000000" pitchFamily="34" charset="-128"/>
              <a:ea typeface="Adobe Gothic Std B" panose="020B0800000000000000" pitchFamily="34" charset="-128"/>
            </a:endParaRPr>
          </a:p>
        </p:txBody>
      </p:sp>
      <p:sp>
        <p:nvSpPr>
          <p:cNvPr id="10" name="Rectangle 9"/>
          <p:cNvSpPr/>
          <p:nvPr/>
        </p:nvSpPr>
        <p:spPr>
          <a:xfrm>
            <a:off x="863600" y="3987800"/>
            <a:ext cx="6070600" cy="2070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solidFill>
                  <a:schemeClr val="tx1"/>
                </a:solidFill>
                <a:latin typeface="Adobe Gothic Std B" panose="020B0800000000000000" pitchFamily="34" charset="-128"/>
                <a:ea typeface="Adobe Gothic Std B" panose="020B0800000000000000" pitchFamily="34" charset="-128"/>
              </a:rPr>
              <a:t>BDT (Basis Data Terpadu) adalah sistem data elektronik yang berisi nama, alamat, NIK(Nomor Induk Kependudukan) dan keterangan dasar sosial ekonomi rumah tangga dan individu. Berfungsi sebagai program perlindungan sosial dan penanggulangan kemiskinan dalam skala nasional maupun daerah</a:t>
            </a:r>
            <a:r>
              <a:rPr lang="id-ID" dirty="0" smtClean="0">
                <a:solidFill>
                  <a:schemeClr val="bg1"/>
                </a:solidFill>
                <a:latin typeface="Adobe Gothic Std B" panose="020B0800000000000000" pitchFamily="34" charset="-128"/>
                <a:ea typeface="Adobe Gothic Std B" panose="020B0800000000000000" pitchFamily="34" charset="-128"/>
              </a:rPr>
              <a:t>. </a:t>
            </a:r>
            <a:endParaRPr lang="id-ID" dirty="0">
              <a:solidFill>
                <a:schemeClr val="bg1"/>
              </a:solidFill>
              <a:latin typeface="Adobe Gothic Std B" panose="020B0800000000000000" pitchFamily="34" charset="-128"/>
              <a:ea typeface="Adobe Gothic Std B" panose="020B0800000000000000" pitchFamily="34" charset="-128"/>
            </a:endParaRPr>
          </a:p>
        </p:txBody>
      </p:sp>
      <p:sp>
        <p:nvSpPr>
          <p:cNvPr id="12" name="TextBox 11"/>
          <p:cNvSpPr txBox="1"/>
          <p:nvPr/>
        </p:nvSpPr>
        <p:spPr>
          <a:xfrm>
            <a:off x="8953500" y="3628317"/>
            <a:ext cx="1752600" cy="369332"/>
          </a:xfrm>
          <a:prstGeom prst="rect">
            <a:avLst/>
          </a:prstGeom>
          <a:noFill/>
        </p:spPr>
        <p:txBody>
          <a:bodyPr wrap="square" rtlCol="0">
            <a:spAutoFit/>
          </a:bodyPr>
          <a:lstStyle/>
          <a:p>
            <a:r>
              <a:rPr lang="id-ID" dirty="0" smtClean="0">
                <a:latin typeface="Adobe Gothic Std B" panose="020B0800000000000000" pitchFamily="34" charset="-128"/>
                <a:ea typeface="Adobe Gothic Std B" panose="020B0800000000000000" pitchFamily="34" charset="-128"/>
              </a:rPr>
              <a:t>CEK WEBSITE :</a:t>
            </a:r>
            <a:endParaRPr lang="id-ID" dirty="0">
              <a:latin typeface="Adobe Gothic Std B" panose="020B0800000000000000" pitchFamily="34" charset="-128"/>
              <a:ea typeface="Adobe Gothic Std B" panose="020B0800000000000000" pitchFamily="34" charset="-128"/>
            </a:endParaRPr>
          </a:p>
        </p:txBody>
      </p:sp>
      <p:sp>
        <p:nvSpPr>
          <p:cNvPr id="13" name="Rectangle 12"/>
          <p:cNvSpPr/>
          <p:nvPr/>
        </p:nvSpPr>
        <p:spPr>
          <a:xfrm>
            <a:off x="8890000" y="4185447"/>
            <a:ext cx="1816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bdt.tnp2k.go.id</a:t>
            </a:r>
            <a:endParaRPr lang="id-ID" dirty="0">
              <a:solidFill>
                <a:schemeClr val="tx1"/>
              </a:solidFill>
            </a:endParaRPr>
          </a:p>
        </p:txBody>
      </p:sp>
      <p:sp>
        <p:nvSpPr>
          <p:cNvPr id="14" name="Rectangle 13"/>
          <p:cNvSpPr/>
          <p:nvPr/>
        </p:nvSpPr>
        <p:spPr>
          <a:xfrm>
            <a:off x="8890000" y="4679950"/>
            <a:ext cx="1816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kemensos.go.id</a:t>
            </a:r>
            <a:endParaRPr lang="id-ID" dirty="0">
              <a:solidFill>
                <a:schemeClr val="tx1"/>
              </a:solidFill>
            </a:endParaRPr>
          </a:p>
        </p:txBody>
      </p:sp>
      <p:sp>
        <p:nvSpPr>
          <p:cNvPr id="15" name="Rectangle 14"/>
          <p:cNvSpPr/>
          <p:nvPr/>
        </p:nvSpPr>
        <p:spPr>
          <a:xfrm>
            <a:off x="8293100" y="5252643"/>
            <a:ext cx="30099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rPr>
              <a:t>caribdt.dinsos.jatengprov.go.id</a:t>
            </a:r>
            <a:endParaRPr lang="id-ID" dirty="0">
              <a:solidFill>
                <a:schemeClr val="tx1"/>
              </a:solidFill>
            </a:endParaRPr>
          </a:p>
        </p:txBody>
      </p:sp>
    </p:spTree>
    <p:extLst>
      <p:ext uri="{BB962C8B-B14F-4D97-AF65-F5344CB8AC3E}">
        <p14:creationId xmlns:p14="http://schemas.microsoft.com/office/powerpoint/2010/main" val="1151957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6700" y="749300"/>
            <a:ext cx="6578600" cy="876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smtClean="0">
                <a:solidFill>
                  <a:schemeClr val="tx1"/>
                </a:solidFill>
                <a:latin typeface="Adobe Gothic Std B" panose="020B0800000000000000" pitchFamily="34" charset="-128"/>
                <a:ea typeface="Adobe Gothic Std B" panose="020B0800000000000000" pitchFamily="34" charset="-128"/>
              </a:rPr>
              <a:t>PROSEDUR BDT</a:t>
            </a:r>
            <a:endParaRPr lang="id-ID" sz="4800" dirty="0">
              <a:solidFill>
                <a:schemeClr val="tx1"/>
              </a:solidFill>
              <a:latin typeface="Adobe Gothic Std B" panose="020B0800000000000000" pitchFamily="34" charset="-128"/>
              <a:ea typeface="Adobe Gothic Std B" panose="020B0800000000000000" pitchFamily="34" charset="-128"/>
            </a:endParaRPr>
          </a:p>
        </p:txBody>
      </p:sp>
      <p:sp>
        <p:nvSpPr>
          <p:cNvPr id="6" name="Rounded Rectangle 5"/>
          <p:cNvSpPr/>
          <p:nvPr/>
        </p:nvSpPr>
        <p:spPr>
          <a:xfrm>
            <a:off x="530389" y="2070100"/>
            <a:ext cx="1628611" cy="8763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smtClean="0">
                <a:solidFill>
                  <a:schemeClr val="tx1"/>
                </a:solidFill>
                <a:latin typeface="Adobe Gothic Std B" panose="020B0800000000000000" pitchFamily="34" charset="-128"/>
                <a:ea typeface="Adobe Gothic Std B" panose="020B0800000000000000" pitchFamily="34" charset="-128"/>
              </a:rPr>
              <a:t>RT</a:t>
            </a:r>
            <a:endParaRPr lang="id-ID" sz="3600" dirty="0">
              <a:solidFill>
                <a:schemeClr val="tx1"/>
              </a:solidFill>
              <a:latin typeface="Adobe Gothic Std B" panose="020B0800000000000000" pitchFamily="34" charset="-128"/>
              <a:ea typeface="Adobe Gothic Std B" panose="020B0800000000000000" pitchFamily="34" charset="-128"/>
            </a:endParaRPr>
          </a:p>
        </p:txBody>
      </p:sp>
      <p:sp>
        <p:nvSpPr>
          <p:cNvPr id="9" name="Rounded Rectangle 8"/>
          <p:cNvSpPr/>
          <p:nvPr/>
        </p:nvSpPr>
        <p:spPr>
          <a:xfrm>
            <a:off x="530390" y="3124200"/>
            <a:ext cx="1628610" cy="8763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dobe Gothic Std B" panose="020B0800000000000000" pitchFamily="34" charset="-128"/>
                <a:ea typeface="Adobe Gothic Std B" panose="020B0800000000000000" pitchFamily="34" charset="-128"/>
              </a:rPr>
              <a:t>Kelurahan</a:t>
            </a:r>
            <a:endParaRPr lang="id-ID" sz="2000" dirty="0">
              <a:solidFill>
                <a:schemeClr val="tx1"/>
              </a:solidFill>
              <a:latin typeface="Adobe Gothic Std B" panose="020B0800000000000000" pitchFamily="34" charset="-128"/>
              <a:ea typeface="Adobe Gothic Std B" panose="020B0800000000000000" pitchFamily="34" charset="-128"/>
            </a:endParaRPr>
          </a:p>
        </p:txBody>
      </p:sp>
      <p:sp>
        <p:nvSpPr>
          <p:cNvPr id="10" name="Rounded Rectangle 9"/>
          <p:cNvSpPr/>
          <p:nvPr/>
        </p:nvSpPr>
        <p:spPr>
          <a:xfrm>
            <a:off x="530389" y="4318000"/>
            <a:ext cx="1628611" cy="8763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dobe Gothic Std B" panose="020B0800000000000000" pitchFamily="34" charset="-128"/>
                <a:ea typeface="Adobe Gothic Std B" panose="020B0800000000000000" pitchFamily="34" charset="-128"/>
              </a:rPr>
              <a:t>Kabupaten</a:t>
            </a:r>
          </a:p>
        </p:txBody>
      </p:sp>
      <p:sp>
        <p:nvSpPr>
          <p:cNvPr id="12" name="Rounded Rectangle 11"/>
          <p:cNvSpPr/>
          <p:nvPr/>
        </p:nvSpPr>
        <p:spPr>
          <a:xfrm>
            <a:off x="530388" y="5511800"/>
            <a:ext cx="1628611" cy="8763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dobe Gothic Std B" panose="020B0800000000000000" pitchFamily="34" charset="-128"/>
                <a:ea typeface="Adobe Gothic Std B" panose="020B0800000000000000" pitchFamily="34" charset="-128"/>
              </a:rPr>
              <a:t>Pusdatin</a:t>
            </a:r>
          </a:p>
        </p:txBody>
      </p:sp>
      <p:sp>
        <p:nvSpPr>
          <p:cNvPr id="13" name="TextBox 12"/>
          <p:cNvSpPr txBox="1"/>
          <p:nvPr/>
        </p:nvSpPr>
        <p:spPr>
          <a:xfrm>
            <a:off x="3581400" y="5511463"/>
            <a:ext cx="5334000" cy="1015663"/>
          </a:xfrm>
          <a:prstGeom prst="rect">
            <a:avLst/>
          </a:prstGeom>
          <a:noFill/>
        </p:spPr>
        <p:txBody>
          <a:bodyPr wrap="square" rtlCol="0">
            <a:spAutoFit/>
          </a:bodyPr>
          <a:lstStyle/>
          <a:p>
            <a:r>
              <a:rPr lang="id-ID" sz="2000" dirty="0" smtClean="0">
                <a:latin typeface="Adobe Gothic Std B" panose="020B0800000000000000" pitchFamily="34" charset="-128"/>
                <a:ea typeface="Adobe Gothic Std B" panose="020B0800000000000000" pitchFamily="34" charset="-128"/>
              </a:rPr>
              <a:t>Jika sudah mauk Pusdatin, maka otomatis masuk ke BDT</a:t>
            </a:r>
          </a:p>
          <a:p>
            <a:r>
              <a:rPr lang="id-ID" sz="2000" dirty="0" smtClean="0">
                <a:latin typeface="Adobe Gothic Std B" panose="020B0800000000000000" pitchFamily="34" charset="-128"/>
                <a:ea typeface="Adobe Gothic Std B" panose="020B0800000000000000" pitchFamily="34" charset="-128"/>
              </a:rPr>
              <a:t> </a:t>
            </a:r>
            <a:endParaRPr lang="id-ID" sz="2000" dirty="0">
              <a:latin typeface="Adobe Gothic Std B" panose="020B0800000000000000" pitchFamily="34" charset="-128"/>
              <a:ea typeface="Adobe Gothic Std B" panose="020B0800000000000000" pitchFamily="34" charset="-128"/>
            </a:endParaRPr>
          </a:p>
        </p:txBody>
      </p:sp>
      <p:sp>
        <p:nvSpPr>
          <p:cNvPr id="14" name="Right Arrow 13"/>
          <p:cNvSpPr/>
          <p:nvPr/>
        </p:nvSpPr>
        <p:spPr>
          <a:xfrm>
            <a:off x="2552700" y="2387601"/>
            <a:ext cx="698500" cy="12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ight Arrow 15"/>
          <p:cNvSpPr/>
          <p:nvPr/>
        </p:nvSpPr>
        <p:spPr>
          <a:xfrm>
            <a:off x="2552700" y="3502025"/>
            <a:ext cx="698500" cy="12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TextBox 17"/>
          <p:cNvSpPr txBox="1"/>
          <p:nvPr/>
        </p:nvSpPr>
        <p:spPr>
          <a:xfrm>
            <a:off x="3581400" y="3238163"/>
            <a:ext cx="6261100" cy="1015663"/>
          </a:xfrm>
          <a:prstGeom prst="rect">
            <a:avLst/>
          </a:prstGeom>
          <a:noFill/>
        </p:spPr>
        <p:txBody>
          <a:bodyPr wrap="square" rtlCol="0">
            <a:spAutoFit/>
          </a:bodyPr>
          <a:lstStyle/>
          <a:p>
            <a:r>
              <a:rPr lang="id-ID" sz="2000" dirty="0" smtClean="0">
                <a:latin typeface="Adobe Gothic Std B" panose="020B0800000000000000" pitchFamily="34" charset="-128"/>
                <a:ea typeface="Adobe Gothic Std B" panose="020B0800000000000000" pitchFamily="34" charset="-128"/>
              </a:rPr>
              <a:t>Desa/ kelurahan melakukan pendataan mengenai kondisi ekonomi keluarga selanjutnya musyawarah, dan membuat surat keterangan </a:t>
            </a:r>
            <a:endParaRPr lang="id-ID" sz="2000" dirty="0">
              <a:latin typeface="Adobe Gothic Std B" panose="020B0800000000000000" pitchFamily="34" charset="-128"/>
              <a:ea typeface="Adobe Gothic Std B" panose="020B0800000000000000" pitchFamily="34" charset="-128"/>
            </a:endParaRPr>
          </a:p>
        </p:txBody>
      </p:sp>
      <p:sp>
        <p:nvSpPr>
          <p:cNvPr id="19" name="Right Arrow 18"/>
          <p:cNvSpPr/>
          <p:nvPr/>
        </p:nvSpPr>
        <p:spPr>
          <a:xfrm>
            <a:off x="2552700" y="5768976"/>
            <a:ext cx="698500" cy="12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ight Arrow 19"/>
          <p:cNvSpPr/>
          <p:nvPr/>
        </p:nvSpPr>
        <p:spPr>
          <a:xfrm>
            <a:off x="2552700" y="4695825"/>
            <a:ext cx="698500" cy="120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extBox 22"/>
          <p:cNvSpPr txBox="1"/>
          <p:nvPr/>
        </p:nvSpPr>
        <p:spPr>
          <a:xfrm>
            <a:off x="3581400" y="4318000"/>
            <a:ext cx="5334000" cy="1015663"/>
          </a:xfrm>
          <a:prstGeom prst="rect">
            <a:avLst/>
          </a:prstGeom>
          <a:noFill/>
        </p:spPr>
        <p:txBody>
          <a:bodyPr wrap="square" rtlCol="0">
            <a:spAutoFit/>
          </a:bodyPr>
          <a:lstStyle/>
          <a:p>
            <a:r>
              <a:rPr lang="id-ID" sz="2000" dirty="0" smtClean="0">
                <a:latin typeface="Adobe Gothic Std B" panose="020B0800000000000000" pitchFamily="34" charset="-128"/>
                <a:ea typeface="Adobe Gothic Std B" panose="020B0800000000000000" pitchFamily="34" charset="-128"/>
              </a:rPr>
              <a:t>Jika warga layak masuk BDT, maka data masuk ke dinas sosial untuk diverifikasi, lalu memasukkan data ke Pusdatin</a:t>
            </a:r>
            <a:endParaRPr lang="id-ID" sz="2000" dirty="0">
              <a:latin typeface="Adobe Gothic Std B" panose="020B0800000000000000" pitchFamily="34" charset="-128"/>
              <a:ea typeface="Adobe Gothic Std B" panose="020B0800000000000000" pitchFamily="34" charset="-128"/>
            </a:endParaRPr>
          </a:p>
        </p:txBody>
      </p:sp>
      <p:sp>
        <p:nvSpPr>
          <p:cNvPr id="24" name="TextBox 23"/>
          <p:cNvSpPr txBox="1"/>
          <p:nvPr/>
        </p:nvSpPr>
        <p:spPr>
          <a:xfrm>
            <a:off x="3581400" y="2222500"/>
            <a:ext cx="5334000" cy="1015663"/>
          </a:xfrm>
          <a:prstGeom prst="rect">
            <a:avLst/>
          </a:prstGeom>
          <a:noFill/>
        </p:spPr>
        <p:txBody>
          <a:bodyPr wrap="square" rtlCol="0">
            <a:spAutoFit/>
          </a:bodyPr>
          <a:lstStyle/>
          <a:p>
            <a:r>
              <a:rPr lang="id-ID" sz="2000" dirty="0" smtClean="0">
                <a:latin typeface="Adobe Gothic Std B" panose="020B0800000000000000" pitchFamily="34" charset="-128"/>
                <a:ea typeface="Adobe Gothic Std B" panose="020B0800000000000000" pitchFamily="34" charset="-128"/>
              </a:rPr>
              <a:t>Warga/ keluarga melaporkan secara mandiri ke desa/keluarga mengenai kondisi ekonomi</a:t>
            </a:r>
            <a:endParaRPr lang="id-ID" sz="20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50484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4501" y="787400"/>
            <a:ext cx="6223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dirty="0" smtClean="0">
                <a:solidFill>
                  <a:schemeClr val="tx1"/>
                </a:solidFill>
                <a:latin typeface="Adobe Gothic Std B" panose="020B0800000000000000" pitchFamily="34" charset="-128"/>
                <a:ea typeface="Adobe Gothic Std B" panose="020B0800000000000000" pitchFamily="34" charset="-128"/>
              </a:rPr>
              <a:t>PROSEDUR BDT</a:t>
            </a:r>
            <a:endParaRPr lang="id-ID" sz="4800" dirty="0">
              <a:solidFill>
                <a:schemeClr val="tx1"/>
              </a:solidFill>
              <a:latin typeface="Adobe Gothic Std B" panose="020B0800000000000000" pitchFamily="34" charset="-128"/>
              <a:ea typeface="Adobe Gothic Std B" panose="020B0800000000000000" pitchFamily="34" charset="-128"/>
            </a:endParaRPr>
          </a:p>
        </p:txBody>
      </p:sp>
      <p:sp>
        <p:nvSpPr>
          <p:cNvPr id="7" name="Rounded Rectangle 6"/>
          <p:cNvSpPr/>
          <p:nvPr/>
        </p:nvSpPr>
        <p:spPr>
          <a:xfrm>
            <a:off x="593890" y="2197100"/>
            <a:ext cx="3432010" cy="8763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dobe Gothic Std B" panose="020B0800000000000000" pitchFamily="34" charset="-128"/>
                <a:ea typeface="Adobe Gothic Std B" panose="020B0800000000000000" pitchFamily="34" charset="-128"/>
              </a:rPr>
              <a:t>Yang dibawa apa aja sih?</a:t>
            </a:r>
            <a:endParaRPr lang="id-ID" sz="2000" dirty="0">
              <a:solidFill>
                <a:schemeClr val="tx1"/>
              </a:solidFill>
              <a:latin typeface="Adobe Gothic Std B" panose="020B0800000000000000" pitchFamily="34" charset="-128"/>
              <a:ea typeface="Adobe Gothic Std B" panose="020B0800000000000000" pitchFamily="34" charset="-128"/>
            </a:endParaRPr>
          </a:p>
        </p:txBody>
      </p:sp>
      <p:sp>
        <p:nvSpPr>
          <p:cNvPr id="8" name="Flowchart: Connector 7"/>
          <p:cNvSpPr/>
          <p:nvPr/>
        </p:nvSpPr>
        <p:spPr>
          <a:xfrm>
            <a:off x="695490" y="3721616"/>
            <a:ext cx="180810" cy="2159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TextBox 8"/>
          <p:cNvSpPr txBox="1"/>
          <p:nvPr/>
        </p:nvSpPr>
        <p:spPr>
          <a:xfrm>
            <a:off x="1041400" y="3644900"/>
            <a:ext cx="2962671" cy="369332"/>
          </a:xfrm>
          <a:prstGeom prst="rect">
            <a:avLst/>
          </a:prstGeom>
          <a:noFill/>
        </p:spPr>
        <p:txBody>
          <a:bodyPr wrap="none" rtlCol="0">
            <a:spAutoFit/>
          </a:bodyPr>
          <a:lstStyle/>
          <a:p>
            <a:r>
              <a:rPr lang="id-ID" dirty="0" smtClean="0">
                <a:latin typeface="Adobe Gothic Std B" panose="020B0800000000000000" pitchFamily="34" charset="-128"/>
                <a:ea typeface="Adobe Gothic Std B" panose="020B0800000000000000" pitchFamily="34" charset="-128"/>
              </a:rPr>
              <a:t>Fotocopy KTP dan KTP asli</a:t>
            </a:r>
            <a:endParaRPr lang="id-ID" dirty="0">
              <a:latin typeface="Adobe Gothic Std B" panose="020B0800000000000000" pitchFamily="34" charset="-128"/>
              <a:ea typeface="Adobe Gothic Std B" panose="020B0800000000000000" pitchFamily="34" charset="-128"/>
            </a:endParaRPr>
          </a:p>
        </p:txBody>
      </p:sp>
      <p:sp>
        <p:nvSpPr>
          <p:cNvPr id="10" name="Flowchart: Connector 9"/>
          <p:cNvSpPr/>
          <p:nvPr/>
        </p:nvSpPr>
        <p:spPr>
          <a:xfrm>
            <a:off x="695490" y="4216916"/>
            <a:ext cx="180810" cy="2159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p:cNvSpPr txBox="1"/>
          <p:nvPr/>
        </p:nvSpPr>
        <p:spPr>
          <a:xfrm>
            <a:off x="1041399" y="4140200"/>
            <a:ext cx="2722220" cy="369332"/>
          </a:xfrm>
          <a:prstGeom prst="rect">
            <a:avLst/>
          </a:prstGeom>
          <a:noFill/>
        </p:spPr>
        <p:txBody>
          <a:bodyPr wrap="none" rtlCol="0">
            <a:spAutoFit/>
          </a:bodyPr>
          <a:lstStyle/>
          <a:p>
            <a:r>
              <a:rPr lang="id-ID" dirty="0" smtClean="0">
                <a:latin typeface="Adobe Gothic Std B" panose="020B0800000000000000" pitchFamily="34" charset="-128"/>
                <a:ea typeface="Adobe Gothic Std B" panose="020B0800000000000000" pitchFamily="34" charset="-128"/>
              </a:rPr>
              <a:t>Fotocopy KK dan KK asli</a:t>
            </a:r>
            <a:endParaRPr lang="id-ID" dirty="0">
              <a:latin typeface="Adobe Gothic Std B" panose="020B0800000000000000" pitchFamily="34" charset="-128"/>
              <a:ea typeface="Adobe Gothic Std B" panose="020B0800000000000000" pitchFamily="34" charset="-128"/>
            </a:endParaRPr>
          </a:p>
        </p:txBody>
      </p:sp>
      <p:sp>
        <p:nvSpPr>
          <p:cNvPr id="13" name="Flowchart: Connector 12"/>
          <p:cNvSpPr/>
          <p:nvPr/>
        </p:nvSpPr>
        <p:spPr>
          <a:xfrm>
            <a:off x="695490" y="4712732"/>
            <a:ext cx="180810" cy="2159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extBox 13"/>
          <p:cNvSpPr txBox="1"/>
          <p:nvPr/>
        </p:nvSpPr>
        <p:spPr>
          <a:xfrm>
            <a:off x="1041399" y="4635500"/>
            <a:ext cx="3663182" cy="369332"/>
          </a:xfrm>
          <a:prstGeom prst="rect">
            <a:avLst/>
          </a:prstGeom>
          <a:noFill/>
        </p:spPr>
        <p:txBody>
          <a:bodyPr wrap="none" rtlCol="0">
            <a:spAutoFit/>
          </a:bodyPr>
          <a:lstStyle/>
          <a:p>
            <a:r>
              <a:rPr lang="id-ID" dirty="0" smtClean="0">
                <a:latin typeface="Adobe Gothic Std B" panose="020B0800000000000000" pitchFamily="34" charset="-128"/>
                <a:ea typeface="Adobe Gothic Std B" panose="020B0800000000000000" pitchFamily="34" charset="-128"/>
              </a:rPr>
              <a:t>Fotocopy Akta Kelahiran dan asli</a:t>
            </a:r>
            <a:endParaRPr lang="id-ID" dirty="0">
              <a:latin typeface="Adobe Gothic Std B" panose="020B0800000000000000" pitchFamily="34" charset="-128"/>
              <a:ea typeface="Adobe Gothic Std B" panose="020B0800000000000000" pitchFamily="34" charset="-128"/>
            </a:endParaRPr>
          </a:p>
        </p:txBody>
      </p:sp>
      <p:sp>
        <p:nvSpPr>
          <p:cNvPr id="15" name="Flowchart: Connector 14"/>
          <p:cNvSpPr/>
          <p:nvPr/>
        </p:nvSpPr>
        <p:spPr>
          <a:xfrm>
            <a:off x="695490" y="5202714"/>
            <a:ext cx="180810" cy="2159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TextBox 15"/>
          <p:cNvSpPr txBox="1"/>
          <p:nvPr/>
        </p:nvSpPr>
        <p:spPr>
          <a:xfrm>
            <a:off x="1041399" y="5100598"/>
            <a:ext cx="1446230" cy="369332"/>
          </a:xfrm>
          <a:prstGeom prst="rect">
            <a:avLst/>
          </a:prstGeom>
          <a:noFill/>
        </p:spPr>
        <p:txBody>
          <a:bodyPr wrap="none" rtlCol="0">
            <a:spAutoFit/>
          </a:bodyPr>
          <a:lstStyle/>
          <a:p>
            <a:r>
              <a:rPr lang="id-ID" dirty="0" smtClean="0">
                <a:latin typeface="Adobe Gothic Std B" panose="020B0800000000000000" pitchFamily="34" charset="-128"/>
                <a:ea typeface="Adobe Gothic Std B" panose="020B0800000000000000" pitchFamily="34" charset="-128"/>
              </a:rPr>
              <a:t>Kondisional</a:t>
            </a:r>
            <a:endParaRPr lang="id-ID" dirty="0">
              <a:latin typeface="Adobe Gothic Std B" panose="020B0800000000000000" pitchFamily="34" charset="-128"/>
              <a:ea typeface="Adobe Gothic Std B" panose="020B0800000000000000" pitchFamily="34" charset="-128"/>
            </a:endParaRPr>
          </a:p>
        </p:txBody>
      </p:sp>
      <p:sp>
        <p:nvSpPr>
          <p:cNvPr id="17" name="Rounded Rectangle 16"/>
          <p:cNvSpPr/>
          <p:nvPr/>
        </p:nvSpPr>
        <p:spPr>
          <a:xfrm>
            <a:off x="5635790" y="2921000"/>
            <a:ext cx="5654510" cy="18171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Adobe Gothic Std B" panose="020B0800000000000000" pitchFamily="34" charset="-128"/>
                <a:ea typeface="Adobe Gothic Std B" panose="020B0800000000000000" pitchFamily="34" charset="-128"/>
              </a:rPr>
              <a:t>Nanti dari sana kita bakal diarahkan, sehingga suratnya itu nanti, dimintai TTD siapa saja, dan harus di bawa kemana</a:t>
            </a:r>
            <a:endParaRPr lang="id-ID" sz="2000" dirty="0">
              <a:solidFill>
                <a:schemeClr val="tx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97258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1117600"/>
            <a:ext cx="10566400" cy="1077218"/>
          </a:xfrm>
          <a:prstGeom prst="rect">
            <a:avLst/>
          </a:prstGeom>
          <a:noFill/>
        </p:spPr>
        <p:txBody>
          <a:bodyPr wrap="square" rtlCol="0">
            <a:spAutoFit/>
          </a:bodyPr>
          <a:lstStyle/>
          <a:p>
            <a:pPr algn="ctr"/>
            <a:r>
              <a:rPr lang="id-ID" sz="3200" dirty="0" smtClean="0">
                <a:latin typeface="Adobe Gothic Std B" panose="020B0800000000000000" pitchFamily="34" charset="-128"/>
                <a:ea typeface="Adobe Gothic Std B" panose="020B0800000000000000" pitchFamily="34" charset="-128"/>
              </a:rPr>
              <a:t>Karena belum ada kejelasan lebih lanjut dari Kemenristekdikti </a:t>
            </a:r>
            <a:endParaRPr lang="id-ID" sz="3200" dirty="0">
              <a:latin typeface="Adobe Gothic Std B" panose="020B0800000000000000" pitchFamily="34" charset="-128"/>
              <a:ea typeface="Adobe Gothic Std B" panose="020B0800000000000000" pitchFamily="34" charset="-128"/>
            </a:endParaRPr>
          </a:p>
        </p:txBody>
      </p:sp>
      <p:sp>
        <p:nvSpPr>
          <p:cNvPr id="6" name="TextBox 5"/>
          <p:cNvSpPr txBox="1"/>
          <p:nvPr/>
        </p:nvSpPr>
        <p:spPr>
          <a:xfrm>
            <a:off x="2740906" y="4013200"/>
            <a:ext cx="5694188" cy="830997"/>
          </a:xfrm>
          <a:prstGeom prst="rect">
            <a:avLst/>
          </a:prstGeom>
          <a:noFill/>
        </p:spPr>
        <p:txBody>
          <a:bodyPr wrap="none" rtlCol="0">
            <a:spAutoFit/>
          </a:bodyPr>
          <a:lstStyle/>
          <a:p>
            <a:r>
              <a:rPr lang="id-ID" sz="4800" dirty="0" smtClean="0">
                <a:latin typeface="Adobe Gothic Std B" panose="020B0800000000000000" pitchFamily="34" charset="-128"/>
                <a:ea typeface="Adobe Gothic Std B" panose="020B0800000000000000" pitchFamily="34" charset="-128"/>
              </a:rPr>
              <a:t>INFO LEBIH LANJUT</a:t>
            </a:r>
            <a:endParaRPr lang="id-ID" sz="4800" dirty="0">
              <a:latin typeface="Adobe Gothic Std B" panose="020B0800000000000000" pitchFamily="34" charset="-128"/>
              <a:ea typeface="Adobe Gothic Std B" panose="020B0800000000000000" pitchFamily="34" charset="-128"/>
            </a:endParaRPr>
          </a:p>
        </p:txBody>
      </p:sp>
      <p:sp>
        <p:nvSpPr>
          <p:cNvPr id="8" name="Rectangle 7"/>
          <p:cNvSpPr/>
          <p:nvPr/>
        </p:nvSpPr>
        <p:spPr>
          <a:xfrm>
            <a:off x="2994025" y="5435600"/>
            <a:ext cx="5187950" cy="622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solidFill>
                  <a:schemeClr val="tx1"/>
                </a:solidFill>
                <a:latin typeface="Adobe Gothic Std B" panose="020B0800000000000000" pitchFamily="34" charset="-128"/>
                <a:ea typeface="Adobe Gothic Std B" panose="020B0800000000000000" pitchFamily="34" charset="-128"/>
              </a:rPr>
              <a:t>http://kip-kuliah.kemendikbud.go.id/</a:t>
            </a:r>
            <a:endParaRPr lang="id-ID" dirty="0">
              <a:solidFill>
                <a:schemeClr val="tx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149053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110</TotalTime>
  <Words>176</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Adobe Gothic Std B</vt:lpstr>
      <vt:lpstr>Gill Sans MT</vt:lpstr>
      <vt:lpstr>Wingdings 2</vt:lpstr>
      <vt:lpstr>Dividend</vt:lpstr>
      <vt:lpstr>   BAGAIMANA JIKA TIDAK MEMILIKI kip?</vt:lpstr>
      <vt:lpstr>PowerPoint Presentation</vt:lpstr>
      <vt:lpstr>PROSEDUR BDT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BAGAIMANA JIKA TIDAK MEMILIKI KIP?</dc:title>
  <dc:creator>halimahsadiyah121@gmail.com</dc:creator>
  <cp:lastModifiedBy>halimahsadiyah121@gmail.com</cp:lastModifiedBy>
  <cp:revision>10</cp:revision>
  <dcterms:created xsi:type="dcterms:W3CDTF">2020-01-01T06:58:18Z</dcterms:created>
  <dcterms:modified xsi:type="dcterms:W3CDTF">2020-01-01T08:48:23Z</dcterms:modified>
</cp:coreProperties>
</file>