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82" r:id="rId6"/>
    <p:sldId id="283" r:id="rId7"/>
    <p:sldId id="284" r:id="rId8"/>
    <p:sldId id="285" r:id="rId9"/>
    <p:sldId id="286" r:id="rId10"/>
    <p:sldId id="266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2016251"/>
            <a:ext cx="9144000" cy="4079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0" y="6096005"/>
            <a:ext cx="9143999" cy="761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443989" y="184785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2016251"/>
            <a:ext cx="9144000" cy="40797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0" y="6096005"/>
            <a:ext cx="9143999" cy="7619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5695" y="1042796"/>
            <a:ext cx="69126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heavy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65" y="1873757"/>
            <a:ext cx="7614869" cy="1869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091641"/>
            <a:ext cx="76962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u="sng" dirty="0" smtClean="0">
                <a:solidFill>
                  <a:schemeClr val="tx1"/>
                </a:solidFill>
              </a:rPr>
              <a:t>Differential Input Single Ended Output Folded Cascode Design</a:t>
            </a:r>
            <a:endParaRPr sz="4400" b="1" u="sng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5100829"/>
            <a:ext cx="53498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8375" marR="5080" indent="-95631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latin typeface="Times New Roman"/>
                <a:cs typeface="Times New Roman"/>
              </a:rPr>
              <a:t>MERL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4740149"/>
            <a:ext cx="4569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Times New Roman"/>
                <a:cs typeface="Times New Roman"/>
              </a:rPr>
              <a:t>Prepared by: </a:t>
            </a:r>
            <a:r>
              <a:rPr sz="2200" spc="-10" dirty="0">
                <a:latin typeface="Times New Roman"/>
                <a:cs typeface="Times New Roman"/>
              </a:rPr>
              <a:t>Muhammad </a:t>
            </a:r>
            <a:r>
              <a:rPr sz="2200" spc="-5" dirty="0">
                <a:latin typeface="Times New Roman"/>
                <a:cs typeface="Times New Roman"/>
              </a:rPr>
              <a:t>Arsalan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Athar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2497" y="393318"/>
            <a:ext cx="119710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 smtClean="0">
                <a:solidFill>
                  <a:srgbClr val="888888"/>
                </a:solidFill>
                <a:latin typeface="Arial"/>
                <a:cs typeface="Arial"/>
              </a:rPr>
              <a:t>Dec</a:t>
            </a:r>
            <a:r>
              <a:rPr sz="1000" spc="-5" dirty="0" smtClean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1000" spc="-5" dirty="0" smtClean="0">
                <a:solidFill>
                  <a:srgbClr val="888888"/>
                </a:solidFill>
                <a:latin typeface="Arial"/>
                <a:cs typeface="Arial"/>
              </a:rPr>
              <a:t>01</a:t>
            </a:r>
            <a:r>
              <a:rPr sz="1000" spc="-5" dirty="0" smtClean="0">
                <a:solidFill>
                  <a:srgbClr val="888888"/>
                </a:solidFill>
                <a:latin typeface="Arial"/>
                <a:cs typeface="Arial"/>
              </a:rPr>
              <a:t>,</a:t>
            </a:r>
            <a:r>
              <a:rPr sz="1000" spc="-70" dirty="0" smtClean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r>
              <a:rPr lang="en-US" sz="1000" spc="-5" dirty="0" smtClean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952369"/>
            <a:ext cx="58648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latin typeface="Arial"/>
                <a:cs typeface="Arial"/>
              </a:rPr>
              <a:t>Thank </a:t>
            </a:r>
            <a:r>
              <a:rPr sz="6600" b="1" spc="-200" dirty="0">
                <a:latin typeface="Arial"/>
                <a:cs typeface="Arial"/>
              </a:rPr>
              <a:t>You</a:t>
            </a:r>
            <a:r>
              <a:rPr sz="6600" b="1" spc="-165" dirty="0">
                <a:latin typeface="Arial"/>
                <a:cs typeface="Arial"/>
              </a:rPr>
              <a:t> </a:t>
            </a:r>
            <a:r>
              <a:rPr sz="6600" b="1" dirty="0">
                <a:latin typeface="Arial"/>
                <a:cs typeface="Arial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371600" y="106680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3989" y="228600"/>
            <a:ext cx="19825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none" spc="-5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1095410"/>
            <a:ext cx="6571615" cy="284180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560"/>
              </a:spcBef>
              <a:buClr>
                <a:srgbClr val="B71E42"/>
              </a:buClr>
              <a:buFont typeface="DejaVu Sans"/>
              <a:buChar char="❖"/>
              <a:tabLst>
                <a:tab pos="269240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Schematic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560"/>
              </a:spcBef>
              <a:buClr>
                <a:srgbClr val="B71E42"/>
              </a:buClr>
              <a:buFont typeface="DejaVu Sans"/>
              <a:buChar char="❖"/>
              <a:tabLst>
                <a:tab pos="269240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Design Approach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268605" indent="-255904">
              <a:spcBef>
                <a:spcPts val="560"/>
              </a:spcBef>
              <a:buClr>
                <a:srgbClr val="B71E42"/>
              </a:buClr>
              <a:buFont typeface="DejaVu Sans"/>
              <a:buChar char="❖"/>
              <a:tabLst>
                <a:tab pos="26924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Schematic entry (</a:t>
            </a:r>
            <a:r>
              <a:rPr lang="en-US" sz="3200" spc="-5" dirty="0" err="1" smtClean="0">
                <a:latin typeface="Times New Roman"/>
                <a:cs typeface="Times New Roman"/>
              </a:rPr>
              <a:t>Ngspice</a:t>
            </a:r>
            <a:r>
              <a:rPr lang="en-US" sz="3200" spc="-5" dirty="0" smtClean="0">
                <a:latin typeface="Times New Roman"/>
                <a:cs typeface="Times New Roman"/>
              </a:rPr>
              <a:t>)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560"/>
              </a:spcBef>
              <a:buClr>
                <a:srgbClr val="B71E42"/>
              </a:buClr>
              <a:buFont typeface="DejaVu Sans"/>
              <a:buChar char="❖"/>
              <a:tabLst>
                <a:tab pos="269240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Layout </a:t>
            </a:r>
          </a:p>
          <a:p>
            <a:pPr marL="268605" indent="-255904">
              <a:lnSpc>
                <a:spcPct val="100000"/>
              </a:lnSpc>
              <a:spcBef>
                <a:spcPts val="560"/>
              </a:spcBef>
              <a:buClr>
                <a:srgbClr val="B71E42"/>
              </a:buClr>
              <a:buFont typeface="DejaVu Sans"/>
              <a:buChar char="❖"/>
              <a:tabLst>
                <a:tab pos="26924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Results  with Summary Table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19200" y="1840994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1900" y="1251336"/>
            <a:ext cx="5332730" cy="57195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lang="en-US" sz="3600" b="1" u="none" spc="-5" dirty="0" smtClean="0">
                <a:solidFill>
                  <a:schemeClr val="tx1"/>
                </a:solidFill>
              </a:rPr>
              <a:t>Schematic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2057400"/>
            <a:ext cx="71424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tabLst>
                <a:tab pos="234315" algn="l"/>
              </a:tabLst>
            </a:pPr>
            <a:r>
              <a:rPr lang="en-US" sz="1600" dirty="0" smtClean="0"/>
              <a:t>   </a:t>
            </a:r>
            <a:endParaRPr lang="en-US" sz="1600" dirty="0" smtClean="0"/>
          </a:p>
          <a:p>
            <a:endParaRPr lang="en-US" sz="1600" spc="-5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70" y="2023427"/>
            <a:ext cx="4519930" cy="338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58556" y="1840994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556" y="1269043"/>
            <a:ext cx="5332730" cy="57195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lang="en-US" sz="3600" b="1" u="none" spc="-5" dirty="0" smtClean="0">
                <a:solidFill>
                  <a:schemeClr val="tx1"/>
                </a:solidFill>
              </a:rPr>
              <a:t>Design Approach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556" y="1967572"/>
            <a:ext cx="714248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tabLst>
                <a:tab pos="234315" algn="l"/>
              </a:tabLst>
            </a:pPr>
            <a:r>
              <a:rPr lang="en-US" sz="2000" b="1" spc="-5" dirty="0" smtClean="0">
                <a:latin typeface="Times New Roman"/>
                <a:cs typeface="Times New Roman"/>
              </a:rPr>
              <a:t>   </a:t>
            </a:r>
            <a:endParaRPr lang="en-US" sz="1600" spc="-5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67572"/>
            <a:ext cx="5943600" cy="396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58556" y="1840994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555" y="1269043"/>
            <a:ext cx="6571615" cy="57195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lang="en-US" sz="3600" b="1" u="none" spc="-5" dirty="0" smtClean="0">
                <a:solidFill>
                  <a:schemeClr val="tx1"/>
                </a:solidFill>
              </a:rPr>
              <a:t>Design Approach (Continued)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962" y="2143632"/>
            <a:ext cx="7319238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000" dirty="0" smtClean="0"/>
              <a:t>In order to get slew </a:t>
            </a:r>
            <a:r>
              <a:rPr lang="en-US" sz="2000" dirty="0"/>
              <a:t>Rate = </a:t>
            </a:r>
            <a:r>
              <a:rPr lang="en-US" sz="2000" dirty="0" smtClean="0"/>
              <a:t>10V/us, we design the circuit in 150nm </a:t>
            </a:r>
            <a:r>
              <a:rPr lang="en-US" sz="2000" dirty="0" err="1" smtClean="0"/>
              <a:t>pdk</a:t>
            </a:r>
            <a:r>
              <a:rPr lang="en-US" sz="2000" dirty="0" smtClean="0"/>
              <a:t> for 1.8V thick oxide Transistors using 150nm </a:t>
            </a:r>
            <a:r>
              <a:rPr lang="en-US" sz="2000" dirty="0" err="1" smtClean="0"/>
              <a:t>Skywater</a:t>
            </a:r>
            <a:r>
              <a:rPr lang="en-US" sz="2000" dirty="0" smtClean="0"/>
              <a:t> 150nm PDK at </a:t>
            </a:r>
          </a:p>
          <a:p>
            <a:r>
              <a:rPr lang="en-US" sz="2000" dirty="0" smtClean="0"/>
              <a:t>V</a:t>
            </a:r>
            <a:r>
              <a:rPr lang="en-US" sz="2000" baseline="-25000" dirty="0" smtClean="0"/>
              <a:t>DD</a:t>
            </a:r>
            <a:r>
              <a:rPr lang="en-US" sz="2000" dirty="0" smtClean="0"/>
              <a:t> </a:t>
            </a:r>
            <a:r>
              <a:rPr lang="en-US" sz="2000" dirty="0"/>
              <a:t>=</a:t>
            </a:r>
            <a:r>
              <a:rPr lang="en-US" sz="2000" dirty="0" smtClean="0"/>
              <a:t>1.8V, </a:t>
            </a:r>
            <a:r>
              <a:rPr lang="en-US" sz="2000" dirty="0"/>
              <a:t>V</a:t>
            </a:r>
            <a:r>
              <a:rPr lang="en-US" sz="2000" baseline="-25000" dirty="0"/>
              <a:t>SS</a:t>
            </a:r>
            <a:r>
              <a:rPr lang="en-US" sz="2000" dirty="0"/>
              <a:t>= </a:t>
            </a:r>
            <a:r>
              <a:rPr lang="en-US" sz="2000" dirty="0" smtClean="0"/>
              <a:t>0V</a:t>
            </a:r>
            <a:endParaRPr lang="en-US" sz="2000" dirty="0"/>
          </a:p>
          <a:p>
            <a:r>
              <a:rPr lang="en-US" sz="2000" dirty="0" smtClean="0"/>
              <a:t>I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=I</a:t>
            </a:r>
            <a:r>
              <a:rPr lang="en-US" sz="2000" baseline="-25000" dirty="0" smtClean="0"/>
              <a:t>2</a:t>
            </a:r>
            <a:r>
              <a:rPr lang="en-US" sz="2000" dirty="0"/>
              <a:t>= </a:t>
            </a:r>
            <a:r>
              <a:rPr lang="en-US" sz="2000" dirty="0" smtClean="0"/>
              <a:t>50uA</a:t>
            </a:r>
          </a:p>
          <a:p>
            <a:r>
              <a:rPr lang="en-US" sz="2000" dirty="0" smtClean="0"/>
              <a:t>I</a:t>
            </a:r>
            <a:r>
              <a:rPr lang="en-US" sz="2000" baseline="-25000" dirty="0" smtClean="0"/>
              <a:t>3</a:t>
            </a:r>
            <a:r>
              <a:rPr lang="en-US" sz="2000" dirty="0"/>
              <a:t>= </a:t>
            </a:r>
            <a:r>
              <a:rPr lang="en-US" sz="2000" dirty="0" smtClean="0"/>
              <a:t>100uA</a:t>
            </a:r>
            <a:endParaRPr lang="en-US" sz="2000" dirty="0"/>
          </a:p>
          <a:p>
            <a:r>
              <a:rPr lang="en-US" sz="2000" dirty="0" smtClean="0"/>
              <a:t>I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=I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=I</a:t>
            </a:r>
            <a:r>
              <a:rPr lang="en-US" sz="2000" baseline="-25000" dirty="0" smtClean="0"/>
              <a:t>13</a:t>
            </a:r>
            <a:r>
              <a:rPr lang="en-US" sz="2000" dirty="0" smtClean="0"/>
              <a:t>=I</a:t>
            </a:r>
            <a:r>
              <a:rPr lang="en-US" sz="2000" baseline="-25000" dirty="0" smtClean="0"/>
              <a:t>14</a:t>
            </a:r>
            <a:r>
              <a:rPr lang="en-US" sz="2000" dirty="0" smtClean="0"/>
              <a:t>=I</a:t>
            </a:r>
            <a:r>
              <a:rPr lang="en-US" sz="2000" baseline="-25000" dirty="0" smtClean="0"/>
              <a:t>12</a:t>
            </a:r>
            <a:r>
              <a:rPr lang="en-US" sz="2000" dirty="0"/>
              <a:t>= </a:t>
            </a:r>
            <a:r>
              <a:rPr lang="en-US" sz="2000" dirty="0" smtClean="0"/>
              <a:t>120uA</a:t>
            </a:r>
          </a:p>
          <a:p>
            <a:r>
              <a:rPr lang="en-US" sz="2000" dirty="0" smtClean="0"/>
              <a:t>I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=I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=I</a:t>
            </a:r>
            <a:r>
              <a:rPr lang="en-US" sz="2000" baseline="-25000" dirty="0" smtClean="0"/>
              <a:t>8</a:t>
            </a:r>
            <a:r>
              <a:rPr lang="en-US" sz="2000" dirty="0" smtClean="0"/>
              <a:t>=I</a:t>
            </a:r>
            <a:r>
              <a:rPr lang="en-US" sz="2000" baseline="-25000" dirty="0" smtClean="0"/>
              <a:t>9</a:t>
            </a:r>
            <a:r>
              <a:rPr lang="en-US" sz="2000" dirty="0" smtClean="0"/>
              <a:t>=I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=I</a:t>
            </a:r>
            <a:r>
              <a:rPr lang="en-US" sz="2000" baseline="-25000" dirty="0" smtClean="0"/>
              <a:t>11</a:t>
            </a:r>
            <a:r>
              <a:rPr lang="en-US" sz="2000" dirty="0"/>
              <a:t>= </a:t>
            </a:r>
            <a:r>
              <a:rPr lang="en-US" sz="2000" dirty="0" smtClean="0"/>
              <a:t>70uA</a:t>
            </a:r>
          </a:p>
          <a:p>
            <a:r>
              <a:rPr lang="en-US" sz="2000" dirty="0" smtClean="0"/>
              <a:t>Vin = 10mVpk-pk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2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85496" y="129540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556" y="685800"/>
            <a:ext cx="6571615" cy="57195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lang="en-US" sz="3600" b="1" u="none" spc="-5" dirty="0" smtClean="0">
                <a:solidFill>
                  <a:schemeClr val="tx1"/>
                </a:solidFill>
              </a:rPr>
              <a:t>Schematic Entry (</a:t>
            </a:r>
            <a:r>
              <a:rPr lang="en-US" sz="3600" b="1" u="none" spc="-5" dirty="0" err="1" smtClean="0">
                <a:solidFill>
                  <a:schemeClr val="tx1"/>
                </a:solidFill>
              </a:rPr>
              <a:t>Ngspice</a:t>
            </a:r>
            <a:r>
              <a:rPr lang="en-US" sz="3600" b="1" u="none" spc="-5" dirty="0" smtClean="0">
                <a:solidFill>
                  <a:schemeClr val="tx1"/>
                </a:solidFill>
              </a:rPr>
              <a:t>)</a:t>
            </a:r>
            <a:endParaRPr sz="3600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77" y="1427172"/>
            <a:ext cx="5853523" cy="521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1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85496" y="129540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556" y="685800"/>
            <a:ext cx="6571615" cy="57195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lang="en-US" sz="3600" b="1" u="none" spc="-5" dirty="0" smtClean="0">
                <a:solidFill>
                  <a:schemeClr val="tx1"/>
                </a:solidFill>
              </a:rPr>
              <a:t>Layout in Magic</a:t>
            </a:r>
            <a:endParaRPr sz="36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724900" cy="487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5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58556" y="1840994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555" y="1269043"/>
            <a:ext cx="6571615" cy="57195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lang="en-US" sz="3600" b="1" u="none" spc="-5" dirty="0" smtClean="0">
                <a:solidFill>
                  <a:schemeClr val="tx1"/>
                </a:solidFill>
              </a:rPr>
              <a:t>Results Summary Table</a:t>
            </a:r>
            <a:endParaRPr sz="36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3632"/>
            <a:ext cx="8398999" cy="279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2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58556" y="1840994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555" y="1269043"/>
            <a:ext cx="6571615" cy="57195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lang="en-US" sz="3600" b="1" u="none" spc="-5" dirty="0" smtClean="0">
                <a:solidFill>
                  <a:schemeClr val="tx1"/>
                </a:solidFill>
              </a:rPr>
              <a:t>Results Summary Table</a:t>
            </a:r>
            <a:endParaRPr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09704"/>
              </p:ext>
            </p:extLst>
          </p:nvPr>
        </p:nvGraphicFramePr>
        <p:xfrm>
          <a:off x="1509013" y="2578480"/>
          <a:ext cx="5534660" cy="2078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330"/>
                <a:gridCol w="2767330"/>
              </a:tblGrid>
              <a:tr h="2971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References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50" spc="-35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350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35" dirty="0">
                          <a:latin typeface="Trebuchet MS"/>
                          <a:cs typeface="Trebuchet MS"/>
                        </a:rPr>
                        <a:t>Work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350" spc="-125" dirty="0" err="1" smtClean="0">
                          <a:latin typeface="Trebuchet MS"/>
                          <a:cs typeface="Trebuchet MS"/>
                        </a:rPr>
                        <a:t>skywater</a:t>
                      </a:r>
                      <a:r>
                        <a:rPr lang="en-US" sz="1350" spc="-125" dirty="0" smtClean="0">
                          <a:latin typeface="Trebuchet MS"/>
                          <a:cs typeface="Trebuchet MS"/>
                        </a:rPr>
                        <a:t> T</a:t>
                      </a:r>
                      <a:r>
                        <a:rPr sz="1350" spc="-125" dirty="0" smtClean="0">
                          <a:latin typeface="Trebuchet MS"/>
                          <a:cs typeface="Trebuchet MS"/>
                        </a:rPr>
                        <a:t>ech</a:t>
                      </a:r>
                      <a:r>
                        <a:rPr sz="1350" spc="-125" dirty="0">
                          <a:latin typeface="Trebuchet MS"/>
                          <a:cs typeface="Trebuchet MS"/>
                        </a:rPr>
                        <a:t>. </a:t>
                      </a:r>
                      <a:r>
                        <a:rPr sz="1350" spc="-60" dirty="0">
                          <a:latin typeface="Trebuchet MS"/>
                          <a:cs typeface="Trebuchet MS"/>
                        </a:rPr>
                        <a:t>[nm]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350" spc="-25" dirty="0" smtClean="0">
                          <a:latin typeface="Trebuchet MS"/>
                          <a:cs typeface="Trebuchet MS"/>
                        </a:rPr>
                        <a:t>150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Supply</a:t>
                      </a:r>
                      <a:r>
                        <a:rPr sz="135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25" dirty="0">
                          <a:latin typeface="Trebuchet MS"/>
                          <a:cs typeface="Trebuchet MS"/>
                        </a:rPr>
                        <a:t>[V]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350" spc="-85" dirty="0" smtClean="0">
                          <a:latin typeface="Trebuchet MS"/>
                          <a:cs typeface="Trebuchet MS"/>
                        </a:rPr>
                        <a:t>1.8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350" spc="-75" dirty="0" smtClean="0"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1350" spc="-7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55" dirty="0" smtClean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lang="en-US" sz="1350" spc="-55" dirty="0" smtClean="0">
                          <a:latin typeface="Trebuchet MS"/>
                          <a:cs typeface="Trebuchet MS"/>
                        </a:rPr>
                        <a:t>dB</a:t>
                      </a:r>
                      <a:r>
                        <a:rPr sz="1350" spc="-55" dirty="0" smtClean="0">
                          <a:latin typeface="Trebuchet MS"/>
                          <a:cs typeface="Trebuchet MS"/>
                        </a:rPr>
                        <a:t>]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350" dirty="0" smtClean="0">
                          <a:latin typeface="Trebuchet MS"/>
                          <a:cs typeface="Trebuchet MS"/>
                        </a:rPr>
                        <a:t>79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350" spc="-75" dirty="0" smtClean="0">
                          <a:latin typeface="Trebuchet MS"/>
                          <a:cs typeface="Trebuchet MS"/>
                        </a:rPr>
                        <a:t>Phase </a:t>
                      </a:r>
                      <a:r>
                        <a:rPr sz="1350" spc="-7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20" dirty="0" smtClean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lang="en-US" sz="1350" spc="20" dirty="0" smtClean="0">
                          <a:latin typeface="Trebuchet MS"/>
                          <a:cs typeface="Trebuchet MS"/>
                        </a:rPr>
                        <a:t>degrees</a:t>
                      </a:r>
                      <a:r>
                        <a:rPr sz="1350" spc="20" dirty="0" smtClean="0">
                          <a:latin typeface="Trebuchet MS"/>
                          <a:cs typeface="Trebuchet MS"/>
                        </a:rPr>
                        <a:t>]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350" spc="-75" dirty="0" smtClean="0">
                          <a:latin typeface="Trebuchet MS"/>
                          <a:cs typeface="Trebuchet MS"/>
                        </a:rPr>
                        <a:t>60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350" spc="-105" dirty="0" smtClean="0">
                          <a:latin typeface="Trebuchet MS"/>
                          <a:cs typeface="Trebuchet MS"/>
                        </a:rPr>
                        <a:t>Bandwidth</a:t>
                      </a:r>
                      <a:r>
                        <a:rPr lang="en-US" sz="1350" spc="0" baseline="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20" dirty="0" smtClean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lang="en-US" sz="1350" spc="20" dirty="0" smtClean="0">
                          <a:latin typeface="Trebuchet MS"/>
                          <a:cs typeface="Trebuchet MS"/>
                        </a:rPr>
                        <a:t>MHz</a:t>
                      </a:r>
                      <a:r>
                        <a:rPr sz="1350" spc="20" dirty="0" smtClean="0">
                          <a:latin typeface="Trebuchet MS"/>
                          <a:cs typeface="Trebuchet MS"/>
                        </a:rPr>
                        <a:t>]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350" spc="-45" dirty="0" smtClean="0">
                          <a:latin typeface="Trebuchet MS"/>
                          <a:cs typeface="Trebuchet MS"/>
                        </a:rPr>
                        <a:t>1-5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350" spc="-50" dirty="0" smtClean="0">
                          <a:latin typeface="Trebuchet MS"/>
                          <a:cs typeface="Trebuchet MS"/>
                        </a:rPr>
                        <a:t>Current</a:t>
                      </a:r>
                      <a:r>
                        <a:rPr sz="1350" spc="-5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35" dirty="0">
                          <a:latin typeface="Trebuchet MS"/>
                          <a:cs typeface="Trebuchet MS"/>
                        </a:rPr>
                        <a:t>Consumption</a:t>
                      </a:r>
                      <a:r>
                        <a:rPr sz="135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55" dirty="0" smtClean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lang="en-US" sz="1350" spc="55" dirty="0" err="1" smtClean="0">
                          <a:latin typeface="Trebuchet MS"/>
                          <a:cs typeface="Trebuchet MS"/>
                        </a:rPr>
                        <a:t>uA</a:t>
                      </a:r>
                      <a:r>
                        <a:rPr sz="1350" spc="55" dirty="0" smtClean="0">
                          <a:latin typeface="Trebuchet MS"/>
                          <a:cs typeface="Trebuchet MS"/>
                        </a:rPr>
                        <a:t>]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350" spc="-25" dirty="0" smtClean="0">
                          <a:latin typeface="Trebuchet MS"/>
                          <a:cs typeface="Trebuchet MS"/>
                        </a:rPr>
                        <a:t>Less</a:t>
                      </a:r>
                      <a:r>
                        <a:rPr lang="en-US" sz="1350" spc="-25" baseline="0" dirty="0" smtClean="0">
                          <a:latin typeface="Trebuchet MS"/>
                          <a:cs typeface="Trebuchet MS"/>
                        </a:rPr>
                        <a:t> than 500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9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92B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7341</TotalTime>
  <Words>149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Differential Input Single Ended Output Folded Cascode Design</vt:lpstr>
      <vt:lpstr>Outline</vt:lpstr>
      <vt:lpstr>Schematic</vt:lpstr>
      <vt:lpstr>Design Approach</vt:lpstr>
      <vt:lpstr>Design Approach (Continued)</vt:lpstr>
      <vt:lpstr>Schematic Entry (Ngspice)</vt:lpstr>
      <vt:lpstr>Layout in Magic</vt:lpstr>
      <vt:lpstr>Results Summary Table</vt:lpstr>
      <vt:lpstr>Results Summary Table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Abdelhamid</dc:creator>
  <cp:lastModifiedBy>Farhan</cp:lastModifiedBy>
  <cp:revision>49</cp:revision>
  <dcterms:created xsi:type="dcterms:W3CDTF">2019-09-25T16:18:36Z</dcterms:created>
  <dcterms:modified xsi:type="dcterms:W3CDTF">2020-12-18T10:23:51Z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2019-09-25T00:00:00Z</vt:filetime>
  </property>
  <property fmtid="{D5CDD505-2E9C-101B-9397-08002B2CF9AE}" pid="5" name="NXPowerLiteLastOptimized">
    <vt:lpwstr>387491</vt:lpwstr>
  </property>
  <property fmtid="{D5CDD505-2E9C-101B-9397-08002B2CF9AE}" pid="6" name="NXPowerLiteSettings">
    <vt:lpwstr>C7000400038000</vt:lpwstr>
  </property>
  <property fmtid="{D5CDD505-2E9C-101B-9397-08002B2CF9AE}" pid="7" name="NXPowerLiteVersion">
    <vt:lpwstr>S8.2.3</vt:lpwstr>
  </property>
</Properties>
</file>