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1C4C-7AA4-4519-BCDD-16CC3DBF72EA}" type="datetimeFigureOut">
              <a:rPr lang="id-ID" smtClean="0"/>
              <a:t>13/01/2023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C1CB1-3EE2-4182-925B-1CD918D6B588}" type="slidenum">
              <a:rPr lang="id-ID" smtClean="0"/>
              <a:t>‹#›</a:t>
            </a:fld>
            <a:endParaRPr lang="id-ID"/>
          </a:p>
        </p:txBody>
      </p:sp>
    </p:spTree>
    <p:extLst>
      <p:ext uri="{BB962C8B-B14F-4D97-AF65-F5344CB8AC3E}">
        <p14:creationId xmlns:p14="http://schemas.microsoft.com/office/powerpoint/2010/main" val="40738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EFC1CB1-3EE2-4182-925B-1CD918D6B588}" type="slidenum">
              <a:rPr lang="id-ID" smtClean="0"/>
              <a:t>10</a:t>
            </a:fld>
            <a:endParaRPr lang="id-ID"/>
          </a:p>
        </p:txBody>
      </p:sp>
    </p:spTree>
    <p:extLst>
      <p:ext uri="{BB962C8B-B14F-4D97-AF65-F5344CB8AC3E}">
        <p14:creationId xmlns:p14="http://schemas.microsoft.com/office/powerpoint/2010/main" val="299821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EFC1CB1-3EE2-4182-925B-1CD918D6B588}" type="slidenum">
              <a:rPr lang="id-ID" smtClean="0"/>
              <a:t>11</a:t>
            </a:fld>
            <a:endParaRPr lang="id-ID"/>
          </a:p>
        </p:txBody>
      </p:sp>
    </p:spTree>
    <p:extLst>
      <p:ext uri="{BB962C8B-B14F-4D97-AF65-F5344CB8AC3E}">
        <p14:creationId xmlns:p14="http://schemas.microsoft.com/office/powerpoint/2010/main" val="3377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13/01/2023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66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13/01/2023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75816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13/01/2023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79691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13/01/2023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52124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A0744-E22F-4582-92E3-F7A97B6FEF1F}" type="datetimeFigureOut">
              <a:rPr lang="id-ID" smtClean="0"/>
              <a:t>13/01/2023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08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A0744-E22F-4582-92E3-F7A97B6FEF1F}" type="datetimeFigureOut">
              <a:rPr lang="id-ID" smtClean="0"/>
              <a:t>13/01/2023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6274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A0744-E22F-4582-92E3-F7A97B6FEF1F}" type="datetimeFigureOut">
              <a:rPr lang="id-ID" smtClean="0"/>
              <a:t>13/01/2023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61401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A0744-E22F-4582-92E3-F7A97B6FEF1F}" type="datetimeFigureOut">
              <a:rPr lang="id-ID" smtClean="0"/>
              <a:t>13/01/2023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7645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FA0744-E22F-4582-92E3-F7A97B6FEF1F}" type="datetimeFigureOut">
              <a:rPr lang="id-ID" smtClean="0"/>
              <a:t>13/01/2023</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5301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FA0744-E22F-4582-92E3-F7A97B6FEF1F}" type="datetimeFigureOut">
              <a:rPr lang="id-ID" smtClean="0"/>
              <a:t>13/01/2023</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DC0060-56B8-4285-96CB-553883BA3F86}" type="slidenum">
              <a:rPr lang="id-ID" smtClean="0"/>
              <a:t>‹#›</a:t>
            </a:fld>
            <a:endParaRPr lang="id-ID"/>
          </a:p>
        </p:txBody>
      </p:sp>
    </p:spTree>
    <p:extLst>
      <p:ext uri="{BB962C8B-B14F-4D97-AF65-F5344CB8AC3E}">
        <p14:creationId xmlns:p14="http://schemas.microsoft.com/office/powerpoint/2010/main" val="15456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A0744-E22F-4582-92E3-F7A97B6FEF1F}" type="datetimeFigureOut">
              <a:rPr lang="id-ID" smtClean="0"/>
              <a:t>13/01/2023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45329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FA0744-E22F-4582-92E3-F7A97B6FEF1F}" type="datetimeFigureOut">
              <a:rPr lang="id-ID" smtClean="0"/>
              <a:t>13/01/2023</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DC0060-56B8-4285-96CB-553883BA3F86}"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0004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980E-92EC-99B4-AF21-1AF42E94EC60}"/>
              </a:ext>
            </a:extLst>
          </p:cNvPr>
          <p:cNvSpPr>
            <a:spLocks noGrp="1"/>
          </p:cNvSpPr>
          <p:nvPr>
            <p:ph type="ctrTitle"/>
          </p:nvPr>
        </p:nvSpPr>
        <p:spPr/>
        <p:txBody>
          <a:bodyPr>
            <a:normAutofit/>
          </a:bodyPr>
          <a:lstStyle/>
          <a:p>
            <a:r>
              <a:rPr lang="en-US" sz="6600" b="1" dirty="0" err="1"/>
              <a:t>Sistem</a:t>
            </a:r>
            <a:r>
              <a:rPr lang="en-US" sz="6600" b="1" dirty="0"/>
              <a:t> Monitoring </a:t>
            </a:r>
            <a:r>
              <a:rPr lang="en-US" sz="6600" b="1" dirty="0" err="1"/>
              <a:t>Suhu</a:t>
            </a:r>
            <a:r>
              <a:rPr lang="en-US" sz="6600" b="1" dirty="0"/>
              <a:t> dan </a:t>
            </a:r>
            <a:r>
              <a:rPr lang="en-US" sz="6600" b="1" dirty="0" err="1"/>
              <a:t>Kelembapan</a:t>
            </a:r>
            <a:r>
              <a:rPr lang="en-US" sz="6600" b="1" dirty="0"/>
              <a:t> Ruang Server</a:t>
            </a:r>
            <a:endParaRPr lang="id-ID" sz="6600" b="1" dirty="0"/>
          </a:p>
        </p:txBody>
      </p:sp>
      <p:sp>
        <p:nvSpPr>
          <p:cNvPr id="3" name="Subtitle 2">
            <a:extLst>
              <a:ext uri="{FF2B5EF4-FFF2-40B4-BE49-F238E27FC236}">
                <a16:creationId xmlns:a16="http://schemas.microsoft.com/office/drawing/2014/main" id="{DA72C427-AB30-FEE5-161D-650FAA273B39}"/>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401577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UIX Dashboard</a:t>
            </a:r>
            <a:endParaRPr lang="id-ID" b="1" dirty="0"/>
          </a:p>
        </p:txBody>
      </p:sp>
      <p:pic>
        <p:nvPicPr>
          <p:cNvPr id="5" name="Picture 4" descr="Shape&#10;&#10;Description automatically generated with medium confidence">
            <a:extLst>
              <a:ext uri="{FF2B5EF4-FFF2-40B4-BE49-F238E27FC236}">
                <a16:creationId xmlns:a16="http://schemas.microsoft.com/office/drawing/2014/main" id="{1C748A9B-996A-B47B-78E0-77A325695C40}"/>
              </a:ext>
            </a:extLst>
          </p:cNvPr>
          <p:cNvPicPr>
            <a:picLocks noChangeAspect="1"/>
          </p:cNvPicPr>
          <p:nvPr/>
        </p:nvPicPr>
        <p:blipFill>
          <a:blip r:embed="rId3"/>
          <a:stretch>
            <a:fillRect/>
          </a:stretch>
        </p:blipFill>
        <p:spPr>
          <a:xfrm>
            <a:off x="398637" y="2092312"/>
            <a:ext cx="4604877" cy="3410540"/>
          </a:xfrm>
          <a:prstGeom prst="rect">
            <a:avLst/>
          </a:prstGeom>
        </p:spPr>
      </p:pic>
      <p:pic>
        <p:nvPicPr>
          <p:cNvPr id="7" name="Content Placeholder 6"/>
          <p:cNvPicPr>
            <a:picLocks noGrp="1"/>
          </p:cNvPicPr>
          <p:nvPr>
            <p:ph idx="1"/>
          </p:nvPr>
        </p:nvPicPr>
        <p:blipFill>
          <a:blip r:embed="rId4"/>
          <a:stretch>
            <a:fillRect/>
          </a:stretch>
        </p:blipFill>
        <p:spPr>
          <a:xfrm>
            <a:off x="5183114" y="2057898"/>
            <a:ext cx="6179043" cy="3444954"/>
          </a:xfrm>
          <a:prstGeom prst="rect">
            <a:avLst/>
          </a:prstGeom>
        </p:spPr>
      </p:pic>
    </p:spTree>
    <p:extLst>
      <p:ext uri="{BB962C8B-B14F-4D97-AF65-F5344CB8AC3E}">
        <p14:creationId xmlns:p14="http://schemas.microsoft.com/office/powerpoint/2010/main" val="140530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a:t>Kesimpulan</a:t>
            </a:r>
            <a:endParaRPr lang="id-ID" b="1" dirty="0"/>
          </a:p>
        </p:txBody>
      </p:sp>
      <p:sp>
        <p:nvSpPr>
          <p:cNvPr id="4" name="Content Placeholder 3">
            <a:extLst>
              <a:ext uri="{FF2B5EF4-FFF2-40B4-BE49-F238E27FC236}">
                <a16:creationId xmlns:a16="http://schemas.microsoft.com/office/drawing/2014/main" id="{BB2C11EC-532E-4379-91FC-E0627CD680B9}"/>
              </a:ext>
            </a:extLst>
          </p:cNvPr>
          <p:cNvSpPr>
            <a:spLocks noGrp="1"/>
          </p:cNvSpPr>
          <p:nvPr>
            <p:ph idx="1"/>
          </p:nvPr>
        </p:nvSpPr>
        <p:spPr/>
        <p:txBody>
          <a:bodyPr>
            <a:noAutofit/>
          </a:bodyPr>
          <a:lstStyle/>
          <a:p>
            <a:pPr>
              <a:lnSpc>
                <a:spcPct val="100000"/>
              </a:lnSpc>
            </a:pPr>
            <a:r>
              <a:rPr lang="id-ID" sz="2600" dirty="0">
                <a:effectLst/>
                <a:ea typeface="Yu Mincho" panose="02020400000000000000" pitchFamily="18" charset="-128"/>
              </a:rPr>
              <a:t>Salah satu </a:t>
            </a:r>
            <a:r>
              <a:rPr lang="en-US" sz="2600" dirty="0" err="1">
                <a:ea typeface="Yu Mincho" panose="02020400000000000000" pitchFamily="18" charset="-128"/>
              </a:rPr>
              <a:t>solusi</a:t>
            </a:r>
            <a:r>
              <a:rPr lang="id-ID" sz="2600" dirty="0">
                <a:effectLst/>
                <a:ea typeface="Yu Mincho" panose="02020400000000000000" pitchFamily="18" charset="-128"/>
              </a:rPr>
              <a:t> </a:t>
            </a:r>
            <a:r>
              <a:rPr lang="en-US" sz="2600" dirty="0">
                <a:effectLst/>
                <a:ea typeface="Yu Mincho" panose="02020400000000000000" pitchFamily="18" charset="-128"/>
              </a:rPr>
              <a:t>yang </a:t>
            </a:r>
            <a:r>
              <a:rPr lang="id-ID" sz="2600">
                <a:effectLst/>
                <a:ea typeface="Yu Mincho" panose="02020400000000000000" pitchFamily="18" charset="-128"/>
              </a:rPr>
              <a:t>bisa </a:t>
            </a:r>
            <a:r>
              <a:rPr lang="id-ID" sz="2600" dirty="0">
                <a:effectLst/>
                <a:ea typeface="Yu Mincho" panose="02020400000000000000" pitchFamily="18" charset="-128"/>
              </a:rPr>
              <a:t>digunakan dalam melakukan pemantauan suhu dan kelembapan ruang server adalah dengan menggunakan Sistem </a:t>
            </a:r>
            <a:r>
              <a:rPr lang="id-ID" sz="2600" dirty="0" err="1">
                <a:effectLst/>
                <a:ea typeface="Yu Mincho" panose="02020400000000000000" pitchFamily="18" charset="-128"/>
              </a:rPr>
              <a:t>Monitoring</a:t>
            </a:r>
            <a:r>
              <a:rPr lang="id-ID" sz="2600" dirty="0">
                <a:effectLst/>
                <a:ea typeface="Yu Mincho" panose="02020400000000000000" pitchFamily="18" charset="-128"/>
              </a:rPr>
              <a:t> Ruang Server yang berbasiskan </a:t>
            </a:r>
            <a:r>
              <a:rPr lang="id-ID" sz="2600" dirty="0" err="1">
                <a:effectLst/>
                <a:ea typeface="Yu Mincho" panose="02020400000000000000" pitchFamily="18" charset="-128"/>
              </a:rPr>
              <a:t>IoT</a:t>
            </a:r>
            <a:r>
              <a:rPr lang="id-ID" sz="2600" dirty="0">
                <a:effectLst/>
                <a:ea typeface="Yu Mincho" panose="02020400000000000000" pitchFamily="18" charset="-128"/>
              </a:rPr>
              <a:t>. Dengan menggunakan teknologi </a:t>
            </a:r>
            <a:r>
              <a:rPr lang="id-ID" sz="2600" dirty="0" err="1">
                <a:effectLst/>
                <a:ea typeface="Yu Mincho" panose="02020400000000000000" pitchFamily="18" charset="-128"/>
              </a:rPr>
              <a:t>IoT</a:t>
            </a:r>
            <a:r>
              <a:rPr lang="id-ID" sz="2600" dirty="0">
                <a:effectLst/>
                <a:ea typeface="Yu Mincho" panose="02020400000000000000" pitchFamily="18" charset="-128"/>
              </a:rPr>
              <a:t> sensor-sensor pada ruang server dapat mengirimkan data ke internet melalui jaringan publik menuju jaringan privat menggunakan NGROK. Terdapat lima sensor pada WSN untuk memperluas cakupan sensor pada seluruh ruang server. Sistem dapat menyimpan data sensor ke dalam </a:t>
            </a:r>
            <a:r>
              <a:rPr lang="id-ID" sz="2600" dirty="0" err="1">
                <a:effectLst/>
                <a:ea typeface="Yu Mincho" panose="02020400000000000000" pitchFamily="18" charset="-128"/>
              </a:rPr>
              <a:t>database</a:t>
            </a:r>
            <a:r>
              <a:rPr lang="id-ID" sz="2600" dirty="0">
                <a:effectLst/>
                <a:ea typeface="Yu Mincho" panose="02020400000000000000" pitchFamily="18" charset="-128"/>
              </a:rPr>
              <a:t> dan menampilkannya pada </a:t>
            </a:r>
            <a:r>
              <a:rPr lang="id-ID" sz="2600" i="1" dirty="0" err="1">
                <a:effectLst/>
                <a:ea typeface="Yu Mincho" panose="02020400000000000000" pitchFamily="18" charset="-128"/>
              </a:rPr>
              <a:t>dashboard</a:t>
            </a:r>
            <a:r>
              <a:rPr lang="id-ID" sz="2600" i="1" dirty="0">
                <a:effectLst/>
                <a:ea typeface="Yu Mincho" panose="02020400000000000000" pitchFamily="18" charset="-128"/>
              </a:rPr>
              <a:t>.</a:t>
            </a:r>
            <a:r>
              <a:rPr lang="id-ID" sz="2600" dirty="0">
                <a:effectLst/>
                <a:ea typeface="Yu Mincho" panose="02020400000000000000" pitchFamily="18" charset="-128"/>
              </a:rPr>
              <a:t> Penentuan kondisi ruang server dilakukan menggunakan Logika </a:t>
            </a:r>
            <a:r>
              <a:rPr lang="id-ID" sz="2600" dirty="0" err="1">
                <a:effectLst/>
                <a:ea typeface="Yu Mincho" panose="02020400000000000000" pitchFamily="18" charset="-128"/>
              </a:rPr>
              <a:t>Fuzzy</a:t>
            </a:r>
            <a:r>
              <a:rPr lang="id-ID" sz="2600" dirty="0">
                <a:effectLst/>
                <a:ea typeface="Yu Mincho" panose="02020400000000000000" pitchFamily="18" charset="-128"/>
              </a:rPr>
              <a:t> yang hasilnya juga ditampilkan pada </a:t>
            </a:r>
            <a:r>
              <a:rPr lang="id-ID" sz="2600" i="1" dirty="0" err="1">
                <a:effectLst/>
                <a:ea typeface="Yu Mincho" panose="02020400000000000000" pitchFamily="18" charset="-128"/>
              </a:rPr>
              <a:t>dashboard</a:t>
            </a:r>
            <a:r>
              <a:rPr lang="id-ID" sz="2600" dirty="0">
                <a:effectLst/>
                <a:ea typeface="Yu Mincho" panose="02020400000000000000" pitchFamily="18" charset="-128"/>
              </a:rPr>
              <a:t>.</a:t>
            </a:r>
            <a:endParaRPr lang="id-ID" sz="2600" dirty="0"/>
          </a:p>
        </p:txBody>
      </p:sp>
    </p:spTree>
    <p:extLst>
      <p:ext uri="{BB962C8B-B14F-4D97-AF65-F5344CB8AC3E}">
        <p14:creationId xmlns:p14="http://schemas.microsoft.com/office/powerpoint/2010/main" val="150097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Latar</a:t>
            </a:r>
            <a:r>
              <a:rPr lang="en-US" b="1" dirty="0"/>
              <a:t> </a:t>
            </a:r>
            <a:r>
              <a:rPr lang="en-US" b="1" dirty="0" err="1"/>
              <a:t>Belakang</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fontScale="92500"/>
          </a:bodyPr>
          <a:lstStyle/>
          <a:p>
            <a:pPr>
              <a:buFont typeface="Wingdings" panose="05000000000000000000" pitchFamily="2" charset="2"/>
              <a:buChar char="q"/>
            </a:pPr>
            <a:r>
              <a:rPr lang="en-US" sz="2800" dirty="0"/>
              <a:t>Server </a:t>
            </a:r>
            <a:r>
              <a:rPr lang="en-US" sz="2800" dirty="0" err="1"/>
              <a:t>merupakan</a:t>
            </a:r>
            <a:r>
              <a:rPr lang="en-US" sz="2800" dirty="0"/>
              <a:t> salah </a:t>
            </a:r>
            <a:r>
              <a:rPr lang="en-US" sz="2800" dirty="0" err="1"/>
              <a:t>satu</a:t>
            </a:r>
            <a:r>
              <a:rPr lang="en-US" sz="2800" dirty="0"/>
              <a:t> </a:t>
            </a:r>
            <a:r>
              <a:rPr lang="en-US" sz="2800" dirty="0" err="1"/>
              <a:t>bagian</a:t>
            </a:r>
            <a:r>
              <a:rPr lang="en-US" sz="2800" dirty="0"/>
              <a:t> </a:t>
            </a:r>
            <a:r>
              <a:rPr lang="en-US" sz="2800" dirty="0" err="1"/>
              <a:t>terpenting</a:t>
            </a:r>
            <a:r>
              <a:rPr lang="en-US" sz="2800" dirty="0"/>
              <a:t> </a:t>
            </a:r>
            <a:r>
              <a:rPr lang="en-US" sz="2800" dirty="0" err="1"/>
              <a:t>dari</a:t>
            </a:r>
            <a:r>
              <a:rPr lang="en-US" sz="2800" dirty="0"/>
              <a:t> </a:t>
            </a:r>
            <a:r>
              <a:rPr lang="en-US" sz="2800" dirty="0" err="1"/>
              <a:t>sebuah</a:t>
            </a:r>
            <a:r>
              <a:rPr lang="en-US" sz="2800" dirty="0"/>
              <a:t> </a:t>
            </a:r>
            <a:r>
              <a:rPr lang="en-US" sz="2800" dirty="0" err="1"/>
              <a:t>jaringan</a:t>
            </a:r>
            <a:r>
              <a:rPr lang="en-US" sz="2800" dirty="0"/>
              <a:t>.</a:t>
            </a:r>
          </a:p>
          <a:p>
            <a:pPr>
              <a:buFont typeface="Wingdings" panose="05000000000000000000" pitchFamily="2" charset="2"/>
              <a:buChar char="q"/>
            </a:pPr>
            <a:r>
              <a:rPr lang="en-US" sz="2800" dirty="0"/>
              <a:t>Data </a:t>
            </a:r>
            <a:r>
              <a:rPr lang="en-US" sz="2800" dirty="0" err="1"/>
              <a:t>dalam</a:t>
            </a:r>
            <a:r>
              <a:rPr lang="en-US" sz="2800" dirty="0"/>
              <a:t> </a:t>
            </a:r>
            <a:r>
              <a:rPr lang="en-US" sz="2800" dirty="0" err="1"/>
              <a:t>bentuk</a:t>
            </a:r>
            <a:r>
              <a:rPr lang="en-US" sz="2800" dirty="0"/>
              <a:t> digital yang </a:t>
            </a:r>
            <a:r>
              <a:rPr lang="en-US" sz="2800" dirty="0" err="1"/>
              <a:t>disimpan</a:t>
            </a:r>
            <a:r>
              <a:rPr lang="en-US" sz="2800" dirty="0"/>
              <a:t> </a:t>
            </a:r>
            <a:r>
              <a:rPr lang="en-US" sz="2800" dirty="0" err="1"/>
              <a:t>dalam</a:t>
            </a:r>
            <a:r>
              <a:rPr lang="en-US" sz="2800" dirty="0"/>
              <a:t> server </a:t>
            </a:r>
            <a:r>
              <a:rPr lang="en-US" sz="2800" dirty="0" err="1"/>
              <a:t>mudah</a:t>
            </a:r>
            <a:r>
              <a:rPr lang="en-US" sz="2800" dirty="0"/>
              <a:t> </a:t>
            </a:r>
            <a:r>
              <a:rPr lang="en-US" sz="2800" dirty="0" err="1"/>
              <a:t>diorganisir</a:t>
            </a:r>
            <a:r>
              <a:rPr lang="en-US" sz="2800" dirty="0"/>
              <a:t> dan </a:t>
            </a:r>
            <a:r>
              <a:rPr lang="en-US" sz="2800" dirty="0" err="1"/>
              <a:t>menghemat</a:t>
            </a:r>
            <a:r>
              <a:rPr lang="en-US" sz="2800" dirty="0"/>
              <a:t> </a:t>
            </a:r>
            <a:r>
              <a:rPr lang="en-US" sz="2800" dirty="0" err="1"/>
              <a:t>sumber</a:t>
            </a:r>
            <a:r>
              <a:rPr lang="en-US" sz="2800" dirty="0"/>
              <a:t> </a:t>
            </a:r>
            <a:r>
              <a:rPr lang="en-US" sz="2800" dirty="0" err="1"/>
              <a:t>daya</a:t>
            </a:r>
            <a:r>
              <a:rPr lang="en-US" sz="2800" dirty="0"/>
              <a:t>.</a:t>
            </a:r>
          </a:p>
          <a:p>
            <a:pPr>
              <a:buFont typeface="Wingdings" panose="05000000000000000000" pitchFamily="2" charset="2"/>
              <a:buChar char="q"/>
            </a:pPr>
            <a:r>
              <a:rPr lang="en-US" sz="2800" dirty="0"/>
              <a:t>Server </a:t>
            </a:r>
            <a:r>
              <a:rPr lang="en-US" sz="2800" dirty="0" err="1"/>
              <a:t>menghasilkan</a:t>
            </a:r>
            <a:r>
              <a:rPr lang="en-US" sz="2800" dirty="0"/>
              <a:t> </a:t>
            </a:r>
            <a:r>
              <a:rPr lang="en-US" sz="2800" dirty="0" err="1"/>
              <a:t>panas</a:t>
            </a:r>
            <a:r>
              <a:rPr lang="en-US" sz="2800" dirty="0"/>
              <a:t>.</a:t>
            </a:r>
          </a:p>
          <a:p>
            <a:pPr>
              <a:buFont typeface="Wingdings" panose="05000000000000000000" pitchFamily="2" charset="2"/>
              <a:buChar char="q"/>
            </a:pPr>
            <a:r>
              <a:rPr lang="en-US" sz="2800" dirty="0"/>
              <a:t>Cara </a:t>
            </a:r>
            <a:r>
              <a:rPr lang="en-US" sz="2800" dirty="0" err="1"/>
              <a:t>untuk</a:t>
            </a:r>
            <a:r>
              <a:rPr lang="en-US" sz="2800" dirty="0"/>
              <a:t> </a:t>
            </a:r>
            <a:r>
              <a:rPr lang="en-US" sz="2800" dirty="0" err="1"/>
              <a:t>menangani</a:t>
            </a:r>
            <a:r>
              <a:rPr lang="en-US" sz="2800" dirty="0"/>
              <a:t> </a:t>
            </a:r>
            <a:r>
              <a:rPr lang="en-US" sz="2800" dirty="0" err="1"/>
              <a:t>panas</a:t>
            </a:r>
            <a:r>
              <a:rPr lang="en-US" sz="2800" dirty="0"/>
              <a:t> </a:t>
            </a:r>
            <a:r>
              <a:rPr lang="en-US" sz="2800" dirty="0" err="1"/>
              <a:t>adalah</a:t>
            </a:r>
            <a:r>
              <a:rPr lang="en-US" sz="2800" dirty="0"/>
              <a:t> </a:t>
            </a:r>
            <a:r>
              <a:rPr lang="en-US" sz="2800" dirty="0" err="1"/>
              <a:t>menggunakan</a:t>
            </a:r>
            <a:r>
              <a:rPr lang="en-US" sz="2800" dirty="0"/>
              <a:t> </a:t>
            </a:r>
            <a:r>
              <a:rPr lang="en-US" sz="2800" dirty="0" err="1"/>
              <a:t>pendingin</a:t>
            </a:r>
            <a:r>
              <a:rPr lang="en-US" sz="2800" dirty="0"/>
              <a:t> dan </a:t>
            </a:r>
            <a:r>
              <a:rPr lang="en-US" sz="2800" dirty="0" err="1"/>
              <a:t>melakukan</a:t>
            </a:r>
            <a:r>
              <a:rPr lang="en-US" sz="2800" dirty="0"/>
              <a:t> </a:t>
            </a:r>
            <a:r>
              <a:rPr lang="en-US" sz="2800" dirty="0" err="1"/>
              <a:t>pemantauan</a:t>
            </a:r>
            <a:r>
              <a:rPr lang="en-US" sz="2800" dirty="0"/>
              <a:t>.</a:t>
            </a:r>
          </a:p>
          <a:p>
            <a:pPr>
              <a:buFont typeface="Wingdings" panose="05000000000000000000" pitchFamily="2" charset="2"/>
              <a:buChar char="q"/>
            </a:pPr>
            <a:r>
              <a:rPr lang="en-US" sz="2800" dirty="0"/>
              <a:t>IoT </a:t>
            </a:r>
            <a:r>
              <a:rPr lang="en-US" sz="2800" dirty="0" err="1"/>
              <a:t>memungkinkan</a:t>
            </a:r>
            <a:r>
              <a:rPr lang="en-US" sz="2800" dirty="0"/>
              <a:t> </a:t>
            </a:r>
            <a:r>
              <a:rPr lang="en-US" sz="2800" dirty="0" err="1"/>
              <a:t>melakukan</a:t>
            </a:r>
            <a:r>
              <a:rPr lang="en-US" sz="2800" dirty="0"/>
              <a:t> </a:t>
            </a:r>
            <a:r>
              <a:rPr lang="en-US" sz="2800" dirty="0" err="1"/>
              <a:t>pemantauan</a:t>
            </a:r>
            <a:r>
              <a:rPr lang="en-US" sz="2800" dirty="0"/>
              <a:t> </a:t>
            </a:r>
            <a:r>
              <a:rPr lang="en-US" sz="2800" dirty="0" err="1"/>
              <a:t>secara</a:t>
            </a:r>
            <a:r>
              <a:rPr lang="en-US" sz="2800" dirty="0"/>
              <a:t> </a:t>
            </a:r>
            <a:r>
              <a:rPr lang="en-US" sz="2800" i="1" dirty="0"/>
              <a:t>real-time.</a:t>
            </a:r>
          </a:p>
          <a:p>
            <a:pPr>
              <a:buFont typeface="Wingdings" panose="05000000000000000000" pitchFamily="2" charset="2"/>
              <a:buChar char="q"/>
            </a:pPr>
            <a:r>
              <a:rPr lang="en-US" sz="2800" dirty="0" err="1"/>
              <a:t>Menggunakan</a:t>
            </a:r>
            <a:r>
              <a:rPr lang="en-US" sz="2800" dirty="0"/>
              <a:t> Fuzzy Logic </a:t>
            </a:r>
            <a:r>
              <a:rPr lang="en-US" sz="2800" dirty="0" err="1"/>
              <a:t>untuk</a:t>
            </a:r>
            <a:r>
              <a:rPr lang="en-US" sz="2800" dirty="0"/>
              <a:t> </a:t>
            </a:r>
            <a:r>
              <a:rPr lang="en-US" sz="2800" dirty="0" err="1"/>
              <a:t>menentukan</a:t>
            </a:r>
            <a:r>
              <a:rPr lang="en-US" sz="2800" dirty="0"/>
              <a:t> </a:t>
            </a:r>
            <a:r>
              <a:rPr lang="en-US" sz="2800" dirty="0" err="1"/>
              <a:t>kondisi</a:t>
            </a:r>
            <a:r>
              <a:rPr lang="en-US" sz="2800" dirty="0"/>
              <a:t> </a:t>
            </a:r>
            <a:r>
              <a:rPr lang="en-US" sz="2800" dirty="0" err="1"/>
              <a:t>ruang</a:t>
            </a:r>
            <a:r>
              <a:rPr lang="en-US" sz="2800" dirty="0"/>
              <a:t> server</a:t>
            </a:r>
          </a:p>
          <a:p>
            <a:endParaRPr lang="id-ID" sz="2800" dirty="0"/>
          </a:p>
        </p:txBody>
      </p:sp>
    </p:spTree>
    <p:extLst>
      <p:ext uri="{BB962C8B-B14F-4D97-AF65-F5344CB8AC3E}">
        <p14:creationId xmlns:p14="http://schemas.microsoft.com/office/powerpoint/2010/main" val="809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a:t>
            </a:r>
            <a:r>
              <a:rPr lang="en-US" b="1" dirty="0" err="1"/>
              <a:t>Pengguna</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fontScale="92500" lnSpcReduction="10000"/>
          </a:bodyPr>
          <a:lstStyle/>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Memberikan informasi yang akurat tentang kondisi di dalam ruang server.</a:t>
            </a: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harus dapat mengakses data suhu dan kelembapan secara </a:t>
            </a:r>
            <a:r>
              <a:rPr lang="id-ID" sz="2800" i="1" dirty="0">
                <a:effectLst/>
                <a:ea typeface="Yu Mincho" panose="02020400000000000000" pitchFamily="18" charset="-128"/>
                <a:cs typeface="Arial" panose="020B0604020202020204" pitchFamily="34" charset="0"/>
              </a:rPr>
              <a:t>real-</a:t>
            </a:r>
            <a:r>
              <a:rPr lang="id-ID" sz="2800" i="1" dirty="0" err="1">
                <a:effectLst/>
                <a:ea typeface="Yu Mincho" panose="02020400000000000000" pitchFamily="18" charset="-128"/>
                <a:cs typeface="Arial" panose="020B0604020202020204" pitchFamily="34" charset="0"/>
              </a:rPr>
              <a:t>time</a:t>
            </a:r>
            <a:r>
              <a:rPr lang="id-ID" sz="2800" i="1" dirty="0">
                <a:effectLst/>
                <a:ea typeface="Yu Mincho" panose="02020400000000000000" pitchFamily="18" charset="-128"/>
                <a:cs typeface="Arial" panose="020B0604020202020204" pitchFamily="34" charset="0"/>
              </a:rPr>
              <a:t>.</a:t>
            </a:r>
            <a:endParaRPr lang="id-ID" sz="2800" dirty="0">
              <a:effectLst/>
              <a:ea typeface="Yu Mincho" panose="02020400000000000000" pitchFamily="18" charset="-128"/>
              <a:cs typeface="Arial" panose="020B0604020202020204" pitchFamily="34" charset="0"/>
            </a:endParaRP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dapat mengakses tampilan sistem melalui sebuah aplikasi.</a:t>
            </a: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dapat melihat data suhu dan kelembapan yang ada dalam </a:t>
            </a:r>
            <a:r>
              <a:rPr lang="id-ID" sz="2800" dirty="0" err="1">
                <a:effectLst/>
                <a:ea typeface="Yu Mincho" panose="02020400000000000000" pitchFamily="18" charset="-128"/>
                <a:cs typeface="Arial" panose="020B0604020202020204" pitchFamily="34" charset="0"/>
              </a:rPr>
              <a:t>database</a:t>
            </a:r>
            <a:r>
              <a:rPr lang="id-ID" sz="2800" dirty="0">
                <a:effectLst/>
                <a:ea typeface="Yu Mincho" panose="02020400000000000000" pitchFamily="18" charset="-128"/>
                <a:cs typeface="Arial" panose="020B0604020202020204" pitchFamily="34" charset="0"/>
              </a:rPr>
              <a:t>.</a:t>
            </a:r>
          </a:p>
          <a:p>
            <a:pPr marL="342900" lvl="0" indent="-342900">
              <a:lnSpc>
                <a:spcPct val="110000"/>
              </a:lnSpc>
              <a:spcAft>
                <a:spcPts val="800"/>
              </a:spcAft>
              <a:buFont typeface="+mj-lt"/>
              <a:buAutoNum type="arabicPeriod"/>
            </a:pPr>
            <a:r>
              <a:rPr lang="id-ID" sz="2800" dirty="0">
                <a:effectLst/>
                <a:ea typeface="Yu Mincho" panose="02020400000000000000" pitchFamily="18" charset="-128"/>
                <a:cs typeface="Arial" panose="020B0604020202020204" pitchFamily="34" charset="0"/>
              </a:rPr>
              <a:t>Sistem harus mudah digunakan.</a:t>
            </a:r>
          </a:p>
        </p:txBody>
      </p:sp>
    </p:spTree>
    <p:extLst>
      <p:ext uri="{BB962C8B-B14F-4D97-AF65-F5344CB8AC3E}">
        <p14:creationId xmlns:p14="http://schemas.microsoft.com/office/powerpoint/2010/main" val="164667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a:t>
            </a:r>
            <a:r>
              <a:rPr lang="en-US" b="1" dirty="0" err="1"/>
              <a:t>Fungsional</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a:xfrm>
            <a:off x="1097280" y="1845734"/>
            <a:ext cx="4728167" cy="4023360"/>
          </a:xfrm>
        </p:spPr>
        <p:txBody>
          <a:bodyPr>
            <a:normAutofit fontScale="92500" lnSpcReduction="10000"/>
          </a:bodyPr>
          <a:lstStyle/>
          <a:p>
            <a:pPr marL="457200">
              <a:lnSpc>
                <a:spcPct val="120000"/>
              </a:lnSpc>
            </a:pPr>
            <a:r>
              <a:rPr lang="id-ID" dirty="0">
                <a:effectLst/>
                <a:ea typeface="Yu Mincho" panose="02020400000000000000" pitchFamily="18" charset="-128"/>
                <a:cs typeface="Arial" panose="020B0604020202020204" pitchFamily="34" charset="0"/>
              </a:rPr>
              <a:t>1. Sistem harus dapat terhubung ke internet.</a:t>
            </a:r>
          </a:p>
          <a:p>
            <a:pPr marL="457200">
              <a:lnSpc>
                <a:spcPct val="120000"/>
              </a:lnSpc>
            </a:pPr>
            <a:r>
              <a:rPr lang="id-ID" dirty="0">
                <a:effectLst/>
                <a:ea typeface="Yu Mincho" panose="02020400000000000000" pitchFamily="18" charset="-128"/>
                <a:cs typeface="Arial" panose="020B0604020202020204" pitchFamily="34" charset="0"/>
              </a:rPr>
              <a:t>2. Sensor harus dapat mengukur suhu dan kelembapan.</a:t>
            </a:r>
          </a:p>
          <a:p>
            <a:pPr marL="457200">
              <a:lnSpc>
                <a:spcPct val="120000"/>
              </a:lnSpc>
            </a:pPr>
            <a:r>
              <a:rPr lang="id-ID" dirty="0">
                <a:effectLst/>
                <a:ea typeface="Yu Mincho" panose="02020400000000000000" pitchFamily="18" charset="-128"/>
                <a:cs typeface="Arial" panose="020B0604020202020204" pitchFamily="34" charset="0"/>
              </a:rPr>
              <a:t>3. Sensor harus bisa menjangkau semua sudut ruangan.</a:t>
            </a:r>
          </a:p>
          <a:p>
            <a:pPr marL="457200">
              <a:lnSpc>
                <a:spcPct val="120000"/>
              </a:lnSpc>
            </a:pPr>
            <a:r>
              <a:rPr lang="id-ID" dirty="0">
                <a:effectLst/>
                <a:ea typeface="Yu Mincho" panose="02020400000000000000" pitchFamily="18" charset="-128"/>
                <a:cs typeface="Arial" panose="020B0604020202020204" pitchFamily="34" charset="0"/>
              </a:rPr>
              <a:t>4. Sistem harus bisa mengirimkan data sensor.</a:t>
            </a:r>
          </a:p>
          <a:p>
            <a:pPr marL="457200">
              <a:lnSpc>
                <a:spcPct val="120000"/>
              </a:lnSpc>
            </a:pPr>
            <a:r>
              <a:rPr lang="id-ID" dirty="0">
                <a:effectLst/>
                <a:ea typeface="Yu Mincho" panose="02020400000000000000" pitchFamily="18" charset="-128"/>
                <a:cs typeface="Arial" panose="020B0604020202020204" pitchFamily="34" charset="0"/>
              </a:rPr>
              <a:t>5. Sistem harus bisa menyimpan data yang dikirim sensor pada </a:t>
            </a:r>
            <a:r>
              <a:rPr lang="id-ID" dirty="0" err="1">
                <a:effectLst/>
                <a:ea typeface="Yu Mincho" panose="02020400000000000000" pitchFamily="18" charset="-128"/>
                <a:cs typeface="Arial" panose="020B0604020202020204" pitchFamily="34" charset="0"/>
              </a:rPr>
              <a:t>database</a:t>
            </a:r>
            <a:r>
              <a:rPr lang="id-ID" dirty="0">
                <a:effectLst/>
                <a:ea typeface="Yu Mincho" panose="02020400000000000000" pitchFamily="18" charset="-128"/>
                <a:cs typeface="Arial" panose="020B0604020202020204" pitchFamily="34" charset="0"/>
              </a:rPr>
              <a:t>.</a:t>
            </a:r>
          </a:p>
        </p:txBody>
      </p:sp>
      <p:sp>
        <p:nvSpPr>
          <p:cNvPr id="4" name="Content Placeholder 2">
            <a:extLst>
              <a:ext uri="{FF2B5EF4-FFF2-40B4-BE49-F238E27FC236}">
                <a16:creationId xmlns:a16="http://schemas.microsoft.com/office/drawing/2014/main" id="{EA42BF49-85E7-BD9A-10C8-EE5C80C461FA}"/>
              </a:ext>
            </a:extLst>
          </p:cNvPr>
          <p:cNvSpPr txBox="1">
            <a:spLocks/>
          </p:cNvSpPr>
          <p:nvPr/>
        </p:nvSpPr>
        <p:spPr>
          <a:xfrm>
            <a:off x="5825447" y="1845734"/>
            <a:ext cx="4728167"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a:lnSpc>
                <a:spcPct val="120000"/>
              </a:lnSpc>
            </a:pPr>
            <a:r>
              <a:rPr lang="id-ID" sz="2400" dirty="0">
                <a:ea typeface="Yu Mincho" panose="02020400000000000000" pitchFamily="18" charset="-128"/>
                <a:cs typeface="Arial" panose="020B0604020202020204" pitchFamily="34" charset="0"/>
              </a:rPr>
              <a:t>6. Sistem harus bisa menentukan keadaan ruang server.</a:t>
            </a:r>
          </a:p>
          <a:p>
            <a:pPr marL="457200">
              <a:lnSpc>
                <a:spcPct val="120000"/>
              </a:lnSpc>
            </a:pPr>
            <a:r>
              <a:rPr lang="id-ID" sz="2400" dirty="0">
                <a:ea typeface="Yu Mincho" panose="02020400000000000000" pitchFamily="18" charset="-128"/>
                <a:cs typeface="Arial" panose="020B0604020202020204" pitchFamily="34" charset="0"/>
              </a:rPr>
              <a:t>7. Sistem harus memiliki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a:t>
            </a:r>
          </a:p>
          <a:p>
            <a:pPr marL="457200">
              <a:lnSpc>
                <a:spcPct val="120000"/>
              </a:lnSpc>
            </a:pPr>
            <a:r>
              <a:rPr lang="id-ID" sz="2400" dirty="0">
                <a:ea typeface="Yu Mincho" panose="02020400000000000000" pitchFamily="18" charset="-128"/>
                <a:cs typeface="Arial" panose="020B0604020202020204" pitchFamily="34" charset="0"/>
              </a:rPr>
              <a:t>8.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 harus menampilkan semua data dari sensor.</a:t>
            </a:r>
          </a:p>
          <a:p>
            <a:pPr marL="457200">
              <a:lnSpc>
                <a:spcPct val="120000"/>
              </a:lnSpc>
            </a:pPr>
            <a:r>
              <a:rPr lang="id-ID" sz="2400" dirty="0">
                <a:ea typeface="Yu Mincho" panose="02020400000000000000" pitchFamily="18" charset="-128"/>
                <a:cs typeface="Arial" panose="020B0604020202020204" pitchFamily="34" charset="0"/>
              </a:rPr>
              <a:t>9.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 harus menampilkan keadaan ruang server.</a:t>
            </a:r>
          </a:p>
          <a:p>
            <a:pPr marL="457200">
              <a:lnSpc>
                <a:spcPct val="120000"/>
              </a:lnSpc>
              <a:spcAft>
                <a:spcPts val="800"/>
              </a:spcAft>
            </a:pPr>
            <a:r>
              <a:rPr lang="id-ID" sz="2400" dirty="0">
                <a:ea typeface="Yu Mincho" panose="02020400000000000000" pitchFamily="18" charset="-128"/>
                <a:cs typeface="Arial" panose="020B0604020202020204" pitchFamily="34" charset="0"/>
              </a:rPr>
              <a:t>10. Sistem harus menampilkan data secara </a:t>
            </a:r>
            <a:r>
              <a:rPr lang="id-ID" sz="2400" i="1" dirty="0">
                <a:ea typeface="Yu Mincho" panose="02020400000000000000" pitchFamily="18" charset="-128"/>
                <a:cs typeface="Arial" panose="020B0604020202020204" pitchFamily="34" charset="0"/>
              </a:rPr>
              <a:t>real-</a:t>
            </a:r>
            <a:r>
              <a:rPr lang="id-ID" sz="2400" i="1" dirty="0" err="1">
                <a:ea typeface="Yu Mincho" panose="02020400000000000000" pitchFamily="18" charset="-128"/>
                <a:cs typeface="Arial" panose="020B0604020202020204" pitchFamily="34" charset="0"/>
              </a:rPr>
              <a:t>time</a:t>
            </a:r>
            <a:r>
              <a:rPr lang="id-ID" sz="2400" dirty="0">
                <a:ea typeface="Yu Mincho" panose="02020400000000000000" pitchFamily="18" charset="-128"/>
                <a:cs typeface="Arial" panose="020B0604020202020204" pitchFamily="34" charset="0"/>
              </a:rPr>
              <a:t>.</a:t>
            </a:r>
          </a:p>
        </p:txBody>
      </p:sp>
    </p:spTree>
    <p:extLst>
      <p:ext uri="{BB962C8B-B14F-4D97-AF65-F5344CB8AC3E}">
        <p14:creationId xmlns:p14="http://schemas.microsoft.com/office/powerpoint/2010/main" val="221919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Non </a:t>
            </a:r>
            <a:r>
              <a:rPr lang="en-US" b="1" dirty="0" err="1"/>
              <a:t>Fungsional</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a:bodyPr>
          <a:lstStyle/>
          <a:p>
            <a:pPr marL="342900" lvl="0" indent="-342900" algn="just">
              <a:lnSpc>
                <a:spcPct val="100000"/>
              </a:lnSpc>
              <a:buFont typeface="+mj-lt"/>
              <a:buAutoNum type="arabicPeriod"/>
            </a:pPr>
            <a:r>
              <a:rPr lang="id-ID" sz="2600" i="1" dirty="0" err="1">
                <a:effectLst/>
                <a:ea typeface="Yu Mincho" panose="02020400000000000000" pitchFamily="18" charset="-128"/>
                <a:cs typeface="Times New Roman" panose="02020603050405020304" pitchFamily="18" charset="0"/>
              </a:rPr>
              <a:t>User</a:t>
            </a:r>
            <a:r>
              <a:rPr lang="id-ID" sz="2600" i="1" dirty="0">
                <a:effectLst/>
                <a:ea typeface="Yu Mincho" panose="02020400000000000000" pitchFamily="18" charset="-128"/>
                <a:cs typeface="Times New Roman" panose="02020603050405020304" pitchFamily="18" charset="0"/>
              </a:rPr>
              <a:t> </a:t>
            </a:r>
            <a:r>
              <a:rPr lang="id-ID" sz="2600" i="1" dirty="0" err="1">
                <a:effectLst/>
                <a:ea typeface="Yu Mincho" panose="02020400000000000000" pitchFamily="18" charset="-128"/>
                <a:cs typeface="Times New Roman" panose="02020603050405020304" pitchFamily="18" charset="0"/>
              </a:rPr>
              <a:t>interface</a:t>
            </a:r>
            <a:r>
              <a:rPr lang="id-ID" sz="2600" dirty="0">
                <a:effectLst/>
                <a:ea typeface="Yu Mincho" panose="02020400000000000000" pitchFamily="18" charset="-128"/>
                <a:cs typeface="Times New Roman" panose="02020603050405020304" pitchFamily="18" charset="0"/>
              </a:rPr>
              <a:t> harus bisa berjalan pada desktop.</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Sistem harus dapat dikembangkan seperti penambahan sensor.</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Tampilan </a:t>
            </a:r>
            <a:r>
              <a:rPr lang="id-ID" sz="2600" i="1" dirty="0" err="1">
                <a:effectLst/>
                <a:ea typeface="Yu Mincho" panose="02020400000000000000" pitchFamily="18" charset="-128"/>
                <a:cs typeface="Times New Roman" panose="02020603050405020304" pitchFamily="18" charset="0"/>
              </a:rPr>
              <a:t>user</a:t>
            </a:r>
            <a:r>
              <a:rPr lang="id-ID" sz="2600" i="1" dirty="0">
                <a:effectLst/>
                <a:ea typeface="Yu Mincho" panose="02020400000000000000" pitchFamily="18" charset="-128"/>
                <a:cs typeface="Times New Roman" panose="02020603050405020304" pitchFamily="18" charset="0"/>
              </a:rPr>
              <a:t> </a:t>
            </a:r>
            <a:r>
              <a:rPr lang="id-ID" sz="2600" i="1" dirty="0" err="1">
                <a:effectLst/>
                <a:ea typeface="Yu Mincho" panose="02020400000000000000" pitchFamily="18" charset="-128"/>
                <a:cs typeface="Times New Roman" panose="02020603050405020304" pitchFamily="18" charset="0"/>
              </a:rPr>
              <a:t>interface</a:t>
            </a:r>
            <a:r>
              <a:rPr lang="id-ID" sz="2600" dirty="0">
                <a:effectLst/>
                <a:ea typeface="Yu Mincho" panose="02020400000000000000" pitchFamily="18" charset="-128"/>
                <a:cs typeface="Times New Roman" panose="02020603050405020304" pitchFamily="18" charset="0"/>
              </a:rPr>
              <a:t> harus mudah dipahami.</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Sistem harus bisa menyimpan data pada perangkat lokal.</a:t>
            </a:r>
          </a:p>
          <a:p>
            <a:pPr marL="342900" lvl="0" indent="-342900" algn="just">
              <a:lnSpc>
                <a:spcPct val="100000"/>
              </a:lnSpc>
              <a:spcAft>
                <a:spcPts val="800"/>
              </a:spcAft>
              <a:buFont typeface="+mj-lt"/>
              <a:buAutoNum type="arabicPeriod"/>
            </a:pPr>
            <a:r>
              <a:rPr lang="id-ID" sz="2600" dirty="0">
                <a:effectLst/>
                <a:ea typeface="Yu Mincho" panose="02020400000000000000" pitchFamily="18" charset="-128"/>
                <a:cs typeface="Times New Roman" panose="02020603050405020304" pitchFamily="18" charset="0"/>
              </a:rPr>
              <a:t>Sistem harus bisa memproses data dengan cepat dan akurat.</a:t>
            </a:r>
          </a:p>
        </p:txBody>
      </p:sp>
    </p:spTree>
    <p:extLst>
      <p:ext uri="{BB962C8B-B14F-4D97-AF65-F5344CB8AC3E}">
        <p14:creationId xmlns:p14="http://schemas.microsoft.com/office/powerpoint/2010/main" val="2408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Service IoT</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a:bodyPr>
          <a:lstStyle/>
          <a:p>
            <a:pPr marL="742950" indent="-285750">
              <a:lnSpc>
                <a:spcPct val="100000"/>
              </a:lnSpc>
              <a:spcAft>
                <a:spcPts val="800"/>
              </a:spcAft>
              <a:buFont typeface="Wingdings" panose="05000000000000000000" pitchFamily="2" charset="2"/>
              <a:buChar char="q"/>
            </a:pPr>
            <a:r>
              <a:rPr lang="id-ID" sz="2600" dirty="0">
                <a:effectLst/>
                <a:ea typeface="Yu Mincho" panose="02020400000000000000" pitchFamily="18" charset="-128"/>
                <a:cs typeface="Arial" panose="020B0604020202020204" pitchFamily="34" charset="0"/>
              </a:rPr>
              <a:t>Protokol yang digunakan pada sistem adalah dengan MQTT. </a:t>
            </a:r>
            <a:endParaRPr lang="en-US" sz="2600" dirty="0">
              <a:effectLst/>
              <a:ea typeface="Yu Mincho" panose="02020400000000000000" pitchFamily="18" charset="-128"/>
              <a:cs typeface="Arial" panose="020B0604020202020204" pitchFamily="34" charset="0"/>
            </a:endParaRPr>
          </a:p>
          <a:p>
            <a:pPr marL="457200" indent="0">
              <a:lnSpc>
                <a:spcPct val="100000"/>
              </a:lnSpc>
              <a:spcAft>
                <a:spcPts val="800"/>
              </a:spcAft>
              <a:buNone/>
            </a:pPr>
            <a:r>
              <a:rPr lang="id-ID" sz="2600" dirty="0">
                <a:effectLst/>
                <a:ea typeface="Yu Mincho" panose="02020400000000000000" pitchFamily="18" charset="-128"/>
                <a:cs typeface="Arial" panose="020B0604020202020204" pitchFamily="34" charset="0"/>
              </a:rPr>
              <a:t>Dengan menggunakan MQTT sistem mendapat beberapa keuntungan dibandingkan dengan menggunakan protokol lain. Keuntungan yang didapat antara lain ukuran pesan yang dikirim kecil sehingga dapat digunakan pada perangkat dengan kapasitas memori terbatas, dapat terhubung dengan berbagai jenis perangkat serta mekanisme komunikasi data yang memungkinkan perangkat dengan mudah mengirim dan menerima data melalui </a:t>
            </a:r>
            <a:r>
              <a:rPr lang="id-ID" sz="2600" i="1" dirty="0">
                <a:effectLst/>
                <a:ea typeface="Yu Mincho" panose="02020400000000000000" pitchFamily="18" charset="-128"/>
                <a:cs typeface="Arial" panose="020B0604020202020204" pitchFamily="34" charset="0"/>
              </a:rPr>
              <a:t>broker</a:t>
            </a:r>
            <a:r>
              <a:rPr lang="id-ID" sz="2600" dirty="0">
                <a:effectLst/>
                <a:ea typeface="Yu Mincho" panose="02020400000000000000" pitchFamily="18" charset="-128"/>
                <a:cs typeface="Arial" panose="020B0604020202020204" pitchFamily="34" charset="0"/>
              </a:rPr>
              <a:t>.</a:t>
            </a:r>
          </a:p>
        </p:txBody>
      </p:sp>
    </p:spTree>
    <p:extLst>
      <p:ext uri="{BB962C8B-B14F-4D97-AF65-F5344CB8AC3E}">
        <p14:creationId xmlns:p14="http://schemas.microsoft.com/office/powerpoint/2010/main" val="352531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Node Sensor</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a:xfrm>
            <a:off x="1097280" y="1845734"/>
            <a:ext cx="4758990" cy="4023360"/>
          </a:xfrm>
        </p:spPr>
        <p:txBody>
          <a:bodyPr>
            <a:normAutofit/>
          </a:bodyPr>
          <a:lstStyle/>
          <a:p>
            <a:pPr marL="457200" indent="0">
              <a:lnSpc>
                <a:spcPct val="100000"/>
              </a:lnSpc>
              <a:spcAft>
                <a:spcPts val="800"/>
              </a:spcAft>
              <a:buNone/>
            </a:pPr>
            <a:r>
              <a:rPr lang="id-ID" sz="2600" dirty="0">
                <a:effectLst/>
                <a:ea typeface="Yu Mincho" panose="02020400000000000000" pitchFamily="18" charset="-128"/>
              </a:rPr>
              <a:t>Sensor yang digunakan adalah DHT22. Sensor tersebut dapat membaca suhu dan kelembapan. Sensor dihubungkan dengan </a:t>
            </a:r>
            <a:r>
              <a:rPr lang="id-ID" sz="2600" dirty="0" err="1">
                <a:effectLst/>
                <a:ea typeface="Yu Mincho" panose="02020400000000000000" pitchFamily="18" charset="-128"/>
              </a:rPr>
              <a:t>mikrokontroler</a:t>
            </a:r>
            <a:r>
              <a:rPr lang="id-ID" sz="2600" dirty="0">
                <a:effectLst/>
                <a:ea typeface="Yu Mincho" panose="02020400000000000000" pitchFamily="18" charset="-128"/>
              </a:rPr>
              <a:t> ESP32 </a:t>
            </a:r>
            <a:endParaRPr lang="id-ID" sz="2600" dirty="0">
              <a:effectLst/>
              <a:ea typeface="Yu Mincho" panose="02020400000000000000" pitchFamily="18" charset="-128"/>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5FAEB0CE-52CD-F7CA-75BE-BD45EA99C076}"/>
              </a:ext>
            </a:extLst>
          </p:cNvPr>
          <p:cNvPicPr>
            <a:picLocks noChangeAspect="1"/>
          </p:cNvPicPr>
          <p:nvPr/>
        </p:nvPicPr>
        <p:blipFill>
          <a:blip r:embed="rId2"/>
          <a:stretch>
            <a:fillRect/>
          </a:stretch>
        </p:blipFill>
        <p:spPr>
          <a:xfrm>
            <a:off x="6335732" y="1845734"/>
            <a:ext cx="4880020" cy="4023360"/>
          </a:xfrm>
          <a:prstGeom prst="rect">
            <a:avLst/>
          </a:prstGeom>
        </p:spPr>
      </p:pic>
    </p:spTree>
    <p:extLst>
      <p:ext uri="{BB962C8B-B14F-4D97-AF65-F5344CB8AC3E}">
        <p14:creationId xmlns:p14="http://schemas.microsoft.com/office/powerpoint/2010/main" val="68857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WSN</a:t>
            </a:r>
            <a:endParaRPr lang="id-ID" b="1" dirty="0"/>
          </a:p>
        </p:txBody>
      </p:sp>
      <p:pic>
        <p:nvPicPr>
          <p:cNvPr id="4" name="Content Placeholder 3">
            <a:extLst>
              <a:ext uri="{FF2B5EF4-FFF2-40B4-BE49-F238E27FC236}">
                <a16:creationId xmlns:a16="http://schemas.microsoft.com/office/drawing/2014/main" id="{55E8DC4D-948C-7AC2-EA71-C882A40EA5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34" y="1877086"/>
            <a:ext cx="5811502" cy="4022725"/>
          </a:xfrm>
          <a:prstGeom prst="rect">
            <a:avLst/>
          </a:prstGeom>
          <a:noFill/>
          <a:ln>
            <a:noFill/>
          </a:ln>
        </p:spPr>
      </p:pic>
      <p:pic>
        <p:nvPicPr>
          <p:cNvPr id="5" name="Picture 4">
            <a:extLst>
              <a:ext uri="{FF2B5EF4-FFF2-40B4-BE49-F238E27FC236}">
                <a16:creationId xmlns:a16="http://schemas.microsoft.com/office/drawing/2014/main" id="{A27ED478-E451-217D-1212-160651461AE9}"/>
              </a:ext>
            </a:extLst>
          </p:cNvPr>
          <p:cNvPicPr>
            <a:picLocks noChangeAspect="1"/>
          </p:cNvPicPr>
          <p:nvPr/>
        </p:nvPicPr>
        <p:blipFill>
          <a:blip r:embed="rId3"/>
          <a:stretch>
            <a:fillRect/>
          </a:stretch>
        </p:blipFill>
        <p:spPr>
          <a:xfrm>
            <a:off x="5744183" y="2465799"/>
            <a:ext cx="6063063" cy="2850052"/>
          </a:xfrm>
          <a:prstGeom prst="rect">
            <a:avLst/>
          </a:prstGeom>
        </p:spPr>
      </p:pic>
    </p:spTree>
    <p:extLst>
      <p:ext uri="{BB962C8B-B14F-4D97-AF65-F5344CB8AC3E}">
        <p14:creationId xmlns:p14="http://schemas.microsoft.com/office/powerpoint/2010/main" val="347996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Server IoT</a:t>
            </a:r>
            <a:endParaRPr lang="id-ID" b="1" dirty="0"/>
          </a:p>
        </p:txBody>
      </p:sp>
      <p:pic>
        <p:nvPicPr>
          <p:cNvPr id="7" name="Content Placeholder 6">
            <a:extLst>
              <a:ext uri="{FF2B5EF4-FFF2-40B4-BE49-F238E27FC236}">
                <a16:creationId xmlns:a16="http://schemas.microsoft.com/office/drawing/2014/main" id="{6ADE9EE3-8233-557A-4E1F-FC7916DBA1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921" y="1846263"/>
            <a:ext cx="7550483" cy="4022725"/>
          </a:xfrm>
          <a:prstGeom prst="rect">
            <a:avLst/>
          </a:prstGeom>
          <a:noFill/>
          <a:ln>
            <a:noFill/>
          </a:ln>
        </p:spPr>
      </p:pic>
    </p:spTree>
    <p:extLst>
      <p:ext uri="{BB962C8B-B14F-4D97-AF65-F5344CB8AC3E}">
        <p14:creationId xmlns:p14="http://schemas.microsoft.com/office/powerpoint/2010/main" val="5060780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TotalTime>
  <Words>449</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Wingdings</vt:lpstr>
      <vt:lpstr>Yu Mincho</vt:lpstr>
      <vt:lpstr>Retrospect</vt:lpstr>
      <vt:lpstr>Sistem Monitoring Suhu dan Kelembapan Ruang Server</vt:lpstr>
      <vt:lpstr>Latar Belakang</vt:lpstr>
      <vt:lpstr>Kebutuhan Pengguna</vt:lpstr>
      <vt:lpstr>Kebutuhan Fungsional</vt:lpstr>
      <vt:lpstr>Kebutuhan Non Fungsional</vt:lpstr>
      <vt:lpstr>Kebutuhan Service IoT</vt:lpstr>
      <vt:lpstr>Rancangan Node Sensor</vt:lpstr>
      <vt:lpstr>Rancangan WSN</vt:lpstr>
      <vt:lpstr>Rancangan Server IoT</vt:lpstr>
      <vt:lpstr>Rancangan UIX Dashboard</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Ardana</dc:creator>
  <cp:lastModifiedBy>ASUS</cp:lastModifiedBy>
  <cp:revision>4</cp:revision>
  <dcterms:created xsi:type="dcterms:W3CDTF">2023-01-01T06:53:11Z</dcterms:created>
  <dcterms:modified xsi:type="dcterms:W3CDTF">2023-01-12T23:27:32Z</dcterms:modified>
</cp:coreProperties>
</file>