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6" r:id="rId8"/>
    <p:sldId id="310" r:id="rId9"/>
    <p:sldId id="311" r:id="rId10"/>
    <p:sldId id="312" r:id="rId11"/>
    <p:sldId id="309" r:id="rId12"/>
    <p:sldId id="304" r:id="rId13"/>
    <p:sldId id="307" r:id="rId14"/>
    <p:sldId id="308" r:id="rId15"/>
    <p:sldId id="305" r:id="rId16"/>
    <p:sldId id="313" r:id="rId17"/>
    <p:sldId id="316" r:id="rId18"/>
    <p:sldId id="31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98782" y="994299"/>
            <a:ext cx="3338942" cy="3382629"/>
          </a:xfrm>
        </p:spPr>
        <p:txBody>
          <a:bodyPr anchor="b">
            <a:normAutofit/>
          </a:bodyPr>
          <a:lstStyle/>
          <a:p>
            <a:r>
              <a:rPr lang="en-US" sz="3600" dirty="0">
                <a:solidFill>
                  <a:schemeClr val="tx1"/>
                </a:solidFill>
              </a:rPr>
              <a:t>Data Science Project: Customer Segmentation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5"/>
            <a:ext cx="3205640" cy="985613"/>
          </a:xfrm>
        </p:spPr>
        <p:txBody>
          <a:bodyPr anchor="t">
            <a:normAutofit fontScale="62500" lnSpcReduction="20000"/>
          </a:bodyPr>
          <a:lstStyle/>
          <a:p>
            <a:pPr>
              <a:lnSpc>
                <a:spcPct val="120000"/>
              </a:lnSpc>
              <a:spcAft>
                <a:spcPts val="0"/>
              </a:spcAft>
            </a:pPr>
            <a:r>
              <a:rPr lang="en-US" sz="2100" dirty="0"/>
              <a:t>Mohammed affan azam</a:t>
            </a:r>
          </a:p>
          <a:p>
            <a:pPr>
              <a:lnSpc>
                <a:spcPct val="120000"/>
              </a:lnSpc>
              <a:spcAft>
                <a:spcPts val="0"/>
              </a:spcAft>
            </a:pPr>
            <a:r>
              <a:rPr lang="en-US" sz="2100" dirty="0"/>
              <a:t>M.Tech (software </a:t>
            </a:r>
            <a:r>
              <a:rPr lang="en-US" sz="2100" dirty="0" err="1"/>
              <a:t>engg</a:t>
            </a:r>
            <a:r>
              <a:rPr lang="en-US" sz="2100" dirty="0"/>
              <a:t>.)</a:t>
            </a:r>
          </a:p>
          <a:p>
            <a:pPr>
              <a:lnSpc>
                <a:spcPct val="120000"/>
              </a:lnSpc>
              <a:spcAft>
                <a:spcPts val="0"/>
              </a:spcAft>
            </a:pPr>
            <a:r>
              <a:rPr lang="en-US" sz="1600" dirty="0"/>
              <a:t>Email: </a:t>
            </a:r>
            <a:r>
              <a:rPr lang="en-US" sz="1600" cap="none" dirty="0"/>
              <a:t>affanazam.81@gmail.com</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D8A2-7B85-4DDE-A34C-F7DC3DE21008}"/>
              </a:ext>
            </a:extLst>
          </p:cNvPr>
          <p:cNvSpPr>
            <a:spLocks noGrp="1"/>
          </p:cNvSpPr>
          <p:nvPr>
            <p:ph type="title"/>
          </p:nvPr>
        </p:nvSpPr>
        <p:spPr/>
        <p:txBody>
          <a:bodyPr/>
          <a:lstStyle/>
          <a:p>
            <a:r>
              <a:rPr lang="en-IN" dirty="0"/>
              <a:t>K-Means</a:t>
            </a:r>
          </a:p>
        </p:txBody>
      </p:sp>
      <p:sp>
        <p:nvSpPr>
          <p:cNvPr id="3" name="Content Placeholder 2">
            <a:extLst>
              <a:ext uri="{FF2B5EF4-FFF2-40B4-BE49-F238E27FC236}">
                <a16:creationId xmlns:a16="http://schemas.microsoft.com/office/drawing/2014/main" id="{4E6FE21C-5D06-4980-925F-706BDD5901CC}"/>
              </a:ext>
            </a:extLst>
          </p:cNvPr>
          <p:cNvSpPr>
            <a:spLocks noGrp="1"/>
          </p:cNvSpPr>
          <p:nvPr>
            <p:ph idx="1"/>
          </p:nvPr>
        </p:nvSpPr>
        <p:spPr/>
        <p:txBody>
          <a:bodyPr/>
          <a:lstStyle/>
          <a:p>
            <a:pPr>
              <a:buFont typeface="Arial" panose="020B0604020202020204" pitchFamily="34" charset="0"/>
              <a:buChar char="•"/>
            </a:pPr>
            <a:r>
              <a:rPr lang="en-US" b="0" i="0" dirty="0">
                <a:effectLst/>
                <a:latin typeface="Inter"/>
              </a:rPr>
              <a:t>K-Means algorithm is an iterative algorithm that tries to partition the dataset into K pre-defined distinct non-overlapping subgroups (clusters) where each data point belongs to only one group.</a:t>
            </a:r>
          </a:p>
          <a:p>
            <a:pPr>
              <a:buFont typeface="Arial" panose="020B0604020202020204" pitchFamily="34" charset="0"/>
              <a:buChar char="•"/>
            </a:pPr>
            <a:r>
              <a:rPr lang="en-US" b="0" i="0" dirty="0">
                <a:effectLst/>
                <a:latin typeface="Inter"/>
              </a:rPr>
              <a:t>It tries to make the intra-cluster data points as similar as possible while also keeping the clusters as different (far) as possible.</a:t>
            </a:r>
          </a:p>
          <a:p>
            <a:pPr>
              <a:buFont typeface="Arial" panose="020B0604020202020204" pitchFamily="34" charset="0"/>
              <a:buChar char="•"/>
            </a:pPr>
            <a:r>
              <a:rPr lang="en-US" b="0" i="0" dirty="0">
                <a:effectLst/>
                <a:latin typeface="Inter"/>
              </a:rPr>
              <a:t>It assigns data points to a cluster such that the sum of the squared distance between the data points and the cluster’s centroid (arithmetic mean of all the data points that belong to that cluster) is at the minimum.</a:t>
            </a:r>
          </a:p>
          <a:p>
            <a:pPr>
              <a:buFont typeface="Arial" panose="020B0604020202020204" pitchFamily="34" charset="0"/>
              <a:buChar char="•"/>
            </a:pPr>
            <a:r>
              <a:rPr lang="en-US" b="0" i="0" dirty="0">
                <a:effectLst/>
                <a:latin typeface="Inter"/>
              </a:rPr>
              <a:t>The less variation we have within clusters, the more homogeneous (similar) the data points are within the same cluster.</a:t>
            </a:r>
          </a:p>
          <a:p>
            <a:endParaRPr lang="en-IN" dirty="0"/>
          </a:p>
        </p:txBody>
      </p:sp>
    </p:spTree>
    <p:extLst>
      <p:ext uri="{BB962C8B-B14F-4D97-AF65-F5344CB8AC3E}">
        <p14:creationId xmlns:p14="http://schemas.microsoft.com/office/powerpoint/2010/main" val="351292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69E7-D04A-4ADC-8C8B-72934B83F2DC}"/>
              </a:ext>
            </a:extLst>
          </p:cNvPr>
          <p:cNvSpPr>
            <a:spLocks noGrp="1"/>
          </p:cNvSpPr>
          <p:nvPr>
            <p:ph type="title"/>
          </p:nvPr>
        </p:nvSpPr>
        <p:spPr/>
        <p:txBody>
          <a:bodyPr/>
          <a:lstStyle/>
          <a:p>
            <a:r>
              <a:rPr lang="en-IN" dirty="0"/>
              <a:t>Choosing the right value of K</a:t>
            </a:r>
          </a:p>
        </p:txBody>
      </p:sp>
      <p:sp>
        <p:nvSpPr>
          <p:cNvPr id="3" name="Content Placeholder 2">
            <a:extLst>
              <a:ext uri="{FF2B5EF4-FFF2-40B4-BE49-F238E27FC236}">
                <a16:creationId xmlns:a16="http://schemas.microsoft.com/office/drawing/2014/main" id="{0AF76CCA-401C-42A0-AB69-9054FB8A3AAD}"/>
              </a:ext>
            </a:extLst>
          </p:cNvPr>
          <p:cNvSpPr>
            <a:spLocks noGrp="1"/>
          </p:cNvSpPr>
          <p:nvPr>
            <p:ph idx="1"/>
          </p:nvPr>
        </p:nvSpPr>
        <p:spPr>
          <a:xfrm>
            <a:off x="1097280" y="2108201"/>
            <a:ext cx="4930658" cy="3760891"/>
          </a:xfrm>
        </p:spPr>
        <p:txBody>
          <a:bodyPr>
            <a:normAutofit/>
          </a:bodyPr>
          <a:lstStyle/>
          <a:p>
            <a:pPr>
              <a:buFont typeface="Arial" panose="020B0604020202020204" pitchFamily="34" charset="0"/>
              <a:buChar char="•"/>
            </a:pPr>
            <a:r>
              <a:rPr lang="en-US" dirty="0"/>
              <a:t>The Silhouette Coefficient is calculated using the mean intra-cluster distance (a) and the mean nearest-cluster distance (b) for each sample. The Silhouette Coefficient for a sample is : (b - a) / max(a, b)</a:t>
            </a:r>
          </a:p>
          <a:p>
            <a:pPr>
              <a:buFont typeface="Arial" panose="020B0604020202020204" pitchFamily="34" charset="0"/>
              <a:buChar char="•"/>
            </a:pPr>
            <a:r>
              <a:rPr lang="en-US" b="0" i="0" dirty="0">
                <a:effectLst/>
                <a:latin typeface="Inter"/>
              </a:rPr>
              <a:t>b is the distance between a sample and the nearest cluster that the sample is not a part of. Note that Silhouette Coefficient is only defined if number of labels is</a:t>
            </a:r>
            <a:r>
              <a:rPr lang="en-US" dirty="0">
                <a:latin typeface="Inter"/>
              </a:rPr>
              <a:t>  </a:t>
            </a:r>
          </a:p>
          <a:p>
            <a:r>
              <a:rPr lang="pt-BR" b="0" i="0" dirty="0">
                <a:effectLst/>
                <a:latin typeface="Inter"/>
              </a:rPr>
              <a:t>2 &lt;= n_labels &lt;= n_samples – 1</a:t>
            </a:r>
            <a:endParaRPr lang="en-US" dirty="0">
              <a:latin typeface="Inter"/>
            </a:endParaRPr>
          </a:p>
          <a:p>
            <a:endParaRPr lang="en-US" dirty="0"/>
          </a:p>
          <a:p>
            <a:endParaRPr lang="en-US" dirty="0"/>
          </a:p>
          <a:p>
            <a:endParaRPr lang="en-IN" dirty="0"/>
          </a:p>
        </p:txBody>
      </p:sp>
      <p:pic>
        <p:nvPicPr>
          <p:cNvPr id="8" name="Picture 7">
            <a:extLst>
              <a:ext uri="{FF2B5EF4-FFF2-40B4-BE49-F238E27FC236}">
                <a16:creationId xmlns:a16="http://schemas.microsoft.com/office/drawing/2014/main" id="{044C17A4-3A9E-4B3C-BDD1-F3F5A6F5ECAE}"/>
              </a:ext>
            </a:extLst>
          </p:cNvPr>
          <p:cNvPicPr>
            <a:picLocks noChangeAspect="1"/>
          </p:cNvPicPr>
          <p:nvPr/>
        </p:nvPicPr>
        <p:blipFill>
          <a:blip r:embed="rId2"/>
          <a:stretch>
            <a:fillRect/>
          </a:stretch>
        </p:blipFill>
        <p:spPr>
          <a:xfrm>
            <a:off x="6420528" y="2287714"/>
            <a:ext cx="4322439" cy="3401863"/>
          </a:xfrm>
          <a:prstGeom prst="rect">
            <a:avLst/>
          </a:prstGeom>
        </p:spPr>
      </p:pic>
    </p:spTree>
    <p:extLst>
      <p:ext uri="{BB962C8B-B14F-4D97-AF65-F5344CB8AC3E}">
        <p14:creationId xmlns:p14="http://schemas.microsoft.com/office/powerpoint/2010/main" val="310594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6A64-FAAB-4901-BAEC-9BD54188DE04}"/>
              </a:ext>
            </a:extLst>
          </p:cNvPr>
          <p:cNvSpPr>
            <a:spLocks noGrp="1"/>
          </p:cNvSpPr>
          <p:nvPr>
            <p:ph type="title"/>
          </p:nvPr>
        </p:nvSpPr>
        <p:spPr/>
        <p:txBody>
          <a:bodyPr/>
          <a:lstStyle/>
          <a:p>
            <a:r>
              <a:rPr lang="en-IN" dirty="0"/>
              <a:t>Implementation</a:t>
            </a:r>
          </a:p>
        </p:txBody>
      </p:sp>
      <p:pic>
        <p:nvPicPr>
          <p:cNvPr id="4" name="Content Placeholder 3">
            <a:extLst>
              <a:ext uri="{FF2B5EF4-FFF2-40B4-BE49-F238E27FC236}">
                <a16:creationId xmlns:a16="http://schemas.microsoft.com/office/drawing/2014/main" id="{44F9C9BE-654B-42C8-8467-FB726164C57C}"/>
              </a:ext>
            </a:extLst>
          </p:cNvPr>
          <p:cNvPicPr>
            <a:picLocks noGrp="1" noChangeAspect="1"/>
          </p:cNvPicPr>
          <p:nvPr>
            <p:ph idx="1"/>
          </p:nvPr>
        </p:nvPicPr>
        <p:blipFill>
          <a:blip r:embed="rId2"/>
          <a:stretch>
            <a:fillRect/>
          </a:stretch>
        </p:blipFill>
        <p:spPr>
          <a:xfrm>
            <a:off x="1574697" y="2054229"/>
            <a:ext cx="3456732" cy="1463167"/>
          </a:xfrm>
          <a:prstGeom prst="rect">
            <a:avLst/>
          </a:prstGeom>
        </p:spPr>
      </p:pic>
      <p:pic>
        <p:nvPicPr>
          <p:cNvPr id="5" name="Picture 4">
            <a:extLst>
              <a:ext uri="{FF2B5EF4-FFF2-40B4-BE49-F238E27FC236}">
                <a16:creationId xmlns:a16="http://schemas.microsoft.com/office/drawing/2014/main" id="{834816B0-833C-4C63-A687-BE637BFE5CBB}"/>
              </a:ext>
            </a:extLst>
          </p:cNvPr>
          <p:cNvPicPr>
            <a:picLocks noChangeAspect="1"/>
          </p:cNvPicPr>
          <p:nvPr/>
        </p:nvPicPr>
        <p:blipFill>
          <a:blip r:embed="rId3"/>
          <a:stretch>
            <a:fillRect/>
          </a:stretch>
        </p:blipFill>
        <p:spPr>
          <a:xfrm>
            <a:off x="5737681" y="1971097"/>
            <a:ext cx="5417999" cy="4063499"/>
          </a:xfrm>
          <a:prstGeom prst="rect">
            <a:avLst/>
          </a:prstGeom>
        </p:spPr>
      </p:pic>
    </p:spTree>
    <p:extLst>
      <p:ext uri="{BB962C8B-B14F-4D97-AF65-F5344CB8AC3E}">
        <p14:creationId xmlns:p14="http://schemas.microsoft.com/office/powerpoint/2010/main" val="329426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E2F6-DAD7-44B7-9A20-011352B3AE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E3947BC-BC7B-4B79-A480-49D7E4F834B3}"/>
              </a:ext>
            </a:extLst>
          </p:cNvPr>
          <p:cNvSpPr>
            <a:spLocks noGrp="1"/>
          </p:cNvSpPr>
          <p:nvPr>
            <p:ph idx="1"/>
          </p:nvPr>
        </p:nvSpPr>
        <p:spPr/>
        <p:txBody>
          <a:bodyPr>
            <a:normAutofit fontScale="92500"/>
          </a:bodyPr>
          <a:lstStyle/>
          <a:p>
            <a:pPr>
              <a:buFont typeface="Arial" panose="020B0604020202020204" pitchFamily="34" charset="0"/>
              <a:buChar char="•"/>
            </a:pPr>
            <a:r>
              <a:rPr lang="en-IN" dirty="0"/>
              <a:t>They are five types of people (based on annual income and spending score) : high income and high spending score, low income and high spending score, high income low spending score and so on.</a:t>
            </a:r>
          </a:p>
          <a:p>
            <a:pPr>
              <a:buFont typeface="Arial" panose="020B0604020202020204" pitchFamily="34" charset="0"/>
              <a:buChar char="•"/>
            </a:pPr>
            <a:r>
              <a:rPr lang="en-IN" dirty="0"/>
              <a:t>Our top most priority should be the first category of people i.e. high income and high spending score.</a:t>
            </a:r>
          </a:p>
          <a:p>
            <a:pPr>
              <a:buFont typeface="Arial" panose="020B0604020202020204" pitchFamily="34" charset="0"/>
              <a:buChar char="•"/>
            </a:pPr>
            <a:r>
              <a:rPr lang="en-IN" dirty="0"/>
              <a:t>We should be cautious of the low income and high spending score people because they can become defaulter</a:t>
            </a:r>
          </a:p>
          <a:p>
            <a:pPr>
              <a:buFont typeface="Arial" panose="020B0604020202020204" pitchFamily="34" charset="0"/>
              <a:buChar char="•"/>
            </a:pPr>
            <a:r>
              <a:rPr lang="en-IN" dirty="0"/>
              <a:t>We should apply extra effort on high income and low spending score people to convince them to buy</a:t>
            </a:r>
          </a:p>
          <a:p>
            <a:pPr>
              <a:buFont typeface="Arial" panose="020B0604020202020204" pitchFamily="34" charset="0"/>
              <a:buChar char="•"/>
            </a:pPr>
            <a:r>
              <a:rPr lang="en-IN" dirty="0"/>
              <a:t>Younger people are more likely to buy a product than the older ones</a:t>
            </a:r>
          </a:p>
          <a:p>
            <a:pPr>
              <a:buFont typeface="Arial" panose="020B0604020202020204" pitchFamily="34" charset="0"/>
              <a:buChar char="•"/>
            </a:pPr>
            <a:r>
              <a:rPr lang="en-IN" dirty="0"/>
              <a:t>There is an income disparity between male and female as evident from the scatter plot of age vs annual income (with gender as hue)</a:t>
            </a:r>
          </a:p>
          <a:p>
            <a:endParaRPr lang="en-IN" dirty="0"/>
          </a:p>
        </p:txBody>
      </p:sp>
    </p:spTree>
    <p:extLst>
      <p:ext uri="{BB962C8B-B14F-4D97-AF65-F5344CB8AC3E}">
        <p14:creationId xmlns:p14="http://schemas.microsoft.com/office/powerpoint/2010/main" val="341506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B98-7218-4EDA-9E1C-104EB08DCC9A}"/>
              </a:ext>
            </a:extLst>
          </p:cNvPr>
          <p:cNvSpPr>
            <a:spLocks noGrp="1"/>
          </p:cNvSpPr>
          <p:nvPr>
            <p:ph type="title"/>
          </p:nvPr>
        </p:nvSpPr>
        <p:spPr/>
        <p:txBody>
          <a:bodyPr/>
          <a:lstStyle/>
          <a:p>
            <a:r>
              <a:rPr lang="en-IN" dirty="0"/>
              <a:t>Library version used</a:t>
            </a:r>
          </a:p>
        </p:txBody>
      </p:sp>
      <p:sp>
        <p:nvSpPr>
          <p:cNvPr id="3" name="Content Placeholder 2">
            <a:extLst>
              <a:ext uri="{FF2B5EF4-FFF2-40B4-BE49-F238E27FC236}">
                <a16:creationId xmlns:a16="http://schemas.microsoft.com/office/drawing/2014/main" id="{1BCD5A60-FDDF-476F-8143-D051F6227DB2}"/>
              </a:ext>
            </a:extLst>
          </p:cNvPr>
          <p:cNvSpPr>
            <a:spLocks noGrp="1"/>
          </p:cNvSpPr>
          <p:nvPr>
            <p:ph idx="1"/>
          </p:nvPr>
        </p:nvSpPr>
        <p:spPr/>
        <p:txBody>
          <a:bodyPr/>
          <a:lstStyle/>
          <a:p>
            <a:r>
              <a:rPr lang="en-IN" dirty="0"/>
              <a:t>Seaborn version:  0.9.0</a:t>
            </a:r>
          </a:p>
          <a:p>
            <a:r>
              <a:rPr lang="en-IN" dirty="0"/>
              <a:t>Pandas version:  0.24.2</a:t>
            </a:r>
          </a:p>
          <a:p>
            <a:r>
              <a:rPr lang="en-IN" dirty="0"/>
              <a:t>matplotlib: 3.1.0</a:t>
            </a:r>
          </a:p>
          <a:p>
            <a:r>
              <a:rPr lang="en-IN" dirty="0" err="1"/>
              <a:t>Sklearn</a:t>
            </a:r>
            <a:r>
              <a:rPr lang="en-IN" dirty="0"/>
              <a:t>: 0.21.2</a:t>
            </a:r>
          </a:p>
          <a:p>
            <a:endParaRPr lang="en-IN" dirty="0"/>
          </a:p>
        </p:txBody>
      </p:sp>
    </p:spTree>
    <p:extLst>
      <p:ext uri="{BB962C8B-B14F-4D97-AF65-F5344CB8AC3E}">
        <p14:creationId xmlns:p14="http://schemas.microsoft.com/office/powerpoint/2010/main" val="72964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D556B-8E8A-472C-9171-F8AFBCDC0924}"/>
              </a:ext>
            </a:extLst>
          </p:cNvPr>
          <p:cNvSpPr txBox="1"/>
          <p:nvPr/>
        </p:nvSpPr>
        <p:spPr>
          <a:xfrm>
            <a:off x="2979602" y="2201662"/>
            <a:ext cx="6232796" cy="1569660"/>
          </a:xfrm>
          <a:prstGeom prst="rect">
            <a:avLst/>
          </a:prstGeom>
          <a:noFill/>
        </p:spPr>
        <p:txBody>
          <a:bodyPr wrap="none" rtlCol="0">
            <a:spAutoFit/>
          </a:bodyPr>
          <a:lstStyle/>
          <a:p>
            <a:r>
              <a:rPr lang="en-IN" sz="9600" dirty="0">
                <a:solidFill>
                  <a:schemeClr val="accent1"/>
                </a:solidFill>
              </a:rPr>
              <a:t>THANK YOU</a:t>
            </a:r>
          </a:p>
        </p:txBody>
      </p:sp>
    </p:spTree>
    <p:extLst>
      <p:ext uri="{BB962C8B-B14F-4D97-AF65-F5344CB8AC3E}">
        <p14:creationId xmlns:p14="http://schemas.microsoft.com/office/powerpoint/2010/main" val="243797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AACF-D5A7-4C56-81AC-123C241D3029}"/>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87F85FDA-5553-4ACA-90D1-D0E82AFB70F2}"/>
              </a:ext>
            </a:extLst>
          </p:cNvPr>
          <p:cNvSpPr>
            <a:spLocks noGrp="1"/>
          </p:cNvSpPr>
          <p:nvPr>
            <p:ph idx="1"/>
          </p:nvPr>
        </p:nvSpPr>
        <p:spPr/>
        <p:txBody>
          <a:bodyPr/>
          <a:lstStyle/>
          <a:p>
            <a:pPr marL="457200" indent="-457200">
              <a:buFont typeface="+mj-lt"/>
              <a:buAutoNum type="arabicPeriod"/>
            </a:pPr>
            <a:r>
              <a:rPr lang="en-IN" dirty="0"/>
              <a:t>Introduction</a:t>
            </a:r>
          </a:p>
          <a:p>
            <a:pPr marL="457200" indent="-457200">
              <a:buFont typeface="+mj-lt"/>
              <a:buAutoNum type="arabicPeriod"/>
            </a:pPr>
            <a:r>
              <a:rPr lang="en-IN" dirty="0"/>
              <a:t>Data Visualisation</a:t>
            </a:r>
          </a:p>
          <a:p>
            <a:pPr marL="457200" indent="-457200">
              <a:buFont typeface="+mj-lt"/>
              <a:buAutoNum type="arabicPeriod"/>
            </a:pPr>
            <a:r>
              <a:rPr lang="en-IN" dirty="0"/>
              <a:t>Proposed Method with Architecture</a:t>
            </a:r>
          </a:p>
          <a:p>
            <a:pPr marL="457200" indent="-457200">
              <a:buFont typeface="+mj-lt"/>
              <a:buAutoNum type="arabicPeriod"/>
            </a:pPr>
            <a:r>
              <a:rPr lang="en-IN" dirty="0"/>
              <a:t>K-Means Algorithm</a:t>
            </a:r>
          </a:p>
          <a:p>
            <a:pPr marL="457200" indent="-457200">
              <a:buFont typeface="+mj-lt"/>
              <a:buAutoNum type="arabicPeriod"/>
            </a:pPr>
            <a:r>
              <a:rPr lang="en-IN" dirty="0"/>
              <a:t>Implementation</a:t>
            </a:r>
          </a:p>
          <a:p>
            <a:pPr marL="457200" indent="-457200">
              <a:buFont typeface="+mj-lt"/>
              <a:buAutoNum type="arabicPeriod"/>
            </a:pPr>
            <a:r>
              <a:rPr lang="en-IN" dirty="0"/>
              <a:t>Conclusion</a:t>
            </a:r>
          </a:p>
          <a:p>
            <a:pPr marL="457200" indent="-457200">
              <a:buFont typeface="+mj-lt"/>
              <a:buAutoNum type="arabicPeriod"/>
            </a:pPr>
            <a:endParaRPr lang="en-IN" dirty="0"/>
          </a:p>
        </p:txBody>
      </p:sp>
    </p:spTree>
    <p:extLst>
      <p:ext uri="{BB962C8B-B14F-4D97-AF65-F5344CB8AC3E}">
        <p14:creationId xmlns:p14="http://schemas.microsoft.com/office/powerpoint/2010/main" val="244665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9D45-9A4F-4452-9DCB-3297ECD0113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4A3BC04-A841-4A8F-8440-EEECC55DFD90}"/>
              </a:ext>
            </a:extLst>
          </p:cNvPr>
          <p:cNvSpPr>
            <a:spLocks noGrp="1"/>
          </p:cNvSpPr>
          <p:nvPr>
            <p:ph idx="1"/>
          </p:nvPr>
        </p:nvSpPr>
        <p:spPr/>
        <p:txBody>
          <a:bodyPr/>
          <a:lstStyle/>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Arial" panose="020B0604020202020204" pitchFamily="34" charset="0"/>
              </a:rPr>
              <a:t>Customer segmentation is a very popular problem in the business world</a:t>
            </a:r>
          </a:p>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Arial" panose="020B0604020202020204" pitchFamily="34" charset="0"/>
              </a:rPr>
              <a:t>If we know our </a:t>
            </a:r>
            <a:r>
              <a:rPr lang="en-IN" sz="1800" dirty="0">
                <a:latin typeface="Calibri" panose="020F0502020204030204" pitchFamily="34" charset="0"/>
                <a:ea typeface="Calibri" panose="020F0502020204030204" pitchFamily="34" charset="0"/>
                <a:cs typeface="Arial" panose="020B0604020202020204" pitchFamily="34" charset="0"/>
              </a:rPr>
              <a:t>customers well then only we can target them with the right products and ads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Arial" panose="020B0604020202020204" pitchFamily="34" charset="0"/>
              </a:rPr>
              <a:t>Segmentation problems are basically clustering problems and this comes under the domain of unsupervised learning problems</a:t>
            </a:r>
          </a:p>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Arial" panose="020B0604020202020204" pitchFamily="34" charset="0"/>
              </a:rPr>
              <a:t>Our main objective is to visualise the mall customers data using different plots and get some insights</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Arial" panose="020B0604020202020204" pitchFamily="34" charset="0"/>
              </a:rPr>
              <a:t>Then K-Means algorithm is used to cluster the data into different clusters based on the key features of the data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847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E954-E1AB-45BE-B613-DC9115DBFCFC}"/>
              </a:ext>
            </a:extLst>
          </p:cNvPr>
          <p:cNvSpPr>
            <a:spLocks noGrp="1"/>
          </p:cNvSpPr>
          <p:nvPr>
            <p:ph type="title"/>
          </p:nvPr>
        </p:nvSpPr>
        <p:spPr/>
        <p:txBody>
          <a:bodyPr/>
          <a:lstStyle/>
          <a:p>
            <a:r>
              <a:rPr lang="en-IN" dirty="0"/>
              <a:t>Data Visualisation</a:t>
            </a:r>
          </a:p>
        </p:txBody>
      </p:sp>
      <p:sp>
        <p:nvSpPr>
          <p:cNvPr id="3" name="Content Placeholder 2">
            <a:extLst>
              <a:ext uri="{FF2B5EF4-FFF2-40B4-BE49-F238E27FC236}">
                <a16:creationId xmlns:a16="http://schemas.microsoft.com/office/drawing/2014/main" id="{B4E22802-F68E-42EC-8686-9BFCF2428150}"/>
              </a:ext>
            </a:extLst>
          </p:cNvPr>
          <p:cNvSpPr>
            <a:spLocks noGrp="1"/>
          </p:cNvSpPr>
          <p:nvPr>
            <p:ph idx="1"/>
          </p:nvPr>
        </p:nvSpPr>
        <p:spPr/>
        <p:txBody>
          <a:bodyPr/>
          <a:lstStyle/>
          <a:p>
            <a:pPr>
              <a:buFont typeface="Arial" panose="020B0604020202020204" pitchFamily="34" charset="0"/>
              <a:buChar char="•"/>
            </a:pPr>
            <a:r>
              <a:rPr lang="en-IN" dirty="0"/>
              <a:t>For data visualisation, seaborn library was used.</a:t>
            </a:r>
          </a:p>
          <a:p>
            <a:pPr>
              <a:buFont typeface="Arial" panose="020B0604020202020204" pitchFamily="34" charset="0"/>
              <a:buChar char="•"/>
            </a:pPr>
            <a:r>
              <a:rPr lang="en-IN" dirty="0"/>
              <a:t>For this we have different  functions provided by this library to plot this data like:</a:t>
            </a:r>
          </a:p>
          <a:p>
            <a:pPr>
              <a:buFont typeface="Arial" panose="020B0604020202020204" pitchFamily="34" charset="0"/>
              <a:buChar char="•"/>
            </a:pPr>
            <a:r>
              <a:rPr lang="en-IN" dirty="0" err="1"/>
              <a:t>Countplot</a:t>
            </a:r>
            <a:r>
              <a:rPr lang="en-IN" dirty="0"/>
              <a:t>, </a:t>
            </a:r>
            <a:r>
              <a:rPr lang="en-IN" dirty="0" err="1"/>
              <a:t>distplot</a:t>
            </a:r>
            <a:r>
              <a:rPr lang="en-IN" dirty="0"/>
              <a:t>, </a:t>
            </a:r>
            <a:r>
              <a:rPr lang="en-IN" dirty="0" err="1"/>
              <a:t>relplot</a:t>
            </a:r>
            <a:r>
              <a:rPr lang="en-IN" dirty="0"/>
              <a:t>, </a:t>
            </a:r>
            <a:r>
              <a:rPr lang="en-IN" dirty="0" err="1"/>
              <a:t>jointplot</a:t>
            </a:r>
            <a:r>
              <a:rPr lang="en-IN" dirty="0"/>
              <a:t>, </a:t>
            </a:r>
            <a:r>
              <a:rPr lang="en-IN" dirty="0" err="1"/>
              <a:t>pairplot</a:t>
            </a:r>
            <a:r>
              <a:rPr lang="en-IN" dirty="0"/>
              <a:t> etc.</a:t>
            </a:r>
          </a:p>
          <a:p>
            <a:pPr>
              <a:buFont typeface="Arial" panose="020B0604020202020204" pitchFamily="34" charset="0"/>
              <a:buChar char="•"/>
            </a:pPr>
            <a:r>
              <a:rPr lang="en-IN" dirty="0"/>
              <a:t>These are used to plot distribution of different features like age, gender, spending score and annual income.</a:t>
            </a:r>
          </a:p>
          <a:p>
            <a:pPr>
              <a:buFont typeface="Arial" panose="020B0604020202020204" pitchFamily="34" charset="0"/>
              <a:buChar char="•"/>
            </a:pPr>
            <a:r>
              <a:rPr lang="en-IN" dirty="0" err="1"/>
              <a:t>Pairplot</a:t>
            </a:r>
            <a:r>
              <a:rPr lang="en-IN" dirty="0"/>
              <a:t> is used to plot the bivariate relationship of all the possible features of the data. It gives a matrix of plots.</a:t>
            </a:r>
          </a:p>
          <a:p>
            <a:pPr marL="0" indent="0">
              <a:buNone/>
            </a:pPr>
            <a:endParaRPr lang="en-IN" dirty="0"/>
          </a:p>
        </p:txBody>
      </p:sp>
    </p:spTree>
    <p:extLst>
      <p:ext uri="{BB962C8B-B14F-4D97-AF65-F5344CB8AC3E}">
        <p14:creationId xmlns:p14="http://schemas.microsoft.com/office/powerpoint/2010/main" val="212104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63EA-E491-42ED-A7D9-DC9156104610}"/>
              </a:ext>
            </a:extLst>
          </p:cNvPr>
          <p:cNvSpPr>
            <a:spLocks noGrp="1"/>
          </p:cNvSpPr>
          <p:nvPr>
            <p:ph type="title"/>
          </p:nvPr>
        </p:nvSpPr>
        <p:spPr/>
        <p:txBody>
          <a:bodyPr/>
          <a:lstStyle/>
          <a:p>
            <a:r>
              <a:rPr lang="en-IN" dirty="0"/>
              <a:t>Distribution of Age, Spending Score and Annual Income</a:t>
            </a:r>
          </a:p>
        </p:txBody>
      </p:sp>
      <p:pic>
        <p:nvPicPr>
          <p:cNvPr id="4" name="Content Placeholder 3">
            <a:extLst>
              <a:ext uri="{FF2B5EF4-FFF2-40B4-BE49-F238E27FC236}">
                <a16:creationId xmlns:a16="http://schemas.microsoft.com/office/drawing/2014/main" id="{DB8CDAFB-FAAE-48A1-9BAB-C788E231E2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5147" y="2350152"/>
            <a:ext cx="9602032" cy="3276884"/>
          </a:xfrm>
          <a:prstGeom prst="rect">
            <a:avLst/>
          </a:prstGeom>
          <a:noFill/>
          <a:ln>
            <a:noFill/>
          </a:ln>
        </p:spPr>
      </p:pic>
    </p:spTree>
    <p:extLst>
      <p:ext uri="{BB962C8B-B14F-4D97-AF65-F5344CB8AC3E}">
        <p14:creationId xmlns:p14="http://schemas.microsoft.com/office/powerpoint/2010/main" val="115014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22F5-29C4-4A16-9A99-41BDED53C9B8}"/>
              </a:ext>
            </a:extLst>
          </p:cNvPr>
          <p:cNvSpPr>
            <a:spLocks noGrp="1"/>
          </p:cNvSpPr>
          <p:nvPr>
            <p:ph type="title"/>
          </p:nvPr>
        </p:nvSpPr>
        <p:spPr/>
        <p:txBody>
          <a:bodyPr/>
          <a:lstStyle/>
          <a:p>
            <a:r>
              <a:rPr lang="en-IN" dirty="0" err="1"/>
              <a:t>Pairplot</a:t>
            </a:r>
            <a:r>
              <a:rPr lang="en-IN" dirty="0"/>
              <a:t> of all features</a:t>
            </a:r>
          </a:p>
        </p:txBody>
      </p:sp>
      <p:pic>
        <p:nvPicPr>
          <p:cNvPr id="4" name="Content Placeholder 3">
            <a:extLst>
              <a:ext uri="{FF2B5EF4-FFF2-40B4-BE49-F238E27FC236}">
                <a16:creationId xmlns:a16="http://schemas.microsoft.com/office/drawing/2014/main" id="{43A69142-303D-43C9-B732-77F104181211}"/>
              </a:ext>
            </a:extLst>
          </p:cNvPr>
          <p:cNvPicPr>
            <a:picLocks noGrp="1"/>
          </p:cNvPicPr>
          <p:nvPr>
            <p:ph idx="1"/>
          </p:nvPr>
        </p:nvPicPr>
        <p:blipFill>
          <a:blip r:embed="rId2"/>
          <a:stretch>
            <a:fillRect/>
          </a:stretch>
        </p:blipFill>
        <p:spPr>
          <a:xfrm>
            <a:off x="3542191" y="1828799"/>
            <a:ext cx="5655076" cy="4474347"/>
          </a:xfrm>
          <a:prstGeom prst="rect">
            <a:avLst/>
          </a:prstGeom>
        </p:spPr>
      </p:pic>
    </p:spTree>
    <p:extLst>
      <p:ext uri="{BB962C8B-B14F-4D97-AF65-F5344CB8AC3E}">
        <p14:creationId xmlns:p14="http://schemas.microsoft.com/office/powerpoint/2010/main" val="100142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DB7D-4D1C-4034-8849-11EC584DF5FB}"/>
              </a:ext>
            </a:extLst>
          </p:cNvPr>
          <p:cNvSpPr>
            <a:spLocks noGrp="1"/>
          </p:cNvSpPr>
          <p:nvPr>
            <p:ph type="title"/>
          </p:nvPr>
        </p:nvSpPr>
        <p:spPr/>
        <p:txBody>
          <a:bodyPr/>
          <a:lstStyle/>
          <a:p>
            <a:r>
              <a:rPr lang="en-IN" dirty="0"/>
              <a:t>Some of the scatter plots</a:t>
            </a:r>
          </a:p>
        </p:txBody>
      </p:sp>
      <p:pic>
        <p:nvPicPr>
          <p:cNvPr id="4" name="Content Placeholder 3">
            <a:extLst>
              <a:ext uri="{FF2B5EF4-FFF2-40B4-BE49-F238E27FC236}">
                <a16:creationId xmlns:a16="http://schemas.microsoft.com/office/drawing/2014/main" id="{0384E718-9AAD-435B-8F88-A3382FC778A7}"/>
              </a:ext>
            </a:extLst>
          </p:cNvPr>
          <p:cNvPicPr>
            <a:picLocks noGrp="1"/>
          </p:cNvPicPr>
          <p:nvPr>
            <p:ph idx="1"/>
          </p:nvPr>
        </p:nvPicPr>
        <p:blipFill>
          <a:blip r:embed="rId2"/>
          <a:stretch>
            <a:fillRect/>
          </a:stretch>
        </p:blipFill>
        <p:spPr>
          <a:xfrm>
            <a:off x="1097279" y="2041864"/>
            <a:ext cx="4682083" cy="3915901"/>
          </a:xfrm>
          <a:prstGeom prst="rect">
            <a:avLst/>
          </a:prstGeom>
        </p:spPr>
      </p:pic>
      <p:pic>
        <p:nvPicPr>
          <p:cNvPr id="6" name="Picture 5">
            <a:extLst>
              <a:ext uri="{FF2B5EF4-FFF2-40B4-BE49-F238E27FC236}">
                <a16:creationId xmlns:a16="http://schemas.microsoft.com/office/drawing/2014/main" id="{7A386662-B301-4DCB-A201-2FD6FAF396C7}"/>
              </a:ext>
            </a:extLst>
          </p:cNvPr>
          <p:cNvPicPr>
            <a:picLocks noChangeAspect="1"/>
          </p:cNvPicPr>
          <p:nvPr/>
        </p:nvPicPr>
        <p:blipFill rotWithShape="1">
          <a:blip r:embed="rId3"/>
          <a:srcRect t="12588" r="26801"/>
          <a:stretch/>
        </p:blipFill>
        <p:spPr>
          <a:xfrm>
            <a:off x="6236783" y="2196977"/>
            <a:ext cx="5050685" cy="3703965"/>
          </a:xfrm>
          <a:prstGeom prst="rect">
            <a:avLst/>
          </a:prstGeom>
        </p:spPr>
      </p:pic>
    </p:spTree>
    <p:extLst>
      <p:ext uri="{BB962C8B-B14F-4D97-AF65-F5344CB8AC3E}">
        <p14:creationId xmlns:p14="http://schemas.microsoft.com/office/powerpoint/2010/main" val="313111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F862-0B6C-41AF-9B92-0555B83F8A18}"/>
              </a:ext>
            </a:extLst>
          </p:cNvPr>
          <p:cNvSpPr>
            <a:spLocks noGrp="1"/>
          </p:cNvSpPr>
          <p:nvPr>
            <p:ph type="title"/>
          </p:nvPr>
        </p:nvSpPr>
        <p:spPr/>
        <p:txBody>
          <a:bodyPr/>
          <a:lstStyle/>
          <a:p>
            <a:r>
              <a:rPr lang="en-IN" dirty="0"/>
              <a:t>Heatmap of Correlation Matrix</a:t>
            </a:r>
          </a:p>
        </p:txBody>
      </p:sp>
      <p:pic>
        <p:nvPicPr>
          <p:cNvPr id="4" name="Content Placeholder 3">
            <a:extLst>
              <a:ext uri="{FF2B5EF4-FFF2-40B4-BE49-F238E27FC236}">
                <a16:creationId xmlns:a16="http://schemas.microsoft.com/office/drawing/2014/main" id="{0B3C3DBA-3C3C-4B6F-8AD4-E754FE5BA28D}"/>
              </a:ext>
            </a:extLst>
          </p:cNvPr>
          <p:cNvPicPr>
            <a:picLocks noGrp="1" noChangeAspect="1"/>
          </p:cNvPicPr>
          <p:nvPr>
            <p:ph idx="1"/>
          </p:nvPr>
        </p:nvPicPr>
        <p:blipFill>
          <a:blip r:embed="rId2"/>
          <a:stretch>
            <a:fillRect/>
          </a:stretch>
        </p:blipFill>
        <p:spPr>
          <a:xfrm>
            <a:off x="4002368" y="2108200"/>
            <a:ext cx="4247590" cy="3760788"/>
          </a:xfrm>
          <a:prstGeom prst="rect">
            <a:avLst/>
          </a:prstGeom>
        </p:spPr>
      </p:pic>
    </p:spTree>
    <p:extLst>
      <p:ext uri="{BB962C8B-B14F-4D97-AF65-F5344CB8AC3E}">
        <p14:creationId xmlns:p14="http://schemas.microsoft.com/office/powerpoint/2010/main" val="417259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C71E-ECF9-48A4-AE86-01D69FD2E384}"/>
              </a:ext>
            </a:extLst>
          </p:cNvPr>
          <p:cNvSpPr>
            <a:spLocks noGrp="1"/>
          </p:cNvSpPr>
          <p:nvPr>
            <p:ph type="title"/>
          </p:nvPr>
        </p:nvSpPr>
        <p:spPr/>
        <p:txBody>
          <a:bodyPr/>
          <a:lstStyle/>
          <a:p>
            <a:r>
              <a:rPr lang="en-IN" dirty="0"/>
              <a:t>Proposed Method with Architecture</a:t>
            </a:r>
          </a:p>
        </p:txBody>
      </p:sp>
      <p:pic>
        <p:nvPicPr>
          <p:cNvPr id="5" name="Content Placeholder 4">
            <a:extLst>
              <a:ext uri="{FF2B5EF4-FFF2-40B4-BE49-F238E27FC236}">
                <a16:creationId xmlns:a16="http://schemas.microsoft.com/office/drawing/2014/main" id="{1BC0BE69-B5F1-47C2-9ACC-DA640C630842}"/>
              </a:ext>
            </a:extLst>
          </p:cNvPr>
          <p:cNvPicPr>
            <a:picLocks noGrp="1" noChangeAspect="1"/>
          </p:cNvPicPr>
          <p:nvPr>
            <p:ph idx="1"/>
          </p:nvPr>
        </p:nvPicPr>
        <p:blipFill>
          <a:blip r:embed="rId2"/>
          <a:stretch>
            <a:fillRect/>
          </a:stretch>
        </p:blipFill>
        <p:spPr>
          <a:xfrm>
            <a:off x="9210113" y="2010545"/>
            <a:ext cx="2353939" cy="4150557"/>
          </a:xfrm>
        </p:spPr>
      </p:pic>
      <p:sp>
        <p:nvSpPr>
          <p:cNvPr id="6" name="TextBox 5">
            <a:extLst>
              <a:ext uri="{FF2B5EF4-FFF2-40B4-BE49-F238E27FC236}">
                <a16:creationId xmlns:a16="http://schemas.microsoft.com/office/drawing/2014/main" id="{70D92A55-FDE3-4ADA-B25D-F11F5A6A1B83}"/>
              </a:ext>
            </a:extLst>
          </p:cNvPr>
          <p:cNvSpPr txBox="1"/>
          <p:nvPr/>
        </p:nvSpPr>
        <p:spPr>
          <a:xfrm>
            <a:off x="1225118" y="2246051"/>
            <a:ext cx="7137647" cy="2308324"/>
          </a:xfrm>
          <a:prstGeom prst="rect">
            <a:avLst/>
          </a:prstGeom>
          <a:noFill/>
        </p:spPr>
        <p:txBody>
          <a:bodyPr wrap="square" rtlCol="0">
            <a:spAutoFit/>
          </a:bodyPr>
          <a:lstStyle/>
          <a:p>
            <a:pPr marL="285750" indent="-285750">
              <a:buFont typeface="Arial" panose="020B0604020202020204" pitchFamily="34" charset="0"/>
              <a:buChar char="•"/>
            </a:pPr>
            <a:r>
              <a:rPr lang="en-IN" dirty="0"/>
              <a:t>First the raw data is analysed using different plots provided by the seaborn library.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Then, based on the plots and correlation matrix we chose two features based on which data needed to be clustered.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K-Means algorithm was then used to cluster the data in different clusters</a:t>
            </a:r>
          </a:p>
        </p:txBody>
      </p:sp>
    </p:spTree>
    <p:extLst>
      <p:ext uri="{BB962C8B-B14F-4D97-AF65-F5344CB8AC3E}">
        <p14:creationId xmlns:p14="http://schemas.microsoft.com/office/powerpoint/2010/main" val="323305754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focus</Template>
  <TotalTime>220</TotalTime>
  <Words>650</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Inter</vt:lpstr>
      <vt:lpstr>1_RetrospectVTI</vt:lpstr>
      <vt:lpstr>Data Science Project: Customer Segmentation</vt:lpstr>
      <vt:lpstr>CONTENTS</vt:lpstr>
      <vt:lpstr>Introduction</vt:lpstr>
      <vt:lpstr>Data Visualisation</vt:lpstr>
      <vt:lpstr>Distribution of Age, Spending Score and Annual Income</vt:lpstr>
      <vt:lpstr>Pairplot of all features</vt:lpstr>
      <vt:lpstr>Some of the scatter plots</vt:lpstr>
      <vt:lpstr>Heatmap of Correlation Matrix</vt:lpstr>
      <vt:lpstr>Proposed Method with Architecture</vt:lpstr>
      <vt:lpstr>K-Means</vt:lpstr>
      <vt:lpstr>Choosing the right value of K</vt:lpstr>
      <vt:lpstr>Implementation</vt:lpstr>
      <vt:lpstr>Conclusion</vt:lpstr>
      <vt:lpstr>Library version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Customer Segmentation</dc:title>
  <dc:creator>Mohammed Azam</dc:creator>
  <cp:lastModifiedBy>Mohammed Azam</cp:lastModifiedBy>
  <cp:revision>12</cp:revision>
  <dcterms:created xsi:type="dcterms:W3CDTF">2021-02-14T15:23:08Z</dcterms:created>
  <dcterms:modified xsi:type="dcterms:W3CDTF">2021-02-14T19:20:04Z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