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9ekMpY1Q99aMaeRKG7zvrhiBb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pelosi.house.gov/news/press-release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v.gd/webscraping1111" TargetMode="External"/><Relationship Id="rId4" Type="http://schemas.openxmlformats.org/officeDocument/2006/relationships/hyperlink" Target="https://docs.google.com/document/d/17iKQG9JfREEEThz_Qeai5lvv5mYPRsixi0MKbS6aIsM/edit?usp=sharing" TargetMode="External"/><Relationship Id="rId5" Type="http://schemas.openxmlformats.org/officeDocument/2006/relationships/hyperlink" Target="https://docs.google.com/document/d/17iKQG9JfREEEThz_Qeai5lvv5mYPRsixi0MKbS6aIsM/edit?usp=sharing" TargetMode="External"/><Relationship Id="rId6" Type="http://schemas.openxmlformats.org/officeDocument/2006/relationships/hyperlink" Target="https://docs.google.com/document/d/17iKQG9JfREEEThz_Qeai5lvv5mYPRsixi0MKbS6aIsM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mmons.wikimedia.org/wiki/User:Abalg~commonswiki" TargetMode="External"/><Relationship Id="rId4" Type="http://schemas.openxmlformats.org/officeDocument/2006/relationships/hyperlink" Target="https://commons.wikimedia.org/wiki/File:Scraping_propolis.jpg" TargetMode="External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hyperlink" Target="https://commons.wikimedia.org/wiki/Main_Pag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lickr.com/photos/jesper/" TargetMode="External"/><Relationship Id="rId4" Type="http://schemas.openxmlformats.org/officeDocument/2006/relationships/hyperlink" Target="https://www.flickr.com/photos/jesper/346483297/in/photolist-wBPpX-DiXiL-9UNeUM-x9suX-BKvWb-6WxYTc-4XosTf-KkxHi-kPN9f-gwwP6-ascEZ-64QGjJ-6KPnvN-pQS5TC-pymJwK-cMvKCh-4h5Mnt-66A4Eq-9dx9K7-aRJLMz-r5RSNu-rCMeSm-pUPZw8-2cAazs-bh8bET-yjEA9-bh8wNF-4z8cEE-CxpYa-646Rvq-9Ex33w-5t2Tfs-5t2TeJ-bmJ162-5T1nE5-s2JWcf-21Y5Fq-dJBjAX-48u2Y2-4tQh9z-9nrxjg-tLcPC-442DfU-6UYbu6-awY9qQ-dJBjNt-dJGLEy-dJBjAB-dJGLBy-7JGSa9" TargetMode="External"/><Relationship Id="rId5" Type="http://schemas.openxmlformats.org/officeDocument/2006/relationships/image" Target="../media/image16.jpg"/><Relationship Id="rId6" Type="http://schemas.openxmlformats.org/officeDocument/2006/relationships/hyperlink" Target="https://commons.wikimedia.org/wiki/File:Struktura_HTML_(Bez_nastaven%C3%AD_k%C3%B3dov%C3%A1n%C3%AD).png" TargetMode="External"/><Relationship Id="rId7" Type="http://schemas.openxmlformats.org/officeDocument/2006/relationships/image" Target="../media/image20.png"/><Relationship Id="rId8" Type="http://schemas.openxmlformats.org/officeDocument/2006/relationships/hyperlink" Target="https://commons.wikimedia.org/wiki/Special:Contributions/Michaelbrabe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lickr.com/photos/psd/" TargetMode="External"/><Relationship Id="rId4" Type="http://schemas.openxmlformats.org/officeDocument/2006/relationships/hyperlink" Target="https://www.flickr.com/photos/psd/8311657642/in/photolist-dEtqf7-6zebVa-6KTxkX-949RiA-r4exaS-2LGPyo-qoHR9Z-aaaz52-5qt5oc-5qt52k-5qt4Y4-5qxo2W-5qt4Fk-5qt31V-5qt2KF-5qxkrG-5qxkoq-5qxkjC-5qt1Wt-5qxjMm-5qt1uc-5qt1pr-5qsZPk-5qxiry-5qsZ4Z-5qxi9f-5qxi4S-5qsYQ6-5qxhVf-5qsYGF-5qsYBc-5qsYxF-5qxhEf-5qsYor-5qxhw3-5qxhsd-5qsYc2-5qsY7x-5qsY38-5qxha7-5qxh61-H1G5D-fP4jcU-fNLLzF-fP4jgJ-fNLLwn-fNLLun-fNLLHH-fP5BJy-r6AL9o" TargetMode="External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lickr.com/photos/ndanger/" TargetMode="External"/><Relationship Id="rId4" Type="http://schemas.openxmlformats.org/officeDocument/2006/relationships/hyperlink" Target="https://www.flickr.com/photos/ndanger/4425407800/in/photolist-aHctY-7K4nyu-5GWYyx-bwwbvt-bwwe7r-bwwbNr-S8zN-bwwekD-S8AM-dXgyC-bwwdkM-nJsop-B6SZ-bwwcaF-bwweB6-bwwcw6-bwwdtv-bwwaUx-bwwcUD-bwwcMn-bwwbdt-bwwdci-4wQdR-5jWS4P-xR5Wd-aZ1zL2-2kbBbL-s2hYyV-qYyRTS-9SDuok-62grYS-9Y8DY3-bvMPWn-bvV6wK-7Sxoah-Lwv5Z-8Znq63-6zatgS-cTR7h-oqwqZ-ziEuE-38Fp1D-7yAuKp-oQejEx-iJyMWk-dbJrj-a7K52r-f4rdX-4TJtNh-8F73H6" TargetMode="External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JS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lickr.com/photos/86979666@N00/8692704103/in/photolist-ef9o5F-an18pc-5boVNk-7JWAtE-7K2Usf-8F4c1Q-77nu5x-69jW2d-77ntPe-bKkoBK-6HoZ2y-8nWSMy-7K9vib-9BjDkg-9BjDpH-c5HhMo-9BvPSp-Cdjuj-6HoYbw-rmEzaL-siC4jp-rzX1Hb-rzX1Cm-qFsj7M-rkEjhE-oVHmu3-oDfbmK-oyx85w-oyxHoZ-oyx7vW-oyx7cE-oQZQGJ-orfDRp-orfBQF-orf9pv-orf2Xd-orfn7J-obA13w-or3Sqq-ogLAUN-ogwPgt-ogLzy1-nZjVH4-ogwLXR-ogCxF1-nZkTst-ogCwDS-nZkSbv-nJ8axp-n6sFbF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s://www.flickr.com/photos/86979666@N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8" y="129499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Web Scraping</a:t>
            </a:r>
            <a:br>
              <a:rPr lang="en"/>
            </a:br>
            <a:r>
              <a:rPr lang="en" sz="3000"/>
              <a:t>Python for Econometrics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Web Scraping Legality</a:t>
            </a: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311701" y="1983886"/>
            <a:ext cx="3999900" cy="1175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/>
              <a:t>The type of data you are scraping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/>
              <a:t>How you plan to use the scraped data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/>
              <a:t>How you extracted the data from the website</a:t>
            </a:r>
            <a:endParaRPr/>
          </a:p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311700" y="1983886"/>
            <a:ext cx="3999900" cy="1175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type of data you are scraping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you plan to use the scraped data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you extracted the data from the website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4572000" y="1983886"/>
            <a:ext cx="3999900" cy="1175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 I scraping personal data?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 I scraping copyrighted data?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 I scraping data from behind a login?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Website Data Transfer Type</a:t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929787" y="1345224"/>
            <a:ext cx="3629025" cy="333438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4637940" y="1345223"/>
            <a:ext cx="3629025" cy="33343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174" y="3804870"/>
            <a:ext cx="652646" cy="652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4151" y="1572816"/>
            <a:ext cx="560327" cy="56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7759" y="2362520"/>
            <a:ext cx="652646" cy="652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8433" y="3804870"/>
            <a:ext cx="652646" cy="652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3176" y="1572816"/>
            <a:ext cx="560327" cy="56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3339" y="2583975"/>
            <a:ext cx="652646" cy="652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9121" y="2794383"/>
            <a:ext cx="441958" cy="44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5615" y="2936220"/>
            <a:ext cx="427986" cy="42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4001" y="2170598"/>
            <a:ext cx="567104" cy="56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61784" y="3804870"/>
            <a:ext cx="427986" cy="427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 txBox="1"/>
          <p:nvPr/>
        </p:nvSpPr>
        <p:spPr>
          <a:xfrm>
            <a:off x="2098681" y="3524416"/>
            <a:ext cx="21986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6791321" y="1564410"/>
            <a:ext cx="133657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Dinamis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3099935" y="1678710"/>
            <a:ext cx="133657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6258301" y="3240646"/>
            <a:ext cx="21986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1724458" y="2130249"/>
            <a:ext cx="21986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3171021" y="2507842"/>
            <a:ext cx="21986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5429662" y="3493275"/>
            <a:ext cx="21986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6942071" y="3025107"/>
            <a:ext cx="21986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5820133" y="1977434"/>
            <a:ext cx="21986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7413355" y="2358946"/>
            <a:ext cx="21986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1"/>
          <p:cNvCxnSpPr>
            <a:endCxn id="151" idx="2"/>
          </p:cNvCxnSpPr>
          <p:nvPr/>
        </p:nvCxnSpPr>
        <p:spPr>
          <a:xfrm rot="10800000">
            <a:off x="2314082" y="3015166"/>
            <a:ext cx="729000" cy="11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1"/>
          <p:cNvCxnSpPr>
            <a:stCxn id="151" idx="1"/>
            <a:endCxn id="150" idx="2"/>
          </p:cNvCxnSpPr>
          <p:nvPr/>
        </p:nvCxnSpPr>
        <p:spPr>
          <a:xfrm rot="10800000">
            <a:off x="1474459" y="2133243"/>
            <a:ext cx="5133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1"/>
          <p:cNvCxnSpPr>
            <a:stCxn id="150" idx="3"/>
            <a:endCxn id="151" idx="0"/>
          </p:cNvCxnSpPr>
          <p:nvPr/>
        </p:nvCxnSpPr>
        <p:spPr>
          <a:xfrm>
            <a:off x="1754478" y="1852979"/>
            <a:ext cx="5595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1"/>
          <p:cNvCxnSpPr>
            <a:stCxn id="151" idx="3"/>
            <a:endCxn id="156" idx="1"/>
          </p:cNvCxnSpPr>
          <p:nvPr/>
        </p:nvCxnSpPr>
        <p:spPr>
          <a:xfrm>
            <a:off x="2640405" y="2688843"/>
            <a:ext cx="7452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1"/>
          <p:cNvCxnSpPr>
            <a:stCxn id="156" idx="2"/>
            <a:endCxn id="149" idx="0"/>
          </p:cNvCxnSpPr>
          <p:nvPr/>
        </p:nvCxnSpPr>
        <p:spPr>
          <a:xfrm flipH="1">
            <a:off x="3369508" y="3364203"/>
            <a:ext cx="2301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1"/>
          <p:cNvCxnSpPr>
            <a:stCxn id="152" idx="1"/>
            <a:endCxn id="154" idx="3"/>
          </p:cNvCxnSpPr>
          <p:nvPr/>
        </p:nvCxnSpPr>
        <p:spPr>
          <a:xfrm rot="10800000">
            <a:off x="5755933" y="2910193"/>
            <a:ext cx="1492500" cy="12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1"/>
          <p:cNvCxnSpPr>
            <a:stCxn id="152" idx="0"/>
            <a:endCxn id="157" idx="2"/>
          </p:cNvCxnSpPr>
          <p:nvPr/>
        </p:nvCxnSpPr>
        <p:spPr>
          <a:xfrm rot="10800000">
            <a:off x="6607556" y="2737770"/>
            <a:ext cx="967200" cy="10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1"/>
          <p:cNvCxnSpPr>
            <a:stCxn id="157" idx="1"/>
            <a:endCxn id="153" idx="2"/>
          </p:cNvCxnSpPr>
          <p:nvPr/>
        </p:nvCxnSpPr>
        <p:spPr>
          <a:xfrm rot="10800000">
            <a:off x="5103301" y="2133150"/>
            <a:ext cx="12207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1"/>
          <p:cNvCxnSpPr>
            <a:endCxn id="157" idx="0"/>
          </p:cNvCxnSpPr>
          <p:nvPr/>
        </p:nvCxnSpPr>
        <p:spPr>
          <a:xfrm>
            <a:off x="5383553" y="1852898"/>
            <a:ext cx="122400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1"/>
          <p:cNvCxnSpPr>
            <a:endCxn id="152" idx="0"/>
          </p:cNvCxnSpPr>
          <p:nvPr/>
        </p:nvCxnSpPr>
        <p:spPr>
          <a:xfrm flipH="1">
            <a:off x="7574756" y="3236370"/>
            <a:ext cx="105300" cy="5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1"/>
          <p:cNvCxnSpPr>
            <a:stCxn id="158" idx="3"/>
            <a:endCxn id="152" idx="1"/>
          </p:cNvCxnSpPr>
          <p:nvPr/>
        </p:nvCxnSpPr>
        <p:spPr>
          <a:xfrm>
            <a:off x="6089770" y="4018862"/>
            <a:ext cx="11586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1"/>
          <p:cNvCxnSpPr>
            <a:stCxn id="154" idx="2"/>
            <a:endCxn id="158" idx="0"/>
          </p:cNvCxnSpPr>
          <p:nvPr/>
        </p:nvCxnSpPr>
        <p:spPr>
          <a:xfrm>
            <a:off x="5429662" y="3236621"/>
            <a:ext cx="446100" cy="5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1"/>
          <p:cNvCxnSpPr>
            <a:stCxn id="157" idx="3"/>
            <a:endCxn id="155" idx="0"/>
          </p:cNvCxnSpPr>
          <p:nvPr/>
        </p:nvCxnSpPr>
        <p:spPr>
          <a:xfrm>
            <a:off x="6891105" y="2454150"/>
            <a:ext cx="789000" cy="3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856060" y="397948"/>
            <a:ext cx="7429499" cy="729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Referensi data kemendikbud</a:t>
            </a:r>
            <a:endParaRPr/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359" y="1055003"/>
            <a:ext cx="6829283" cy="386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856060" y="463889"/>
            <a:ext cx="7429499" cy="70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Pokok Pendidikan</a:t>
            </a:r>
            <a:endParaRPr/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324" y="1143109"/>
            <a:ext cx="6584968" cy="372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Webscraper.io</a:t>
            </a:r>
            <a:br>
              <a:rPr lang="en"/>
            </a:br>
            <a:r>
              <a:rPr lang="en" sz="3000"/>
              <a:t>Demonstration &amp; Hands-on</a:t>
            </a:r>
            <a:endParaRPr sz="3000"/>
          </a:p>
        </p:txBody>
      </p:sp>
      <p:sp>
        <p:nvSpPr>
          <p:cNvPr id="199" name="Google Shape;19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Demo: Scraping Congressional Press Releases</a:t>
            </a:r>
            <a:endParaRPr/>
          </a:p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Representative Nancy Pelosi’s Press Releases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CONTENT</a:t>
            </a:r>
            <a:endParaRPr b="1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Structure of the Press Release subsection of the site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Pagination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Links to each release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Common elements of release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TOOLS</a:t>
            </a:r>
            <a:endParaRPr b="1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Webscraper.io tool works inside of Chrome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Tutorials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Documentation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Community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 or, alternatively, Fee for Service</a:t>
            </a:r>
            <a:endParaRPr/>
          </a:p>
        </p:txBody>
      </p:sp>
      <p:sp>
        <p:nvSpPr>
          <p:cNvPr id="206" name="Google Shape;20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webscraper_io graph view.png" id="212" name="Google Shape;2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75" y="467600"/>
            <a:ext cx="8582426" cy="39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311700" y="43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Now You Try It</a:t>
            </a:r>
            <a:endParaRPr/>
          </a:p>
        </p:txBody>
      </p:sp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http://v.gd/webscraping1111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Follow the download &amp; installation instructions: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4"/>
              </a:rPr>
              <a:t>step 9a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some congressional press release sites:  </a:t>
            </a:r>
            <a:r>
              <a:rPr lang="en" u="sng">
                <a:solidFill>
                  <a:schemeClr val="hlink"/>
                </a:solidFill>
                <a:hlinkClick r:id="rId5"/>
              </a:rPr>
              <a:t>step 9b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Follow the instructions: </a:t>
            </a:r>
            <a:r>
              <a:rPr lang="en" u="sng">
                <a:solidFill>
                  <a:schemeClr val="hlink"/>
                </a:solidFill>
                <a:hlinkClick r:id="rId6"/>
              </a:rPr>
              <a:t>steps 1-8</a:t>
            </a:r>
            <a:endParaRPr/>
          </a:p>
        </p:txBody>
      </p:sp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Technical Definitions</a:t>
            </a:r>
            <a:br>
              <a:rPr lang="en"/>
            </a:br>
            <a:r>
              <a:rPr lang="en" sz="3000"/>
              <a:t>Deconstruction v Construction</a:t>
            </a:r>
            <a:endParaRPr sz="3000"/>
          </a:p>
        </p:txBody>
      </p:sp>
      <p:sp>
        <p:nvSpPr>
          <p:cNvPr id="66" name="Google Shape;6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Scraping</a:t>
            </a:r>
            <a:br>
              <a:rPr lang="en"/>
            </a:br>
            <a:r>
              <a:rPr i="1" lang="en"/>
              <a:t>Using tools to gather data you can see on a webpage</a:t>
            </a:r>
            <a:br>
              <a:rPr lang="en"/>
            </a:br>
            <a:br>
              <a:rPr lang="en"/>
            </a:br>
            <a:r>
              <a:rPr lang="en"/>
              <a:t>A wide range of web scraping techniques and tools exist.  These can be as simple as copy/paste and increase in complexity to automation tools, HTML parsing, APIs and programming</a:t>
            </a:r>
            <a:endParaRPr/>
          </a:p>
        </p:txBody>
      </p:sp>
      <p:sp>
        <p:nvSpPr>
          <p:cNvPr id="74" name="Google Shape;74;p3"/>
          <p:cNvSpPr txBox="1"/>
          <p:nvPr>
            <p:ph idx="2" type="body"/>
          </p:nvPr>
        </p:nvSpPr>
        <p:spPr>
          <a:xfrm>
            <a:off x="5308350" y="3573225"/>
            <a:ext cx="31050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Scraping propolis from the sides of the bee box</a:t>
            </a:r>
            <a:endParaRPr sz="1100">
              <a:solidFill>
                <a:srgbClr val="252525"/>
              </a:solidFill>
              <a:highlight>
                <a:srgbClr val="F9F9F9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600">
                <a:solidFill>
                  <a:srgbClr val="252525"/>
                </a:solidFill>
                <a:highlight>
                  <a:srgbClr val="F9F9F9"/>
                </a:highlight>
              </a:rPr>
              <a:t>Image by </a:t>
            </a:r>
            <a:r>
              <a:rPr lang="en" sz="6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Abalg~commonswiki</a:t>
            </a:r>
            <a:endParaRPr sz="600"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  <p:pic>
        <p:nvPicPr>
          <p:cNvPr descr="320px-Scraping_propolis.jpg" id="75" name="Google Shape;75;p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8350" y="1152475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HTTP</a:t>
            </a:r>
            <a:br>
              <a:rPr lang="en"/>
            </a:br>
            <a:r>
              <a:rPr i="1" lang="en"/>
              <a:t>HyperText Transfer Protocol</a:t>
            </a:r>
            <a:br>
              <a:rPr lang="en"/>
            </a:br>
            <a:br>
              <a:rPr lang="en"/>
            </a:br>
            <a:r>
              <a:rPr lang="en"/>
              <a:t>Machine interchange information transported over the Internet to enable multi-media data exchange, aka WWW.  The protocol defines aspects of authentication, requests, status codes, persistent connections, client/server request/response. etc.  </a:t>
            </a:r>
            <a:br>
              <a:rPr lang="en"/>
            </a:br>
            <a:br>
              <a:rPr lang="en"/>
            </a:br>
            <a:r>
              <a:rPr lang="en"/>
              <a:t>Access a server on port 80; the declarative Document Type Definition ( HTML, XML, JSON, etc.)</a:t>
            </a:r>
            <a:endParaRPr/>
          </a:p>
        </p:txBody>
      </p:sp>
      <p:pic>
        <p:nvPicPr>
          <p:cNvPr descr="URL.PNG"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1650" y="445025"/>
            <a:ext cx="5429501" cy="124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ent-server-model.svg.png"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4000" y="1841325"/>
            <a:ext cx="4449153" cy="266949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320850" y="445625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7272425" y="4696525"/>
            <a:ext cx="1434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from </a:t>
            </a:r>
            <a:r>
              <a:rPr b="0" i="0" lang="en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commons.WikiMedia.org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HTML</a:t>
            </a:r>
            <a:br>
              <a:rPr lang="en"/>
            </a:br>
            <a:r>
              <a:rPr i="1" lang="en"/>
              <a:t>HyperText Markup Language</a:t>
            </a:r>
            <a:br>
              <a:rPr lang="en"/>
            </a:br>
            <a:br>
              <a:rPr lang="en"/>
            </a:br>
            <a:r>
              <a:rPr lang="en"/>
              <a:t>The standard markup language on the Web  </a:t>
            </a:r>
            <a:br>
              <a:rPr lang="en"/>
            </a:br>
            <a:br>
              <a:rPr lang="en"/>
            </a:br>
            <a:r>
              <a:rPr lang="en"/>
              <a:t>As the web evolves so does the proliferation of technical wrappers surrounding the visible content of websites (text and data) </a:t>
            </a:r>
            <a:endParaRPr/>
          </a:p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93" name="Google Shape;9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5"/>
          <p:cNvSpPr txBox="1"/>
          <p:nvPr>
            <p:ph idx="2" type="body"/>
          </p:nvPr>
        </p:nvSpPr>
        <p:spPr>
          <a:xfrm>
            <a:off x="4832400" y="3472875"/>
            <a:ext cx="16911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600">
                <a:solidFill>
                  <a:srgbClr val="252525"/>
                </a:solidFill>
                <a:highlight>
                  <a:srgbClr val="F9F9F9"/>
                </a:highlight>
              </a:rPr>
              <a:t>Image by </a:t>
            </a:r>
            <a:r>
              <a:rPr lang="en" sz="6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Jesper Rønn-Jensen</a:t>
            </a:r>
            <a:endParaRPr sz="600"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  <p:pic>
        <p:nvPicPr>
          <p:cNvPr descr="346483297_c4cb93ab4e_m.jpg" id="95" name="Google Shape;95;p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2400" y="1017725"/>
            <a:ext cx="1600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uktura_HTML_(Bez_nastavení_kódování).png" id="96" name="Google Shape;96;p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3450" y="1960700"/>
            <a:ext cx="22288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 txBox="1"/>
          <p:nvPr/>
        </p:nvSpPr>
        <p:spPr>
          <a:xfrm>
            <a:off x="6631875" y="3472875"/>
            <a:ext cx="217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by </a:t>
            </a:r>
            <a:r>
              <a:rPr b="0" i="0" lang="en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Michaelbrabec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Parsing</a:t>
            </a:r>
            <a:br>
              <a:rPr lang="en"/>
            </a:br>
            <a:r>
              <a:rPr i="1" lang="en"/>
              <a:t>The act of analyzing the strings and symbols to reveal only the data you need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5515100" y="4335225"/>
            <a:ext cx="217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by </a:t>
            </a:r>
            <a:r>
              <a:rPr b="0" i="0" lang="en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Paul Downey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8311657642_dc691a8f3f_n.jpg" id="106" name="Google Shape;106;p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1525" y="1152475"/>
            <a:ext cx="26955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Parsing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Crawling</a:t>
            </a:r>
            <a:br>
              <a:rPr b="1" lang="en"/>
            </a:br>
            <a:r>
              <a:rPr i="1" lang="en"/>
              <a:t>Moving across or through a website in an attempt to gather data from more than one URL or page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12" name="Google Shape;11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7"/>
          <p:cNvSpPr txBox="1"/>
          <p:nvPr/>
        </p:nvSpPr>
        <p:spPr>
          <a:xfrm>
            <a:off x="5515100" y="4335225"/>
            <a:ext cx="217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by </a:t>
            </a:r>
            <a:r>
              <a:rPr b="0" i="0" lang="en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Dave Gingrich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4425407800_043ff7bf15_n.jpg" id="115" name="Google Shape;115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8494" r="18493" t="0"/>
          <a:stretch/>
        </p:blipFill>
        <p:spPr>
          <a:xfrm>
            <a:off x="4991525" y="1152475"/>
            <a:ext cx="26955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Parsing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Crawling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JSON</a:t>
            </a:r>
            <a:br>
              <a:rPr lang="en"/>
            </a:br>
            <a:r>
              <a:rPr i="1" lang="en"/>
              <a:t>Javascript Open Notation</a:t>
            </a:r>
            <a:br>
              <a:rPr i="1" lang="en"/>
            </a:br>
            <a:br>
              <a:rPr i="1" lang="en"/>
            </a:br>
            <a:r>
              <a:rPr i="1" lang="en"/>
              <a:t>Readable text used to transmit data objects consisting of attribute-value pairs --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Wikipedia</a:t>
            </a:r>
            <a:endParaRPr sz="800"/>
          </a:p>
        </p:txBody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22" name="Google Shape;12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8"/>
          <p:cNvSpPr txBox="1"/>
          <p:nvPr/>
        </p:nvSpPr>
        <p:spPr>
          <a:xfrm>
            <a:off x="5583750" y="0"/>
            <a:ext cx="2888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"firstName"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"John"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"lastName"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"Smith"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"isAlive"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" sz="1050" u="none" cap="none" strike="noStrike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"age"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25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"address"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"streetAddress"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"21 2nd Street"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"city"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"New York"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"state"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"NY"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"postalCode"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"10021-3100"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},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"phoneNumbers"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[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"type"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"home"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"number"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"212 555-1234"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},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"type"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"office"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"number"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"646 555-4567"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],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"children"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[],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" sz="1050" u="none" cap="none" strike="noStrike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"spouse"</a:t>
            </a:r>
            <a:r>
              <a:rPr b="0" i="0" lang="en" sz="1050" u="none" cap="none" strike="noStrike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" sz="1050" u="none" cap="none" strike="noStrike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null</a:t>
            </a:r>
            <a:b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1050" u="none" cap="none" strike="noStrike">
              <a:solidFill>
                <a:schemeClr val="dk1"/>
              </a:solidFill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Parsing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JSON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Crawling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API</a:t>
            </a:r>
            <a:br>
              <a:rPr lang="en"/>
            </a:br>
            <a:r>
              <a:rPr i="1" lang="en"/>
              <a:t>Application Programming Interface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A set of rules and protocols used to build a software application.  In the context of Web Scraping an API is a method used to gather clean data from a website (i.e. data that is not wrapped in HTML, Javascript, bound in HTTP, etc.)</a:t>
            </a:r>
            <a:endParaRPr sz="800"/>
          </a:p>
        </p:txBody>
      </p:sp>
      <p:sp>
        <p:nvSpPr>
          <p:cNvPr id="129" name="Google Shape;12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8692704103_ae4cd86d81_n.jpg" id="131" name="Google Shape;13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4450" y="1017725"/>
            <a:ext cx="30480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 txBox="1"/>
          <p:nvPr/>
        </p:nvSpPr>
        <p:spPr>
          <a:xfrm>
            <a:off x="6088950" y="3142775"/>
            <a:ext cx="2383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by </a:t>
            </a:r>
            <a:r>
              <a:rPr b="0" i="0" lang="en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Tsahi Levent-Levi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