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62" r:id="rId3"/>
    <p:sldId id="259" r:id="rId4"/>
    <p:sldId id="295" r:id="rId5"/>
    <p:sldId id="296" r:id="rId6"/>
    <p:sldId id="297" r:id="rId7"/>
    <p:sldId id="261" r:id="rId8"/>
    <p:sldId id="260" r:id="rId9"/>
    <p:sldId id="298" r:id="rId10"/>
    <p:sldId id="299" r:id="rId11"/>
    <p:sldId id="278" r:id="rId12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14"/>
      <p:bold r:id="rId15"/>
      <p:italic r:id="rId16"/>
      <p:boldItalic r:id="rId17"/>
    </p:embeddedFont>
    <p:embeddedFont>
      <p:font typeface="Titillium Web Light" panose="000004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6" d="100"/>
          <a:sy n="136" d="100"/>
        </p:scale>
        <p:origin x="8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Membahas</a:t>
            </a:r>
            <a:r>
              <a:rPr lang="en-US" dirty="0"/>
              <a:t> website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422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105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96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458958" y="1585158"/>
            <a:ext cx="8226083" cy="9865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for Econometrics</a:t>
            </a:r>
            <a:endParaRPr dirty="0"/>
          </a:p>
        </p:txBody>
      </p:sp>
      <p:sp>
        <p:nvSpPr>
          <p:cNvPr id="2" name="Google Shape;54;p11">
            <a:extLst>
              <a:ext uri="{FF2B5EF4-FFF2-40B4-BE49-F238E27FC236}">
                <a16:creationId xmlns:a16="http://schemas.microsoft.com/office/drawing/2014/main" id="{DD3D2F69-E147-1DCC-799D-FFD19C24458F}"/>
              </a:ext>
            </a:extLst>
          </p:cNvPr>
          <p:cNvSpPr txBox="1">
            <a:spLocks/>
          </p:cNvSpPr>
          <p:nvPr/>
        </p:nvSpPr>
        <p:spPr>
          <a:xfrm>
            <a:off x="458958" y="2571750"/>
            <a:ext cx="3536267" cy="41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ID" sz="2000" dirty="0" err="1">
                <a:latin typeface="PengeSource Sans Pro Semibold"/>
                <a:ea typeface="Source Sans Pro Semibold" panose="020B0603030403020204" pitchFamily="34" charset="0"/>
              </a:rPr>
              <a:t>Pengenalan</a:t>
            </a:r>
            <a:r>
              <a:rPr lang="en-ID" sz="2000" dirty="0">
                <a:latin typeface="PengeSource Sans Pro Semibold"/>
                <a:ea typeface="Source Sans Pro Semibold" panose="020B0603030403020204" pitchFamily="34" charset="0"/>
              </a:rPr>
              <a:t> </a:t>
            </a:r>
            <a:r>
              <a:rPr lang="en-ID" sz="2000" dirty="0" err="1">
                <a:latin typeface="PengeSource Sans Pro Semibold"/>
                <a:ea typeface="Source Sans Pro Semibold" panose="020B0603030403020204" pitchFamily="34" charset="0"/>
              </a:rPr>
              <a:t>komponen</a:t>
            </a:r>
            <a:r>
              <a:rPr lang="en-ID" sz="2000" dirty="0">
                <a:latin typeface="PengeSource Sans Pro Semibold"/>
                <a:ea typeface="Source Sans Pro Semibold" panose="020B0603030403020204" pitchFamily="34" charset="0"/>
              </a:rPr>
              <a:t> website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05EA-15D4-5651-104C-CD73355D4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665" y="1991850"/>
            <a:ext cx="2134772" cy="1159800"/>
          </a:xfrm>
        </p:spPr>
        <p:txBody>
          <a:bodyPr/>
          <a:lstStyle/>
          <a:p>
            <a:pPr algn="ctr"/>
            <a:r>
              <a:rPr lang="en-US" sz="2000" dirty="0"/>
              <a:t>F12 for the rescue</a:t>
            </a:r>
            <a:br>
              <a:rPr lang="en-US" sz="2000" dirty="0"/>
            </a:br>
            <a:r>
              <a:rPr lang="en-US" sz="2000" dirty="0"/>
              <a:t>or</a:t>
            </a:r>
            <a:br>
              <a:rPr lang="en-US" sz="2000" dirty="0"/>
            </a:br>
            <a:r>
              <a:rPr lang="en-US" sz="2000" dirty="0"/>
              <a:t>Ctrl + Shift +</a:t>
            </a:r>
            <a:r>
              <a:rPr lang="en-US" sz="2000" dirty="0" err="1"/>
              <a:t>i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2D395-BED9-21D4-4C5C-2DD02D37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720" y="0"/>
            <a:ext cx="59182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@username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user@mail.me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 idx="4294967295"/>
          </p:nvPr>
        </p:nvSpPr>
        <p:spPr>
          <a:xfrm>
            <a:off x="685799" y="2573950"/>
            <a:ext cx="7736349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Website is a Blank Canvas</a:t>
            </a:r>
            <a:endParaRPr sz="4800"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2"/>
            <a:ext cx="527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Dilukis dengan </a:t>
            </a:r>
            <a:r>
              <a:rPr lang="en" b="1" dirty="0">
                <a:solidFill>
                  <a:srgbClr val="FFFF00"/>
                </a:solidFill>
              </a:rPr>
              <a:t>HTML</a:t>
            </a:r>
            <a:r>
              <a:rPr lang="en" dirty="0"/>
              <a:t>, diwarnai dengan </a:t>
            </a:r>
            <a:r>
              <a:rPr lang="en" b="1" dirty="0">
                <a:solidFill>
                  <a:srgbClr val="FFFF00"/>
                </a:solidFill>
              </a:rPr>
              <a:t>CSS</a:t>
            </a:r>
            <a:r>
              <a:rPr lang="en" dirty="0"/>
              <a:t> dan dihidupdakn dengan </a:t>
            </a:r>
            <a:r>
              <a:rPr lang="en" b="1" dirty="0">
                <a:solidFill>
                  <a:srgbClr val="FFFF00"/>
                </a:solidFill>
              </a:rPr>
              <a:t>JavaScript</a:t>
            </a:r>
            <a:endParaRPr b="1" dirty="0">
              <a:solidFill>
                <a:srgbClr val="FFFF00"/>
              </a:solidFill>
            </a:endParaRPr>
          </a:p>
        </p:txBody>
      </p:sp>
      <p:grpSp>
        <p:nvGrpSpPr>
          <p:cNvPr id="96" name="Google Shape;96;p17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97" name="Google Shape;97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00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1344744" y="738932"/>
            <a:ext cx="261927" cy="2500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 rot="2697461">
            <a:off x="3070537" y="2019141"/>
            <a:ext cx="397516" cy="37956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85024" y="1802439"/>
            <a:ext cx="159240" cy="152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280389">
            <a:off x="1163299" y="1493211"/>
            <a:ext cx="159248" cy="15210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/>
              <a:t>HTML</a:t>
            </a:r>
            <a:r>
              <a:rPr lang="en-ID" dirty="0"/>
              <a:t> (</a:t>
            </a:r>
            <a:r>
              <a:rPr lang="en-ID" dirty="0" err="1"/>
              <a:t>HyperText</a:t>
            </a:r>
            <a:r>
              <a:rPr lang="en-ID" dirty="0"/>
              <a:t> Markup Language)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fondasi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website. HTML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dan juga arti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website.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685799" y="2840049"/>
            <a:ext cx="6137031" cy="4799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/>
              <a:t>Cascading Style Sheets</a:t>
            </a:r>
            <a:r>
              <a:rPr lang="en-ID" dirty="0"/>
              <a:t> (</a:t>
            </a:r>
            <a:r>
              <a:rPr lang="en-ID" b="1" dirty="0"/>
              <a:t>CSS</a:t>
            </a:r>
            <a:r>
              <a:rPr lang="en-ID" dirty="0"/>
              <a:t>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website yang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website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(</a:t>
            </a:r>
            <a:r>
              <a:rPr lang="en-ID" dirty="0" err="1"/>
              <a:t>dipresentasikan</a:t>
            </a:r>
            <a:r>
              <a:rPr lang="en-ID" dirty="0"/>
              <a:t>)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618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JavaScript (JS)</a:t>
            </a:r>
            <a:r>
              <a:rPr lang="en" dirty="0"/>
              <a:t> adalah bahasa pemrograman untuk halaman website. Walau penggunaannya sangat luas namun lebih dikenal untuk memberikan interaksi fungsional pada sebuah website.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22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0014-0F06-ED93-639D-F38A8908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18" y="129687"/>
            <a:ext cx="7951763" cy="742509"/>
          </a:xfrm>
        </p:spPr>
        <p:txBody>
          <a:bodyPr/>
          <a:lstStyle/>
          <a:p>
            <a:pPr algn="ctr"/>
            <a:r>
              <a:rPr lang="en-US" dirty="0"/>
              <a:t>Meet the DOM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01491-7D50-A8C1-295A-60BB921E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1" y="897695"/>
            <a:ext cx="6788156" cy="396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5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Document Object Model (DOM)</a:t>
            </a:r>
            <a:r>
              <a:rPr lang="en" dirty="0"/>
              <a:t> adalah representasi dari struktur yang didefinisikan pada HTML</a:t>
            </a:r>
            <a:endParaRPr b="1"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Kenapa DOM?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199" y="1428748"/>
            <a:ext cx="8023385" cy="24227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dirty="0" err="1"/>
              <a:t>Mencari</a:t>
            </a:r>
            <a:r>
              <a:rPr lang="en-US" dirty="0"/>
              <a:t> HTML elements </a:t>
            </a:r>
            <a:r>
              <a:rPr lang="en-US" dirty="0" err="1"/>
              <a:t>dengan</a:t>
            </a:r>
            <a:r>
              <a:rPr lang="en-US" dirty="0"/>
              <a:t> id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dirty="0" err="1"/>
              <a:t>Mencari</a:t>
            </a:r>
            <a:r>
              <a:rPr lang="en-US" dirty="0"/>
              <a:t> HTML elements </a:t>
            </a:r>
            <a:r>
              <a:rPr lang="en-US" dirty="0" err="1"/>
              <a:t>dengan</a:t>
            </a:r>
            <a:r>
              <a:rPr lang="en-US" dirty="0"/>
              <a:t> tag name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dirty="0" err="1"/>
              <a:t>Mencari</a:t>
            </a:r>
            <a:r>
              <a:rPr lang="en-US" dirty="0"/>
              <a:t> HTML elements </a:t>
            </a:r>
            <a:r>
              <a:rPr lang="en-US" dirty="0" err="1"/>
              <a:t>dengan</a:t>
            </a:r>
            <a:r>
              <a:rPr lang="en-US" dirty="0"/>
              <a:t> class name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dirty="0" err="1"/>
              <a:t>Mencari</a:t>
            </a:r>
            <a:r>
              <a:rPr lang="en-US" dirty="0"/>
              <a:t> HTML elements </a:t>
            </a:r>
            <a:r>
              <a:rPr lang="en-US" dirty="0" err="1"/>
              <a:t>dengan</a:t>
            </a:r>
            <a:r>
              <a:rPr lang="en-US" dirty="0"/>
              <a:t> CSS selectors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dirty="0" err="1"/>
              <a:t>Mencari</a:t>
            </a:r>
            <a:r>
              <a:rPr lang="en-US" dirty="0"/>
              <a:t> HTML elements </a:t>
            </a:r>
            <a:r>
              <a:rPr lang="en-US" dirty="0" err="1"/>
              <a:t>dengan</a:t>
            </a:r>
            <a:r>
              <a:rPr lang="en-US" dirty="0"/>
              <a:t> HTML object collections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5491-BF26-0109-2BFC-435288E58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687" y="2236495"/>
            <a:ext cx="8338625" cy="670510"/>
          </a:xfrm>
        </p:spPr>
        <p:txBody>
          <a:bodyPr/>
          <a:lstStyle/>
          <a:p>
            <a:pPr algn="ctr"/>
            <a:r>
              <a:rPr lang="en-US" sz="4000" dirty="0"/>
              <a:t>BAGAIMANA KITA MENGAKSES DOM?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1423728999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On-screen Show (16:9)</PresentationFormat>
  <Paragraphs>32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Titillium Web</vt:lpstr>
      <vt:lpstr>Titillium Web Light</vt:lpstr>
      <vt:lpstr>PengeSource Sans Pro Semibold</vt:lpstr>
      <vt:lpstr>Ninacor template</vt:lpstr>
      <vt:lpstr>Python for Econometrics</vt:lpstr>
      <vt:lpstr>Website is a Blank Canvas</vt:lpstr>
      <vt:lpstr>1. HTML</vt:lpstr>
      <vt:lpstr>2. CSS</vt:lpstr>
      <vt:lpstr>3. JavaScript</vt:lpstr>
      <vt:lpstr>Meet the DOM</vt:lpstr>
      <vt:lpstr>PowerPoint Presentation</vt:lpstr>
      <vt:lpstr>Kenapa DOM?</vt:lpstr>
      <vt:lpstr>BAGAIMANA KITA MENGAKSES DOM?</vt:lpstr>
      <vt:lpstr>F12 for the rescue or Ctrl + Shift +i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Econometrics</dc:title>
  <cp:lastModifiedBy>Ranu Yulianto</cp:lastModifiedBy>
  <cp:revision>1</cp:revision>
  <dcterms:modified xsi:type="dcterms:W3CDTF">2023-03-12T15:39:30Z</dcterms:modified>
</cp:coreProperties>
</file>