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Nunito Semi Bold" panose="020B0604020202020204" charset="0"/>
      <p:regular r:id="rId14"/>
    </p:embeddedFont>
    <p:embeddedFont>
      <p:font typeface="PT Sans" panose="020B0503020203020204" pitchFamily="34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55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25247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 Parallel Algorithm for Constructing Multiple Independent Spanning Trees in Bubble-Sort Networks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0028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Authors: Shih-Shun Kao, Ralf Klasing, Ling-Ju Hung, Chia-Wei Lee, Sun-Yuan Hsieh.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23553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Presented by: 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88776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Affan Ali 22i-1215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35448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Abdul Majeed 22i-1216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682121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Abdul Wasay 22i-0947 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4654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029307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376124" y="302930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Addressed Challenge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76124" y="3524845"/>
            <a:ext cx="124165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 developed a parallel algorithm for IST construction in bubble-sort networks.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1196697" y="4147185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735098" y="41471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Optimal Complexity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735098" y="4642723"/>
            <a:ext cx="120575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algorithm is non-recursive with optimal time complexity.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555790" y="5265063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094190" y="5265063"/>
            <a:ext cx="30046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Parallelization Strategy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094190" y="5760601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 outlined parallelization using METIS, MPI, and OpenMP/OpenCL.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7C35C-EB8D-E366-1D80-DF776C0FF03D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14039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References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2315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Kao, S.-S., Klasing, R., Hung, L.-J., Lee, C.-W., &amp; Hsieh, S.-Y. (2023). A parallel algorithm for constructing multiple independent spanning trees in bubble-sort networks. </a:t>
            </a:r>
            <a:r>
              <a:rPr lang="en-US" sz="1850" i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Journal of Parallel and Distributed Computing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E1E29-D420-DDF9-CE15-AED69326020B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0"/>
            <a:ext cx="14630400" cy="290869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4388" y="3550087"/>
            <a:ext cx="9473089" cy="684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Introduction to Bubble-Sort Networks</a:t>
            </a:r>
            <a:endParaRPr lang="en-US" sz="4300" dirty="0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 b="8236"/>
          <a:stretch/>
        </p:blipFill>
        <p:spPr>
          <a:xfrm>
            <a:off x="4442319" y="0"/>
            <a:ext cx="5745761" cy="29086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4388" y="4583430"/>
            <a:ext cx="13001625" cy="744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Bubble-sort network ( B_n ) is a Cayley graph. Vertices are permutations of ( {1, 2, ..., n} ). Edges connect permutations differing by adjacent transpositions.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814388" y="5589508"/>
            <a:ext cx="13001625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properties include ( n! ) vertices, connectivity of ( n-1 ), and diameter of ( n(n-1)/2 ).</a:t>
            </a:r>
            <a:endParaRPr lang="en-US" sz="1800" dirty="0"/>
          </a:p>
        </p:txBody>
      </p:sp>
      <p:sp>
        <p:nvSpPr>
          <p:cNvPr id="7" name="Shape 3"/>
          <p:cNvSpPr/>
          <p:nvPr/>
        </p:nvSpPr>
        <p:spPr>
          <a:xfrm>
            <a:off x="814388" y="6223397"/>
            <a:ext cx="6384488" cy="1364813"/>
          </a:xfrm>
          <a:prstGeom prst="roundRect">
            <a:avLst>
              <a:gd name="adj" fmla="val 2557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069896" y="6478905"/>
            <a:ext cx="2737604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Vertex-transitive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1069896" y="6960513"/>
            <a:ext cx="5873472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Vertex-transitive for ( n </a:t>
            </a: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&gt;=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4 ), but not edge-transitive.</a:t>
            </a:r>
            <a:endParaRPr lang="en-US" sz="1800" dirty="0"/>
          </a:p>
        </p:txBody>
      </p:sp>
      <p:sp>
        <p:nvSpPr>
          <p:cNvPr id="10" name="Shape 6"/>
          <p:cNvSpPr/>
          <p:nvPr/>
        </p:nvSpPr>
        <p:spPr>
          <a:xfrm>
            <a:off x="7431524" y="6223397"/>
            <a:ext cx="6384488" cy="1364813"/>
          </a:xfrm>
          <a:prstGeom prst="roundRect">
            <a:avLst>
              <a:gd name="adj" fmla="val 2557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7687032" y="6478905"/>
            <a:ext cx="2737604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Significance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7687032" y="6960513"/>
            <a:ext cx="5873472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in parallel computing for interconnection networks.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EEF08-27AB-18B8-8B0B-54030B9D297C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91" y="-1"/>
            <a:ext cx="4203865" cy="82046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47208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Problem Addressed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37724" y="2535079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Constructing multiple independent spanning trees (ISTs) in bubble-sort networks.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37724" y="357032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ISTs enhance network reliability and security by providing disjoint paths.</a:t>
            </a:r>
            <a:endParaRPr lang="en-US" sz="1850" dirty="0"/>
          </a:p>
        </p:txBody>
      </p:sp>
      <p:sp>
        <p:nvSpPr>
          <p:cNvPr id="7" name="Shape 3"/>
          <p:cNvSpPr/>
          <p:nvPr/>
        </p:nvSpPr>
        <p:spPr>
          <a:xfrm>
            <a:off x="837724" y="449175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37974" y="454973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1615559" y="44917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615559" y="4987290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Fault tolerance and secure data transmission.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587883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937974" y="593681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1615559" y="58788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1615559" y="637436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Previous algorithm was recursive, making parallelization difficult.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08716"/>
            <a:ext cx="731948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Proposed Parallel Algorithm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17170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Algorithm 1 constructs ( n-1 ) ISTs rooted at the identity permutation ( 1_n = 12...n ).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20695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features: Non-recursive and fully parallelized.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900970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75448" y="4859179"/>
            <a:ext cx="271700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Auxiliary Functions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675448" y="5354717"/>
            <a:ext cx="271700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FindPosition and Swap determine the parent.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27" y="4900970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89151" y="4859179"/>
            <a:ext cx="271712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Pre-processing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589151" y="5354717"/>
            <a:ext cx="271712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Computes inverse permutation in  O(n) time.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45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77" y="2125683"/>
            <a:ext cx="5486399" cy="39686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66378" y="612815"/>
            <a:ext cx="5243989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Algorithm Workflow</a:t>
            </a:r>
            <a:endParaRPr lang="en-US" sz="4100" dirty="0"/>
          </a:p>
        </p:txBody>
      </p:sp>
      <p:sp>
        <p:nvSpPr>
          <p:cNvPr id="5" name="Text 1"/>
          <p:cNvSpPr/>
          <p:nvPr/>
        </p:nvSpPr>
        <p:spPr>
          <a:xfrm>
            <a:off x="6266378" y="1602462"/>
            <a:ext cx="75840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Pre-process each vertex to compute inverse permutation and ( r(v) ).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66378" y="2209681"/>
            <a:ext cx="7584043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 each vertex v≠1_n​ and tree Ttn​ (where t=1,...,n−1):
Apply rules based on the last symbol ( v_n ) to determine the parent.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66378" y="3000851"/>
            <a:ext cx="75840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FindPosition and Swap to determine the parent.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78" y="3608070"/>
            <a:ext cx="1114306" cy="13371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14893" y="3830836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CASE A</a:t>
            </a:r>
            <a:endParaRPr lang="en-US" sz="2050" dirty="0"/>
          </a:p>
        </p:txBody>
      </p:sp>
      <p:sp>
        <p:nvSpPr>
          <p:cNvPr id="10" name="Text 5"/>
          <p:cNvSpPr/>
          <p:nvPr/>
        </p:nvSpPr>
        <p:spPr>
          <a:xfrm>
            <a:off x="7714893" y="4292203"/>
            <a:ext cx="6135529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 v_n = n ) handles root connections.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378" y="4945261"/>
            <a:ext cx="1114306" cy="133719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14893" y="5168027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CASE B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7714893" y="5629394"/>
            <a:ext cx="6135529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 v_n = n-1 ) manages transitions to ( n ).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78" y="6282452"/>
            <a:ext cx="1114306" cy="13371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714893" y="650521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CASE C</a:t>
            </a:r>
            <a:endParaRPr lang="en-US" sz="2050" dirty="0"/>
          </a:p>
        </p:txBody>
      </p:sp>
      <p:sp>
        <p:nvSpPr>
          <p:cNvPr id="16" name="Text 9"/>
          <p:cNvSpPr/>
          <p:nvPr/>
        </p:nvSpPr>
        <p:spPr>
          <a:xfrm>
            <a:off x="7714893" y="6966585"/>
            <a:ext cx="6135529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 v_n = j ) for ( j ∈ {1, ..., n-2} ) general case.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BEA1EC-8D80-E099-02C3-3D97AD93E1AA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584" y="528399"/>
            <a:ext cx="4521875" cy="56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Results Obtained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72584" y="1477923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Time Complexity: ( O(n . n!) ), asymptotically optimal.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72584" y="2001441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Correctness</a:t>
            </a: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(Theorem 1):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2584" y="2524958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Constructs ( n-1 ) ISTs with unique, vertex-disjoint paths.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2584" y="2899529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Each vertex computes its parent in constant time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72584" y="3423047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Height of ISTs</a:t>
            </a: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(Theorem 2):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72584" y="3946565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Maximum height: D(Bn)+n−1 = n(n−1)/2+n−1.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72584" y="4321135"/>
            <a:ext cx="13285232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Ensures efficient communication paths.</a:t>
            </a:r>
            <a:endParaRPr lang="en-US" sz="15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52" y="4842510"/>
            <a:ext cx="9005806" cy="2858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646CD3-1672-F4B9-9180-88285AA3483B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973" y="582930"/>
            <a:ext cx="4975027" cy="621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Contributions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39973" y="1627584"/>
            <a:ext cx="13150453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Developed a parallel, non-recursive algorithm.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9973" y="2203609"/>
            <a:ext cx="13150453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Achieved asymptotically optimal time complexity ( O(n . n!) ).</a:t>
            </a:r>
            <a:endParaRPr lang="en-US" sz="1650" dirty="0"/>
          </a:p>
        </p:txBody>
      </p:sp>
      <p:sp>
        <p:nvSpPr>
          <p:cNvPr id="5" name="Shape 3"/>
          <p:cNvSpPr/>
          <p:nvPr/>
        </p:nvSpPr>
        <p:spPr>
          <a:xfrm>
            <a:off x="739973" y="3017401"/>
            <a:ext cx="475655" cy="475655"/>
          </a:xfrm>
          <a:prstGeom prst="roundRect">
            <a:avLst>
              <a:gd name="adj" fmla="val 66678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426964" y="3017401"/>
            <a:ext cx="2487454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ISTs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426964" y="3455075"/>
            <a:ext cx="3555563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Ensured maximum number of ISTs (( n-1 )).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5193863" y="3017401"/>
            <a:ext cx="475655" cy="475655"/>
          </a:xfrm>
          <a:prstGeom prst="roundRect">
            <a:avLst>
              <a:gd name="adj" fmla="val 66678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80854" y="3017401"/>
            <a:ext cx="2487454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Fault Tolerance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80854" y="3455075"/>
            <a:ext cx="3555563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Enhanced fault tolerance and security.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9647753" y="3017401"/>
            <a:ext cx="475655" cy="475655"/>
          </a:xfrm>
          <a:prstGeom prst="roundRect">
            <a:avLst>
              <a:gd name="adj" fmla="val 66678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334744" y="3017401"/>
            <a:ext cx="2487454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Work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10334744" y="3455075"/>
            <a:ext cx="3555563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Extending to ((n, k))-bubble-sort graphs and butterfly graphs.</a:t>
            </a:r>
            <a:endParaRPr lang="en-US" sz="16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30" y="4369356"/>
            <a:ext cx="10558701" cy="32771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F47775-A779-6C44-52CB-97AA0F8CAD8F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91408"/>
            <a:ext cx="85996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Proposed Parallelization Strategy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1974175"/>
            <a:ext cx="12954952" cy="2759393"/>
          </a:xfrm>
          <a:prstGeom prst="roundRect">
            <a:avLst>
              <a:gd name="adj" fmla="val 1301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45344" y="1981795"/>
            <a:ext cx="12938403" cy="274415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86088" y="2133005"/>
            <a:ext cx="38298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METIS for Graph Partitioning: 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086088" y="2659618"/>
            <a:ext cx="38298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Partition ( B_n ) into ( k ) balanced subgraphs.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86088" y="3497461"/>
            <a:ext cx="38298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Assign each subgraph to an MPI process.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402223" y="2133005"/>
            <a:ext cx="382607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MPI for Inter-Node Communication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5402223" y="2659618"/>
            <a:ext cx="382607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Handle communication between partitions.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402223" y="3497461"/>
            <a:ext cx="382607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Minimal communication due to independent parent computation.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9714548" y="2133005"/>
            <a:ext cx="38298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OpenMP/OpenCL for Intra-Node Parallelism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9714548" y="3042642"/>
            <a:ext cx="38298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Parallelize parent computation within each subgraph.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9714548" y="3880485"/>
            <a:ext cx="38298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OpenMP for multi-core CPUs; OpenCL for GPUs if available.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837724" y="500276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Workflow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837724" y="565499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Partition graph using METIS.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837724" y="612171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Distribute subgraphs to MPI processes.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58844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Parallelize vertex computations using OpenMP/OpenCL.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837724" y="705516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Combine results via MPI.</a:t>
            </a:r>
            <a:endParaRPr lang="en-US" sz="18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D89CA-812D-A41D-3FBE-5E55FA9D81FC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951" y="441365"/>
            <a:ext cx="3764518" cy="470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Practical Implications</a:t>
            </a:r>
            <a:endParaRPr lang="en-US" sz="295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C0EDDD-939A-0D2F-C4BE-9DFD96A60805}"/>
              </a:ext>
            </a:extLst>
          </p:cNvPr>
          <p:cNvGrpSpPr/>
          <p:nvPr/>
        </p:nvGrpSpPr>
        <p:grpSpPr>
          <a:xfrm>
            <a:off x="559891" y="1231821"/>
            <a:ext cx="13510558" cy="5917124"/>
            <a:chOff x="559891" y="1231821"/>
            <a:chExt cx="13510558" cy="3976688"/>
          </a:xfrm>
        </p:grpSpPr>
        <p:sp>
          <p:nvSpPr>
            <p:cNvPr id="3" name="Shape 1"/>
            <p:cNvSpPr/>
            <p:nvPr/>
          </p:nvSpPr>
          <p:spPr>
            <a:xfrm>
              <a:off x="739854" y="1231821"/>
              <a:ext cx="22860" cy="3976688"/>
            </a:xfrm>
            <a:prstGeom prst="roundRect">
              <a:avLst>
                <a:gd name="adj" fmla="val 1049848"/>
              </a:avLst>
            </a:prstGeom>
            <a:solidFill>
              <a:srgbClr val="FFFFFF">
                <a:alpha val="24000"/>
              </a:srgbClr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Shape 2"/>
            <p:cNvSpPr/>
            <p:nvPr/>
          </p:nvSpPr>
          <p:spPr>
            <a:xfrm>
              <a:off x="896957" y="1580198"/>
              <a:ext cx="479941" cy="22860"/>
            </a:xfrm>
            <a:prstGeom prst="roundRect">
              <a:avLst>
                <a:gd name="adj" fmla="val 1049848"/>
              </a:avLst>
            </a:prstGeom>
            <a:solidFill>
              <a:srgbClr val="F2B42D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Shape 3"/>
            <p:cNvSpPr/>
            <p:nvPr/>
          </p:nvSpPr>
          <p:spPr>
            <a:xfrm>
              <a:off x="559891" y="1411724"/>
              <a:ext cx="359926" cy="359926"/>
            </a:xfrm>
            <a:prstGeom prst="roundRect">
              <a:avLst>
                <a:gd name="adj" fmla="val 66679"/>
              </a:avLst>
            </a:prstGeom>
            <a:solidFill>
              <a:srgbClr val="00002E"/>
            </a:solidFill>
            <a:ln w="15240">
              <a:solidFill>
                <a:srgbClr val="F2B42D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626864" y="1450479"/>
              <a:ext cx="225862" cy="2822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750"/>
                </a:lnSpc>
                <a:buNone/>
              </a:pPr>
              <a:r>
                <a:rPr lang="en-US" sz="17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1</a:t>
              </a:r>
              <a:endParaRPr lang="en-US" sz="175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1539835" y="1391722"/>
              <a:ext cx="1882259" cy="2352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450" b="1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Applications</a:t>
              </a:r>
              <a:r>
                <a:rPr lang="en-US" sz="14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:</a:t>
              </a:r>
              <a:endParaRPr lang="en-US" sz="145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1539835" y="1722953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Fault-tolerant broadcasting in distributed systems.</a:t>
              </a:r>
              <a:endParaRPr lang="en-US" sz="125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1539835" y="2034897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Secure message distribution in network communication.</a:t>
              </a:r>
              <a:endParaRPr lang="en-US" sz="1250" dirty="0"/>
            </a:p>
          </p:txBody>
        </p:sp>
        <p:sp>
          <p:nvSpPr>
            <p:cNvPr id="10" name="Shape 8"/>
            <p:cNvSpPr/>
            <p:nvPr/>
          </p:nvSpPr>
          <p:spPr>
            <a:xfrm>
              <a:off x="896957" y="2959060"/>
              <a:ext cx="479941" cy="22860"/>
            </a:xfrm>
            <a:prstGeom prst="roundRect">
              <a:avLst>
                <a:gd name="adj" fmla="val 1049848"/>
              </a:avLst>
            </a:prstGeom>
            <a:solidFill>
              <a:srgbClr val="D7425E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Shape 9"/>
            <p:cNvSpPr/>
            <p:nvPr/>
          </p:nvSpPr>
          <p:spPr>
            <a:xfrm>
              <a:off x="559891" y="2790587"/>
              <a:ext cx="359926" cy="359926"/>
            </a:xfrm>
            <a:prstGeom prst="roundRect">
              <a:avLst>
                <a:gd name="adj" fmla="val 66679"/>
              </a:avLst>
            </a:prstGeom>
            <a:solidFill>
              <a:srgbClr val="00002E"/>
            </a:solidFill>
            <a:ln w="15240">
              <a:solidFill>
                <a:srgbClr val="D7425E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10"/>
            <p:cNvSpPr/>
            <p:nvPr/>
          </p:nvSpPr>
          <p:spPr>
            <a:xfrm>
              <a:off x="626864" y="2829342"/>
              <a:ext cx="225862" cy="2822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750"/>
                </a:lnSpc>
                <a:buNone/>
              </a:pPr>
              <a:r>
                <a:rPr lang="en-US" sz="17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2</a:t>
              </a:r>
              <a:endParaRPr lang="en-US" sz="1750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1539835" y="2770584"/>
              <a:ext cx="1882259" cy="2352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450" b="1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Benefits</a:t>
              </a:r>
              <a:r>
                <a:rPr lang="en-US" sz="14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:</a:t>
              </a:r>
              <a:endParaRPr lang="en-US" sz="1450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1539835" y="3101816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Scalable for large networks due to parallel design.</a:t>
              </a:r>
              <a:endParaRPr lang="en-US" sz="125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1539835" y="3413760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Optimal complexity ensures efficiency.</a:t>
              </a:r>
              <a:endParaRPr lang="en-US" sz="1250" dirty="0"/>
            </a:p>
          </p:txBody>
        </p:sp>
        <p:sp>
          <p:nvSpPr>
            <p:cNvPr id="16" name="Shape 14"/>
            <p:cNvSpPr/>
            <p:nvPr/>
          </p:nvSpPr>
          <p:spPr>
            <a:xfrm>
              <a:off x="896957" y="4337923"/>
              <a:ext cx="479941" cy="22860"/>
            </a:xfrm>
            <a:prstGeom prst="roundRect">
              <a:avLst>
                <a:gd name="adj" fmla="val 1049848"/>
              </a:avLst>
            </a:prstGeom>
            <a:solidFill>
              <a:srgbClr val="DD785E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Shape 15"/>
            <p:cNvSpPr/>
            <p:nvPr/>
          </p:nvSpPr>
          <p:spPr>
            <a:xfrm>
              <a:off x="559891" y="4169450"/>
              <a:ext cx="359926" cy="359926"/>
            </a:xfrm>
            <a:prstGeom prst="roundRect">
              <a:avLst>
                <a:gd name="adj" fmla="val 66679"/>
              </a:avLst>
            </a:prstGeom>
            <a:solidFill>
              <a:srgbClr val="00002E"/>
            </a:solidFill>
            <a:ln w="15240">
              <a:solidFill>
                <a:srgbClr val="DD785E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16"/>
            <p:cNvSpPr/>
            <p:nvPr/>
          </p:nvSpPr>
          <p:spPr>
            <a:xfrm>
              <a:off x="626864" y="4208205"/>
              <a:ext cx="225862" cy="2822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750"/>
                </a:lnSpc>
                <a:buNone/>
              </a:pPr>
              <a:r>
                <a:rPr lang="en-US" sz="17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3</a:t>
              </a:r>
              <a:endParaRPr lang="en-US" sz="1750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1539835" y="4149447"/>
              <a:ext cx="1882259" cy="2352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450" b="1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Relevance to Project</a:t>
              </a:r>
              <a:r>
                <a:rPr lang="en-US" sz="145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:</a:t>
              </a:r>
              <a:endParaRPr lang="en-US" sz="1450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1539835" y="4480679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Aligns with learning parallel and distributed computing.</a:t>
              </a:r>
              <a:endParaRPr lang="en-US" sz="1250" dirty="0"/>
            </a:p>
          </p:txBody>
        </p:sp>
        <p:sp>
          <p:nvSpPr>
            <p:cNvPr id="21" name="Text 19"/>
            <p:cNvSpPr/>
            <p:nvPr/>
          </p:nvSpPr>
          <p:spPr>
            <a:xfrm>
              <a:off x="1539835" y="4792623"/>
              <a:ext cx="12530614" cy="2559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000"/>
                </a:lnSpc>
                <a:buSzPct val="100000"/>
                <a:buChar char="•"/>
              </a:pPr>
              <a:r>
                <a:rPr lang="en-US" sz="12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Prepares for Phase 2 implementation and scalability analysis.</a:t>
              </a:r>
              <a:endParaRPr lang="en-US" sz="1250" dirty="0"/>
            </a:p>
          </p:txBody>
        </p:sp>
      </p:grp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rcRect l="16729" r="20736"/>
          <a:stretch/>
        </p:blipFill>
        <p:spPr>
          <a:xfrm>
            <a:off x="6829010" y="2288474"/>
            <a:ext cx="7174526" cy="34808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580C20C-79FB-FC0C-7115-A8ECD2E08391}"/>
              </a:ext>
            </a:extLst>
          </p:cNvPr>
          <p:cNvSpPr/>
          <p:nvPr/>
        </p:nvSpPr>
        <p:spPr>
          <a:xfrm>
            <a:off x="12849101" y="7790213"/>
            <a:ext cx="1638795" cy="320634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727</Words>
  <Application>Microsoft Office PowerPoint</Application>
  <PresentationFormat>Custom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PT Sans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Affan</cp:lastModifiedBy>
  <cp:revision>5</cp:revision>
  <dcterms:created xsi:type="dcterms:W3CDTF">2025-04-20T17:41:01Z</dcterms:created>
  <dcterms:modified xsi:type="dcterms:W3CDTF">2025-04-20T17:50:35Z</dcterms:modified>
</cp:coreProperties>
</file>