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472" r:id="rId3"/>
    <p:sldId id="506" r:id="rId4"/>
    <p:sldId id="473" r:id="rId5"/>
    <p:sldId id="474" r:id="rId6"/>
    <p:sldId id="475" r:id="rId7"/>
    <p:sldId id="476" r:id="rId8"/>
    <p:sldId id="477" r:id="rId9"/>
    <p:sldId id="486" r:id="rId10"/>
    <p:sldId id="478" r:id="rId11"/>
    <p:sldId id="497" r:id="rId12"/>
    <p:sldId id="498" r:id="rId13"/>
    <p:sldId id="499" r:id="rId14"/>
    <p:sldId id="496" r:id="rId15"/>
    <p:sldId id="483" r:id="rId16"/>
    <p:sldId id="484" r:id="rId17"/>
    <p:sldId id="505" r:id="rId18"/>
    <p:sldId id="485" r:id="rId19"/>
    <p:sldId id="504" r:id="rId20"/>
    <p:sldId id="507" r:id="rId21"/>
    <p:sldId id="471" r:id="rId22"/>
    <p:sldId id="510" r:id="rId23"/>
    <p:sldId id="514" r:id="rId24"/>
    <p:sldId id="5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CFA9-B244-4438-AB81-64F0C5C1799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6542-6CD4-468C-ADBC-C30E0D82E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6542-6CD4-468C-ADBC-C30E0D82EAA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1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6542-6CD4-468C-ADBC-C30E0D82EA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787-B066-45BD-BC51-AA6E3788FBD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IN" sz="6600" b="1" dirty="0">
                <a:latin typeface="Impact" panose="020B0806030902050204" pitchFamily="34" charset="0"/>
              </a:rPr>
              <a:t>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28904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Length of a rectangle vs Area of a rectangle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No. of hours studied vs Failure probability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Ice cream sales vs Hill station tourism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Sweaters sales vs Production of carrots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More examples?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725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#1)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04" y="1909949"/>
            <a:ext cx="7406670" cy="44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#2)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797917"/>
            <a:ext cx="7058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(Some funny examples #3)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941058"/>
            <a:ext cx="6581775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7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 (Quiz)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DBFA9-0EB7-7990-35FC-0748ABCBBF40}"/>
              </a:ext>
            </a:extLst>
          </p:cNvPr>
          <p:cNvSpPr/>
          <p:nvPr/>
        </p:nvSpPr>
        <p:spPr>
          <a:xfrm>
            <a:off x="368604" y="2557354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Income vs Savings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40190-FB6E-5C4D-DCE1-B5E175B41B9F}"/>
              </a:ext>
            </a:extLst>
          </p:cNvPr>
          <p:cNvSpPr/>
          <p:nvPr/>
        </p:nvSpPr>
        <p:spPr>
          <a:xfrm>
            <a:off x="368604" y="3209980"/>
            <a:ext cx="3603627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Ice cream sales vs Shark attacks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EA5CC-811F-B65B-FE1A-716578B5C8B6}"/>
              </a:ext>
            </a:extLst>
          </p:cNvPr>
          <p:cNvSpPr/>
          <p:nvPr/>
        </p:nvSpPr>
        <p:spPr>
          <a:xfrm>
            <a:off x="368604" y="3899103"/>
            <a:ext cx="4301717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Masters degrees vs Box office 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F8757-1B3B-E7C6-E619-DB8C41C80E85}"/>
              </a:ext>
            </a:extLst>
          </p:cNvPr>
          <p:cNvSpPr/>
          <p:nvPr/>
        </p:nvSpPr>
        <p:spPr>
          <a:xfrm>
            <a:off x="368605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Exercise vs Body weight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A88C-8944-C1E5-B83A-210C747B49F6}"/>
              </a:ext>
            </a:extLst>
          </p:cNvPr>
          <p:cNvSpPr/>
          <p:nvPr/>
        </p:nvSpPr>
        <p:spPr>
          <a:xfrm>
            <a:off x="368604" y="5287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Smoking vs Lifespan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E5C34C-161A-8FF0-2B99-21E6D022CBDE}"/>
              </a:ext>
            </a:extLst>
          </p:cNvPr>
          <p:cNvSpPr/>
          <p:nvPr/>
        </p:nvSpPr>
        <p:spPr>
          <a:xfrm>
            <a:off x="368607" y="60145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TV time vs Better health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67627-0458-FE42-0C0C-1C53E2C62453}"/>
              </a:ext>
            </a:extLst>
          </p:cNvPr>
          <p:cNvSpPr/>
          <p:nvPr/>
        </p:nvSpPr>
        <p:spPr>
          <a:xfrm>
            <a:off x="4896361" y="1827564"/>
            <a:ext cx="3129699" cy="51847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113A4-B512-51C9-D0A0-0A3BAB91A74B}"/>
              </a:ext>
            </a:extLst>
          </p:cNvPr>
          <p:cNvSpPr/>
          <p:nvPr/>
        </p:nvSpPr>
        <p:spPr>
          <a:xfrm>
            <a:off x="8165586" y="183960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Causation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9C91C-CD7A-B596-1DDF-35ACD4B6DA6D}"/>
              </a:ext>
            </a:extLst>
          </p:cNvPr>
          <p:cNvSpPr/>
          <p:nvPr/>
        </p:nvSpPr>
        <p:spPr>
          <a:xfrm>
            <a:off x="4896360" y="253498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6B8C-E115-D042-872B-60DF84AC4A67}"/>
              </a:ext>
            </a:extLst>
          </p:cNvPr>
          <p:cNvSpPr/>
          <p:nvPr/>
        </p:nvSpPr>
        <p:spPr>
          <a:xfrm>
            <a:off x="8165586" y="2534980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D9D7C-7876-7A3E-DE7D-F83DF0E31155}"/>
              </a:ext>
            </a:extLst>
          </p:cNvPr>
          <p:cNvSpPr/>
          <p:nvPr/>
        </p:nvSpPr>
        <p:spPr>
          <a:xfrm>
            <a:off x="4896360" y="3183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2F833-55E6-A8AB-857B-ADBE9307DEB3}"/>
              </a:ext>
            </a:extLst>
          </p:cNvPr>
          <p:cNvSpPr/>
          <p:nvPr/>
        </p:nvSpPr>
        <p:spPr>
          <a:xfrm>
            <a:off x="8165586" y="318323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Warm temperature.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43739-5022-2901-ECF9-96F82BB3571F}"/>
              </a:ext>
            </a:extLst>
          </p:cNvPr>
          <p:cNvSpPr/>
          <p:nvPr/>
        </p:nvSpPr>
        <p:spPr>
          <a:xfrm>
            <a:off x="4896360" y="3899103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Positive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9F6FE-E5CD-7CA9-9EFE-3FE639895984}"/>
              </a:ext>
            </a:extLst>
          </p:cNvPr>
          <p:cNvSpPr/>
          <p:nvPr/>
        </p:nvSpPr>
        <p:spPr>
          <a:xfrm>
            <a:off x="8165586" y="3899103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Population increase.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638E2-AE49-E8BD-9F51-EA08DAA2C75B}"/>
              </a:ext>
            </a:extLst>
          </p:cNvPr>
          <p:cNvSpPr/>
          <p:nvPr/>
        </p:nvSpPr>
        <p:spPr>
          <a:xfrm>
            <a:off x="4896360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5BFD3-55E3-9D7A-9966-81D1655660B7}"/>
              </a:ext>
            </a:extLst>
          </p:cNvPr>
          <p:cNvSpPr/>
          <p:nvPr/>
        </p:nvSpPr>
        <p:spPr>
          <a:xfrm>
            <a:off x="8165586" y="458822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EBC65-C005-A8F2-4316-88E127F7B7E3}"/>
              </a:ext>
            </a:extLst>
          </p:cNvPr>
          <p:cNvSpPr/>
          <p:nvPr/>
        </p:nvSpPr>
        <p:spPr>
          <a:xfrm>
            <a:off x="4896360" y="5277349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A9B0F6-2D47-AA38-3C59-BA7A64E89EE1}"/>
              </a:ext>
            </a:extLst>
          </p:cNvPr>
          <p:cNvSpPr/>
          <p:nvPr/>
        </p:nvSpPr>
        <p:spPr>
          <a:xfrm>
            <a:off x="8165586" y="5277349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7E87B-EB32-FC97-5455-345DEFAEB6F4}"/>
              </a:ext>
            </a:extLst>
          </p:cNvPr>
          <p:cNvSpPr/>
          <p:nvPr/>
        </p:nvSpPr>
        <p:spPr>
          <a:xfrm>
            <a:off x="4896360" y="607276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r>
              <a:rPr lang="en-IN" sz="20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Negative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D615A5-25B1-7E06-15C0-52039B9BB572}"/>
              </a:ext>
            </a:extLst>
          </p:cNvPr>
          <p:cNvSpPr/>
          <p:nvPr/>
        </p:nvSpPr>
        <p:spPr>
          <a:xfrm>
            <a:off x="8165586" y="6072766"/>
            <a:ext cx="3129699" cy="5184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No. More sleep time.</a:t>
            </a:r>
          </a:p>
        </p:txBody>
      </p:sp>
    </p:spTree>
    <p:extLst>
      <p:ext uri="{BB962C8B-B14F-4D97-AF65-F5344CB8AC3E}">
        <p14:creationId xmlns:p14="http://schemas.microsoft.com/office/powerpoint/2010/main" val="29186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Stats specific to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MAE</a:t>
            </a:r>
            <a:r>
              <a:rPr lang="en-IN" sz="2800" b="1" dirty="0"/>
              <a:t>: Mean Absolute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MSE</a:t>
            </a:r>
            <a:r>
              <a:rPr lang="en-IN" sz="2800" b="1" dirty="0"/>
              <a:t>: Mean Squared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RMSE</a:t>
            </a:r>
            <a:r>
              <a:rPr lang="en-IN" sz="2800" b="1" dirty="0"/>
              <a:t>: Root Mean Squared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MAPE</a:t>
            </a:r>
            <a:r>
              <a:rPr lang="en-IN" sz="2800" b="1" dirty="0"/>
              <a:t>: Mean Absolute Percentage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R-squared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2696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Multicollinearity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Happens when two or more IV are </a:t>
            </a:r>
            <a:r>
              <a:rPr lang="en-IN" sz="2800" b="1" dirty="0">
                <a:solidFill>
                  <a:srgbClr val="C00000"/>
                </a:solidFill>
              </a:rPr>
              <a:t>correlated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Problems with multicollinearity-</a:t>
            </a:r>
          </a:p>
          <a:p>
            <a:pPr marL="971550" lvl="1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>
                <a:solidFill>
                  <a:srgbClr val="C00000"/>
                </a:solidFill>
              </a:rPr>
              <a:t>Interpretation of IV goes wrong</a:t>
            </a:r>
          </a:p>
          <a:p>
            <a:pPr marL="971550" lvl="1" indent="-5143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>
                <a:solidFill>
                  <a:srgbClr val="C00000"/>
                </a:solidFill>
              </a:rPr>
              <a:t>Coefficient of IV become misleading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Needs to be removed by some method (</a:t>
            </a:r>
            <a:r>
              <a:rPr lang="en-IN" sz="2800" b="1" dirty="0" err="1"/>
              <a:t>eg</a:t>
            </a:r>
            <a:r>
              <a:rPr lang="en-IN" sz="2800" b="1" dirty="0"/>
              <a:t>- VIF)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263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Multicollinearity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Examples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It becomes difficult to reward/penalize the components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Just an equation but the implications are huge!</a:t>
            </a: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187B9-F661-D675-7797-49A1259B30D1}"/>
              </a:ext>
            </a:extLst>
          </p:cNvPr>
          <p:cNvSpPr/>
          <p:nvPr/>
        </p:nvSpPr>
        <p:spPr>
          <a:xfrm>
            <a:off x="678731" y="2083324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– (8 x House_Age)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0F8D8-C1DD-E68F-A5F6-BC4A75CA8B06}"/>
              </a:ext>
            </a:extLst>
          </p:cNvPr>
          <p:cNvSpPr/>
          <p:nvPr/>
        </p:nvSpPr>
        <p:spPr>
          <a:xfrm>
            <a:off x="732149" y="3511339"/>
            <a:ext cx="10727702" cy="105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House Price </a:t>
            </a:r>
            <a:r>
              <a:rPr lang="en-GB" sz="3200" b="1" dirty="0">
                <a:solidFill>
                  <a:schemeClr val="tx1"/>
                </a:solidFill>
              </a:rPr>
              <a:t>= </a:t>
            </a:r>
            <a:r>
              <a:rPr lang="en-GB" sz="2400" b="1" dirty="0">
                <a:solidFill>
                  <a:schemeClr val="tx1"/>
                </a:solidFill>
              </a:rPr>
              <a:t>(3 x Floor_Area) – (4 x Distance_City_Centre) + (7 x Carpet_Area)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0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Variance Inflation Factor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Used to identify multicollinearity among IVs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Takes R-squared value for each IV and eliminate if crosses a threshold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7A79-34DA-0E1E-A907-6D7BD31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0" y="3563536"/>
            <a:ext cx="3893820" cy="21031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33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ranges from </a:t>
            </a:r>
            <a:r>
              <a:rPr lang="en-IN" sz="2800" b="1" dirty="0">
                <a:solidFill>
                  <a:srgbClr val="C00000"/>
                </a:solidFill>
              </a:rPr>
              <a:t>1 from infinity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VIF = 1 </a:t>
            </a:r>
            <a:r>
              <a:rPr lang="en-IN" sz="2800" b="1" dirty="0"/>
              <a:t>: No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between </a:t>
            </a:r>
            <a:r>
              <a:rPr lang="en-IN" sz="2800" b="1" dirty="0">
                <a:solidFill>
                  <a:srgbClr val="C00000"/>
                </a:solidFill>
              </a:rPr>
              <a:t>1 and 5 </a:t>
            </a:r>
            <a:r>
              <a:rPr lang="en-IN" sz="2800" b="1" dirty="0"/>
              <a:t>: Low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between </a:t>
            </a:r>
            <a:r>
              <a:rPr lang="en-IN" sz="2800" b="1" dirty="0">
                <a:solidFill>
                  <a:srgbClr val="C00000"/>
                </a:solidFill>
              </a:rPr>
              <a:t>5 and 10 </a:t>
            </a:r>
            <a:r>
              <a:rPr lang="en-IN" sz="2800" b="1" dirty="0"/>
              <a:t>: Moderate multicollinearity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VIF </a:t>
            </a:r>
            <a:r>
              <a:rPr lang="en-IN" sz="2800" b="1" dirty="0">
                <a:solidFill>
                  <a:srgbClr val="C00000"/>
                </a:solidFill>
              </a:rPr>
              <a:t>above 10 </a:t>
            </a:r>
            <a:r>
              <a:rPr lang="en-IN" sz="2800" b="1" dirty="0"/>
              <a:t>: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468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SQL 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Difference between SQL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9809B-289D-7924-34AF-8CADCD4F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2825883"/>
            <a:ext cx="10782223" cy="19912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27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Confusion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Accuracy, Recall, Precision, F1 score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Balanced vs Imbalanced 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F268-3FC2-2C1F-4DB9-A41012BE5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5" b="5428"/>
          <a:stretch/>
        </p:blipFill>
        <p:spPr>
          <a:xfrm>
            <a:off x="207817" y="3163287"/>
            <a:ext cx="6197449" cy="3472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4A883-CB37-0A3B-925E-185F2AE4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84" y="4472729"/>
            <a:ext cx="4024199" cy="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Bias in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A type of error. Error is the difference between the actual and predicted values.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works </a:t>
            </a:r>
            <a:r>
              <a:rPr lang="en-IN" sz="2800" b="1" dirty="0">
                <a:solidFill>
                  <a:srgbClr val="C00000"/>
                </a:solidFill>
              </a:rPr>
              <a:t>badly on the training and the testing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In other words, when there are less relevant features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Leads to </a:t>
            </a:r>
            <a:r>
              <a:rPr lang="en-IN" sz="2800" b="1" dirty="0">
                <a:solidFill>
                  <a:srgbClr val="C00000"/>
                </a:solidFill>
              </a:rPr>
              <a:t>underfitting</a:t>
            </a:r>
            <a:r>
              <a:rPr lang="en-IN" sz="2800" b="1" dirty="0"/>
              <a:t>. Occurs due to wrong assumption in the model.</a:t>
            </a:r>
            <a:r>
              <a:rPr lang="en-IN" sz="2800" b="1" dirty="0">
                <a:solidFill>
                  <a:srgbClr val="C00000"/>
                </a:solidFill>
              </a:rPr>
              <a:t>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Overly simplistic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makes strong assumptions not backed by the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308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81E2-0427-B237-12E0-06D7D52FE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8053-D93D-21A3-DD1B-FCC70485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Variance in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38AC-A2B4-F28A-B8E7-41D2863F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923784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Another type of error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Model works </a:t>
            </a:r>
            <a:r>
              <a:rPr lang="en-IN" b="1" dirty="0">
                <a:solidFill>
                  <a:srgbClr val="C00000"/>
                </a:solidFill>
              </a:rPr>
              <a:t>well on the training data but not on the testing data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In other words, when there are more than the required relevant features. Also called noise in the data.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Leads to </a:t>
            </a:r>
            <a:r>
              <a:rPr lang="en-IN" b="1" dirty="0">
                <a:solidFill>
                  <a:srgbClr val="C00000"/>
                </a:solidFill>
              </a:rPr>
              <a:t>overfitting. </a:t>
            </a:r>
            <a:r>
              <a:rPr lang="en-IN" b="1" dirty="0"/>
              <a:t>It means model is overly influenced by the training data.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Overly complex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Model becomes sensitive to small fluctuations in the data, </a:t>
            </a:r>
            <a:r>
              <a:rPr lang="en-IN" b="1" dirty="0">
                <a:solidFill>
                  <a:srgbClr val="C00000"/>
                </a:solidFill>
              </a:rPr>
              <a:t>does not generalize well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41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7A98-0615-5C38-0E8F-F3A6950D1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A53F-E7AD-6CCA-C5E3-754B2239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Bias-Variance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4FB7-5D2C-F026-B7A1-42872C65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>
              <a:solidFill>
                <a:srgbClr val="C00000"/>
              </a:solidFill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E951A-83F8-42B7-8668-D713803E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88" y="1599434"/>
            <a:ext cx="4260001" cy="46286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33A26-8669-F35B-AA97-2BEAB6131CC9}"/>
              </a:ext>
            </a:extLst>
          </p:cNvPr>
          <p:cNvSpPr txBox="1"/>
          <p:nvPr/>
        </p:nvSpPr>
        <p:spPr>
          <a:xfrm>
            <a:off x="6523348" y="3337362"/>
            <a:ext cx="239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Bias = </a:t>
            </a:r>
            <a:r>
              <a:rPr lang="en-IN" sz="2400" b="1" dirty="0">
                <a:solidFill>
                  <a:srgbClr val="C00000"/>
                </a:solidFill>
              </a:rPr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A8D2C-4ACE-3E05-3E5A-A067D4EA2559}"/>
              </a:ext>
            </a:extLst>
          </p:cNvPr>
          <p:cNvSpPr txBox="1"/>
          <p:nvPr/>
        </p:nvSpPr>
        <p:spPr>
          <a:xfrm>
            <a:off x="6523347" y="3876026"/>
            <a:ext cx="357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Variance = </a:t>
            </a:r>
            <a:r>
              <a:rPr lang="en-IN" sz="2400" b="1" dirty="0">
                <a:solidFill>
                  <a:srgbClr val="C00000"/>
                </a:solidFill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7388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98DC9-7E67-A054-C7DA-3BC19CB1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B30C-8695-95AF-FB3D-996D12D3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7" y="221819"/>
            <a:ext cx="11151482" cy="692582"/>
          </a:xfrm>
        </p:spPr>
        <p:txBody>
          <a:bodyPr>
            <a:noAutofit/>
          </a:bodyPr>
          <a:lstStyle/>
          <a:p>
            <a:pPr algn="l"/>
            <a:r>
              <a:rPr lang="en-IN" sz="4000" b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Real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Life Examples of Bias-Variance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18293-7CA4-F9FA-79B4-B699D6EDD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Gym </a:t>
            </a:r>
            <a:r>
              <a:rPr lang="en-GB" sz="2800" b="1" dirty="0">
                <a:solidFill>
                  <a:srgbClr val="C00000"/>
                </a:solidFill>
              </a:rPr>
              <a:t>(Less vs More)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Parenting </a:t>
            </a:r>
            <a:r>
              <a:rPr lang="en-GB" sz="2800" b="1" dirty="0">
                <a:solidFill>
                  <a:srgbClr val="C00000"/>
                </a:solidFill>
              </a:rPr>
              <a:t>(Lenient vs Strict)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how spread the dataset is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Spread</a:t>
            </a:r>
            <a:r>
              <a:rPr lang="en-IN" sz="2800" b="1" dirty="0"/>
              <a:t> = Dispersion around the mean value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More dispersion means the dataset is widely distributed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Less dispersion means the dataset is narrowly distributed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Variance, Standard Deviation, Range, IQR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</p:txBody>
      </p:sp>
    </p:spTree>
    <p:extLst>
      <p:ext uri="{BB962C8B-B14F-4D97-AF65-F5344CB8AC3E}">
        <p14:creationId xmlns:p14="http://schemas.microsoft.com/office/powerpoint/2010/main" val="30027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Real world example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college based on average package?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train based on average late hours?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When should we choose a higher std dev?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Range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Max value – Min value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you some idea about the dispersion but Std Dev is the best measure</a:t>
            </a:r>
          </a:p>
        </p:txBody>
      </p:sp>
    </p:spTree>
    <p:extLst>
      <p:ext uri="{BB962C8B-B14F-4D97-AF65-F5344CB8AC3E}">
        <p14:creationId xmlns:p14="http://schemas.microsoft.com/office/powerpoint/2010/main" val="267744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IQR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Interquartile Range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Extensively used in data cleaning step of Machine Learning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Used to identify and remove outliers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059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IQR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IQR = Q3 – Q1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Upper bound = Q3 + (1.5*IQR)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Lower bound = Q1 - (1.5*IQR)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Eliminate records outside the lower/upper bound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/>
              <a:t>Example (in Excel)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BD65-0828-E030-AC91-59261F640F26}"/>
              </a:ext>
            </a:extLst>
          </p:cNvPr>
          <p:cNvSpPr/>
          <p:nvPr/>
        </p:nvSpPr>
        <p:spPr>
          <a:xfrm>
            <a:off x="1555423" y="2366126"/>
            <a:ext cx="2007909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71E8E-11D9-B98C-04FF-E9C0D578DD9B}"/>
              </a:ext>
            </a:extLst>
          </p:cNvPr>
          <p:cNvSpPr/>
          <p:nvPr/>
        </p:nvSpPr>
        <p:spPr>
          <a:xfrm>
            <a:off x="3563332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4AF87-8FC7-A9F0-D3E8-C1E183B12E8C}"/>
              </a:ext>
            </a:extLst>
          </p:cNvPr>
          <p:cNvSpPr/>
          <p:nvPr/>
        </p:nvSpPr>
        <p:spPr>
          <a:xfrm>
            <a:off x="5476973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95C6B-07A8-C8EE-F663-5C4F9C770794}"/>
              </a:ext>
            </a:extLst>
          </p:cNvPr>
          <p:cNvSpPr/>
          <p:nvPr/>
        </p:nvSpPr>
        <p:spPr>
          <a:xfrm>
            <a:off x="7390614" y="2366126"/>
            <a:ext cx="1913641" cy="4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64609-6221-51E0-301F-9E117ECC627B}"/>
              </a:ext>
            </a:extLst>
          </p:cNvPr>
          <p:cNvSpPr/>
          <p:nvPr/>
        </p:nvSpPr>
        <p:spPr>
          <a:xfrm>
            <a:off x="763142" y="1883926"/>
            <a:ext cx="1235340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Q0 (0 %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529C1-84FA-48C2-1BF7-3F537B92E5AE}"/>
              </a:ext>
            </a:extLst>
          </p:cNvPr>
          <p:cNvSpPr/>
          <p:nvPr/>
        </p:nvSpPr>
        <p:spPr>
          <a:xfrm>
            <a:off x="3016147" y="1883925"/>
            <a:ext cx="1445873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Q1 (25 %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E8383-F5C3-48A8-3D2F-143607C9213E}"/>
              </a:ext>
            </a:extLst>
          </p:cNvPr>
          <p:cNvSpPr/>
          <p:nvPr/>
        </p:nvSpPr>
        <p:spPr>
          <a:xfrm>
            <a:off x="5076333" y="1873780"/>
            <a:ext cx="1452869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Q2 (50 %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334C5-156F-7CE1-7D6D-D469DEF70CE0}"/>
              </a:ext>
            </a:extLst>
          </p:cNvPr>
          <p:cNvSpPr/>
          <p:nvPr/>
        </p:nvSpPr>
        <p:spPr>
          <a:xfrm>
            <a:off x="6895278" y="1883925"/>
            <a:ext cx="1569992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Q3 (75 %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E149D-CF01-ADCE-E749-AA0215CB5EFF}"/>
              </a:ext>
            </a:extLst>
          </p:cNvPr>
          <p:cNvSpPr/>
          <p:nvPr/>
        </p:nvSpPr>
        <p:spPr>
          <a:xfrm>
            <a:off x="8775212" y="1863635"/>
            <a:ext cx="1452869" cy="303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Q4 (100 %</a:t>
            </a:r>
            <a:r>
              <a:rPr lang="en-IN" b="1" dirty="0" err="1"/>
              <a:t>ile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48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Covariance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 the relationship between two variables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only the sign, </a:t>
            </a:r>
            <a:r>
              <a:rPr lang="en-IN" sz="2800" b="1" u="sng" dirty="0">
                <a:solidFill>
                  <a:srgbClr val="C00000"/>
                </a:solidFill>
              </a:rPr>
              <a:t>not the intensity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Ranges from -infinity to +infinity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00" y="2215299"/>
            <a:ext cx="4666973" cy="11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 the relationship </a:t>
            </a:r>
            <a:r>
              <a:rPr lang="en-IN" sz="2800" b="1" u="sng" dirty="0">
                <a:solidFill>
                  <a:srgbClr val="C00000"/>
                </a:solidFill>
              </a:rPr>
              <a:t>&amp; intensity </a:t>
            </a:r>
            <a:r>
              <a:rPr lang="en-IN" sz="2800" b="1" dirty="0"/>
              <a:t>between two variables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Tells how strong the relationship is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Ranges from -1 to +1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96" y="2092751"/>
            <a:ext cx="4543677" cy="13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9237841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Measures of Association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35" y="1191344"/>
            <a:ext cx="11801930" cy="544483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C00000"/>
                </a:solidFill>
              </a:rPr>
              <a:t>Correlation vs Causation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Important concept to identify the root cause behind movement of a variable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Correlation doesn’t really mean causation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126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788</Words>
  <Application>Microsoft Office PowerPoint</Application>
  <PresentationFormat>Widescreen</PresentationFormat>
  <Paragraphs>160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Light</vt:lpstr>
      <vt:lpstr>Calibri</vt:lpstr>
      <vt:lpstr>Calibri Light</vt:lpstr>
      <vt:lpstr>Impact</vt:lpstr>
      <vt:lpstr>Office Theme</vt:lpstr>
      <vt:lpstr>Descriptive Statistics </vt:lpstr>
      <vt:lpstr>SQL Joins</vt:lpstr>
      <vt:lpstr>Measures of Dispersion</vt:lpstr>
      <vt:lpstr>Measures of Dispersion</vt:lpstr>
      <vt:lpstr>Measures of Dispersion</vt:lpstr>
      <vt:lpstr>Measures of Dispersion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Measures of Association</vt:lpstr>
      <vt:lpstr>Stats specific to ML</vt:lpstr>
      <vt:lpstr>Multicollinearity</vt:lpstr>
      <vt:lpstr>Multicollinearity</vt:lpstr>
      <vt:lpstr>VIF</vt:lpstr>
      <vt:lpstr>VIF</vt:lpstr>
      <vt:lpstr>Confusion Matrix</vt:lpstr>
      <vt:lpstr>Bias in ML</vt:lpstr>
      <vt:lpstr>Variance in ML</vt:lpstr>
      <vt:lpstr>Bias-Variance Trade-off</vt:lpstr>
      <vt:lpstr>Real Life Examples of Bias-Variance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Rohan.Azad</dc:creator>
  <cp:lastModifiedBy>MOHAMMAD AFFAN</cp:lastModifiedBy>
  <cp:revision>1795</cp:revision>
  <dcterms:created xsi:type="dcterms:W3CDTF">2021-05-19T15:52:50Z</dcterms:created>
  <dcterms:modified xsi:type="dcterms:W3CDTF">2024-04-25T12:52:26Z</dcterms:modified>
</cp:coreProperties>
</file>