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Lora"/>
      <p:regular r:id="rId19"/>
      <p:bold r:id="rId20"/>
      <p:italic r:id="rId21"/>
      <p:boldItalic r:id="rId22"/>
    </p:embeddedFont>
    <p:embeddedFont>
      <p:font typeface="Quattrocento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bold.fntdata"/><Relationship Id="rId22" Type="http://schemas.openxmlformats.org/officeDocument/2006/relationships/font" Target="fonts/Lora-boldItalic.fntdata"/><Relationship Id="rId21" Type="http://schemas.openxmlformats.org/officeDocument/2006/relationships/font" Target="fonts/Lora-italic.fntdata"/><Relationship Id="rId24" Type="http://schemas.openxmlformats.org/officeDocument/2006/relationships/font" Target="fonts/QuattrocentoSans-bold.fntdata"/><Relationship Id="rId23" Type="http://schemas.openxmlformats.org/officeDocument/2006/relationships/font" Target="fonts/Quattrocento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QuattrocentoSans-boldItalic.fntdata"/><Relationship Id="rId25" Type="http://schemas.openxmlformats.org/officeDocument/2006/relationships/font" Target="fonts/Quattrocento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Nunito-regular.fntdata"/><Relationship Id="rId14" Type="http://schemas.openxmlformats.org/officeDocument/2006/relationships/slide" Target="slides/slide10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19" Type="http://schemas.openxmlformats.org/officeDocument/2006/relationships/font" Target="fonts/Lora-regular.fntdata"/><Relationship Id="rId18" Type="http://schemas.openxmlformats.org/officeDocument/2006/relationships/font" Target="fonts/Nuni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5365517ff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5365517f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ff33e5918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ff33e591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5365517ff_0_3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5365517ff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5365517ff_0_3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5365517ff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5365517ff_0_3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f5365517ff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5365517ff_0_3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f5365517ff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5365517ff_0_3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5365517ff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5564e2d98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f5564e2d9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26" name="Google Shape;126;p13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3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>
  <p:cSld name="TITLE_AND_BODY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Google Shape;129;p1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14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4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32" name="Google Shape;132;p1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33" name="Google Shape;133;p14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kaggle.com/shivamburnwal/speech-emotion-recognition" TargetMode="External"/><Relationship Id="rId4" Type="http://schemas.openxmlformats.org/officeDocument/2006/relationships/hyperlink" Target="https://realpython.com/python-speech-recognition/" TargetMode="External"/><Relationship Id="rId5" Type="http://schemas.openxmlformats.org/officeDocument/2006/relationships/hyperlink" Target="https://flask.palletsprojects.com/en/2.0.x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/>
          <p:nvPr>
            <p:ph type="ctrTitle"/>
          </p:nvPr>
        </p:nvSpPr>
        <p:spPr>
          <a:xfrm>
            <a:off x="327200" y="523532"/>
            <a:ext cx="4564800" cy="18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SPEECH TO EMOTION RECOGNITION</a:t>
            </a:r>
            <a:endParaRPr/>
          </a:p>
        </p:txBody>
      </p:sp>
      <p:grpSp>
        <p:nvGrpSpPr>
          <p:cNvPr id="142" name="Google Shape;142;p16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143" name="Google Shape;143;p1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16"/>
          <p:cNvSpPr txBox="1"/>
          <p:nvPr/>
        </p:nvSpPr>
        <p:spPr>
          <a:xfrm>
            <a:off x="602050" y="2525950"/>
            <a:ext cx="53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TEAM TITANS,NSS COLLEGE OF ENGINEERING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6727125" y="3841825"/>
            <a:ext cx="2696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AFFAN MOHAMMED N M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AKASH 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ALDAS T FRANCIS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ATHUL RAJU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REHANA K C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5326725" y="7460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6792500" y="13695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1299175" y="4057225"/>
            <a:ext cx="3141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Mentors: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Mr.SIMAR ARNEJA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Mrs.LATHA APPANNA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"/>
          <p:cNvSpPr txBox="1"/>
          <p:nvPr>
            <p:ph idx="4294967295" type="subTitle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You can find me at</a:t>
            </a:r>
            <a:endParaRPr sz="1800">
              <a:solidFill>
                <a:schemeClr val="dk1"/>
              </a:solidFill>
            </a:endParaRPr>
          </a:p>
          <a:p>
            <a:pPr indent="-25717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@username</a:t>
            </a:r>
            <a:endParaRPr sz="1800">
              <a:solidFill>
                <a:schemeClr val="dk1"/>
              </a:solidFill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user@mail.me</a:t>
            </a:r>
            <a:endParaRPr b="1"/>
          </a:p>
        </p:txBody>
      </p:sp>
      <p:cxnSp>
        <p:nvCxnSpPr>
          <p:cNvPr id="251" name="Google Shape;251;p25"/>
          <p:cNvCxnSpPr/>
          <p:nvPr/>
        </p:nvCxnSpPr>
        <p:spPr>
          <a:xfrm>
            <a:off x="0" y="2737438"/>
            <a:ext cx="2397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25"/>
          <p:cNvSpPr txBox="1"/>
          <p:nvPr>
            <p:ph idx="4294967295" type="ctrTitle"/>
          </p:nvPr>
        </p:nvSpPr>
        <p:spPr>
          <a:xfrm>
            <a:off x="2428200" y="2093775"/>
            <a:ext cx="49080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</a:t>
            </a:r>
            <a:endParaRPr sz="6000"/>
          </a:p>
        </p:txBody>
      </p:sp>
      <p:cxnSp>
        <p:nvCxnSpPr>
          <p:cNvPr id="253" name="Google Shape;253;p25"/>
          <p:cNvCxnSpPr/>
          <p:nvPr/>
        </p:nvCxnSpPr>
        <p:spPr>
          <a:xfrm>
            <a:off x="5589900" y="2737450"/>
            <a:ext cx="3554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25"/>
          <p:cNvSpPr/>
          <p:nvPr/>
        </p:nvSpPr>
        <p:spPr>
          <a:xfrm>
            <a:off x="727500" y="2167888"/>
            <a:ext cx="1139100" cy="113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5" name="Google Shape;255;p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>
              <a:highlight>
                <a:schemeClr val="accent1"/>
              </a:highlight>
            </a:endParaRPr>
          </a:p>
        </p:txBody>
      </p:sp>
      <p:grpSp>
        <p:nvGrpSpPr>
          <p:cNvPr id="161" name="Google Shape;161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2" name="Google Shape;162;p1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510275" y="1612450"/>
            <a:ext cx="8033100" cy="327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◉"/>
            </a:pPr>
            <a:r>
              <a:rPr lang="en" sz="2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goal is to build a model based on Speaker’s input and thereby finding  the emotional  state.</a:t>
            </a:r>
            <a:endParaRPr sz="2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◉"/>
            </a:pPr>
            <a:r>
              <a:rPr lang="en" sz="2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Identifying mental-wellbeing of  humans.</a:t>
            </a:r>
            <a:endParaRPr sz="2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◉"/>
            </a:pPr>
            <a:r>
              <a:rPr lang="en" sz="2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Identifying key emotional triggers .</a:t>
            </a:r>
            <a:endParaRPr sz="2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◉"/>
            </a:pPr>
            <a:r>
              <a:rPr lang="en" sz="2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study human behavior in which we extract user opinion and emotion from plain text.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622500" y="1432800"/>
            <a:ext cx="7776600" cy="19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◉"/>
            </a:pPr>
            <a:r>
              <a:rPr lang="en" sz="2000"/>
              <a:t>Audio message is converted into text message using Speech </a:t>
            </a:r>
            <a:r>
              <a:rPr lang="en" sz="2000"/>
              <a:t>Recognition</a:t>
            </a:r>
            <a:r>
              <a:rPr lang="en" sz="2000"/>
              <a:t> </a:t>
            </a:r>
            <a:r>
              <a:rPr lang="en" sz="2000"/>
              <a:t>package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◉"/>
            </a:pPr>
            <a:r>
              <a:rPr lang="en" sz="2000"/>
              <a:t>SVM has trained to classify five different emotions.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◉"/>
            </a:pPr>
            <a:r>
              <a:rPr lang="en" sz="2000"/>
              <a:t>NLP Engine is used for detecting emotion.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◉"/>
            </a:pPr>
            <a:r>
              <a:rPr lang="en" sz="2000"/>
              <a:t>Web page is developed using flask,where it displays the textual form of audio as well as the emotion.</a:t>
            </a:r>
            <a:endParaRPr sz="2000"/>
          </a:p>
        </p:txBody>
      </p:sp>
      <p:grpSp>
        <p:nvGrpSpPr>
          <p:cNvPr id="174" name="Google Shape;174;p18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175" name="Google Shape;175;p18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5566575" y="3265260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8" name="Google Shape;178;p18"/>
          <p:cNvSpPr/>
          <p:nvPr/>
        </p:nvSpPr>
        <p:spPr>
          <a:xfrm>
            <a:off x="1673463" y="3509700"/>
            <a:ext cx="1346700" cy="1144200"/>
          </a:xfrm>
          <a:prstGeom prst="ellipse">
            <a:avLst/>
          </a:prstGeom>
          <a:noFill/>
          <a:ln cap="flat" cmpd="sng" w="1143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4E13"/>
                </a:solidFill>
                <a:latin typeface="Lora"/>
                <a:ea typeface="Lora"/>
                <a:cs typeface="Lora"/>
                <a:sym typeface="Lora"/>
              </a:rPr>
              <a:t>Audio</a:t>
            </a:r>
            <a:endParaRPr b="1">
              <a:solidFill>
                <a:srgbClr val="274E1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5848135" y="3509700"/>
            <a:ext cx="1346700" cy="1144200"/>
          </a:xfrm>
          <a:prstGeom prst="ellipse">
            <a:avLst/>
          </a:prstGeom>
          <a:noFill/>
          <a:ln cap="flat" cmpd="sng" w="1143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4E13"/>
                </a:solidFill>
                <a:latin typeface="Lora"/>
                <a:ea typeface="Lora"/>
                <a:cs typeface="Lora"/>
                <a:sym typeface="Lora"/>
              </a:rPr>
              <a:t>Emotion</a:t>
            </a:r>
            <a:endParaRPr b="1">
              <a:solidFill>
                <a:srgbClr val="274E1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3760779" y="3509700"/>
            <a:ext cx="1346700" cy="1144200"/>
          </a:xfrm>
          <a:prstGeom prst="ellipse">
            <a:avLst/>
          </a:prstGeom>
          <a:noFill/>
          <a:ln cap="flat" cmpd="sng" w="1143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4E13"/>
                </a:solidFill>
                <a:latin typeface="Lora"/>
                <a:ea typeface="Lora"/>
                <a:cs typeface="Lora"/>
                <a:sym typeface="Lora"/>
              </a:rPr>
              <a:t>Text</a:t>
            </a:r>
            <a:endParaRPr b="1">
              <a:solidFill>
                <a:srgbClr val="274E13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81" name="Google Shape;181;p18"/>
          <p:cNvCxnSpPr>
            <a:endCxn id="180" idx="2"/>
          </p:cNvCxnSpPr>
          <p:nvPr/>
        </p:nvCxnSpPr>
        <p:spPr>
          <a:xfrm>
            <a:off x="3020679" y="4081800"/>
            <a:ext cx="740100" cy="0"/>
          </a:xfrm>
          <a:prstGeom prst="straightConnector1">
            <a:avLst/>
          </a:prstGeom>
          <a:noFill/>
          <a:ln cap="flat" cmpd="sng" w="38100">
            <a:solidFill>
              <a:srgbClr val="274E13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82" name="Google Shape;182;p18"/>
          <p:cNvCxnSpPr>
            <a:endCxn id="179" idx="2"/>
          </p:cNvCxnSpPr>
          <p:nvPr/>
        </p:nvCxnSpPr>
        <p:spPr>
          <a:xfrm>
            <a:off x="5108035" y="4081800"/>
            <a:ext cx="740100" cy="0"/>
          </a:xfrm>
          <a:prstGeom prst="straightConnector1">
            <a:avLst/>
          </a:prstGeom>
          <a:noFill/>
          <a:ln cap="flat" cmpd="sng" w="38100">
            <a:solidFill>
              <a:srgbClr val="274E13"/>
            </a:solidFill>
            <a:prstDash val="solid"/>
            <a:round/>
            <a:headEnd len="sm" w="sm" type="none"/>
            <a:tailEnd len="sm" w="sm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</a:rPr>
              <a:t>RESULT</a:t>
            </a:r>
            <a:endParaRPr>
              <a:highlight>
                <a:schemeClr val="dk1"/>
              </a:highlight>
            </a:endParaRPr>
          </a:p>
        </p:txBody>
      </p:sp>
      <p:grpSp>
        <p:nvGrpSpPr>
          <p:cNvPr id="188" name="Google Shape;188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89" name="Google Shape;189;p1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510275" y="1612450"/>
            <a:ext cx="8033100" cy="327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38" y="1530400"/>
            <a:ext cx="6696075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</a:rPr>
              <a:t>RESULT</a:t>
            </a:r>
            <a:endParaRPr>
              <a:highlight>
                <a:schemeClr val="dk1"/>
              </a:highlight>
            </a:endParaRPr>
          </a:p>
        </p:txBody>
      </p:sp>
      <p:grpSp>
        <p:nvGrpSpPr>
          <p:cNvPr id="201" name="Google Shape;201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02" name="Google Shape;202;p2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7" name="Google Shape;207;p20"/>
          <p:cNvSpPr txBox="1"/>
          <p:nvPr/>
        </p:nvSpPr>
        <p:spPr>
          <a:xfrm>
            <a:off x="510275" y="1612450"/>
            <a:ext cx="8033100" cy="327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275" y="1734925"/>
            <a:ext cx="7581574" cy="27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</a:rPr>
              <a:t>RESULT</a:t>
            </a:r>
            <a:endParaRPr>
              <a:highlight>
                <a:schemeClr val="dk1"/>
              </a:highlight>
            </a:endParaRPr>
          </a:p>
        </p:txBody>
      </p:sp>
      <p:grpSp>
        <p:nvGrpSpPr>
          <p:cNvPr id="214" name="Google Shape;214;p21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15" name="Google Shape;215;p2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" name="Google Shape;219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0" name="Google Shape;220;p21"/>
          <p:cNvSpPr txBox="1"/>
          <p:nvPr/>
        </p:nvSpPr>
        <p:spPr>
          <a:xfrm>
            <a:off x="510275" y="1612450"/>
            <a:ext cx="8033100" cy="327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21"/>
          <p:cNvPicPr preferRelativeResize="0"/>
          <p:nvPr/>
        </p:nvPicPr>
        <p:blipFill rotWithShape="1">
          <a:blip r:embed="rId3">
            <a:alphaModFix/>
          </a:blip>
          <a:srcRect b="17328" l="5587" r="6414" t="12598"/>
          <a:stretch/>
        </p:blipFill>
        <p:spPr>
          <a:xfrm>
            <a:off x="535250" y="1612450"/>
            <a:ext cx="7983149" cy="296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USE CASE</a:t>
            </a:r>
            <a:endParaRPr/>
          </a:p>
        </p:txBody>
      </p:sp>
      <p:sp>
        <p:nvSpPr>
          <p:cNvPr id="227" name="Google Shape;227;p22"/>
          <p:cNvSpPr txBox="1"/>
          <p:nvPr>
            <p:ph idx="1" type="body"/>
          </p:nvPr>
        </p:nvSpPr>
        <p:spPr>
          <a:xfrm>
            <a:off x="387700" y="1616475"/>
            <a:ext cx="81555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◉"/>
            </a:pPr>
            <a:r>
              <a:rPr lang="en" sz="2000"/>
              <a:t>E-Commerce Industry: Analyzing the customer review as textual data from chat-bots,logs from contact centers,emails.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◉"/>
            </a:pPr>
            <a:r>
              <a:rPr lang="en" sz="2000"/>
              <a:t>Counseling : Helps to find client’s emotional state.</a:t>
            </a:r>
            <a:endParaRPr sz="2000"/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◉"/>
            </a:pPr>
            <a:r>
              <a:rPr lang="en" sz="2000">
                <a:solidFill>
                  <a:srgbClr val="3B3734"/>
                </a:solidFill>
              </a:rPr>
              <a:t>Live insights: </a:t>
            </a:r>
            <a:r>
              <a:rPr lang="en" sz="2000">
                <a:solidFill>
                  <a:srgbClr val="202124"/>
                </a:solidFill>
              </a:rPr>
              <a:t>Customer mood can change at any point during a customer service interaction,user can see the mood of each customer in a session</a:t>
            </a:r>
            <a:endParaRPr sz="2000">
              <a:solidFill>
                <a:srgbClr val="202124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◉"/>
            </a:pPr>
            <a:r>
              <a:rPr lang="en" sz="2000">
                <a:solidFill>
                  <a:srgbClr val="202124"/>
                </a:solidFill>
              </a:rPr>
              <a:t>E-Learning: To adjust the style of learning by detecting the emotional state of learner</a:t>
            </a:r>
            <a:endParaRPr sz="2000"/>
          </a:p>
        </p:txBody>
      </p:sp>
      <p:grpSp>
        <p:nvGrpSpPr>
          <p:cNvPr id="228" name="Google Shape;228;p22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229" name="Google Shape;229;p22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5566575" y="3265260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Google Shape;231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237" name="Google Shape;237;p23"/>
          <p:cNvSpPr txBox="1"/>
          <p:nvPr>
            <p:ph idx="1" type="body"/>
          </p:nvPr>
        </p:nvSpPr>
        <p:spPr>
          <a:xfrm>
            <a:off x="536600" y="1393700"/>
            <a:ext cx="7944300" cy="33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55600" lvl="0" marL="45720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◉"/>
            </a:pPr>
            <a:r>
              <a:rPr lang="en" sz="8000">
                <a:solidFill>
                  <a:srgbClr val="3B3734"/>
                </a:solidFill>
              </a:rPr>
              <a:t>Upselling Opportunities: </a:t>
            </a:r>
            <a:r>
              <a:rPr lang="en" sz="8000">
                <a:solidFill>
                  <a:srgbClr val="202124"/>
                </a:solidFill>
              </a:rPr>
              <a:t>Happy customers are more likely to be receptive to upselling. With sentiment analysis, you can easily identify your happiest customers.</a:t>
            </a:r>
            <a:endParaRPr sz="8000">
              <a:solidFill>
                <a:srgbClr val="202124"/>
              </a:solidFill>
            </a:endParaRPr>
          </a:p>
          <a:p>
            <a:pPr indent="-355600" lvl="0" marL="45720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◉"/>
            </a:pPr>
            <a:r>
              <a:rPr lang="en" sz="8000">
                <a:solidFill>
                  <a:srgbClr val="202124"/>
                </a:solidFill>
              </a:rPr>
              <a:t>Handling multiple customers: Agents can find themselves handling more than one customer at a time</a:t>
            </a:r>
            <a:r>
              <a:rPr lang="en" sz="8000">
                <a:solidFill>
                  <a:srgbClr val="777777"/>
                </a:solidFill>
              </a:rPr>
              <a:t>.</a:t>
            </a:r>
            <a:endParaRPr sz="8000">
              <a:solidFill>
                <a:srgbClr val="777777"/>
              </a:solidFill>
            </a:endParaRPr>
          </a:p>
          <a:p>
            <a:pPr indent="-355600" lvl="0" marL="45720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◉"/>
            </a:pPr>
            <a:r>
              <a:rPr lang="en" sz="8000">
                <a:solidFill>
                  <a:srgbClr val="232323"/>
                </a:solidFill>
              </a:rPr>
              <a:t>Face Emotion Recognition</a:t>
            </a:r>
            <a:endParaRPr sz="8000">
              <a:solidFill>
                <a:srgbClr val="232323"/>
              </a:solidFill>
            </a:endParaRPr>
          </a:p>
          <a:p>
            <a:pPr indent="-355600" lvl="0" marL="45720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◉"/>
            </a:pPr>
            <a:r>
              <a:rPr lang="en" sz="8000">
                <a:solidFill>
                  <a:srgbClr val="232323"/>
                </a:solidFill>
              </a:rPr>
              <a:t>Real Time Monitoring</a:t>
            </a:r>
            <a:endParaRPr sz="8000">
              <a:solidFill>
                <a:srgbClr val="232323"/>
              </a:solidFill>
            </a:endParaRPr>
          </a:p>
          <a:p>
            <a:pPr indent="0" lvl="0" marL="457200" rtl="0" algn="l">
              <a:lnSpc>
                <a:spcPct val="138461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t/>
            </a:r>
            <a:endParaRPr sz="7582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8461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t/>
            </a:r>
            <a:endParaRPr sz="3582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8461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t/>
            </a:r>
            <a:endParaRPr sz="2409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25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3232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3232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44" name="Google Shape;244;p24"/>
          <p:cNvSpPr txBox="1"/>
          <p:nvPr>
            <p:ph idx="1" type="body"/>
          </p:nvPr>
        </p:nvSpPr>
        <p:spPr>
          <a:xfrm>
            <a:off x="536600" y="1393700"/>
            <a:ext cx="7944300" cy="33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55600" lvl="0" marL="45720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ct val="100000"/>
              <a:buChar char="◉"/>
            </a:pPr>
            <a:r>
              <a:rPr lang="en" sz="8000">
                <a:solidFill>
                  <a:srgbClr val="351C75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https://www.kaggle.com/shivamburnwal/speech-emotion-recognition</a:t>
            </a:r>
            <a:endParaRPr sz="8000">
              <a:solidFill>
                <a:srgbClr val="351C75"/>
              </a:solidFill>
            </a:endParaRPr>
          </a:p>
          <a:p>
            <a:pPr indent="-355600" lvl="0" marL="45720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ct val="100000"/>
              <a:buChar char="◉"/>
            </a:pPr>
            <a:r>
              <a:rPr lang="en" sz="8000">
                <a:solidFill>
                  <a:srgbClr val="351C75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https://realpython.com/python-speech-recognition/</a:t>
            </a:r>
            <a:endParaRPr sz="8000">
              <a:solidFill>
                <a:srgbClr val="351C75"/>
              </a:solidFill>
            </a:endParaRPr>
          </a:p>
          <a:p>
            <a:pPr indent="-355600" lvl="0" marL="45720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ct val="100000"/>
              <a:buChar char="◉"/>
            </a:pPr>
            <a:r>
              <a:rPr lang="en" sz="8000">
                <a:solidFill>
                  <a:srgbClr val="351C75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https://flask.palletsprojects.com/en/2.0.x/</a:t>
            </a:r>
            <a:endParaRPr sz="8000">
              <a:solidFill>
                <a:srgbClr val="351C75"/>
              </a:solidFill>
            </a:endParaRPr>
          </a:p>
          <a:p>
            <a:pPr indent="-355600" lvl="0" marL="45720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ct val="100000"/>
              <a:buChar char="◉"/>
            </a:pPr>
            <a:r>
              <a:rPr lang="en" sz="8000">
                <a:solidFill>
                  <a:srgbClr val="351C75"/>
                </a:solidFill>
              </a:rPr>
              <a:t>https://www.researchgate.net/publication/303824219_Techniques_and_Applications_of_Emotion_Recognition_in_Speech</a:t>
            </a:r>
            <a:endParaRPr sz="8000">
              <a:solidFill>
                <a:srgbClr val="351C75"/>
              </a:solidFill>
            </a:endParaRPr>
          </a:p>
          <a:p>
            <a:pPr indent="0" lvl="0" marL="457200" rtl="0" algn="l">
              <a:lnSpc>
                <a:spcPct val="138461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t/>
            </a:r>
            <a:endParaRPr sz="7582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8461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t/>
            </a:r>
            <a:endParaRPr sz="3582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8461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t/>
            </a:r>
            <a:endParaRPr sz="2409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25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3232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3232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